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82" r:id="rId3"/>
    <p:sldId id="360" r:id="rId4"/>
    <p:sldId id="280" r:id="rId5"/>
    <p:sldId id="291" r:id="rId6"/>
    <p:sldId id="258" r:id="rId7"/>
    <p:sldId id="257" r:id="rId8"/>
    <p:sldId id="259" r:id="rId9"/>
    <p:sldId id="269" r:id="rId10"/>
    <p:sldId id="284" r:id="rId11"/>
    <p:sldId id="267" r:id="rId12"/>
    <p:sldId id="268" r:id="rId13"/>
    <p:sldId id="261" r:id="rId14"/>
    <p:sldId id="260" r:id="rId15"/>
    <p:sldId id="263" r:id="rId16"/>
    <p:sldId id="292" r:id="rId17"/>
    <p:sldId id="361" r:id="rId18"/>
    <p:sldId id="362" r:id="rId19"/>
    <p:sldId id="363" r:id="rId20"/>
    <p:sldId id="364" r:id="rId21"/>
    <p:sldId id="365" r:id="rId22"/>
    <p:sldId id="366" r:id="rId23"/>
    <p:sldId id="276" r:id="rId24"/>
    <p:sldId id="277" r:id="rId25"/>
    <p:sldId id="286" r:id="rId26"/>
    <p:sldId id="287" r:id="rId27"/>
    <p:sldId id="278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99"/>
    <a:srgbClr val="CCFFFF"/>
    <a:srgbClr val="83EFD3"/>
    <a:srgbClr val="CCFFCC"/>
    <a:srgbClr val="99FFCC"/>
    <a:srgbClr val="00FF99"/>
    <a:srgbClr val="66FF99"/>
    <a:srgbClr val="99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2926F-5507-4E65-9405-7F4E9C58251E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E5261-7E5C-48D6-AAF7-83086A6B3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43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4946104"/>
          </a:xfrm>
          <a:solidFill>
            <a:srgbClr val="000099"/>
          </a:solidFill>
        </p:spPr>
        <p:txBody>
          <a:bodyPr>
            <a:normAutofit fontScale="90000"/>
          </a:bodyPr>
          <a:lstStyle/>
          <a:p>
            <a:r>
              <a:rPr lang="cs-CZ" sz="6600" b="1" dirty="0">
                <a:solidFill>
                  <a:srgbClr val="FFFF00"/>
                </a:solidFill>
              </a:rPr>
              <a:t>Pravomoci EU </a:t>
            </a:r>
            <a:br>
              <a:rPr lang="cs-CZ" sz="6600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(rozdělení pravomocí mezi Unii a členské státy)</a:t>
            </a:r>
            <a:br>
              <a:rPr lang="cs-CZ" dirty="0">
                <a:solidFill>
                  <a:schemeClr val="bg1"/>
                </a:solidFill>
              </a:rPr>
            </a:br>
            <a:br>
              <a:rPr lang="cs-CZ" dirty="0">
                <a:solidFill>
                  <a:schemeClr val="bg1"/>
                </a:solidFill>
              </a:rPr>
            </a:br>
            <a:r>
              <a:rPr lang="cs-CZ" sz="5400" b="1" dirty="0">
                <a:solidFill>
                  <a:srgbClr val="FFFF00"/>
                </a:solidFill>
              </a:rPr>
              <a:t>Posílená spolupráce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sz="3600" dirty="0">
                <a:solidFill>
                  <a:schemeClr val="bg1"/>
                </a:solidFill>
              </a:rPr>
              <a:t>  </a:t>
            </a:r>
            <a:br>
              <a:rPr lang="cs-CZ" sz="2000" dirty="0">
                <a:solidFill>
                  <a:srgbClr val="FFFF99"/>
                </a:solidFill>
              </a:rPr>
            </a:br>
            <a:r>
              <a:rPr lang="cs-CZ" sz="3600">
                <a:solidFill>
                  <a:srgbClr val="FFFF99"/>
                </a:solidFill>
              </a:rPr>
              <a:t>NVS – okruh 9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76634"/>
          </a:xfrm>
        </p:spPr>
        <p:txBody>
          <a:bodyPr>
            <a:noAutofit/>
          </a:bodyPr>
          <a:lstStyle/>
          <a:p>
            <a:r>
              <a:rPr lang="cs-CZ" sz="3600" dirty="0"/>
              <a:t>Oblast </a:t>
            </a:r>
            <a:r>
              <a:rPr lang="cs-CZ" sz="3600" b="1" u="sng" dirty="0"/>
              <a:t>sdílené pravomoci EU </a:t>
            </a:r>
            <a:r>
              <a:rPr lang="cs-CZ" sz="3600" dirty="0"/>
              <a:t>– </a:t>
            </a:r>
            <a:r>
              <a:rPr lang="cs-CZ" sz="3600" dirty="0">
                <a:solidFill>
                  <a:srgbClr val="0000FF"/>
                </a:solidFill>
              </a:rPr>
              <a:t>sdílená pravomoc </a:t>
            </a:r>
            <a:r>
              <a:rPr lang="cs-CZ" sz="3600" b="1" dirty="0">
                <a:solidFill>
                  <a:srgbClr val="0000FF"/>
                </a:solidFill>
              </a:rPr>
              <a:t>vykonávaná členskými státy, </a:t>
            </a:r>
            <a:r>
              <a:rPr lang="cs-CZ" sz="3600" dirty="0">
                <a:solidFill>
                  <a:srgbClr val="FF0000"/>
                </a:solidFill>
              </a:rPr>
              <a:t>sdílená pravomoc </a:t>
            </a:r>
            <a:r>
              <a:rPr lang="cs-CZ" sz="3600" b="1" dirty="0">
                <a:solidFill>
                  <a:srgbClr val="FF0000"/>
                </a:solidFill>
              </a:rPr>
              <a:t>vykonávaná EU</a:t>
            </a:r>
            <a:br>
              <a:rPr lang="cs-CZ" sz="3600" dirty="0">
                <a:solidFill>
                  <a:srgbClr val="FF0000"/>
                </a:solidFill>
              </a:rPr>
            </a:br>
            <a:r>
              <a:rPr lang="cs-CZ" sz="3200" dirty="0"/>
              <a:t>(v konkrétním případě buď jedna nebo druhá,    o výkonu rozhoduje EU)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4645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            </a:t>
            </a:r>
          </a:p>
        </p:txBody>
      </p:sp>
      <p:sp>
        <p:nvSpPr>
          <p:cNvPr id="4" name="Ovál 3"/>
          <p:cNvSpPr/>
          <p:nvPr/>
        </p:nvSpPr>
        <p:spPr>
          <a:xfrm>
            <a:off x="1331640" y="2917675"/>
            <a:ext cx="6480720" cy="3580062"/>
          </a:xfrm>
          <a:prstGeom prst="ellipse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661964" y="494035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76364" y="3355491"/>
            <a:ext cx="2160240" cy="14184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203898" y="5211763"/>
            <a:ext cx="1490464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08212" y="3754537"/>
            <a:ext cx="111095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5942720" y="4077615"/>
            <a:ext cx="1251840" cy="1260181"/>
          </a:xfrm>
          <a:custGeom>
            <a:avLst/>
            <a:gdLst>
              <a:gd name="connsiteX0" fmla="*/ 83815 w 1251840"/>
              <a:gd name="connsiteY0" fmla="*/ 69156 h 1260181"/>
              <a:gd name="connsiteX1" fmla="*/ 183707 w 1251840"/>
              <a:gd name="connsiteY1" fmla="*/ 230521 h 1260181"/>
              <a:gd name="connsiteX2" fmla="*/ 168339 w 1251840"/>
              <a:gd name="connsiteY2" fmla="*/ 338097 h 1260181"/>
              <a:gd name="connsiteX3" fmla="*/ 152971 w 1251840"/>
              <a:gd name="connsiteY3" fmla="*/ 391885 h 1260181"/>
              <a:gd name="connsiteX4" fmla="*/ 122235 w 1251840"/>
              <a:gd name="connsiteY4" fmla="*/ 437990 h 1260181"/>
              <a:gd name="connsiteX5" fmla="*/ 106867 w 1251840"/>
              <a:gd name="connsiteY5" fmla="*/ 476410 h 1260181"/>
              <a:gd name="connsiteX6" fmla="*/ 76131 w 1251840"/>
              <a:gd name="connsiteY6" fmla="*/ 491778 h 1260181"/>
              <a:gd name="connsiteX7" fmla="*/ 30026 w 1251840"/>
              <a:gd name="connsiteY7" fmla="*/ 530198 h 1260181"/>
              <a:gd name="connsiteX8" fmla="*/ 22342 w 1251840"/>
              <a:gd name="connsiteY8" fmla="*/ 875980 h 1260181"/>
              <a:gd name="connsiteX9" fmla="*/ 45394 w 1251840"/>
              <a:gd name="connsiteY9" fmla="*/ 891348 h 1260181"/>
              <a:gd name="connsiteX10" fmla="*/ 60763 w 1251840"/>
              <a:gd name="connsiteY10" fmla="*/ 906716 h 1260181"/>
              <a:gd name="connsiteX11" fmla="*/ 99183 w 1251840"/>
              <a:gd name="connsiteY11" fmla="*/ 960504 h 1260181"/>
              <a:gd name="connsiteX12" fmla="*/ 145287 w 1251840"/>
              <a:gd name="connsiteY12" fmla="*/ 998924 h 1260181"/>
              <a:gd name="connsiteX13" fmla="*/ 168339 w 1251840"/>
              <a:gd name="connsiteY13" fmla="*/ 1029660 h 1260181"/>
              <a:gd name="connsiteX14" fmla="*/ 229811 w 1251840"/>
              <a:gd name="connsiteY14" fmla="*/ 1060396 h 1260181"/>
              <a:gd name="connsiteX15" fmla="*/ 283599 w 1251840"/>
              <a:gd name="connsiteY15" fmla="*/ 1068080 h 1260181"/>
              <a:gd name="connsiteX16" fmla="*/ 391176 w 1251840"/>
              <a:gd name="connsiteY16" fmla="*/ 1091132 h 1260181"/>
              <a:gd name="connsiteX17" fmla="*/ 452648 w 1251840"/>
              <a:gd name="connsiteY17" fmla="*/ 1121869 h 1260181"/>
              <a:gd name="connsiteX18" fmla="*/ 583277 w 1251840"/>
              <a:gd name="connsiteY18" fmla="*/ 1160289 h 1260181"/>
              <a:gd name="connsiteX19" fmla="*/ 652433 w 1251840"/>
              <a:gd name="connsiteY19" fmla="*/ 1175657 h 1260181"/>
              <a:gd name="connsiteX20" fmla="*/ 706221 w 1251840"/>
              <a:gd name="connsiteY20" fmla="*/ 1198709 h 1260181"/>
              <a:gd name="connsiteX21" fmla="*/ 752326 w 1251840"/>
              <a:gd name="connsiteY21" fmla="*/ 1214077 h 1260181"/>
              <a:gd name="connsiteX22" fmla="*/ 798430 w 1251840"/>
              <a:gd name="connsiteY22" fmla="*/ 1237129 h 1260181"/>
              <a:gd name="connsiteX23" fmla="*/ 890638 w 1251840"/>
              <a:gd name="connsiteY23" fmla="*/ 1260181 h 1260181"/>
              <a:gd name="connsiteX24" fmla="*/ 929058 w 1251840"/>
              <a:gd name="connsiteY24" fmla="*/ 1244813 h 1260181"/>
              <a:gd name="connsiteX25" fmla="*/ 967478 w 1251840"/>
              <a:gd name="connsiteY25" fmla="*/ 1237129 h 1260181"/>
              <a:gd name="connsiteX26" fmla="*/ 998215 w 1251840"/>
              <a:gd name="connsiteY26" fmla="*/ 1229445 h 1260181"/>
              <a:gd name="connsiteX27" fmla="*/ 1082739 w 1251840"/>
              <a:gd name="connsiteY27" fmla="*/ 1214077 h 1260181"/>
              <a:gd name="connsiteX28" fmla="*/ 1144211 w 1251840"/>
              <a:gd name="connsiteY28" fmla="*/ 1198709 h 1260181"/>
              <a:gd name="connsiteX29" fmla="*/ 1190315 w 1251840"/>
              <a:gd name="connsiteY29" fmla="*/ 1160289 h 1260181"/>
              <a:gd name="connsiteX30" fmla="*/ 1213368 w 1251840"/>
              <a:gd name="connsiteY30" fmla="*/ 1152605 h 1260181"/>
              <a:gd name="connsiteX31" fmla="*/ 1221052 w 1251840"/>
              <a:gd name="connsiteY31" fmla="*/ 1106501 h 1260181"/>
              <a:gd name="connsiteX32" fmla="*/ 1236420 w 1251840"/>
              <a:gd name="connsiteY32" fmla="*/ 1052712 h 1260181"/>
              <a:gd name="connsiteX33" fmla="*/ 1244104 w 1251840"/>
              <a:gd name="connsiteY33" fmla="*/ 945136 h 1260181"/>
              <a:gd name="connsiteX34" fmla="*/ 1251788 w 1251840"/>
              <a:gd name="connsiteY34" fmla="*/ 906716 h 1260181"/>
              <a:gd name="connsiteX35" fmla="*/ 1228736 w 1251840"/>
              <a:gd name="connsiteY35" fmla="*/ 668511 h 1260181"/>
              <a:gd name="connsiteX36" fmla="*/ 1221052 w 1251840"/>
              <a:gd name="connsiteY36" fmla="*/ 637774 h 1260181"/>
              <a:gd name="connsiteX37" fmla="*/ 1197999 w 1251840"/>
              <a:gd name="connsiteY37" fmla="*/ 583986 h 1260181"/>
              <a:gd name="connsiteX38" fmla="*/ 1167263 w 1251840"/>
              <a:gd name="connsiteY38" fmla="*/ 514830 h 1260181"/>
              <a:gd name="connsiteX39" fmla="*/ 1151895 w 1251840"/>
              <a:gd name="connsiteY39" fmla="*/ 461042 h 1260181"/>
              <a:gd name="connsiteX40" fmla="*/ 1136527 w 1251840"/>
              <a:gd name="connsiteY40" fmla="*/ 422622 h 1260181"/>
              <a:gd name="connsiteX41" fmla="*/ 1113475 w 1251840"/>
              <a:gd name="connsiteY41" fmla="*/ 368833 h 1260181"/>
              <a:gd name="connsiteX42" fmla="*/ 1090423 w 1251840"/>
              <a:gd name="connsiteY42" fmla="*/ 338097 h 1260181"/>
              <a:gd name="connsiteX43" fmla="*/ 1082739 w 1251840"/>
              <a:gd name="connsiteY43" fmla="*/ 307361 h 1260181"/>
              <a:gd name="connsiteX44" fmla="*/ 1044319 w 1251840"/>
              <a:gd name="connsiteY44" fmla="*/ 253573 h 1260181"/>
              <a:gd name="connsiteX45" fmla="*/ 990531 w 1251840"/>
              <a:gd name="connsiteY45" fmla="*/ 169048 h 1260181"/>
              <a:gd name="connsiteX46" fmla="*/ 913690 w 1251840"/>
              <a:gd name="connsiteY46" fmla="*/ 92208 h 1260181"/>
              <a:gd name="connsiteX47" fmla="*/ 836850 w 1251840"/>
              <a:gd name="connsiteY47" fmla="*/ 23052 h 1260181"/>
              <a:gd name="connsiteX48" fmla="*/ 813798 w 1251840"/>
              <a:gd name="connsiteY48" fmla="*/ 7684 h 1260181"/>
              <a:gd name="connsiteX49" fmla="*/ 575593 w 1251840"/>
              <a:gd name="connsiteY49" fmla="*/ 0 h 1260181"/>
              <a:gd name="connsiteX50" fmla="*/ 245179 w 1251840"/>
              <a:gd name="connsiteY50" fmla="*/ 7684 h 1260181"/>
              <a:gd name="connsiteX51" fmla="*/ 214443 w 1251840"/>
              <a:gd name="connsiteY51" fmla="*/ 30736 h 1260181"/>
              <a:gd name="connsiteX52" fmla="*/ 160655 w 1251840"/>
              <a:gd name="connsiteY52" fmla="*/ 53788 h 1260181"/>
              <a:gd name="connsiteX53" fmla="*/ 145287 w 1251840"/>
              <a:gd name="connsiteY53" fmla="*/ 76840 h 1260181"/>
              <a:gd name="connsiteX54" fmla="*/ 83815 w 1251840"/>
              <a:gd name="connsiteY54" fmla="*/ 69156 h 126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251840" h="1260181">
                <a:moveTo>
                  <a:pt x="83815" y="69156"/>
                </a:moveTo>
                <a:cubicBezTo>
                  <a:pt x="90218" y="94769"/>
                  <a:pt x="150410" y="176733"/>
                  <a:pt x="183707" y="230521"/>
                </a:cubicBezTo>
                <a:cubicBezTo>
                  <a:pt x="171417" y="365709"/>
                  <a:pt x="186078" y="276010"/>
                  <a:pt x="168339" y="338097"/>
                </a:cubicBezTo>
                <a:cubicBezTo>
                  <a:pt x="165998" y="346289"/>
                  <a:pt x="158390" y="382131"/>
                  <a:pt x="152971" y="391885"/>
                </a:cubicBezTo>
                <a:cubicBezTo>
                  <a:pt x="144001" y="408031"/>
                  <a:pt x="129095" y="420841"/>
                  <a:pt x="122235" y="437990"/>
                </a:cubicBezTo>
                <a:cubicBezTo>
                  <a:pt x="117112" y="450797"/>
                  <a:pt x="115843" y="465937"/>
                  <a:pt x="106867" y="476410"/>
                </a:cubicBezTo>
                <a:cubicBezTo>
                  <a:pt x="99412" y="485107"/>
                  <a:pt x="86076" y="486095"/>
                  <a:pt x="76131" y="491778"/>
                </a:cubicBezTo>
                <a:cubicBezTo>
                  <a:pt x="51167" y="506043"/>
                  <a:pt x="51218" y="509006"/>
                  <a:pt x="30026" y="530198"/>
                </a:cubicBezTo>
                <a:cubicBezTo>
                  <a:pt x="-14092" y="662553"/>
                  <a:pt x="-3331" y="612830"/>
                  <a:pt x="22342" y="875980"/>
                </a:cubicBezTo>
                <a:cubicBezTo>
                  <a:pt x="23239" y="885171"/>
                  <a:pt x="38183" y="885579"/>
                  <a:pt x="45394" y="891348"/>
                </a:cubicBezTo>
                <a:cubicBezTo>
                  <a:pt x="51051" y="895874"/>
                  <a:pt x="56237" y="901059"/>
                  <a:pt x="60763" y="906716"/>
                </a:cubicBezTo>
                <a:cubicBezTo>
                  <a:pt x="78218" y="928534"/>
                  <a:pt x="77547" y="938868"/>
                  <a:pt x="99183" y="960504"/>
                </a:cubicBezTo>
                <a:cubicBezTo>
                  <a:pt x="170324" y="1031645"/>
                  <a:pt x="69758" y="910807"/>
                  <a:pt x="145287" y="998924"/>
                </a:cubicBezTo>
                <a:cubicBezTo>
                  <a:pt x="153621" y="1008648"/>
                  <a:pt x="159283" y="1020604"/>
                  <a:pt x="168339" y="1029660"/>
                </a:cubicBezTo>
                <a:cubicBezTo>
                  <a:pt x="181229" y="1042550"/>
                  <a:pt x="215136" y="1056727"/>
                  <a:pt x="229811" y="1060396"/>
                </a:cubicBezTo>
                <a:cubicBezTo>
                  <a:pt x="247382" y="1064789"/>
                  <a:pt x="265808" y="1064691"/>
                  <a:pt x="283599" y="1068080"/>
                </a:cubicBezTo>
                <a:cubicBezTo>
                  <a:pt x="319624" y="1074942"/>
                  <a:pt x="391176" y="1091132"/>
                  <a:pt x="391176" y="1091132"/>
                </a:cubicBezTo>
                <a:cubicBezTo>
                  <a:pt x="411667" y="1101378"/>
                  <a:pt x="430284" y="1116899"/>
                  <a:pt x="452648" y="1121869"/>
                </a:cubicBezTo>
                <a:cubicBezTo>
                  <a:pt x="644630" y="1164531"/>
                  <a:pt x="405667" y="1108051"/>
                  <a:pt x="583277" y="1160289"/>
                </a:cubicBezTo>
                <a:cubicBezTo>
                  <a:pt x="605932" y="1166952"/>
                  <a:pt x="629894" y="1168613"/>
                  <a:pt x="652433" y="1175657"/>
                </a:cubicBezTo>
                <a:cubicBezTo>
                  <a:pt x="671052" y="1181475"/>
                  <a:pt x="688015" y="1191707"/>
                  <a:pt x="706221" y="1198709"/>
                </a:cubicBezTo>
                <a:cubicBezTo>
                  <a:pt x="721341" y="1204524"/>
                  <a:pt x="737372" y="1207846"/>
                  <a:pt x="752326" y="1214077"/>
                </a:cubicBezTo>
                <a:cubicBezTo>
                  <a:pt x="768186" y="1220685"/>
                  <a:pt x="782393" y="1230961"/>
                  <a:pt x="798430" y="1237129"/>
                </a:cubicBezTo>
                <a:cubicBezTo>
                  <a:pt x="829233" y="1248976"/>
                  <a:pt x="858827" y="1253819"/>
                  <a:pt x="890638" y="1260181"/>
                </a:cubicBezTo>
                <a:cubicBezTo>
                  <a:pt x="903445" y="1255058"/>
                  <a:pt x="915847" y="1248776"/>
                  <a:pt x="929058" y="1244813"/>
                </a:cubicBezTo>
                <a:cubicBezTo>
                  <a:pt x="941567" y="1241060"/>
                  <a:pt x="954729" y="1239962"/>
                  <a:pt x="967478" y="1237129"/>
                </a:cubicBezTo>
                <a:cubicBezTo>
                  <a:pt x="977787" y="1234838"/>
                  <a:pt x="987859" y="1231516"/>
                  <a:pt x="998215" y="1229445"/>
                </a:cubicBezTo>
                <a:cubicBezTo>
                  <a:pt x="1026295" y="1223829"/>
                  <a:pt x="1054717" y="1219976"/>
                  <a:pt x="1082739" y="1214077"/>
                </a:cubicBezTo>
                <a:cubicBezTo>
                  <a:pt x="1103407" y="1209726"/>
                  <a:pt x="1144211" y="1198709"/>
                  <a:pt x="1144211" y="1198709"/>
                </a:cubicBezTo>
                <a:cubicBezTo>
                  <a:pt x="1161204" y="1181716"/>
                  <a:pt x="1168920" y="1170986"/>
                  <a:pt x="1190315" y="1160289"/>
                </a:cubicBezTo>
                <a:cubicBezTo>
                  <a:pt x="1197560" y="1156667"/>
                  <a:pt x="1205684" y="1155166"/>
                  <a:pt x="1213368" y="1152605"/>
                </a:cubicBezTo>
                <a:cubicBezTo>
                  <a:pt x="1215929" y="1137237"/>
                  <a:pt x="1217997" y="1121778"/>
                  <a:pt x="1221052" y="1106501"/>
                </a:cubicBezTo>
                <a:cubicBezTo>
                  <a:pt x="1225877" y="1082377"/>
                  <a:pt x="1229096" y="1074684"/>
                  <a:pt x="1236420" y="1052712"/>
                </a:cubicBezTo>
                <a:cubicBezTo>
                  <a:pt x="1238981" y="1016853"/>
                  <a:pt x="1240341" y="980888"/>
                  <a:pt x="1244104" y="945136"/>
                </a:cubicBezTo>
                <a:cubicBezTo>
                  <a:pt x="1245471" y="932147"/>
                  <a:pt x="1252512" y="919756"/>
                  <a:pt x="1251788" y="906716"/>
                </a:cubicBezTo>
                <a:cubicBezTo>
                  <a:pt x="1247363" y="827066"/>
                  <a:pt x="1237794" y="747768"/>
                  <a:pt x="1228736" y="668511"/>
                </a:cubicBezTo>
                <a:cubicBezTo>
                  <a:pt x="1227537" y="658018"/>
                  <a:pt x="1224661" y="647699"/>
                  <a:pt x="1221052" y="637774"/>
                </a:cubicBezTo>
                <a:cubicBezTo>
                  <a:pt x="1214386" y="619442"/>
                  <a:pt x="1205002" y="602192"/>
                  <a:pt x="1197999" y="583986"/>
                </a:cubicBezTo>
                <a:cubicBezTo>
                  <a:pt x="1173059" y="519143"/>
                  <a:pt x="1195409" y="557049"/>
                  <a:pt x="1167263" y="514830"/>
                </a:cubicBezTo>
                <a:cubicBezTo>
                  <a:pt x="1161208" y="490609"/>
                  <a:pt x="1160163" y="483089"/>
                  <a:pt x="1151895" y="461042"/>
                </a:cubicBezTo>
                <a:cubicBezTo>
                  <a:pt x="1147052" y="448127"/>
                  <a:pt x="1141370" y="435537"/>
                  <a:pt x="1136527" y="422622"/>
                </a:cubicBezTo>
                <a:cubicBezTo>
                  <a:pt x="1126723" y="396476"/>
                  <a:pt x="1130342" y="395820"/>
                  <a:pt x="1113475" y="368833"/>
                </a:cubicBezTo>
                <a:cubicBezTo>
                  <a:pt x="1106687" y="357973"/>
                  <a:pt x="1098107" y="348342"/>
                  <a:pt x="1090423" y="338097"/>
                </a:cubicBezTo>
                <a:cubicBezTo>
                  <a:pt x="1087862" y="327852"/>
                  <a:pt x="1086899" y="317068"/>
                  <a:pt x="1082739" y="307361"/>
                </a:cubicBezTo>
                <a:cubicBezTo>
                  <a:pt x="1078306" y="297016"/>
                  <a:pt x="1047897" y="259298"/>
                  <a:pt x="1044319" y="253573"/>
                </a:cubicBezTo>
                <a:cubicBezTo>
                  <a:pt x="1010871" y="200056"/>
                  <a:pt x="1051432" y="238069"/>
                  <a:pt x="990531" y="169048"/>
                </a:cubicBezTo>
                <a:cubicBezTo>
                  <a:pt x="966565" y="141887"/>
                  <a:pt x="939304" y="117821"/>
                  <a:pt x="913690" y="92208"/>
                </a:cubicBezTo>
                <a:cubicBezTo>
                  <a:pt x="875281" y="53799"/>
                  <a:pt x="878901" y="54590"/>
                  <a:pt x="836850" y="23052"/>
                </a:cubicBezTo>
                <a:cubicBezTo>
                  <a:pt x="829462" y="17511"/>
                  <a:pt x="822997" y="8496"/>
                  <a:pt x="813798" y="7684"/>
                </a:cubicBezTo>
                <a:cubicBezTo>
                  <a:pt x="734662" y="701"/>
                  <a:pt x="654995" y="2561"/>
                  <a:pt x="575593" y="0"/>
                </a:cubicBezTo>
                <a:cubicBezTo>
                  <a:pt x="465455" y="2561"/>
                  <a:pt x="354950" y="-1658"/>
                  <a:pt x="245179" y="7684"/>
                </a:cubicBezTo>
                <a:cubicBezTo>
                  <a:pt x="232418" y="8770"/>
                  <a:pt x="224864" y="23292"/>
                  <a:pt x="214443" y="30736"/>
                </a:cubicBezTo>
                <a:cubicBezTo>
                  <a:pt x="185870" y="51146"/>
                  <a:pt x="196616" y="44798"/>
                  <a:pt x="160655" y="53788"/>
                </a:cubicBezTo>
                <a:cubicBezTo>
                  <a:pt x="155532" y="61472"/>
                  <a:pt x="151817" y="70310"/>
                  <a:pt x="145287" y="76840"/>
                </a:cubicBezTo>
                <a:cubicBezTo>
                  <a:pt x="138757" y="83370"/>
                  <a:pt x="77412" y="43543"/>
                  <a:pt x="83815" y="69156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35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00600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highlight>
                  <a:srgbClr val="FFFF00"/>
                </a:highlight>
              </a:rPr>
              <a:t>Týkají se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rozsahu VÝKONU SDÍLENÝCH PRAVOMOCÍ, ne jejich vymezení</a:t>
            </a:r>
          </a:p>
          <a:p>
            <a:endParaRPr lang="cs-CZ" sz="2400" dirty="0"/>
          </a:p>
          <a:p>
            <a:r>
              <a:rPr lang="cs-CZ" sz="2400" dirty="0"/>
              <a:t>3. Podle </a:t>
            </a:r>
            <a:r>
              <a:rPr lang="cs-CZ" sz="2400" b="1" u="sng" dirty="0">
                <a:solidFill>
                  <a:srgbClr val="FF0000"/>
                </a:solidFill>
              </a:rPr>
              <a:t>zásady subsidiarity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jedná Unie v oblastech sdílené pravomoci </a:t>
            </a:r>
            <a:r>
              <a:rPr lang="cs-CZ" sz="2400" b="1" dirty="0">
                <a:highlight>
                  <a:srgbClr val="FFFF00"/>
                </a:highlight>
              </a:rPr>
              <a:t>pouze</a:t>
            </a:r>
            <a:r>
              <a:rPr lang="cs-CZ" sz="2400" dirty="0">
                <a:highlight>
                  <a:srgbClr val="FFFF00"/>
                </a:highlight>
              </a:rPr>
              <a:t> tehdy a do té míry, </a:t>
            </a:r>
            <a:r>
              <a:rPr lang="cs-CZ" sz="2400" b="1" dirty="0">
                <a:highlight>
                  <a:srgbClr val="FFFF00"/>
                </a:highlight>
              </a:rPr>
              <a:t>pokud cílů zamýšlené činnosti nemůže být dosaženo uspokojivě členskými státy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dirty="0"/>
              <a:t>na úrovni ústřední, regionální či místní, ale spíše jich, z důvodu jejího rozsahu či účinků, může být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lépe dosaženo na úrovni Unie.   --  </a:t>
            </a:r>
            <a:r>
              <a:rPr lang="cs-CZ" sz="2400" i="1" u="sng" dirty="0"/>
              <a:t>(tj. kde bude červená barva – viz předchozí políčko)</a:t>
            </a:r>
          </a:p>
          <a:p>
            <a:r>
              <a:rPr lang="cs-CZ" sz="2400" i="1" dirty="0">
                <a:solidFill>
                  <a:srgbClr val="0000CC"/>
                </a:solidFill>
              </a:rPr>
              <a:t>Cíl: rozhodovat co nejvíce na úrovni nejbližší občanům.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protokolu </a:t>
            </a:r>
            <a:r>
              <a:rPr lang="cs-CZ" sz="2400" b="1" dirty="0">
                <a:solidFill>
                  <a:srgbClr val="CC6600"/>
                </a:solidFill>
              </a:rPr>
              <a:t>(žlutá a oranžová karta)</a:t>
            </a:r>
          </a:p>
          <a:p>
            <a:pPr marL="0" indent="0">
              <a:buNone/>
            </a:pPr>
            <a:endParaRPr lang="cs-CZ" sz="2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rgbClr val="FFFFCC"/>
          </a:solidFill>
        </p:spPr>
        <p:txBody>
          <a:bodyPr>
            <a:normAutofit fontScale="85000" lnSpcReduction="10000"/>
          </a:bodyPr>
          <a:lstStyle/>
          <a:p>
            <a:endParaRPr lang="cs-CZ" dirty="0"/>
          </a:p>
          <a:p>
            <a:r>
              <a:rPr lang="cs-CZ" dirty="0"/>
              <a:t>Zásada subsidiarity stanovuje (teoreticky)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Ve všech případech </a:t>
            </a:r>
            <a:r>
              <a:rPr lang="cs-CZ" u="sng" dirty="0"/>
              <a:t>smí EU zasáhnout jen tehdy, když je schopná jednat účinněji než členské státy. </a:t>
            </a:r>
          </a:p>
          <a:p>
            <a:r>
              <a:rPr lang="cs-CZ" dirty="0"/>
              <a:t>Odpovídáme na otázky:</a:t>
            </a:r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</a:t>
            </a:r>
            <a:r>
              <a:rPr lang="cs-CZ" dirty="0">
                <a:solidFill>
                  <a:srgbClr val="0000CC"/>
                </a:solidFill>
              </a:rPr>
              <a:t>, 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/>
          </a:bodyPr>
          <a:lstStyle/>
          <a:p>
            <a:r>
              <a:rPr lang="cs-CZ" dirty="0"/>
              <a:t>Článek 5 Smlouvy o EU</a:t>
            </a:r>
          </a:p>
          <a:p>
            <a:r>
              <a:rPr lang="cs-CZ" dirty="0"/>
              <a:t>Podle </a:t>
            </a: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zásady proporcionality </a:t>
            </a:r>
            <a:r>
              <a:rPr lang="cs-CZ" dirty="0"/>
              <a:t>nepřekročí </a:t>
            </a:r>
            <a:r>
              <a:rPr lang="cs-CZ" b="1" dirty="0"/>
              <a:t>obsah ani forma </a:t>
            </a:r>
            <a:r>
              <a:rPr lang="cs-CZ" dirty="0"/>
              <a:t>činnosti Unie rámec toho, co je </a:t>
            </a:r>
            <a:r>
              <a:rPr lang="cs-CZ" b="1" dirty="0">
                <a:highlight>
                  <a:srgbClr val="FFFF00"/>
                </a:highlight>
              </a:rPr>
              <a:t>nezbytné pro dosažení cílů </a:t>
            </a:r>
            <a:r>
              <a:rPr lang="cs-CZ" dirty="0"/>
              <a:t>Smluv (rozsah činnosti).</a:t>
            </a:r>
          </a:p>
          <a:p>
            <a:r>
              <a:rPr lang="cs-CZ" i="1" dirty="0"/>
              <a:t>Povinnost Komise doprovodit návrhy legislativních aktů informacemi umožňujícími posoudit soulad se zásadami subsidiarity a proporcionality (bývá to v preambuli, někdy jen velmi obecně).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  <a:solidFill>
            <a:srgbClr val="CCFFFF"/>
          </a:soli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3. Podpůrné, koordinační a doplňkové pravomoci </a:t>
            </a:r>
            <a:r>
              <a:rPr lang="cs-CZ" sz="3600" b="1" dirty="0">
                <a:solidFill>
                  <a:srgbClr val="C00000"/>
                </a:solidFill>
              </a:rPr>
              <a:t>(čl. 6 SFEU) </a:t>
            </a:r>
            <a:r>
              <a:rPr lang="cs-CZ" sz="3600" b="1" dirty="0"/>
              <a:t>(zde EU nemůže tvořit právo závazné pro členské státy)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90466"/>
          </a:xfrm>
          <a:solidFill>
            <a:srgbClr val="E3F9FD"/>
          </a:solidFill>
        </p:spPr>
        <p:txBody>
          <a:bodyPr>
            <a:normAutofit/>
          </a:bodyPr>
          <a:lstStyle/>
          <a:p>
            <a:pPr lvl="0"/>
            <a:r>
              <a:rPr lang="cs-CZ" sz="2800" dirty="0"/>
              <a:t>ochrana a zlepšování lidského zdraví </a:t>
            </a:r>
            <a:r>
              <a:rPr lang="cs-CZ" sz="2800" b="1" dirty="0"/>
              <a:t>(zdravotnictví)</a:t>
            </a:r>
          </a:p>
          <a:p>
            <a:r>
              <a:rPr lang="cs-CZ" sz="2800" dirty="0"/>
              <a:t>průmysl, cestovní ruch</a:t>
            </a:r>
          </a:p>
          <a:p>
            <a:pPr lvl="0"/>
            <a:r>
              <a:rPr lang="cs-CZ" sz="2800" b="1" dirty="0"/>
              <a:t>kultura</a:t>
            </a:r>
          </a:p>
          <a:p>
            <a:pPr lvl="0"/>
            <a:r>
              <a:rPr lang="cs-CZ" sz="2800" dirty="0"/>
              <a:t>všeobecné vzdělávání, odborné vzdělávání </a:t>
            </a:r>
            <a:r>
              <a:rPr lang="cs-CZ" sz="2800" b="1" dirty="0"/>
              <a:t>(školství), </a:t>
            </a:r>
            <a:r>
              <a:rPr lang="cs-CZ" sz="2800" dirty="0"/>
              <a:t>mládež a sport</a:t>
            </a:r>
          </a:p>
          <a:p>
            <a:pPr lvl="0"/>
            <a:r>
              <a:rPr lang="cs-CZ" sz="2800" dirty="0"/>
              <a:t>civilní ochrana</a:t>
            </a:r>
          </a:p>
          <a:p>
            <a:r>
              <a:rPr lang="cs-CZ" sz="2800" dirty="0"/>
              <a:t>správní spolupráce</a:t>
            </a:r>
          </a:p>
          <a:p>
            <a:pPr marL="0" indent="0">
              <a:buNone/>
            </a:pPr>
            <a:r>
              <a:rPr lang="cs-CZ" sz="2800" dirty="0"/>
              <a:t>(jen v rozsahu stanoveném Smlouvami)</a:t>
            </a:r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„Flexibilita“ – rozšíření pravomoci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rgbClr val="CCFFFF"/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800" b="1" i="1" dirty="0"/>
              <a:t>Článek 352 SFEU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/>
              <a:t>Ukáže-li se, že </a:t>
            </a:r>
            <a:r>
              <a:rPr lang="cs-CZ" sz="2400" b="1" i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k dosažení některého z cílů </a:t>
            </a:r>
            <a:r>
              <a:rPr lang="cs-CZ" sz="2800" dirty="0"/>
              <a:t>stanovených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Smlouvami je </a:t>
            </a: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nezbytná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určitá činnost Unie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rámci </a:t>
            </a:r>
            <a:r>
              <a:rPr lang="cs-CZ" sz="2800" b="1" dirty="0"/>
              <a:t>politik (tj. oblastí integrace) </a:t>
            </a:r>
            <a:r>
              <a:rPr lang="cs-CZ" sz="2800" dirty="0"/>
              <a:t>vymezených Smlouvami, které však k této činnosti </a:t>
            </a: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neposkytují nezbytné pravomoci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přijme </a:t>
            </a:r>
            <a:r>
              <a:rPr lang="cs-CZ" sz="2800" b="1" i="1" u="sng" dirty="0">
                <a:solidFill>
                  <a:srgbClr val="FF0000"/>
                </a:solidFill>
              </a:rPr>
              <a:t>Rada</a:t>
            </a:r>
            <a:r>
              <a:rPr lang="cs-CZ" sz="2800" b="1" dirty="0">
                <a:solidFill>
                  <a:srgbClr val="FF0000"/>
                </a:solidFill>
              </a:rPr>
              <a:t> na návrh Komise </a:t>
            </a:r>
            <a:r>
              <a:rPr lang="cs-CZ" sz="2800" b="1" i="1" u="sng" dirty="0">
                <a:solidFill>
                  <a:srgbClr val="FF0000"/>
                </a:solidFill>
              </a:rPr>
              <a:t>jednomyslně</a:t>
            </a:r>
            <a:r>
              <a:rPr lang="cs-CZ" sz="2800" b="1" dirty="0">
                <a:solidFill>
                  <a:srgbClr val="FF0000"/>
                </a:solidFill>
              </a:rPr>
              <a:t> po obdržení </a:t>
            </a:r>
            <a:r>
              <a:rPr lang="cs-CZ" sz="2800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sz="2800" b="1" dirty="0">
                <a:solidFill>
                  <a:srgbClr val="FF0000"/>
                </a:solidFill>
              </a:rPr>
              <a:t> vhodná ustanovení.</a:t>
            </a:r>
            <a:r>
              <a:rPr lang="cs-CZ" sz="28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2800" dirty="0"/>
              <a:t>Problém: Takto se rozšiřují pravomoci Unie „krátkou cestou“, tedy bez souhlasu národních parlamentů</a:t>
            </a:r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6C496-9C9D-4E73-A710-D8C1BC927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„Flexibilita – 2“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CCF26-D800-4147-BD01-2BA7CB4C7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V minulosti mnohokrát využito</a:t>
            </a:r>
          </a:p>
          <a:p>
            <a:pPr lvl="1"/>
            <a:r>
              <a:rPr lang="cs-CZ"/>
              <a:t>volný pohyb studentů</a:t>
            </a:r>
          </a:p>
          <a:p>
            <a:pPr lvl="1"/>
            <a:r>
              <a:rPr lang="cs-CZ"/>
              <a:t>ochranná známka EU</a:t>
            </a:r>
          </a:p>
          <a:p>
            <a:pPr lvl="1"/>
            <a:r>
              <a:rPr lang="cs-CZ"/>
              <a:t>ochrana životního prostředí</a:t>
            </a:r>
          </a:p>
          <a:p>
            <a:pPr marL="457200" lvl="1" indent="0">
              <a:buNone/>
            </a:pPr>
            <a:r>
              <a:rPr lang="cs-CZ"/>
              <a:t>(dnes již existují výslovné pravomoci)</a:t>
            </a:r>
          </a:p>
          <a:p>
            <a:r>
              <a:rPr lang="cs-CZ"/>
              <a:t>Ústavní soud ČR v nálezu Lisabon II: Je to v pořádku, zneužití brání omezení na politiky    (= oblasti integrace EU) a jednomyslnost členských států (jejich vlád) (?)</a:t>
            </a:r>
          </a:p>
        </p:txBody>
      </p:sp>
    </p:spTree>
    <p:extLst>
      <p:ext uri="{BB962C8B-B14F-4D97-AF65-F5344CB8AC3E}">
        <p14:creationId xmlns:p14="http://schemas.microsoft.com/office/powerpoint/2010/main" val="2091048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oblasti pravomoci sdílené a podpůrné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Článek 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757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</a:t>
            </a:r>
            <a:br>
              <a:rPr lang="cs-CZ" dirty="0"/>
            </a:br>
            <a:r>
              <a:rPr lang="cs-CZ" dirty="0"/>
              <a:t>v oblasti pravomoci sdílené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 – Sociální politika (pracovní právo)</a:t>
            </a:r>
          </a:p>
          <a:p>
            <a:r>
              <a:rPr lang="cs-CZ" dirty="0"/>
              <a:t>1.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poměru,…. ...</a:t>
            </a:r>
          </a:p>
          <a:p>
            <a:endParaRPr lang="cs-CZ" dirty="0"/>
          </a:p>
          <a:p>
            <a:r>
              <a:rPr lang="cs-CZ" b="1" dirty="0"/>
              <a:t>Za tímto účelem mohou Evropský parlament a Rada </a:t>
            </a:r>
            <a:r>
              <a:rPr lang="cs-CZ" b="1" i="1" dirty="0">
                <a:solidFill>
                  <a:srgbClr val="C00000"/>
                </a:solidFill>
              </a:rPr>
              <a:t>směrnicemi</a:t>
            </a:r>
            <a:r>
              <a:rPr lang="cs-CZ" b="1" i="1" dirty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>
                <a:solidFill>
                  <a:srgbClr val="C00000"/>
                </a:solidFill>
              </a:rPr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491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sdílená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/>
              <a:t>1.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….</a:t>
            </a:r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</a:t>
            </a:r>
            <a:r>
              <a:rPr lang="cs-CZ" b="1" dirty="0">
                <a:solidFill>
                  <a:srgbClr val="C00000"/>
                </a:solidFill>
              </a:rPr>
              <a:t>114</a:t>
            </a:r>
          </a:p>
          <a:p>
            <a:pPr marL="0" indent="0">
              <a:buNone/>
            </a:pPr>
            <a:r>
              <a:rPr lang="cs-CZ" b="1" i="1" dirty="0"/>
              <a:t>Evropský 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</a:t>
            </a:r>
            <a:r>
              <a:rPr lang="cs-CZ" b="1" i="1" dirty="0"/>
              <a:t>, </a:t>
            </a:r>
            <a:r>
              <a:rPr lang="cs-CZ" b="1" i="1" dirty="0">
                <a:solidFill>
                  <a:srgbClr val="C00000"/>
                </a:solidFill>
              </a:rPr>
              <a:t>jejichž účelem je vytvoření a fungování vnitřního trhu.</a:t>
            </a:r>
          </a:p>
          <a:p>
            <a:pPr marL="0" indent="0">
              <a:buNone/>
            </a:pPr>
            <a:r>
              <a:rPr lang="cs-CZ" i="1" dirty="0"/>
              <a:t>= VELMI NEURČITÉ VYMEZENÍ – předána velmi široká a prakticky neomezená pravomoc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opatření = legislativní opatření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65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000000"/>
                </a:solidFill>
                <a:cs typeface="Arial" panose="020B0604020202020204" pitchFamily="34" charset="0"/>
              </a:rPr>
              <a:t>Článek 10a</a:t>
            </a:r>
            <a:r>
              <a:rPr lang="cs-CZ" altLang="cs-CZ" dirty="0">
                <a:solidFill>
                  <a:srgbClr val="000000"/>
                </a:solidFill>
                <a:cs typeface="Arial" panose="020B0604020202020204" pitchFamily="34" charset="0"/>
              </a:rPr>
              <a:t> Ústavy ČR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416358"/>
            <a:ext cx="8229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1)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Mezinárodní smlouvou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mohou být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anose="020B0604020202020204" pitchFamily="34" charset="0"/>
              </a:rPr>
              <a:t>některé pravomoci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orgánů České republiky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cs typeface="Arial" panose="020B0604020202020204" pitchFamily="34" charset="0"/>
              </a:rPr>
              <a:t>přeneseny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cs typeface="Arial" panose="020B0604020202020204" pitchFamily="34" charset="0"/>
              </a:rPr>
              <a:t> na mezinárodní organizaci nebo instituci.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(</a:t>
            </a:r>
            <a:r>
              <a:rPr kumimoji="0" lang="cs-CZ" altLang="cs-CZ" sz="2400" b="1" i="1" u="none" strike="noStrike" cap="none" normalizeH="0" baseline="0" err="1">
                <a:ln>
                  <a:noFill/>
                </a:ln>
                <a:solidFill>
                  <a:srgbClr val="800000"/>
                </a:solidFill>
                <a:effectLst/>
              </a:rPr>
              <a:t>competences</a:t>
            </a:r>
            <a:r>
              <a:rPr kumimoji="0" lang="cs-CZ" altLang="cs-CZ" sz="2400" b="1" i="1" u="none" strike="noStrike" cap="none" normalizeH="0" baseline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 – EU x čl-státy) 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(svrchované pravomoci)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 b="1" i="1" dirty="0" err="1">
                <a:solidFill>
                  <a:srgbClr val="C00000"/>
                </a:solidFill>
              </a:rPr>
              <a:t>powers</a:t>
            </a:r>
            <a:r>
              <a:rPr lang="cs-CZ" altLang="cs-CZ" sz="2400" b="1" i="1" dirty="0">
                <a:solidFill>
                  <a:schemeClr val="accent6">
                    <a:lumMod val="75000"/>
                  </a:schemeClr>
                </a:solidFill>
              </a:rPr>
              <a:t> = jednotlivé </a:t>
            </a:r>
            <a:r>
              <a:rPr lang="cs-CZ" altLang="cs-CZ" sz="2400" b="1" i="1">
                <a:solidFill>
                  <a:schemeClr val="accent6">
                    <a:lumMod val="75000"/>
                  </a:schemeClr>
                </a:solidFill>
              </a:rPr>
              <a:t>orgány EU (mezi sebou)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4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co to je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některé </a:t>
            </a:r>
            <a:r>
              <a:rPr kumimoji="0" lang="cs-CZ" altLang="cs-CZ" sz="2400" b="1" i="1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</a:rPr>
              <a:t>pravomoci ?  </a:t>
            </a:r>
            <a:r>
              <a:rPr kumimoji="0" lang="cs-CZ" altLang="cs-CZ" sz="2400" i="1" u="none" strike="noStrike" cap="none" normalizeH="0" baseline="0">
                <a:ln>
                  <a:noFill/>
                </a:ln>
                <a:effectLst/>
              </a:rPr>
              <a:t>(= ne všechny)</a:t>
            </a:r>
            <a:b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</a:br>
            <a:endParaRPr kumimoji="0" lang="cs-CZ" altLang="cs-CZ" sz="24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(2) K ratifikaci mezinárodní smlouvy uvedené v odstavci 1 je třeba souhlasu Parlamentu, nestanoví-li ústavní zákon, že k ratifikaci je třeba souhlasu daného v referendu</a:t>
            </a:r>
            <a:r>
              <a:rPr kumimoji="0" lang="cs-CZ" altLang="cs-CZ" sz="2400" b="0" i="0" u="none" strike="noStrike" cap="none" normalizeH="0" baseline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(v Parlamentu = kvalifikovaná většina)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1520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Neurčité vymezení pravomoci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69371"/>
          </a:xfrm>
        </p:spPr>
        <p:txBody>
          <a:bodyPr>
            <a:normAutofit fontScale="77500" lnSpcReduction="20000"/>
          </a:bodyPr>
          <a:lstStyle/>
          <a:p>
            <a:pPr marL="0" indent="0" hangingPunct="0">
              <a:buNone/>
            </a:pPr>
            <a:r>
              <a:rPr lang="cs-CZ" dirty="0"/>
              <a:t>Čl. 194 SFEU</a:t>
            </a:r>
          </a:p>
          <a:p>
            <a:pPr marL="0" indent="0" hangingPunct="0">
              <a:buNone/>
            </a:pPr>
            <a:r>
              <a:rPr lang="cs-CZ" dirty="0"/>
              <a:t>1. V rámci vytváření a fungování vnitřního trhu a s přihlédnutím k potřebě chránit a zlepšovat životní prostředí má politika Unie v oblasti energetiky v duchu solidarity mezi členskými státy za </a:t>
            </a:r>
            <a:r>
              <a:rPr lang="cs-CZ" b="1" dirty="0">
                <a:solidFill>
                  <a:srgbClr val="0000FF"/>
                </a:solidFill>
              </a:rPr>
              <a:t>cíl:</a:t>
            </a:r>
            <a:r>
              <a:rPr lang="cs-CZ" dirty="0"/>
              <a:t> </a:t>
            </a:r>
          </a:p>
          <a:p>
            <a:pPr marL="0" indent="0" hangingPunct="0">
              <a:buNone/>
            </a:pPr>
            <a:r>
              <a:rPr lang="cs-CZ" dirty="0"/>
              <a:t>a) zajistit fungování trhu s energií</a:t>
            </a:r>
          </a:p>
          <a:p>
            <a:pPr marL="0" indent="0" hangingPunct="0">
              <a:buNone/>
            </a:pPr>
            <a:r>
              <a:rPr lang="cs-CZ" dirty="0"/>
              <a:t>b) zajistit bezpečnost dodávek energie v Unii; </a:t>
            </a:r>
          </a:p>
          <a:p>
            <a:pPr marL="0" indent="0" hangingPunct="0">
              <a:buNone/>
            </a:pPr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podporovat energetickou účinnost a úspory energie</a:t>
            </a:r>
            <a:r>
              <a:rPr lang="cs-CZ" dirty="0"/>
              <a:t> jakož i rozvoj nových a obnovitelných zdrojů energie; a </a:t>
            </a:r>
          </a:p>
          <a:p>
            <a:pPr marL="0" indent="0" hangingPunct="0">
              <a:buNone/>
            </a:pPr>
            <a:r>
              <a:rPr lang="cs-CZ" dirty="0"/>
              <a:t>d) podporovat propojení energetických sítí. </a:t>
            </a:r>
          </a:p>
          <a:p>
            <a:pPr marL="0" indent="0" hangingPunct="0">
              <a:buNone/>
            </a:pPr>
            <a:r>
              <a:rPr lang="cs-CZ" dirty="0"/>
              <a:t>2. Aniž je dotčeno použití jiných ustanovení Smluv, </a:t>
            </a:r>
            <a:r>
              <a:rPr lang="cs-CZ" b="1" dirty="0">
                <a:solidFill>
                  <a:srgbClr val="C00000"/>
                </a:solidFill>
              </a:rPr>
              <a:t>přijmou</a:t>
            </a:r>
            <a:r>
              <a:rPr lang="cs-CZ" dirty="0">
                <a:solidFill>
                  <a:srgbClr val="C00000"/>
                </a:solidFill>
              </a:rPr>
              <a:t> Evropský parlament a Rada řádným legislativním postupem </a:t>
            </a:r>
            <a:r>
              <a:rPr lang="cs-CZ" b="1" dirty="0">
                <a:solidFill>
                  <a:srgbClr val="C00000"/>
                </a:solidFill>
              </a:rPr>
              <a:t>opatření nezbytná </a:t>
            </a:r>
            <a:r>
              <a:rPr lang="cs-CZ" dirty="0">
                <a:solidFill>
                  <a:srgbClr val="C00000"/>
                </a:solidFill>
              </a:rPr>
              <a:t>pro dosažení </a:t>
            </a:r>
            <a:r>
              <a:rPr lang="cs-CZ" b="1" dirty="0">
                <a:solidFill>
                  <a:srgbClr val="0000FF"/>
                </a:solidFill>
              </a:rPr>
              <a:t>cílů</a:t>
            </a:r>
            <a:r>
              <a:rPr lang="cs-CZ" dirty="0">
                <a:solidFill>
                  <a:srgbClr val="C00000"/>
                </a:solidFill>
              </a:rPr>
              <a:t> uvedených v odstavci 1. </a:t>
            </a:r>
          </a:p>
        </p:txBody>
      </p:sp>
    </p:spTree>
    <p:extLst>
      <p:ext uri="{BB962C8B-B14F-4D97-AF65-F5344CB8AC3E}">
        <p14:creationId xmlns:p14="http://schemas.microsoft.com/office/powerpoint/2010/main" val="247765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6EA80-7C7F-479A-A372-4D2ACC6B5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r>
              <a:rPr lang="cs-CZ" sz="3600" dirty="0"/>
              <a:t>Ukázka sporu o pravomoc EU: Němečtí studenti v Rakousku (jen pro zajímavost)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B1ABBD-A644-44CE-BDDE-419D4D14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400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V případu C-147/03 žalovala Komise Rakousko pro nesplnění povinnosti tím, že nepřijalo opatření zajišťující přístup k rakouskému vyššímu a univerzitnímu vzdělávání i pro držitele středoškolských diplomů z jiných členských států. Podstatou bylo to, že Rakousko chtělo zabránit přílišnému přílivu zahraničních studentů z jiných členských států, zejména z Německa, na rakouské vysoké školy. Z tohoto důvodu přijalo Rakousko zákon, který stanovil takovou povinnost pro studenty, jejichž maturitní vysvědčení bylo vydáno v jiném členském státu, že tito studenti musí prokázat, že splňují požadavky k přijetí ke studiu ve svém domovském státu. </a:t>
            </a:r>
          </a:p>
          <a:p>
            <a:pPr marL="0" indent="0">
              <a:buNone/>
            </a:pPr>
            <a:r>
              <a:rPr lang="cs-CZ" sz="1400" b="1" dirty="0"/>
              <a:t>ESD rozhodl, že přístup k vyššímu a univerzitnímu vzdělávání jakožto odbornému vzdělávání náleží do působnosti SES.</a:t>
            </a:r>
          </a:p>
          <a:p>
            <a:pPr marL="0" indent="0">
              <a:buNone/>
            </a:pPr>
            <a:r>
              <a:rPr lang="cs-CZ" sz="1400" dirty="0"/>
              <a:t> Shledal, že dotčený rakouský zákon znevýhodňuje držitele „cizích" maturitních vysvědčení, přičemž toto rozdílné zacházení s uchazeči o studium z jiných členských států se nezakládá na objektivních hlediscích. ESD argumenty Rakouska odůvodňující rozdílné zacházení neuznal a zákonné omezení přístupu příslušníků jiných členských států k rakouskému vysokoškolskému vzdělávání označil za diskriminační.</a:t>
            </a:r>
          </a:p>
          <a:p>
            <a:pPr marL="0" indent="0">
              <a:buNone/>
            </a:pPr>
            <a:r>
              <a:rPr lang="cs-CZ" sz="1400" dirty="0"/>
              <a:t>Rozsudek C-147/03 vyvolal kritickou reakci tehdejšího rakouského kancléře W. </a:t>
            </a:r>
            <a:r>
              <a:rPr lang="cs-CZ" sz="1400" dirty="0" err="1"/>
              <a:t>Schiissela</a:t>
            </a:r>
            <a:r>
              <a:rPr lang="cs-CZ" sz="1400" dirty="0"/>
              <a:t>, který dokonce požadoval přezkoumat pravomoci ESD, protože dle jeho názoru neměl ESD pravomoc posuzovat daný případ z důvodu, že </a:t>
            </a:r>
            <a:r>
              <a:rPr lang="cs-CZ" sz="1400" b="1" dirty="0"/>
              <a:t>oblast vzdělání vůbec nespadá do pravomocí ES.</a:t>
            </a:r>
            <a:r>
              <a:rPr lang="cs-CZ" sz="1400" dirty="0"/>
              <a:t> I tento případ tedy naráží na problematické místo, kterým je skutečnost, že o rozsahu pravomocí svěřených E U členskými státy rozhoduje SDEU.</a:t>
            </a:r>
          </a:p>
          <a:p>
            <a:pPr marL="0" indent="0">
              <a:buNone/>
            </a:pPr>
            <a:r>
              <a:rPr lang="cs-CZ" sz="1400" dirty="0"/>
              <a:t>Zajímavá je rakouská reakce na rozsudek, kdy Rakousko modifikovalo dotčený zákon, ale takovým způsobem, který zachovává jeho diskriminační charakter – stanovuje </a:t>
            </a:r>
            <a:r>
              <a:rPr lang="cs-CZ" sz="1400" b="1" dirty="0"/>
              <a:t>minimální kvótu, již musí tvořit studenti, kteří získali maturitní vysvědčení v Rakousku.</a:t>
            </a:r>
            <a:endParaRPr lang="cs-CZ" sz="1400" dirty="0"/>
          </a:p>
          <a:p>
            <a:pPr marL="0" indent="0">
              <a:buNone/>
            </a:pPr>
            <a:r>
              <a:rPr lang="cs-CZ" sz="1400" b="1" dirty="0"/>
              <a:t>Komise sice vyjádřila pochybnosti o slučitelnosti nových rakouských pravidel s právem ES a zaslala Rakousku upomínku, přesto žalobu proti němu nepodala.</a:t>
            </a:r>
            <a:r>
              <a:rPr lang="cs-CZ" sz="1400" dirty="0"/>
              <a:t> Důvodem byla ostrá reakce Rakouska a jeho hrozba požadavku připojení zvláštního protokolu k Lisabonské smlouvě, kterým by byla garantována autonomie Rakouska při stanovování kvót pro univerzitní studenty z jiných členských států. Aby se dojednávání a projednávání Lisabonské smlouvy více nekomplikovalo, Komise řízení ukončila.</a:t>
            </a:r>
          </a:p>
        </p:txBody>
      </p:sp>
    </p:spTree>
    <p:extLst>
      <p:ext uri="{BB962C8B-B14F-4D97-AF65-F5344CB8AC3E}">
        <p14:creationId xmlns:p14="http://schemas.microsoft.com/office/powerpoint/2010/main" val="3957060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C662D-5FE3-43C8-A9B8-AA2D0F8E55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>
            <a:noAutofit/>
          </a:bodyPr>
          <a:lstStyle/>
          <a:p>
            <a:r>
              <a:rPr lang="cs-CZ" sz="3600"/>
              <a:t>Celkové zhodnocení pravidel o svěření pravomoci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A830C-C9CD-40D0-AE64-1AFDCA3888B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DA8F">
              <a:alpha val="60000"/>
            </a:srgbClr>
          </a:solidFill>
        </p:spPr>
        <p:txBody>
          <a:bodyPr>
            <a:normAutofit/>
          </a:bodyPr>
          <a:lstStyle/>
          <a:p>
            <a:r>
              <a:rPr lang="cs-CZ" dirty="0"/>
              <a:t>funkcionální metoda vymezení pravomocí („cílem je integrace“)</a:t>
            </a:r>
          </a:p>
          <a:p>
            <a:r>
              <a:rPr lang="cs-CZ" dirty="0"/>
              <a:t>chybí přesný katalog přenesených pravomocí</a:t>
            </a:r>
          </a:p>
          <a:p>
            <a:r>
              <a:rPr lang="cs-CZ" dirty="0"/>
              <a:t>spory o pravomoc řeší Soudní dvůr (čl. 19 SEU) – extenzivní výklad (tj. ve prospěch EU)</a:t>
            </a:r>
          </a:p>
          <a:p>
            <a:r>
              <a:rPr lang="cs-CZ" dirty="0"/>
              <a:t>nejen, že EU pravomoci získává, ale zároveň je členské státy ztrácejí</a:t>
            </a:r>
          </a:p>
        </p:txBody>
      </p:sp>
    </p:spTree>
    <p:extLst>
      <p:ext uri="{BB962C8B-B14F-4D97-AF65-F5344CB8AC3E}">
        <p14:creationId xmlns:p14="http://schemas.microsoft.com/office/powerpoint/2010/main" val="2862313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highlight>
                  <a:srgbClr val="00FF00"/>
                </a:highlight>
              </a:rPr>
              <a:t>Posílená spolupráce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býv</a:t>
            </a:r>
            <a:r>
              <a:rPr lang="cs-CZ" dirty="0"/>
              <a:t>. užší spolupráce)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zvládnout?</a:t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100)</a:t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/>
              <a:t>2 řešení (čekat až na posledního nebo umožnit skupině iniciativnějších zájemců postup vpřed)</a:t>
            </a:r>
            <a:br>
              <a:rPr lang="cs-CZ" dirty="0"/>
            </a:br>
            <a:endParaRPr lang="cs-CZ" dirty="0"/>
          </a:p>
          <a:p>
            <a:r>
              <a:rPr lang="cs-CZ" dirty="0"/>
              <a:t>důvody: 1. chybí vůle, 2. chybí způsobilost, 3. nepřijatelné podmínky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Diferenciace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/>
              <a:t>Diferenciace různými cestami před zavedením posílené spolupráce nebo jiným způsobem: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/>
              <a:t>primární právo </a:t>
            </a:r>
            <a:endParaRPr lang="cs-CZ" dirty="0"/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(„fiskální kompakt“) (odmítly GB a CZ)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Posílená spolupráce – Amsterodam – představy v době zavedení: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jinak) (?)</a:t>
            </a:r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Podstata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Skupina členských států, která si přeje přijmout další integrační opatření (např. přijetí nařízení) nevyhovující všem členům, </a:t>
            </a:r>
          </a:p>
          <a:p>
            <a:pPr marL="0" indent="0">
              <a:buNone/>
            </a:pPr>
            <a:r>
              <a:rPr lang="cs-CZ" b="1" i="1" dirty="0"/>
              <a:t>může toto učinit v rámci mechanismu EU v oblasti nevýlučné pravomoci, včetně společné zahraniční politiky, </a:t>
            </a:r>
          </a:p>
          <a:p>
            <a:pPr marL="0" indent="0">
              <a:buNone/>
            </a:pPr>
            <a:r>
              <a:rPr lang="cs-CZ" b="1" i="1" dirty="0"/>
              <a:t>a to na svoje náklady, nestanoví-li Rada jinak. </a:t>
            </a:r>
          </a:p>
          <a:p>
            <a:pPr marL="0" indent="0">
              <a:buNone/>
            </a:pPr>
            <a:r>
              <a:rPr lang="cs-CZ" b="1" i="1" dirty="0"/>
              <a:t>Takto přijaté opatření je závazné jen pro skupinu rozšířené spolupráce a není součástí </a:t>
            </a:r>
            <a:r>
              <a:rPr lang="cs-CZ" b="1" i="1" dirty="0" err="1"/>
              <a:t>acquis</a:t>
            </a:r>
            <a:r>
              <a:rPr lang="cs-CZ" b="1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877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Současná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dirty="0"/>
              <a:t>Podmínky: 	</a:t>
            </a:r>
          </a:p>
          <a:p>
            <a:pPr marL="0" indent="0">
              <a:buNone/>
            </a:pPr>
            <a:r>
              <a:rPr lang="cs-CZ" dirty="0"/>
              <a:t>	ultima ratio</a:t>
            </a:r>
          </a:p>
          <a:p>
            <a:pPr marL="0" indent="0">
              <a:buNone/>
            </a:pPr>
            <a:r>
              <a:rPr lang="cs-CZ" dirty="0"/>
              <a:t>	výsledku nelze dosáhnout v přiměřené 	době</a:t>
            </a:r>
          </a:p>
          <a:p>
            <a:pPr marL="0" indent="0">
              <a:buNone/>
            </a:pPr>
            <a:r>
              <a:rPr lang="cs-CZ" dirty="0"/>
              <a:t>	nejméně 9 členů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037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Důvody a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nevhodnost 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přijmout, nelze-li dále čekat</a:t>
            </a:r>
          </a:p>
          <a:p>
            <a:r>
              <a:rPr lang="cs-CZ" dirty="0"/>
              <a:t>nezúčastnění: </a:t>
            </a:r>
          </a:p>
          <a:p>
            <a:pPr lvl="1"/>
            <a:r>
              <a:rPr lang="cs-CZ" dirty="0"/>
              <a:t>jejich pravomoci a práva musí být zachována</a:t>
            </a:r>
          </a:p>
          <a:p>
            <a:pPr lvl="1"/>
            <a:r>
              <a:rPr lang="cs-CZ" dirty="0"/>
              <a:t>nesmějí bránit zúčastněným</a:t>
            </a:r>
          </a:p>
          <a:p>
            <a:pPr lvl="1"/>
            <a:r>
              <a:rPr lang="cs-CZ" dirty="0"/>
              <a:t>lze se dodatečně připojit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/>
            </a:br>
            <a:r>
              <a:rPr lang="cs-CZ" altLang="cs-CZ"/>
              <a:t>Přenos pravomocí nebo jejich výkonu? Příklad</a:t>
            </a:r>
            <a:r>
              <a:rPr lang="cs-CZ" altLang="cs-CZ" dirty="0"/>
              <a:t>: Ústava Francie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3FDA9"/>
          </a:solidFill>
        </p:spPr>
        <p:txBody>
          <a:bodyPr>
            <a:normAutofit fontScale="92500"/>
          </a:bodyPr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i="1" dirty="0"/>
              <a:t>„Francouzská republika je členem Evropské unie, kterou tvoří státy, jež se </a:t>
            </a:r>
            <a:r>
              <a:rPr lang="cs-CZ" b="1" i="1" dirty="0">
                <a:solidFill>
                  <a:srgbClr val="C00000"/>
                </a:solidFill>
              </a:rPr>
              <a:t>svobodně rozhodly společné vykonávat určité pravomoci, </a:t>
            </a:r>
            <a:r>
              <a:rPr lang="cs-CZ" i="1" dirty="0"/>
              <a:t>za podmínek stanovených ve Smlouvě o Evropské unii a Smlouvě o fungování Evropské unie</a:t>
            </a:r>
            <a:r>
              <a:rPr lang="cs-CZ" i="1"/>
              <a:t>, ...“</a:t>
            </a:r>
          </a:p>
          <a:p>
            <a:r>
              <a:rPr lang="cs-CZ" altLang="cs-CZ"/>
              <a:t>Všechny dokumenty EU i české právo používají </a:t>
            </a:r>
            <a:r>
              <a:rPr lang="cs-CZ" altLang="cs-CZ" b="1"/>
              <a:t>„přenos pravomocí“, </a:t>
            </a:r>
            <a:r>
              <a:rPr lang="cs-CZ" altLang="cs-CZ"/>
              <a:t>ne „přenos jejich výkonu“.</a:t>
            </a: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/>
              <a:t>Podstata přenosu pravomocí:</a:t>
            </a:r>
            <a:br>
              <a:rPr lang="cs-CZ" sz="3600" dirty="0"/>
            </a:br>
            <a:r>
              <a:rPr lang="cs-CZ" sz="3600" dirty="0" err="1"/>
              <a:t>Costa</a:t>
            </a:r>
            <a:r>
              <a:rPr lang="cs-CZ" sz="3600" dirty="0"/>
              <a:t> v. </a:t>
            </a:r>
            <a:r>
              <a:rPr lang="cs-CZ" sz="3600" dirty="0" err="1"/>
              <a:t>ENEL</a:t>
            </a:r>
            <a:r>
              <a:rPr lang="cs-CZ" sz="3600" dirty="0"/>
              <a:t> 6/64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853136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Založením Společenství na neomezenou dobu, které má</a:t>
            </a:r>
          </a:p>
          <a:p>
            <a:pPr lvl="1"/>
            <a:r>
              <a:rPr lang="cs-CZ" dirty="0"/>
              <a:t>… </a:t>
            </a:r>
            <a:r>
              <a:rPr lang="cs-CZ" b="1" u="sng" dirty="0">
                <a:solidFill>
                  <a:srgbClr val="C00000"/>
                </a:solidFill>
              </a:rPr>
              <a:t>skutečné pravomoci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vyplývající 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</a:p>
          <a:p>
            <a:pPr lvl="1"/>
            <a:r>
              <a:rPr lang="cs-CZ" dirty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</a:t>
            </a:r>
            <a:r>
              <a:rPr lang="cs-CZ" b="1" dirty="0"/>
              <a:t>práva použitelného na své státní příslušníky i na sebe samotné. </a:t>
            </a:r>
          </a:p>
          <a:p>
            <a:r>
              <a:rPr lang="cs-CZ" sz="3100" dirty="0"/>
              <a:t>Přenos práv a povinností odpovídajících ustanovením Smlouvy, učiněný 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práv</a:t>
            </a:r>
            <a:r>
              <a:rPr lang="cs-CZ" sz="3100" dirty="0"/>
              <a:t>, nad nímž nemůže převážit pozdější jednostranný akt neslučitelný s pojmem Společenství. 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Nejde o přenos suverenity! EU nemá státní moc, proto nemůže mít suverenitu (neomezenost státní moci).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455F-9E2B-468F-B320-E94B98632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 fungování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CF66C4-A532-45F3-B552-B2A5C0EEB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transfer některých pravomocí orgánů členských států v určitém rozsahu na EU</a:t>
            </a:r>
          </a:p>
          <a:p>
            <a:r>
              <a:rPr lang="cs-CZ"/>
              <a:t>jsou to pravomoci např.</a:t>
            </a:r>
          </a:p>
          <a:p>
            <a:pPr lvl="1"/>
            <a:r>
              <a:rPr lang="cs-CZ"/>
              <a:t>legislativní – tvorba a vynucování práva, pravomoci v oblasti měny (centrální banka) aj.</a:t>
            </a:r>
          </a:p>
          <a:p>
            <a:r>
              <a:rPr lang="cs-CZ"/>
              <a:t>není to přenos státní moci, tedy suverenity</a:t>
            </a:r>
          </a:p>
          <a:p>
            <a:r>
              <a:rPr lang="cs-CZ"/>
              <a:t>výkon pravomocí = </a:t>
            </a:r>
            <a:r>
              <a:rPr lang="cs-CZ" b="1">
                <a:solidFill>
                  <a:srgbClr val="C00000"/>
                </a:solidFill>
              </a:rPr>
              <a:t>výkon</a:t>
            </a:r>
            <a:r>
              <a:rPr lang="cs-CZ"/>
              <a:t> státní moci, která jako taková zůstává členskému státu</a:t>
            </a:r>
          </a:p>
        </p:txBody>
      </p:sp>
    </p:spTree>
    <p:extLst>
      <p:ext uri="{BB962C8B-B14F-4D97-AF65-F5344CB8AC3E}">
        <p14:creationId xmlns:p14="http://schemas.microsoft.com/office/powerpoint/2010/main" val="184412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Zásada svěřených pravomocí </a:t>
            </a:r>
            <a:br>
              <a:rPr lang="cs-CZ" b="1" dirty="0"/>
            </a:br>
            <a:r>
              <a:rPr lang="cs-CZ" b="1" dirty="0">
                <a:solidFill>
                  <a:schemeClr val="bg1"/>
                </a:solidFill>
              </a:rPr>
              <a:t>Typy pravomocí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rgbClr val="FFFFCC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Článek 5 Smlouvy o EU</a:t>
            </a:r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Podle </a:t>
            </a: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zásady svěření pravomocí </a:t>
            </a:r>
            <a:r>
              <a:rPr lang="cs-CZ" dirty="0">
                <a:highlight>
                  <a:srgbClr val="FFFF00"/>
                </a:highlight>
              </a:rPr>
              <a:t>jedná Unie pouze v mezích </a:t>
            </a:r>
            <a:r>
              <a:rPr lang="cs-CZ" b="1" dirty="0">
                <a:highlight>
                  <a:srgbClr val="FFFF00"/>
                </a:highlight>
              </a:rPr>
              <a:t>pravomocí svěřených jí ve Smlouvách členskými státy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/>
              <a:t>pro </a:t>
            </a:r>
            <a:r>
              <a:rPr lang="cs-CZ" b="1" dirty="0"/>
              <a:t>dosažení cílů </a:t>
            </a:r>
            <a:r>
              <a:rPr lang="cs-CZ" dirty="0"/>
              <a:t>stanovených ve Smlouvách. </a:t>
            </a:r>
          </a:p>
          <a:p>
            <a:pPr marL="0" indent="0">
              <a:buNone/>
            </a:pPr>
            <a:r>
              <a:rPr lang="cs-CZ" dirty="0"/>
              <a:t>Pravomoci, které nejsou Smlouvami Unii svěřeny, náležejí členským státům.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  <a:highlight>
                  <a:srgbClr val="FFFF00"/>
                </a:highlight>
              </a:rPr>
              <a:t>UNIE MÁ JEN TY PRAVOMOCI, KTERÉ JÍ ČLENSKÉ STÁTY DOBROVOLNĚ A VĚDOMĚ PŘEDALY SE SOUHLASEM SVÝCH PARLAMENTŮ. Unie sama o sobě žádné pravomoci nemá.</a:t>
            </a:r>
            <a:endParaRPr lang="cs-CZ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b="1" u="sng" dirty="0"/>
              <a:t>T y p y   p r a v o m o c í</a:t>
            </a:r>
            <a:r>
              <a:rPr lang="cs-CZ" b="1" dirty="0"/>
              <a:t>  (zavedla Lisabonská smlouva 2009):</a:t>
            </a:r>
          </a:p>
          <a:p>
            <a:pPr marL="0" indent="0">
              <a:buNone/>
            </a:pPr>
            <a:r>
              <a:rPr lang="cs-CZ" b="1" dirty="0"/>
              <a:t>1. výlučné, </a:t>
            </a:r>
          </a:p>
          <a:p>
            <a:pPr marL="0" indent="0">
              <a:buNone/>
            </a:pPr>
            <a:r>
              <a:rPr lang="cs-CZ" b="1" dirty="0"/>
              <a:t>2. sdílené a </a:t>
            </a:r>
          </a:p>
          <a:p>
            <a:pPr marL="0" indent="0">
              <a:buNone/>
            </a:pPr>
            <a:r>
              <a:rPr lang="cs-CZ" b="1" dirty="0"/>
              <a:t>3. podpůrné, koordinační a doplňkové.</a:t>
            </a:r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Autofit/>
          </a:bodyPr>
          <a:lstStyle/>
          <a:p>
            <a:r>
              <a:rPr lang="cs-CZ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1. Oblasti výlučné pravomoci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EU </a:t>
            </a:r>
            <a:b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(čl. 3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600" b="1" i="1" dirty="0"/>
              <a:t>Taxativní výčet  </a:t>
            </a:r>
            <a:r>
              <a:rPr lang="cs-CZ" sz="4600" b="1" i="1" dirty="0">
                <a:solidFill>
                  <a:srgbClr val="C00000"/>
                </a:solidFill>
              </a:rPr>
              <a:t>o b l a s t í :</a:t>
            </a:r>
          </a:p>
          <a:p>
            <a:pPr lvl="0"/>
            <a:r>
              <a:rPr lang="cs-CZ" dirty="0"/>
              <a:t>celní unie</a:t>
            </a:r>
          </a:p>
          <a:p>
            <a:r>
              <a:rPr lang="cs-CZ" dirty="0"/>
              <a:t>společná obchodní politika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rybolovné politiky</a:t>
            </a:r>
          </a:p>
          <a:p>
            <a:pPr marL="0" lv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/>
              <a:t>Čl. 2 odst. 1: Svěřují-li v určité </a:t>
            </a:r>
            <a:r>
              <a:rPr lang="cs-CZ" b="1" dirty="0">
                <a:solidFill>
                  <a:srgbClr val="FF0000"/>
                </a:solidFill>
              </a:rPr>
              <a:t>oblasti</a:t>
            </a:r>
            <a:r>
              <a:rPr lang="cs-CZ" dirty="0"/>
              <a:t>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nemohou v těchto oblastech jednat (přijímat vlastní legislativu), ani kdyby unijní úprava chyběla.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3EFD3"/>
          </a:solidFill>
        </p:spPr>
        <p:txBody>
          <a:bodyPr>
            <a:normAutofit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2. Sdílené pravomoci </a:t>
            </a:r>
            <a:r>
              <a:rPr lang="cs-CZ" b="1" dirty="0"/>
              <a:t>(čl. 4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>
                <a:solidFill>
                  <a:srgbClr val="C00000"/>
                </a:solidFill>
              </a:rPr>
              <a:t>  </a:t>
            </a:r>
          </a:p>
          <a:p>
            <a:pPr marL="0" lv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ZEJMÉNA </a:t>
            </a:r>
            <a:r>
              <a:rPr lang="cs-CZ" dirty="0"/>
              <a:t>V OBLASTECH</a:t>
            </a:r>
            <a:r>
              <a:rPr lang="cs-CZ" dirty="0">
                <a:solidFill>
                  <a:srgbClr val="0033CC"/>
                </a:solidFill>
              </a:rPr>
              <a:t>:</a:t>
            </a: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</a:rPr>
              <a:t>(TOTO NENÍ PŘESNÝ VÝČET SDÍLENÝCH PRAVOMOCÍ) </a:t>
            </a:r>
          </a:p>
          <a:p>
            <a:pPr lvl="0"/>
            <a:r>
              <a:rPr lang="cs-CZ" dirty="0"/>
              <a:t>vnitřní trh </a:t>
            </a:r>
            <a:r>
              <a:rPr lang="cs-CZ" dirty="0">
                <a:solidFill>
                  <a:srgbClr val="0033CC"/>
                </a:solidFill>
              </a:rPr>
              <a:t>(včetně duševního vlastnictví, ochrany zdraví (?) apod.)- ?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zemědělství</a:t>
            </a:r>
          </a:p>
          <a:p>
            <a:pPr lvl="0"/>
            <a:r>
              <a:rPr lang="cs-CZ" dirty="0"/>
              <a:t>životní prostředí, ochrana spotřebitele</a:t>
            </a:r>
          </a:p>
          <a:p>
            <a:pPr lvl="0"/>
            <a:r>
              <a:rPr lang="cs-CZ" dirty="0"/>
              <a:t>doprava, transevropské sítě, 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vesmíru, aj.</a:t>
            </a:r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69160"/>
          </a:xfrm>
          <a:solidFill>
            <a:srgbClr val="CCFFFF"/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dirty="0"/>
              <a:t>Čl. 2 odst. 2 </a:t>
            </a:r>
            <a:r>
              <a:rPr lang="cs-CZ" dirty="0" err="1"/>
              <a:t>SFEU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</a:t>
            </a:r>
            <a:r>
              <a:rPr lang="cs-CZ" b="1" dirty="0"/>
              <a:t>mohou v této oblasti vytvářet a přijímat právně závazné akty Unie i členské státy. </a:t>
            </a:r>
          </a:p>
          <a:p>
            <a:pPr marL="0" lvl="0" indent="0">
              <a:buNone/>
            </a:pPr>
            <a:r>
              <a:rPr lang="cs-CZ" b="1" u="sng" dirty="0">
                <a:solidFill>
                  <a:srgbClr val="C00000"/>
                </a:solidFill>
              </a:rPr>
              <a:t>ALE: členské státy vykonávají svou pravomoc jen v rozsahu, v jakém ji Unie nevykonala </a:t>
            </a:r>
            <a:r>
              <a:rPr lang="cs-CZ" dirty="0"/>
              <a:t>nebo přestala vykonávat. </a:t>
            </a:r>
            <a:r>
              <a:rPr lang="cs-CZ" b="1" dirty="0">
                <a:solidFill>
                  <a:srgbClr val="FF0000"/>
                </a:solidFill>
              </a:rPr>
              <a:t>Ale: o tomto rozsahu rozhoduje Unie.</a:t>
            </a:r>
          </a:p>
          <a:p>
            <a:pPr marL="0" indent="0">
              <a:buNone/>
            </a:pPr>
            <a:r>
              <a:rPr lang="cs-CZ" dirty="0">
                <a:solidFill>
                  <a:srgbClr val="0033CC"/>
                </a:solidFill>
              </a:rPr>
              <a:t>tj. v důsledcích není podstatný rozdíl oproti pravomoci výlučné </a:t>
            </a:r>
            <a:r>
              <a:rPr lang="cs-CZ" i="1" dirty="0">
                <a:solidFill>
                  <a:srgbClr val="0033CC"/>
                </a:solidFill>
              </a:rPr>
              <a:t>  </a:t>
            </a:r>
          </a:p>
          <a:p>
            <a:pPr marL="0" lvl="0" indent="0">
              <a:buNone/>
            </a:pPr>
            <a:endParaRPr lang="cs-CZ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2498</Words>
  <Application>Microsoft Office PowerPoint</Application>
  <PresentationFormat>Předvádění na obrazovce (4:3)</PresentationFormat>
  <Paragraphs>203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Arial Black</vt:lpstr>
      <vt:lpstr>Calibri</vt:lpstr>
      <vt:lpstr>Motiv systému Office</vt:lpstr>
      <vt:lpstr>Pravomoci EU  (rozdělení pravomocí mezi Unii a členské státy)  Posílená spolupráce    NVS – okruh 9</vt:lpstr>
      <vt:lpstr>Článek 10a Ústavy ČR</vt:lpstr>
      <vt:lpstr> Přenos pravomocí nebo jejich výkonu? Příklad: Ústava Francie </vt:lpstr>
      <vt:lpstr>Podstata přenosu pravomocí: Costa v. ENEL 6/64</vt:lpstr>
      <vt:lpstr>Princip fungování EU</vt:lpstr>
      <vt:lpstr>Zásada svěřených pravomocí  Typy pravomocí EU</vt:lpstr>
      <vt:lpstr>1. Oblasti výlučné pravomoci EU  (čl. 3 SFEU)</vt:lpstr>
      <vt:lpstr>2. Sdílené pravomoci (čl. 4 SFEU)</vt:lpstr>
      <vt:lpstr>2. Sdílené pravomoci - podstata</vt:lpstr>
      <vt:lpstr>Oblast sdílené pravomoci EU – sdílená pravomoc vykonávaná členskými státy, sdílená pravomoc vykonávaná EU (v konkrétním případě buď jedna nebo druhá,    o výkonu rozhoduje EU)</vt:lpstr>
      <vt:lpstr>Principy subsidiarity a proporcionality</vt:lpstr>
      <vt:lpstr>Principy subsidiarity a proporcionality</vt:lpstr>
      <vt:lpstr>Principy subsidiarity a proporcionality</vt:lpstr>
      <vt:lpstr>3. Podpůrné, koordinační a doplňkové pravomoci (čl. 6 SFEU) (zde EU nemůže tvořit právo závazné pro členské státy)</vt:lpstr>
      <vt:lpstr>„Flexibilita“ – rozšíření pravomoci EU</vt:lpstr>
      <vt:lpstr>„Flexibilita – 2“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Neurčité vymezení pravomoci EU</vt:lpstr>
      <vt:lpstr>Ukázka sporu o pravomoc EU: Němečtí studenti v Rakousku (jen pro zajímavost)</vt:lpstr>
      <vt:lpstr>Celkové zhodnocení pravidel o svěření pravomoci </vt:lpstr>
      <vt:lpstr>Posílená spolupráce  (býv. užší spolupráce)</vt:lpstr>
      <vt:lpstr>Diferenciace</vt:lpstr>
      <vt:lpstr>Podstata</vt:lpstr>
      <vt:lpstr>Současná úprava</vt:lpstr>
      <vt:lpstr>Důvody a podmínky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82</cp:revision>
  <cp:lastPrinted>2019-09-23T10:58:14Z</cp:lastPrinted>
  <dcterms:created xsi:type="dcterms:W3CDTF">2014-03-05T12:51:14Z</dcterms:created>
  <dcterms:modified xsi:type="dcterms:W3CDTF">2024-11-05T13:58:19Z</dcterms:modified>
</cp:coreProperties>
</file>