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5" r:id="rId5"/>
    <p:sldId id="263" r:id="rId6"/>
    <p:sldId id="374" r:id="rId7"/>
    <p:sldId id="376" r:id="rId8"/>
    <p:sldId id="287" r:id="rId9"/>
    <p:sldId id="375" r:id="rId10"/>
    <p:sldId id="369" r:id="rId11"/>
    <p:sldId id="370" r:id="rId12"/>
    <p:sldId id="357" r:id="rId13"/>
    <p:sldId id="358" r:id="rId14"/>
    <p:sldId id="354" r:id="rId15"/>
    <p:sldId id="353" r:id="rId16"/>
    <p:sldId id="277" r:id="rId17"/>
    <p:sldId id="373" r:id="rId18"/>
    <p:sldId id="371" r:id="rId19"/>
    <p:sldId id="298" r:id="rId20"/>
    <p:sldId id="320" r:id="rId21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1435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7CF0A572-07BD-A411-2F75-3A476266D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FA2F7640-F201-EB38-B3FE-47032E583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B04F0394-30B6-6089-6DFD-A3A71A8D6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903F-F336-4768-9C9C-96399021E3C9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/index.php?title=Z%C3%A1kon_o_horsk%C3%A9_slu%C5%BEb%C4%9B&amp;action=edit&amp;redlink=1" TargetMode="External"/><Relationship Id="rId3" Type="http://schemas.openxmlformats.org/officeDocument/2006/relationships/hyperlink" Target="http://cs.wikipedia.org/w/index.php?title=Vodn%C3%AD_str%C3%A1%C5%BE&amp;action=edit&amp;redlink=1" TargetMode="External"/><Relationship Id="rId7" Type="http://schemas.openxmlformats.org/officeDocument/2006/relationships/hyperlink" Target="http://cs.wikipedia.org/w/index.php?title=Str%C3%A1%C5%BE_ochrany_p%C5%99%C3%ADrody&amp;action=edit&amp;redlink=1" TargetMode="External"/><Relationship Id="rId2" Type="http://schemas.openxmlformats.org/officeDocument/2006/relationships/hyperlink" Target="http://cs.wikipedia.org/w/index.php?title=Lesn%C3%AD_str%C3%A1%C5%BE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Str%C3%A1%C5%BE_p%C5%99%C3%ADrody&amp;action=edit&amp;redlink=1" TargetMode="External"/><Relationship Id="rId5" Type="http://schemas.openxmlformats.org/officeDocument/2006/relationships/hyperlink" Target="http://cs.wikipedia.org/w/index.php?title=Ryb%C3%A1%C5%99sk%C3%A1_str%C3%A1%C5%BE&amp;action=edit&amp;redlink=1" TargetMode="External"/><Relationship Id="rId10" Type="http://schemas.openxmlformats.org/officeDocument/2006/relationships/hyperlink" Target="http://cs.wikipedia.org/w/index.php?title=Horsk%C3%A1_str%C3%A1%C5%BE&amp;action=edit&amp;redlink=1" TargetMode="External"/><Relationship Id="rId4" Type="http://schemas.openxmlformats.org/officeDocument/2006/relationships/hyperlink" Target="http://cs.wikipedia.org/wiki/Mysliveck%C3%A1_str%C3%A1%C5%BE" TargetMode="External"/><Relationship Id="rId9" Type="http://schemas.openxmlformats.org/officeDocument/2006/relationships/hyperlink" Target="http://cs.wikipedia.org/wiki/Horsk%C3%A1_slu%C5%BEb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6934" y="1981952"/>
            <a:ext cx="8522680" cy="1177491"/>
          </a:xfrm>
        </p:spPr>
        <p:txBody>
          <a:bodyPr/>
          <a:lstStyle/>
          <a:p>
            <a:pPr algn="ctr"/>
            <a: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Nezávislí vykonavatelé veřejné správy</a:t>
            </a:r>
            <a:b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Prezident republiky</a:t>
            </a:r>
            <a:b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Územní správní úřady </a:t>
            </a:r>
            <a:b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Veřejné sbory a ostatní vykonavatelé státní správy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05070" y="4781942"/>
            <a:ext cx="8522680" cy="1446058"/>
          </a:xfrm>
        </p:spPr>
        <p:txBody>
          <a:bodyPr/>
          <a:lstStyle/>
          <a:p>
            <a:pPr algn="ctr"/>
            <a:br>
              <a:rPr lang="cs-CZ" altLang="cs-CZ" sz="3200" b="1" dirty="0"/>
            </a:br>
            <a:r>
              <a:rPr lang="cs-CZ" altLang="cs-CZ" sz="3200" b="1" dirty="0"/>
              <a:t>JUDr. Anna Chamráthová Richterová,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18A1096-51A7-1700-9875-AF26712F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293007"/>
            <a:ext cx="8066301" cy="451576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 dirty="0"/>
            </a:b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II. Prezident republiky </a:t>
            </a:r>
            <a:b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86DA7EB1-4322-186C-AFB1-1BD0C894D5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994" y="1268413"/>
            <a:ext cx="8229600" cy="430676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1800" b="1" dirty="0">
                <a:latin typeface="Arial" charset="0"/>
              </a:rPr>
              <a:t>Prezident </a:t>
            </a:r>
            <a:r>
              <a:rPr lang="cs-CZ" sz="1800" dirty="0">
                <a:latin typeface="Arial" charset="0"/>
              </a:rPr>
              <a:t>je </a:t>
            </a:r>
            <a:r>
              <a:rPr lang="cs-CZ" sz="1800" b="1" dirty="0">
                <a:latin typeface="Arial" charset="0"/>
              </a:rPr>
              <a:t>hlavou státu, součást  moci výkonné. </a:t>
            </a:r>
          </a:p>
          <a:p>
            <a:pPr marL="457200" lvl="1" indent="0">
              <a:buNone/>
              <a:defRPr/>
            </a:pPr>
            <a:endParaRPr lang="cs-CZ" sz="1800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1600" dirty="0">
                <a:latin typeface="Arial" charset="0"/>
              </a:rPr>
              <a:t> </a:t>
            </a:r>
            <a:r>
              <a:rPr lang="cs-CZ" sz="1600" b="1" dirty="0">
                <a:latin typeface="Arial" charset="0"/>
              </a:rPr>
              <a:t>Dle čl. 62 Ústavy:</a:t>
            </a: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       a)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jmenuje a odvolává předsedu</a:t>
            </a:r>
            <a:r>
              <a:rPr lang="cs-CZ" sz="1800" dirty="0">
                <a:latin typeface="Arial" charset="0"/>
              </a:rPr>
              <a:t> a další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členy vlády </a:t>
            </a:r>
            <a:r>
              <a:rPr lang="cs-CZ" sz="1800" dirty="0">
                <a:latin typeface="Arial" charset="0"/>
              </a:rPr>
              <a:t>a přijímá jejich demisi, odvolává         	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vládu </a:t>
            </a:r>
            <a:r>
              <a:rPr lang="cs-CZ" sz="1800" dirty="0">
                <a:latin typeface="Arial" charset="0"/>
              </a:rPr>
              <a:t>a přijímá její demisi,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b)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svolává</a:t>
            </a:r>
            <a:r>
              <a:rPr lang="cs-CZ" sz="1800" dirty="0">
                <a:latin typeface="Arial" charset="0"/>
              </a:rPr>
              <a:t> zasedání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Poslanecké sněmovny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c) rozpouští Poslaneckou sněmovnu,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d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 pověřuje vládu</a:t>
            </a:r>
            <a:r>
              <a:rPr lang="cs-CZ" sz="1800" dirty="0">
                <a:latin typeface="Arial" charset="0"/>
              </a:rPr>
              <a:t>, jejíž demisi přijal nebo kterou odvolal, vykonáváním jejích funkcí    	prozatímně až do jmenování nové vlády,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e)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jmenuje soudce Ústavního soudu</a:t>
            </a:r>
            <a:r>
              <a:rPr lang="cs-CZ" sz="1800" dirty="0">
                <a:latin typeface="Arial" charset="0"/>
              </a:rPr>
              <a:t>, jeho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předsedu a místopředsedy,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f) jmenuje ze soudců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předsedu a místopředsedy Nejvyššího soudu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g) odpouští a zmírňuje tresty uložené soudem (</a:t>
            </a:r>
            <a:r>
              <a:rPr lang="cs-CZ" sz="1800" i="1" dirty="0" err="1">
                <a:latin typeface="Arial" charset="0"/>
              </a:rPr>
              <a:t>agraciace</a:t>
            </a:r>
            <a:r>
              <a:rPr lang="cs-CZ" sz="1800" dirty="0">
                <a:latin typeface="Arial" charset="0"/>
              </a:rPr>
              <a:t>) a zahlazuje odsouzení,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h) má právo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vrátit Parlamentu přijatý zákon </a:t>
            </a:r>
            <a:r>
              <a:rPr lang="cs-CZ" sz="1800" dirty="0">
                <a:latin typeface="Arial" charset="0"/>
              </a:rPr>
              <a:t>s výjimkou zákona ústavního,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i)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podepisuje zákony,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j)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jmenuje prezidenta a viceprezidenta Nejvyššího kontrolního úřadu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457200" lvl="1" indent="0">
              <a:buNone/>
              <a:defRPr/>
            </a:pPr>
            <a:r>
              <a:rPr lang="cs-CZ" sz="1800" dirty="0">
                <a:latin typeface="Arial" charset="0"/>
              </a:rPr>
              <a:t>k) jmenuje členy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Bankovní rady České národní banky</a:t>
            </a:r>
            <a:r>
              <a:rPr lang="cs-CZ" sz="1800" dirty="0">
                <a:latin typeface="Arial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1800" b="1" dirty="0">
                <a:latin typeface="Arial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9DC16D7-2642-C9A5-7C8C-461D3150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/>
            </a:br>
            <a:r>
              <a:rPr lang="cs-CZ" altLang="cs-CZ" sz="2400" i="1"/>
              <a:t> </a:t>
            </a:r>
            <a:br>
              <a:rPr lang="cs-CZ" altLang="cs-CZ" sz="2400" i="1"/>
            </a:br>
            <a:endParaRPr lang="cs-CZ" altLang="cs-CZ" sz="2400" i="1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AC3C124A-5A85-21F1-5AAC-BD57C877A4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994" y="90473"/>
            <a:ext cx="8229600" cy="5472113"/>
          </a:xfrm>
        </p:spPr>
        <p:txBody>
          <a:bodyPr/>
          <a:lstStyle/>
          <a:p>
            <a:pPr marL="457200" lvl="1" indent="0">
              <a:buNone/>
              <a:defRPr/>
            </a:pPr>
            <a:endParaRPr lang="cs-CZ" sz="1200" b="1" i="1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1800" b="1" i="1" dirty="0">
                <a:latin typeface="Arial" charset="0"/>
              </a:rPr>
              <a:t> </a:t>
            </a:r>
            <a:r>
              <a:rPr lang="cs-CZ" sz="1800" b="1" dirty="0">
                <a:latin typeface="Arial" charset="0"/>
              </a:rPr>
              <a:t>Dle čl. 63 odst. 1 Ústavy:</a:t>
            </a:r>
          </a:p>
          <a:p>
            <a:pPr marL="0" indent="0">
              <a:buNone/>
              <a:defRPr/>
            </a:pPr>
            <a:r>
              <a:rPr lang="cs-CZ" sz="1800" b="1" i="1" dirty="0">
                <a:latin typeface="Arial" charset="0"/>
              </a:rPr>
              <a:t>      </a:t>
            </a:r>
            <a:r>
              <a:rPr lang="cs-CZ" sz="1800" dirty="0">
                <a:latin typeface="Arial" charset="0"/>
              </a:rPr>
              <a:t>Prezident republiky </a:t>
            </a:r>
            <a:r>
              <a:rPr lang="cs-CZ" sz="1800" b="1" dirty="0">
                <a:latin typeface="Arial" charset="0"/>
              </a:rPr>
              <a:t>dále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 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a)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zastupuje stát </a:t>
            </a:r>
            <a:r>
              <a:rPr lang="cs-CZ" sz="1800" dirty="0">
                <a:latin typeface="Arial" charset="0"/>
              </a:rPr>
              <a:t>navenek,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b)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sjednává a ratifikuje mezinárodní smlouvy</a:t>
            </a:r>
            <a:r>
              <a:rPr lang="cs-CZ" sz="1800" dirty="0">
                <a:latin typeface="Arial" charset="0"/>
              </a:rPr>
              <a:t>; sjednávání mezinárodních smluv může přenést na vládu nebo s jejím souhlasem na její jednotlivé členy,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c) je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vrchním velitelem ozbrojených sil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d) přijímá vedoucí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zastupitelských misí,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e) pověřuje a odvolává vedoucí zastupitelských misí,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f)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vyhlašuje volby do Poslanecké sněmovny a do Senátu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g) jmenuje a povyšuje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generály,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h)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propůjčuje a uděluje státní vyznamenání</a:t>
            </a:r>
            <a:r>
              <a:rPr lang="cs-CZ" sz="1800" dirty="0">
                <a:latin typeface="Arial" charset="0"/>
              </a:rPr>
              <a:t>, nezmocní-li k tomu jiný orgán,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i)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jmenuje soudce</a:t>
            </a:r>
            <a:r>
              <a:rPr lang="cs-CZ" sz="1800" dirty="0">
                <a:latin typeface="Arial" charset="0"/>
              </a:rPr>
              <a:t>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j) nařizuje, aby se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trestní řízení nezahajovalo</a:t>
            </a:r>
            <a:r>
              <a:rPr lang="cs-CZ" sz="1800" dirty="0">
                <a:latin typeface="Arial" charset="0"/>
              </a:rPr>
              <a:t>, a bylo-li zahájeno, aby se v něm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nepokračovalo </a:t>
            </a:r>
            <a:r>
              <a:rPr lang="cs-CZ" sz="1800" dirty="0">
                <a:latin typeface="Arial" charset="0"/>
              </a:rPr>
              <a:t>(abolice),</a:t>
            </a:r>
          </a:p>
          <a:p>
            <a:pPr marL="0" indent="0">
              <a:buNone/>
              <a:defRPr/>
            </a:pPr>
            <a:r>
              <a:rPr lang="cs-CZ" sz="1800" dirty="0">
                <a:latin typeface="Arial" charset="0"/>
              </a:rPr>
              <a:t>k) má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právo udělovat amnestii.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b="1" i="1" dirty="0">
                <a:latin typeface="Arial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A93E663-EBB2-B1DF-EBBC-3B40BDFE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/>
            </a:br>
            <a:r>
              <a:rPr lang="cs-CZ" altLang="cs-CZ" sz="2400" i="1"/>
              <a:t> </a:t>
            </a:r>
            <a:br>
              <a:rPr lang="cs-CZ" altLang="cs-CZ" sz="2400" i="1"/>
            </a:br>
            <a:endParaRPr lang="cs-CZ" altLang="cs-CZ" sz="2400" i="1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9E1A5FF3-1AA6-977B-595D-E185600D6C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994" y="436702"/>
            <a:ext cx="8229600" cy="547211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Odst. 2:   </a:t>
            </a:r>
          </a:p>
          <a:p>
            <a:pPr marL="0" indent="0">
              <a:buNone/>
              <a:defRPr/>
            </a:pPr>
            <a:r>
              <a:rPr lang="cs-CZ" sz="2000" b="1" i="1" dirty="0">
                <a:latin typeface="Arial" charset="0"/>
              </a:rPr>
              <a:t>	</a:t>
            </a:r>
            <a:r>
              <a:rPr lang="cs-CZ" sz="2000" dirty="0">
                <a:latin typeface="Arial" charset="0"/>
              </a:rPr>
              <a:t>Prezidentovi republiky přísluší vykonávat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 pravomoci, které nejsou výslovně v ústavním zákoně uvedeny, stanoví-li tak zákon.</a:t>
            </a:r>
          </a:p>
          <a:p>
            <a:pPr marL="0" indent="0">
              <a:buNone/>
              <a:defRPr/>
            </a:pPr>
            <a:r>
              <a:rPr lang="cs-CZ" sz="2000" dirty="0">
                <a:latin typeface="Arial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sz="2000" dirty="0">
                <a:latin typeface="Arial" charset="0"/>
              </a:rPr>
              <a:t>Příklady:</a:t>
            </a:r>
          </a:p>
          <a:p>
            <a:pPr marL="0" indent="0">
              <a:buNone/>
              <a:defRPr/>
            </a:pPr>
            <a:r>
              <a:rPr lang="cs-CZ" sz="2000" dirty="0">
                <a:latin typeface="Arial" charset="0"/>
              </a:rPr>
              <a:t>	- jmenuje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předsedu a místopředsedu NSS</a:t>
            </a:r>
          </a:p>
          <a:p>
            <a:pPr marL="0" indent="0">
              <a:buNone/>
              <a:defRPr/>
            </a:pPr>
            <a:r>
              <a:rPr lang="cs-CZ" sz="2000" dirty="0">
                <a:latin typeface="Arial" charset="0"/>
              </a:rPr>
              <a:t>	- jmenuje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rektory  a profesory </a:t>
            </a:r>
            <a:r>
              <a:rPr lang="cs-CZ" sz="2000" dirty="0">
                <a:latin typeface="Arial" charset="0"/>
              </a:rPr>
              <a:t>veřejných vysokých škol</a:t>
            </a:r>
          </a:p>
          <a:p>
            <a:pPr marL="0" indent="0"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 dirty="0" err="1">
                <a:latin typeface="Arial" charset="0"/>
              </a:rPr>
              <a:t>Odst</a:t>
            </a:r>
            <a:r>
              <a:rPr lang="cs-CZ" sz="2000" dirty="0">
                <a:latin typeface="Arial" charset="0"/>
              </a:rPr>
              <a:t> . 3 </a:t>
            </a:r>
          </a:p>
          <a:p>
            <a:pPr marL="0" indent="0">
              <a:buNone/>
              <a:defRPr/>
            </a:pPr>
            <a:r>
              <a:rPr lang="cs-CZ" sz="2000" dirty="0">
                <a:latin typeface="Arial" charset="0"/>
              </a:rPr>
              <a:t>	Rozhodnutí prezidenta republiky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vydané podle odstavců 1 a 2 </a:t>
            </a:r>
            <a:r>
              <a:rPr lang="cs-CZ" sz="2000" dirty="0">
                <a:latin typeface="Arial" charset="0"/>
              </a:rPr>
              <a:t>vyžaduje ke své platnosti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spolupodpis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předsedy vlády </a:t>
            </a:r>
            <a:r>
              <a:rPr lang="cs-CZ" sz="2000" dirty="0">
                <a:latin typeface="Arial" charset="0"/>
              </a:rPr>
              <a:t>nebo jím pověřeného člena vlády.</a:t>
            </a:r>
          </a:p>
          <a:p>
            <a:pPr marL="0" indent="0">
              <a:buNone/>
              <a:defRPr/>
            </a:pP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DFC55686-ECF5-637D-99CF-A30F5E385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277813"/>
            <a:ext cx="8229600" cy="449262"/>
          </a:xfrm>
        </p:spPr>
        <p:txBody>
          <a:bodyPr/>
          <a:lstStyle/>
          <a:p>
            <a:r>
              <a:rPr lang="cs-CZ" altLang="cs-CZ" sz="80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9DDF8-B372-BAB4-3776-D19636B78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549275"/>
            <a:ext cx="8229600" cy="5581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latin typeface="Arial" panose="020B0604020202020204" pitchFamily="34" charset="0"/>
              </a:rPr>
              <a:t>Prezident  „jako správní orgán“: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vystupuje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pozici správního úřadu 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altLang="cs-CZ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generis“,  </a:t>
            </a: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jde-li o akty vydané: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cs-CZ" altLang="cs-CZ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sféře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výkonu veřejné správy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zákonnou determinaci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aplikaci pravomoci </a:t>
            </a: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prezidenta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zásahem do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veřejných subjektivních práv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přezkoumatelností </a:t>
            </a: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 prezidenta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správním soudnictví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Rozhodnutí prezidenta republiky o udělení milosti [čl. 62 písm. g) Ústavy] není rozhodnutím přezkoumatelným ve správním soudnictví, neboť prezident republiky při udělení milosti nevystupuje jako správní orgán, ale jako orgán ústavní (§ 4 odst. 1 a § 65 odst. 1 s. ř. s). </a:t>
            </a: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Rozsudek Nejvyššího správního soudu ze dne 4. 10. 2022, čj. 10 As 211/2022-31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Příklady uznané </a:t>
            </a: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judikaturou: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Ne/jmenování soudců (základ ústavní – „prerogativ“ ?)</a:t>
            </a:r>
          </a:p>
          <a:p>
            <a:pPr lvl="3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cs typeface="Calibri" panose="020F0502020204030204" pitchFamily="34" charset="0"/>
              </a:rPr>
              <a:t>(rozsudek NSS č.j. 4 </a:t>
            </a:r>
            <a:r>
              <a:rPr lang="cs-CZ" altLang="cs-CZ" sz="1800" dirty="0" err="1">
                <a:latin typeface="Arial" panose="020B0604020202020204" pitchFamily="34" charset="0"/>
                <a:cs typeface="Calibri" panose="020F0502020204030204" pitchFamily="34" charset="0"/>
              </a:rPr>
              <a:t>Aps</a:t>
            </a:r>
            <a:r>
              <a:rPr lang="cs-CZ" altLang="cs-CZ" sz="1800" dirty="0">
                <a:latin typeface="Arial" panose="020B0604020202020204" pitchFamily="34" charset="0"/>
                <a:cs typeface="Calibri" panose="020F0502020204030204" pitchFamily="34" charset="0"/>
              </a:rPr>
              <a:t> 3/2005-35, ze dne 27.4. 2006)</a:t>
            </a:r>
          </a:p>
          <a:p>
            <a:pPr lvl="3">
              <a:lnSpc>
                <a:spcPct val="90000"/>
              </a:lnSpc>
              <a:defRPr/>
            </a:pPr>
            <a:endParaRPr lang="cs-CZ" altLang="cs-CZ" sz="18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cs typeface="Calibri" panose="020F0502020204030204" pitchFamily="34" charset="0"/>
              </a:rPr>
              <a:t>Ne/jmenování profesorů vysokých škol (základ zákonný - § 73 ZOVŠ)</a:t>
            </a:r>
          </a:p>
          <a:p>
            <a:pPr lvl="3">
              <a:lnSpc>
                <a:spcPct val="90000"/>
              </a:lnSpc>
              <a:defRPr/>
            </a:pPr>
            <a:r>
              <a:rPr lang="cs-CZ" altLang="cs-CZ" sz="1800" dirty="0">
                <a:latin typeface="Arial" panose="020B0604020202020204" pitchFamily="34" charset="0"/>
                <a:cs typeface="Calibri" panose="020F0502020204030204" pitchFamily="34" charset="0"/>
              </a:rPr>
              <a:t> (rozsudek NSS  č.j. 7 As 242/2016 – 43, ze dne 2.3. 2017)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cs-CZ" altLang="cs-CZ" sz="1200" b="1" i="1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200" b="1" i="1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EEF3ED-8740-1212-CA7C-358B78296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115889"/>
            <a:ext cx="8229600" cy="727075"/>
          </a:xfrm>
        </p:spPr>
        <p:txBody>
          <a:bodyPr/>
          <a:lstStyle/>
          <a:p>
            <a:pPr algn="l"/>
            <a:r>
              <a:rPr lang="cs-CZ" altLang="cs-CZ" sz="2800"/>
              <a:t>III. Územní správní úřady: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E3EEA74D-8F31-EDE7-2EC2-661F08A0AD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619" y="842963"/>
            <a:ext cx="8713788" cy="52879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ve smyslu čl. 79 dost 1 Ústavy – „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jiné správní úřady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projevem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vertikální dekoncentrace státní správy.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Tedy ve vícestupňovém modelu.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vždy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dílčí věcná působnost,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územní působnost – vždy pro část území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státu (ne zcela, není zcela respektováno uspořádání dle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51/2020 Sb., o územně správním členění státu).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V  90. letech 20. století) - 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tendence k (nekoncepčnímu) vytváření dalších</a:t>
            </a:r>
            <a:r>
              <a:rPr lang="cs-CZ" altLang="cs-CZ" sz="2000" dirty="0">
                <a:latin typeface="Arial" panose="020B0604020202020204" pitchFamily="34" charset="0"/>
              </a:rPr>
              <a:t> specializovaných, územně dekoncentrovaných orgánů státní správy a vyčleňování příslušných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působností</a:t>
            </a:r>
            <a:r>
              <a:rPr lang="cs-CZ" altLang="cs-CZ" sz="2000" dirty="0">
                <a:latin typeface="Arial" panose="020B0604020202020204" pitchFamily="34" charset="0"/>
              </a:rPr>
              <a:t> z působností dřívějších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okresních úřadů. </a:t>
            </a:r>
          </a:p>
          <a:p>
            <a:pPr marL="0" indent="0">
              <a:buNone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Po r. 2000 se postupně začala organizace 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slaďovat s územními obvody krajského samosprávného uspořádání.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Opodstatnění existence </a:t>
            </a:r>
            <a:r>
              <a:rPr lang="cs-CZ" altLang="cs-CZ" sz="2000" dirty="0">
                <a:latin typeface="Arial" panose="020B0604020202020204" pitchFamily="34" charset="0"/>
              </a:rPr>
              <a:t>specializovaných územních orgánů je nutno v souladu s jejich posláním -  především v účelnosti a míře jejich speciálního zaměření.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A5457F3B-3050-69EB-250A-4F8977879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4644" y="260351"/>
            <a:ext cx="8229600" cy="1368425"/>
          </a:xfrm>
        </p:spPr>
        <p:txBody>
          <a:bodyPr/>
          <a:lstStyle/>
          <a:p>
            <a:pPr algn="l">
              <a:defRPr/>
            </a:pPr>
            <a:r>
              <a:rPr lang="cs-CZ" altLang="cs-CZ" sz="2800" dirty="0"/>
              <a:t>III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Územní správní úřady (event. – „regionální správní úřady“)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   jako tzv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územně dekoncentrované  orgány státní správy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B5EF7509-2213-F6CB-96FA-7457B7D338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742156" y="1179514"/>
            <a:ext cx="9779000" cy="60658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s-CZ" altLang="cs-CZ" sz="900" b="1" i="1" dirty="0">
              <a:latin typeface="Arial" panose="020B060402020202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krajská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vojenská velitelství </a:t>
            </a:r>
            <a:r>
              <a:rPr lang="cs-CZ" altLang="cs-CZ" sz="1800" dirty="0">
                <a:latin typeface="Arial" panose="020B0604020202020204" pitchFamily="34" charset="0"/>
              </a:rPr>
              <a:t>(zákon č. 585/2004 Sb.)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krajské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ředitelství policie  </a:t>
            </a:r>
            <a:r>
              <a:rPr lang="cs-CZ" altLang="cs-CZ" sz="1800" dirty="0">
                <a:latin typeface="Arial" panose="020B0604020202020204" pitchFamily="34" charset="0"/>
              </a:rPr>
              <a:t>(zákon č. 273/2008 Sb.)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zeměměřické a katastrální inspektoráty </a:t>
            </a:r>
            <a:r>
              <a:rPr lang="cs-CZ" altLang="cs-CZ" sz="1800" dirty="0">
                <a:latin typeface="Arial" panose="020B0604020202020204" pitchFamily="34" charset="0"/>
              </a:rPr>
              <a:t>(7 obvodů), a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katastrální úřady </a:t>
            </a:r>
            <a:r>
              <a:rPr lang="cs-CZ" altLang="cs-CZ" sz="1800" dirty="0">
                <a:latin typeface="Arial" panose="020B0604020202020204" pitchFamily="34" charset="0"/>
              </a:rPr>
              <a:t>pro jednotlivé kraje (zákon č. 359/1992 Sb.)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územní inspektoráty   </a:t>
            </a:r>
            <a:r>
              <a:rPr lang="cs-CZ" altLang="cs-CZ" sz="1800" dirty="0">
                <a:latin typeface="Arial" panose="020B0604020202020204" pitchFamily="34" charset="0"/>
              </a:rPr>
              <a:t>-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Státní energetické inspekce </a:t>
            </a:r>
            <a:r>
              <a:rPr lang="cs-CZ" altLang="cs-CZ" sz="1800" dirty="0">
                <a:latin typeface="Arial" panose="020B0604020202020204" pitchFamily="34" charset="0"/>
              </a:rPr>
              <a:t>–  ústřední inspektorát a 7 územních inspektorátů  (zákon č. 406/2000 Sb., o hospodaření energií),  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Státní zemědělské a potravinářské inspekce </a:t>
            </a:r>
            <a:r>
              <a:rPr lang="cs-CZ" altLang="cs-CZ" sz="1800" dirty="0">
                <a:latin typeface="Arial" panose="020B0604020202020204" pitchFamily="34" charset="0"/>
              </a:rPr>
              <a:t>– ústřední inspektorát a 7 územních inspektorátů,  (zákon č. 146/2002),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Česká obchodní inspekce  </a:t>
            </a:r>
            <a:r>
              <a:rPr lang="cs-CZ" altLang="cs-CZ" sz="1800" dirty="0">
                <a:latin typeface="Arial" panose="020B0604020202020204" pitchFamily="34" charset="0"/>
              </a:rPr>
              <a:t>- ústřední inspektorát a 7 územních inspektorátů (zákon č. 64/1986 Sb.)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Ústřední veterinární správa,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krajské veterinární správy </a:t>
            </a:r>
            <a:r>
              <a:rPr lang="cs-CZ" altLang="cs-CZ" sz="1800" dirty="0">
                <a:latin typeface="Arial" panose="020B0604020202020204" pitchFamily="34" charset="0"/>
              </a:rPr>
              <a:t>(zákon č. 166/1999 Sb.)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krajské hygienické stanice </a:t>
            </a:r>
            <a:r>
              <a:rPr lang="cs-CZ" altLang="cs-CZ" sz="1800" dirty="0">
                <a:latin typeface="Arial" panose="020B0604020202020204" pitchFamily="34" charset="0"/>
              </a:rPr>
              <a:t>(zákon č. 258/2000 Sb.),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oblastní inspektoráty práce</a:t>
            </a:r>
            <a:r>
              <a:rPr lang="cs-CZ" altLang="cs-CZ" sz="1800" dirty="0">
                <a:latin typeface="Arial" panose="020B0604020202020204" pitchFamily="34" charset="0"/>
              </a:rPr>
              <a:t>  - 8 obvodů (navazují na Státní úřad inspekce práce) – (zákon č. 251/2005 Sb.),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obvodní báňské úřady </a:t>
            </a:r>
            <a:r>
              <a:rPr lang="cs-CZ" altLang="cs-CZ" sz="1800" dirty="0">
                <a:latin typeface="Arial" panose="020B0604020202020204" pitchFamily="34" charset="0"/>
              </a:rPr>
              <a:t>– 8 obvodů (navazují na Český báňský úřad) -  (zákon č. 61/1988 Sb.),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Generální ředitelství cel</a:t>
            </a:r>
            <a:r>
              <a:rPr lang="cs-CZ" altLang="cs-CZ" sz="1800" dirty="0">
                <a:latin typeface="Arial" panose="020B0604020202020204" pitchFamily="34" charset="0"/>
              </a:rPr>
              <a:t>, 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15 celních  úřadů </a:t>
            </a:r>
            <a:r>
              <a:rPr lang="cs-CZ" altLang="cs-CZ" sz="1800" dirty="0">
                <a:latin typeface="Arial" panose="020B0604020202020204" pitchFamily="34" charset="0"/>
              </a:rPr>
              <a:t>(zákon č. 17/2012 Sb.),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okresní správy sociálního zabezpečení </a:t>
            </a:r>
            <a:r>
              <a:rPr lang="cs-CZ" altLang="cs-CZ" sz="1800" dirty="0">
                <a:latin typeface="Arial" panose="020B0604020202020204" pitchFamily="34" charset="0"/>
              </a:rPr>
              <a:t>(zákon č. 582/1991 Sb.),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Generální finanční ředitelství</a:t>
            </a:r>
            <a:r>
              <a:rPr lang="cs-CZ" altLang="cs-CZ" sz="1800" dirty="0">
                <a:latin typeface="Arial" panose="020B0604020202020204" pitchFamily="34" charset="0"/>
              </a:rPr>
              <a:t>,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odvolací finanční ředitelství</a:t>
            </a:r>
            <a:r>
              <a:rPr lang="cs-CZ" altLang="cs-CZ" sz="1800" dirty="0">
                <a:latin typeface="Arial" panose="020B0604020202020204" pitchFamily="34" charset="0"/>
              </a:rPr>
              <a:t>,  14  finančních úřadů (zákon č. 456/2011 Sb.) 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panose="020B0604020202020204" pitchFamily="34" charset="0"/>
              </a:rPr>
              <a:t> 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B110350-6C51-0D31-ECFF-F8D823897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619" y="-257175"/>
            <a:ext cx="8424863" cy="1420813"/>
          </a:xfrm>
        </p:spPr>
        <p:txBody>
          <a:bodyPr/>
          <a:lstStyle/>
          <a:p>
            <a:pPr marL="838200" indent="-838200"/>
            <a:br>
              <a:rPr lang="cs-CZ" altLang="cs-CZ" sz="2800" i="1"/>
            </a:b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IV. Veřejné sbory  a  ostatní vykonavatelé veřejné správy 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E1933540-1C58-69BE-AF2E-FFED81A7DE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1462" y="1572012"/>
            <a:ext cx="8229600" cy="57943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b="1" dirty="0">
                <a:latin typeface="Arial" charset="0"/>
              </a:rPr>
              <a:t>Veřejné sbory: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sbory podílející se na výkonu veřejné moci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plněním funkcí, pro jejichž zabezpečování byly zřízeny.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Převážně se jedná o sbory bezpečnostní.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Náleží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 nim zejména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(zákon č. 361/2003 Sb., o služeb. poměru příslušníků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bezp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sborů) : 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Policie České republiky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(z.č.273/2008 Sb., o PČR) </a:t>
            </a: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ozbrojený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bezp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sbor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podřízena ministerstvu vnitra, </a:t>
            </a: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člení se na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útvary:</a:t>
            </a: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Policejní prezidium, útvary s celostátní působností, krajská ředitelství policie, a útvary v jejich rámci .</a:t>
            </a:r>
          </a:p>
          <a:p>
            <a:pPr lvl="3">
              <a:lnSpc>
                <a:spcPct val="80000"/>
              </a:lnSpc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Hasičský záchranný sbor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32O/2015 Sb.),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bezp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sbor,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jehož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základním úkolem je chránit životy a zdraví obyvatel, životní prostředí, zvířata a majetek před požáry a jinými mimořádnými událostmi a krizovými situacemi.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Gen. ředitelství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součástí MV ČR. HZS kraje. Záchranný útvar.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195E151-569A-F797-5CFB-6149D2A9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619" y="-257175"/>
            <a:ext cx="8424863" cy="949325"/>
          </a:xfrm>
        </p:spPr>
        <p:txBody>
          <a:bodyPr/>
          <a:lstStyle/>
          <a:p>
            <a:pPr marL="838200" indent="-838200"/>
            <a:br>
              <a:rPr lang="cs-CZ" altLang="cs-CZ" sz="2800" i="1" dirty="0"/>
            </a:b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Veřejné sbory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A576A33A-6D2B-9503-D28F-6AA050BB72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9798" y="692151"/>
            <a:ext cx="8070596" cy="6200775"/>
          </a:xfrm>
        </p:spPr>
        <p:txBody>
          <a:bodyPr/>
          <a:lstStyle/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Celní správa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17​/2012 o Celní správě České republik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y) – GŘ, celní úřady, celníci. Podřízena MF.</a:t>
            </a: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Vězeňská služba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(z.č.555/1992 Sb.) - ozbroj.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bezp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sbor, správní úřad. GŘ VS, věznice, ústavy, školy. Ředitel jmenován ministrem sprav.  </a:t>
            </a:r>
          </a:p>
          <a:p>
            <a:pPr lvl="3"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Generální inspekce bezpečnostních sborů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341/2011 Sb., o Gen inspekci…) ,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ozbroj. </a:t>
            </a:r>
            <a:r>
              <a:rPr lang="cs-CZ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bezp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sbor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složka státu. Ředitel odpovědný předsedovi vlády.</a:t>
            </a:r>
          </a:p>
          <a:p>
            <a:pPr lvl="3"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Bezpečnostní informační služba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154/1994 Sb.),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ozbrojená zpravodajská služba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ředitel odpovídá vládě, která jej jmenuje (dle z.č.153/94 Sb., o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zpravod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službách ČR).</a:t>
            </a:r>
          </a:p>
          <a:p>
            <a:pPr lvl="3"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Úřad pro zahraniční styky  a informace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Zabezpečuje informace mající původ v zahraničí, důležité pro bezpečnost a ochranu zahraničně politických a ekonomických zájmů České republiky.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Ředitele jmenuje ministr vnitra po projed. ve výboru PS.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CE179DEF-A380-9167-D300-26FE9363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274639"/>
            <a:ext cx="8229600" cy="706437"/>
          </a:xfrm>
        </p:spPr>
        <p:txBody>
          <a:bodyPr/>
          <a:lstStyle/>
          <a:p>
            <a:pPr algn="l"/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Veřejné sbory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66CBA-C991-B278-8CF3-CEEDF6FF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196975"/>
            <a:ext cx="8229600" cy="4929188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veřejným sborům lze přiřadit také:</a:t>
            </a:r>
          </a:p>
          <a:p>
            <a:pPr lvl="3">
              <a:lnSpc>
                <a:spcPct val="80000"/>
              </a:lnSpc>
              <a:defRPr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80000"/>
              </a:lnSpc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ozbrojené síly ČR </a:t>
            </a: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(zákon č. 219/1999 Sb., o ozbrojených silách ČR).                             </a:t>
            </a:r>
          </a:p>
          <a:p>
            <a:pPr lvl="3">
              <a:lnSpc>
                <a:spcPct val="80000"/>
              </a:lnSpc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Tvoří je:</a:t>
            </a:r>
          </a:p>
          <a:p>
            <a:pPr lvl="4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rmáda ČR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(Generální štáb, velení, útvary),</a:t>
            </a:r>
          </a:p>
          <a:p>
            <a:pPr lvl="4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Vojenská kancelář prezidenta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republiky,</a:t>
            </a:r>
          </a:p>
          <a:p>
            <a:pPr lvl="4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Hradní stráž.</a:t>
            </a:r>
          </a:p>
          <a:p>
            <a:pPr lvl="4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Působí v nich vojáci v činné službě (z povolání)  - ve služebním poměru.</a:t>
            </a:r>
          </a:p>
          <a:p>
            <a:pPr lvl="4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3">
              <a:lnSpc>
                <a:spcPct val="80000"/>
              </a:lnSpc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Vojenská policie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(zákon č. 300/2013). 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9EE9CE1-508C-0B29-AE02-8A4C64424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-171450"/>
            <a:ext cx="8229600" cy="1152525"/>
          </a:xfrm>
        </p:spPr>
        <p:txBody>
          <a:bodyPr/>
          <a:lstStyle/>
          <a:p>
            <a:pPr algn="l" eaLnBrk="1" hangingPunct="1"/>
            <a:br>
              <a:rPr lang="cs-CZ" altLang="cs-CZ" sz="2800" i="1" dirty="0"/>
            </a:b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Veřejné stráže a jejich druhy:</a:t>
            </a:r>
            <a:br>
              <a:rPr lang="cs-CZ" altLang="cs-CZ" sz="2400" i="1" dirty="0"/>
            </a:br>
            <a:endParaRPr lang="cs-CZ" altLang="cs-CZ" sz="2400" i="1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CE2223A-888D-9F96-233D-7B1EA7222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10" y="1272035"/>
            <a:ext cx="8229600" cy="4856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u="sng" dirty="0">
                <a:solidFill>
                  <a:srgbClr val="002060"/>
                </a:solidFill>
                <a:latin typeface="Arial" panose="020B0604020202020204" pitchFamily="34" charset="0"/>
                <a:hlinkClick r:id="rId2" tooltip="Lesní stráž (stránka neexistuje)"/>
              </a:rPr>
              <a:t>lesní stráž</a:t>
            </a:r>
            <a:r>
              <a:rPr lang="cs-CZ" altLang="cs-CZ" sz="2000" u="sng" dirty="0">
                <a:solidFill>
                  <a:srgbClr val="002060"/>
                </a:solidFill>
                <a:latin typeface="Arial" panose="020B0604020202020204" pitchFamily="34" charset="0"/>
              </a:rPr>
              <a:t>,</a:t>
            </a:r>
            <a:r>
              <a:rPr lang="cs-CZ" altLang="cs-CZ" sz="2000" u="sng" dirty="0">
                <a:latin typeface="Arial" panose="020B0604020202020204" pitchFamily="34" charset="0"/>
              </a:rPr>
              <a:t>  </a:t>
            </a:r>
            <a:r>
              <a:rPr lang="cs-CZ" altLang="cs-CZ" sz="2000" dirty="0">
                <a:latin typeface="Arial" panose="020B0604020202020204" pitchFamily="34" charset="0"/>
              </a:rPr>
              <a:t>zákon č. 289/1995 Sb., o lesích a o změně a doplnění některých zákonů (lesní zákon), ve znění pozdějších předpisů, 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3" tooltip="Vodní stráž (stránka neexistuje)"/>
              </a:rPr>
              <a:t>vodní stráž</a:t>
            </a:r>
            <a:r>
              <a:rPr lang="cs-CZ" altLang="cs-CZ" sz="2000" dirty="0">
                <a:latin typeface="Arial" panose="020B0604020202020204" pitchFamily="34" charset="0"/>
              </a:rPr>
              <a:t>,  dle zákona č. 130/1974 Sb., dnes zákon č.  254/2001 Sb., o vodách  (vodní zákon)  stráž </a:t>
            </a:r>
            <a:r>
              <a:rPr lang="cs-CZ" altLang="cs-CZ" sz="2000" u="sng" dirty="0">
                <a:latin typeface="Arial" panose="020B0604020202020204" pitchFamily="34" charset="0"/>
              </a:rPr>
              <a:t>výslovně neupravuje </a:t>
            </a:r>
            <a:r>
              <a:rPr lang="cs-CZ" altLang="cs-CZ" sz="2000" dirty="0">
                <a:latin typeface="Arial" panose="020B0604020202020204" pitchFamily="34" charset="0"/>
              </a:rPr>
              <a:t>(</a:t>
            </a:r>
            <a:r>
              <a:rPr lang="cs-CZ" altLang="cs-CZ" sz="2000" dirty="0" err="1">
                <a:latin typeface="Arial" panose="020B0604020202020204" pitchFamily="34" charset="0"/>
              </a:rPr>
              <a:t>vyhl</a:t>
            </a:r>
            <a:r>
              <a:rPr lang="cs-CZ" altLang="cs-CZ" sz="2000" dirty="0">
                <a:latin typeface="Arial" panose="020B0604020202020204" pitchFamily="34" charset="0"/>
              </a:rPr>
              <a:t>. o Vodní stráži),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u="sng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4" tooltip="Myslivecká stráž"/>
              </a:rPr>
              <a:t>myslivecká stráž</a:t>
            </a:r>
            <a:r>
              <a:rPr lang="cs-CZ" altLang="cs-CZ" sz="2000" dirty="0">
                <a:latin typeface="Arial" panose="020B0604020202020204" pitchFamily="34" charset="0"/>
              </a:rPr>
              <a:t>, zákon č. 449/2001 Sb., o myslivosti, ve znění pozdějších předpisů,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5" tooltip="Rybářská stráž (stránka neexistuje)"/>
              </a:rPr>
              <a:t>rybářská stráž</a:t>
            </a:r>
            <a:r>
              <a:rPr lang="cs-CZ" altLang="cs-CZ" sz="2000" dirty="0">
                <a:latin typeface="Arial" panose="020B0604020202020204" pitchFamily="34" charset="0"/>
              </a:rPr>
              <a:t>, zákon č. 99/2004 Sb., o rybářství, ve znění pozdějších předpisů,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6" tooltip="Stráž přírody (stránka neexistuje)"/>
              </a:rPr>
              <a:t>stráž přírody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</a:rPr>
              <a:t> (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7" tooltip="Stráž ochrany přírody (stránka neexistuje)"/>
              </a:rPr>
              <a:t>stráž ochrany přírody</a:t>
            </a:r>
            <a:r>
              <a:rPr lang="cs-CZ" altLang="cs-CZ" sz="2000" dirty="0">
                <a:latin typeface="Arial" panose="020B0604020202020204" pitchFamily="34" charset="0"/>
              </a:rPr>
              <a:t>), zákon č. 114/1992 Sb., o ochraně přírody a krajiny, ve znění pozdějších předpisů.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		V neúspěšných a vládou nepodpořených poslaneckých návrzích 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8" tooltip="Zákon o horské službě (stránka neexistuje)"/>
              </a:rPr>
              <a:t>zákona o horské službě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v letech 1999 a 2001 bylo navrženo, aby pracovníci 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9" tooltip="Horská služba"/>
              </a:rPr>
              <a:t>horské služby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měli status 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  <a:hlinkClick r:id="rId10" tooltip="Horská stráž (stránka neexistuje)"/>
              </a:rPr>
              <a:t>horské stráže</a:t>
            </a:r>
            <a:r>
              <a:rPr lang="cs-CZ" altLang="cs-CZ" sz="200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  <a:r>
              <a:rPr lang="cs-CZ" altLang="cs-CZ" sz="2000" dirty="0">
                <a:latin typeface="Arial" panose="020B0604020202020204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85923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Osnova přednášky a její cíl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2379"/>
            <a:ext cx="8066301" cy="463962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Nezávislí vykonavatelé veřejné správy </a:t>
            </a:r>
            <a:r>
              <a:rPr lang="cs-CZ" alt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(pojem, význam, druhy)</a:t>
            </a:r>
            <a:endParaRPr lang="cs-CZ" altLang="cs-CZ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Prezident republiky (</a:t>
            </a:r>
            <a:r>
              <a:rPr lang="cs-CZ" alt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úkoly v rámci výkonu veřejné správy, postavení v rámci moci výkonné)</a:t>
            </a:r>
            <a:endParaRPr lang="cs-CZ" altLang="cs-CZ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Územní správní úřady </a:t>
            </a:r>
            <a:r>
              <a:rPr lang="cs-CZ" alt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(definice, druhy)</a:t>
            </a:r>
            <a:endParaRPr lang="cs-CZ" altLang="cs-CZ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Veřejné sbory a ostatní vykonavatelé státní správy </a:t>
            </a:r>
            <a:r>
              <a:rPr lang="cs-CZ" alt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(pojem, druhy a význam)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Cíl:</a:t>
            </a:r>
            <a:r>
              <a:rPr lang="cs-CZ" sz="2000" dirty="0"/>
              <a:t> </a:t>
            </a:r>
            <a:r>
              <a:rPr lang="cs-CZ" sz="1600" dirty="0"/>
              <a:t>Cílem přednášky je přiblížení soudobé organizace veřejné správy v ČR, a to navázáním na předchozí výklad o organizaci veřejné správy, který doplní dalšími vykonavateli veřejné správy</a:t>
            </a:r>
            <a:r>
              <a:rPr lang="cs-CZ" sz="1400" dirty="0"/>
              <a:t>. 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Prameny ke studiu (opakování):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06931"/>
            <a:ext cx="8066301" cy="432506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Hendrych, D. Správní věda, 4. vydání, </a:t>
            </a:r>
            <a:r>
              <a:rPr lang="cs-CZ" b="1" dirty="0" err="1"/>
              <a:t>Wolters</a:t>
            </a:r>
            <a:r>
              <a:rPr lang="cs-CZ" b="1" dirty="0"/>
              <a:t> </a:t>
            </a:r>
            <a:r>
              <a:rPr lang="cs-CZ" b="1" dirty="0" err="1"/>
              <a:t>Kluwer</a:t>
            </a:r>
            <a:r>
              <a:rPr lang="cs-CZ" b="1" dirty="0"/>
              <a:t> ČR, 2014, s. 47 – 53, 103 – 115, 136 - 151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Skulová, S. a kol. Základy správní vědy. Brno: Masarykova univerzita, 2023, s. 60-75, 239-252</a:t>
            </a:r>
          </a:p>
          <a:p>
            <a:pPr algn="just">
              <a:lnSpc>
                <a:spcPct val="100000"/>
              </a:lnSpc>
            </a:pPr>
            <a:r>
              <a:rPr lang="cs-CZ" sz="2800" dirty="0" err="1"/>
              <a:t>Pouperová</a:t>
            </a:r>
            <a:r>
              <a:rPr lang="cs-CZ" sz="2800" dirty="0"/>
              <a:t>, Olga. „Nezávislé správní úřady“. Správní právo, 2014, č. 4. s. 209 </a:t>
            </a:r>
            <a:r>
              <a:rPr lang="cs-CZ" sz="2800" dirty="0" err="1"/>
              <a:t>an</a:t>
            </a:r>
            <a:r>
              <a:rPr lang="cs-CZ" sz="2800"/>
              <a:t>.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70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co má přednáška odpovědět?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Jaké jsou pravomoci prezidenta vůči veřejné správě?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Kdo jsou nezávislí vykonavatelé veřejné správy?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Jaká je jejich úloha?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Jaký je vztah ústředních správních úřadů a nezávislých vykonavatelů veřejné správy?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Jaké územní správní úřady znáte?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Jaký organizační princip se při jejich zřizování uplatňuje?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Co jsou veřejné sbory?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Co jsou veřejné stráže?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777D0-2986-4EBF-9E9B-9C5F340A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subsystémy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737BE-F73F-4475-B74D-BE9A6A41C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r>
              <a:rPr lang="cs-CZ" dirty="0"/>
              <a:t>Ústřední orgány státní správy</a:t>
            </a:r>
          </a:p>
          <a:p>
            <a:pPr lvl="1"/>
            <a:r>
              <a:rPr lang="cs-CZ" dirty="0"/>
              <a:t>Vláda</a:t>
            </a:r>
          </a:p>
          <a:p>
            <a:pPr lvl="1"/>
            <a:r>
              <a:rPr lang="cs-CZ" dirty="0"/>
              <a:t>Ministerstva = ústřední orgány státní správy, v jejichž čele stojí člen vlády</a:t>
            </a:r>
          </a:p>
          <a:p>
            <a:pPr lvl="1"/>
            <a:r>
              <a:rPr lang="cs-CZ" dirty="0"/>
              <a:t>Ústřední orgány státní správy, v jejichž čele člen vlády nestojí</a:t>
            </a:r>
          </a:p>
          <a:p>
            <a:r>
              <a:rPr lang="cs-CZ" dirty="0"/>
              <a:t>Územní orgány veřejné správy s všeobecnou působností</a:t>
            </a:r>
          </a:p>
          <a:p>
            <a:r>
              <a:rPr lang="cs-CZ" dirty="0"/>
              <a:t>Územně dekoncentrované (specializované) orgány státní správy</a:t>
            </a:r>
          </a:p>
          <a:p>
            <a:r>
              <a:rPr lang="cs-CZ" dirty="0"/>
              <a:t>Orgány zájmové a profesní samosprávy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58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a vykonavatelé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/>
              <a:t>Subjekt/nositel</a:t>
            </a:r>
            <a:r>
              <a:rPr lang="cs-CZ" sz="1800" dirty="0"/>
              <a:t> – má práva a povinnosti, náleží mu, nese odpovědnost</a:t>
            </a:r>
          </a:p>
          <a:p>
            <a:pPr lvl="1" algn="just"/>
            <a:r>
              <a:rPr lang="cs-CZ" sz="1800" dirty="0"/>
              <a:t>STÁT</a:t>
            </a:r>
          </a:p>
          <a:p>
            <a:pPr lvl="1" algn="just"/>
            <a:r>
              <a:rPr lang="cs-CZ" sz="1800" dirty="0"/>
              <a:t>VEŘEJNOPRÁVNÍ KORPORACE – obce a kraje</a:t>
            </a:r>
          </a:p>
          <a:p>
            <a:pPr lvl="1" algn="just"/>
            <a:r>
              <a:rPr lang="cs-CZ" sz="1800" dirty="0"/>
              <a:t>FO/PO – veřejné ústavy a podniky… </a:t>
            </a:r>
          </a:p>
          <a:p>
            <a:pPr algn="just"/>
            <a:r>
              <a:rPr lang="cs-CZ" sz="1800" b="1" dirty="0"/>
              <a:t>Vykonavatelé </a:t>
            </a:r>
            <a:r>
              <a:rPr lang="cs-CZ" sz="1800" dirty="0"/>
              <a:t>– orgán/úřad, který BEZPROSTŘEDNĚ vykonává JMÉNEM, V ZÁJMU A NA ÚČET SUBJEKTU VEŘEJNOU SPRÁVU</a:t>
            </a:r>
          </a:p>
          <a:p>
            <a:pPr lvl="1" algn="just"/>
            <a:r>
              <a:rPr lang="cs-CZ" sz="1800" b="1" dirty="0"/>
              <a:t>Pravomoc </a:t>
            </a:r>
            <a:r>
              <a:rPr lang="cs-CZ" sz="1800" dirty="0"/>
              <a:t>– souvislosti se správní činností, „jak se to dělá“, </a:t>
            </a:r>
            <a:r>
              <a:rPr lang="cs-CZ" sz="1800" i="1" dirty="0">
                <a:solidFill>
                  <a:srgbClr val="FF0000"/>
                </a:solidFill>
              </a:rPr>
              <a:t>souhrn právních prostředků k realizaci působnosti</a:t>
            </a:r>
          </a:p>
          <a:p>
            <a:pPr lvl="1" algn="just"/>
            <a:r>
              <a:rPr lang="cs-CZ" sz="1800" b="1" dirty="0"/>
              <a:t>Působnost</a:t>
            </a:r>
            <a:r>
              <a:rPr lang="cs-CZ" sz="1800" dirty="0"/>
              <a:t> (dělení na druhy veřejné správy), „co se dělá“, </a:t>
            </a:r>
            <a:r>
              <a:rPr lang="cs-CZ" sz="1800" i="1" dirty="0">
                <a:solidFill>
                  <a:srgbClr val="FF0000"/>
                </a:solidFill>
              </a:rPr>
              <a:t>předmět, obsah a rozsah činnosti</a:t>
            </a:r>
          </a:p>
          <a:p>
            <a:pPr algn="just"/>
            <a:r>
              <a:rPr lang="cs-CZ" altLang="cs-CZ" sz="1800" dirty="0"/>
              <a:t>Veřejnou správu vykonávají </a:t>
            </a:r>
            <a:r>
              <a:rPr lang="cs-CZ" altLang="cs-CZ" sz="1800" b="1" dirty="0">
                <a:solidFill>
                  <a:srgbClr val="CC0000"/>
                </a:solidFill>
              </a:rPr>
              <a:t>vykonavatelé</a:t>
            </a:r>
            <a:r>
              <a:rPr lang="cs-CZ" altLang="cs-CZ" sz="1800" dirty="0"/>
              <a:t> veřejné správy</a:t>
            </a:r>
          </a:p>
          <a:p>
            <a:pPr algn="just"/>
            <a:r>
              <a:rPr lang="cs-CZ" altLang="cs-CZ" sz="1800" dirty="0"/>
              <a:t>Veřejnou správu mohou vykonávat </a:t>
            </a:r>
            <a:r>
              <a:rPr lang="cs-CZ" altLang="cs-CZ" sz="1800" dirty="0">
                <a:solidFill>
                  <a:srgbClr val="CC0000"/>
                </a:solidFill>
              </a:rPr>
              <a:t>subjekty i mimo organizaci veřejné správy na základě zákonné </a:t>
            </a:r>
            <a:r>
              <a:rPr lang="cs-CZ" altLang="cs-CZ" sz="1800" b="1" dirty="0">
                <a:solidFill>
                  <a:srgbClr val="CC0000"/>
                </a:solidFill>
              </a:rPr>
              <a:t>delegace</a:t>
            </a:r>
          </a:p>
          <a:p>
            <a:pPr marL="457200" lvl="1" indent="0">
              <a:buNone/>
            </a:pPr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40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6B2B79-766E-85B2-3E38-EF3869C28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400404"/>
            <a:ext cx="8066301" cy="451576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 dirty="0"/>
            </a:br>
            <a:r>
              <a:rPr lang="cs-CZ" altLang="cs-CZ" sz="2800" i="1" dirty="0"/>
              <a:t>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I. Nezávislí vykonavatelé veřejné správy</a:t>
            </a:r>
            <a:b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B45126DE-C314-5B78-4052-C3F7FF5CD2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994" y="1341439"/>
            <a:ext cx="8229600" cy="478472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  V systému naší VS poměrně nový jev. Inspirace zahraniční – “agentury“ (např. NASA, apod.)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 = vykonavatelé VS, kteří stojí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mimo organizační soustavu </a:t>
            </a:r>
            <a:r>
              <a:rPr lang="cs-CZ" sz="2000" dirty="0">
                <a:latin typeface="Arial" charset="0"/>
              </a:rPr>
              <a:t>státní správy řízené vládou, 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tedy jsou více či méně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vyňati z  „řídící“  působnosti vlády.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Zpravidla  územní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působnost celostátní</a:t>
            </a:r>
            <a:r>
              <a:rPr lang="cs-CZ" sz="2000" dirty="0">
                <a:latin typeface="Arial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  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Nejde o plnou nezávislost</a:t>
            </a:r>
            <a:r>
              <a:rPr lang="cs-CZ" sz="2000" dirty="0">
                <a:latin typeface="Arial" charset="0"/>
              </a:rPr>
              <a:t>, pouze v některých aspektech: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            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- personálním, - funkčním, nebo – ekonomickém.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                   Můžeme spatřovat i nezávislost politickou.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cs-CZ" sz="2000" dirty="0">
                <a:latin typeface="Arial" charset="0"/>
              </a:rPr>
              <a:t>Mezi jednotlivými subjekty – rozdíly.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Arial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6E42F7-E9E6-0C98-0DF9-93D86782FF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495F0-0048-6220-98E6-60330A71FC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8DE73D-F300-E9E8-44B5-08AE3083B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639192"/>
            <a:ext cx="8066301" cy="51928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Nezávislými regulačními orgány jsou takové instituce, které na základě zákona vykonávají </a:t>
            </a:r>
            <a:r>
              <a:rPr lang="cs-CZ" sz="2000" b="1" dirty="0"/>
              <a:t>vrchnostenskou regulaci určitého sektoru </a:t>
            </a:r>
            <a:r>
              <a:rPr lang="cs-CZ" sz="2000" dirty="0"/>
              <a:t>(obvykle úžeji vymezeného než jsou např. ministerské resorty) a jsou </a:t>
            </a:r>
            <a:r>
              <a:rPr lang="cs-CZ" sz="2000" b="1" dirty="0"/>
              <a:t>přitom nezávislé na vrcholném exekutivním orgánu a tvůrci politiky</a:t>
            </a:r>
            <a:r>
              <a:rPr lang="cs-CZ" sz="2000" dirty="0"/>
              <a:t>. V rámci kategorie nezávislých regulačních orgánů tak lze rozlišovat </a:t>
            </a:r>
            <a:r>
              <a:rPr lang="cs-CZ" sz="2000" dirty="0">
                <a:solidFill>
                  <a:srgbClr val="0000DC"/>
                </a:solidFill>
              </a:rPr>
              <a:t>nezávislé správní úřady, které institucionálně jsou součástí moci výkonné </a:t>
            </a:r>
            <a:r>
              <a:rPr lang="cs-CZ" sz="2000" dirty="0"/>
              <a:t>a které lze považovat za historicky první a nejběžnější formu nezávislých regulačních úřadů, a jiné </a:t>
            </a:r>
            <a:r>
              <a:rPr lang="cs-CZ" sz="2000" dirty="0">
                <a:solidFill>
                  <a:srgbClr val="0000DC"/>
                </a:solidFill>
              </a:rPr>
              <a:t>veřejné orgány, které institucionálně stojí mimo moc výkonnou a případně mohou mít vlastní právní subjektivitu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Pouperová</a:t>
            </a:r>
            <a:r>
              <a:rPr lang="cs-CZ" sz="2000" dirty="0"/>
              <a:t>, Olga. „Nezávislé správní úřady“. Správní právo, 2014, č. 4. s. 209 </a:t>
            </a:r>
            <a:r>
              <a:rPr lang="cs-CZ" sz="2000" dirty="0" err="1"/>
              <a:t>an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228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768DA1-E705-AEBD-D958-5A3170331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842" y="320505"/>
            <a:ext cx="8066301" cy="451576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 dirty="0"/>
            </a:br>
            <a:r>
              <a:rPr lang="cs-CZ" altLang="cs-CZ" sz="2800" i="1" dirty="0"/>
              <a:t>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I. Nezávislí vykonavatelé veřejné správy</a:t>
            </a:r>
            <a:b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EB533813-51AB-F760-0E31-44B703277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192" y="1400746"/>
            <a:ext cx="8229600" cy="56610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Můžeme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rozlišit</a:t>
            </a:r>
            <a:r>
              <a:rPr lang="cs-CZ" sz="2000" dirty="0">
                <a:latin typeface="Arial" charset="0"/>
              </a:rPr>
              <a:t>  na úřady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relativně nezávislé  </a:t>
            </a:r>
            <a:r>
              <a:rPr lang="cs-CZ" sz="2000" dirty="0">
                <a:latin typeface="Arial" charset="0"/>
              </a:rPr>
              <a:t>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/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plně,absolutně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/ nezávislé </a:t>
            </a:r>
            <a:r>
              <a:rPr lang="cs-CZ" sz="2000" dirty="0">
                <a:latin typeface="Arial" charset="0"/>
              </a:rPr>
              <a:t>.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A.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Relativně nezávislé úřady</a:t>
            </a:r>
            <a:r>
              <a:rPr lang="cs-CZ" sz="2000" dirty="0">
                <a:latin typeface="Arial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I když zařazeny do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kompetenčního zákona </a:t>
            </a:r>
            <a:r>
              <a:rPr lang="cs-CZ" sz="2000" dirty="0">
                <a:latin typeface="Arial" charset="0"/>
              </a:rPr>
              <a:t>(§ 21 ? - </a:t>
            </a:r>
            <a:r>
              <a:rPr lang="cs-CZ" sz="2000" i="1" dirty="0">
                <a:latin typeface="Arial" charset="0"/>
              </a:rPr>
              <a:t>ve veškeré své činnosti se řídí ústavními a ostatními zákony a usneseními vlády</a:t>
            </a:r>
            <a:r>
              <a:rPr lang="cs-CZ" sz="2000" dirty="0">
                <a:latin typeface="Arial" charset="0"/>
              </a:rPr>
              <a:t>), v některých věcech nezávislé (dle zvláštních zákonů).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2000" dirty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dirty="0">
                <a:latin typeface="Arial" charset="0"/>
              </a:rPr>
              <a:t> Náleží sem: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Úřad pro ochranu hospodářské soutěže (předseda)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Český statistický úřad (předseda)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Energetický regulační úřad (Rada a předseda Rady)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Český telekomunikační úřad (jeden z členů Rady Úřadu předsedou Úřadu)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0000DC"/>
                </a:solidFill>
                <a:latin typeface="Arial" charset="0"/>
              </a:rPr>
              <a:t>Národní akreditační úřad pro vysoké školství(Rada Úřadu, předseda, místopředsedové Rady Úřadu)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15DDD28-E7C0-D6C9-4D88-9F8F899B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480303"/>
            <a:ext cx="8066301" cy="451576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cs-CZ" altLang="cs-CZ" sz="3200" i="1" dirty="0"/>
            </a:br>
            <a:r>
              <a:rPr lang="cs-CZ" altLang="cs-CZ" sz="2800" i="1" dirty="0"/>
              <a:t>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I. Nezávislí vykonavatelé veřejné správy</a:t>
            </a:r>
            <a:b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7D80187E-9899-63B2-B09C-B8E1349F55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994" y="1196976"/>
            <a:ext cx="8229600" cy="5661025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defRPr/>
            </a:pP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Arial" charset="0"/>
              </a:rPr>
              <a:t>B. Vykonavatelé/úřady tzv.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absolutně nezávislé: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- plně vyňaty z působnosti vlády.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Arial" charset="0"/>
              </a:rPr>
              <a:t>Založeny a působnost -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dle zvláštních zákonů.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Zpravidla postupují nezávisle, resp. nestranně </a:t>
            </a:r>
            <a:r>
              <a:rPr lang="cs-CZ" sz="2000" dirty="0">
                <a:latin typeface="Arial" charset="0"/>
              </a:rPr>
              <a:t>a v rámci své působnosti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řídí se </a:t>
            </a:r>
            <a:r>
              <a:rPr lang="cs-CZ" sz="2000" dirty="0">
                <a:latin typeface="Arial" charset="0"/>
              </a:rPr>
              <a:t>pouze zákony a právními předpisy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</a:t>
            </a:r>
            <a:r>
              <a:rPr lang="cs-CZ" sz="2000" dirty="0">
                <a:latin typeface="Arial" charset="0"/>
              </a:rPr>
              <a:t>resp. ÚOOÚ také „přímo použitelnými předpisy EU“):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Arial" charset="0"/>
              </a:rPr>
              <a:t>Rada pro rozhlasové a televizní vysílání ( kolegiální orgán, předseda, 2 místopředsedové)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Arial" charset="0"/>
              </a:rPr>
              <a:t>Úřad pro ochranu osobních údajů (předseda)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Arial" charset="0"/>
              </a:rPr>
              <a:t>Úřad pro dohled nad hospodařením politických stran a politických hnutí (předseda)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latin typeface="Arial" charset="0"/>
              </a:rPr>
              <a:t>Úřad pro přístup k dopravní infrastruktuře (předseda).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394</TotalTime>
  <Words>2429</Words>
  <Application>Microsoft Office PowerPoint</Application>
  <PresentationFormat>Vlastní</PresentationFormat>
  <Paragraphs>226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Prezentace_MU_CZ</vt:lpstr>
      <vt:lpstr>Nezávislí vykonavatelé veřejné správy Prezident republiky Územní správní úřady  Veřejné sbory a ostatní vykonavatelé státní správy</vt:lpstr>
      <vt:lpstr>Osnova přednášky a její cíl</vt:lpstr>
      <vt:lpstr>Na co má přednáška odpovědět?</vt:lpstr>
      <vt:lpstr>Organizační subsystémy v ČR</vt:lpstr>
      <vt:lpstr>Subjekty a vykonavatelé veřejné správy</vt:lpstr>
      <vt:lpstr>  I. Nezávislí vykonavatelé veřejné správy </vt:lpstr>
      <vt:lpstr>Prezentace aplikace PowerPoint</vt:lpstr>
      <vt:lpstr>  I. Nezávislí vykonavatelé veřejné správy </vt:lpstr>
      <vt:lpstr>  I. Nezávislí vykonavatelé veřejné správy </vt:lpstr>
      <vt:lpstr>  II. Prezident republiky  </vt:lpstr>
      <vt:lpstr>   </vt:lpstr>
      <vt:lpstr>   </vt:lpstr>
      <vt:lpstr>.</vt:lpstr>
      <vt:lpstr>III. Územní správní úřady:</vt:lpstr>
      <vt:lpstr>III.   Územní správní úřady (event. – „regionální správní úřady“)            jako tzv.  územně dekoncentrované  orgány státní správy   </vt:lpstr>
      <vt:lpstr> IV. Veřejné sbory  a  ostatní vykonavatelé veřejné správy </vt:lpstr>
      <vt:lpstr> Veřejné sbory</vt:lpstr>
      <vt:lpstr>Veřejné sbory</vt:lpstr>
      <vt:lpstr> Veřejné stráže a jejich druhy: </vt:lpstr>
      <vt:lpstr>Prameny ke studiu (opakování):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Anna Richterová</cp:lastModifiedBy>
  <cp:revision>87</cp:revision>
  <cp:lastPrinted>2019-10-10T05:46:25Z</cp:lastPrinted>
  <dcterms:created xsi:type="dcterms:W3CDTF">2019-09-23T06:41:12Z</dcterms:created>
  <dcterms:modified xsi:type="dcterms:W3CDTF">2024-11-07T19:58:12Z</dcterms:modified>
</cp:coreProperties>
</file>