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5" r:id="rId3"/>
    <p:sldId id="326" r:id="rId4"/>
    <p:sldId id="318" r:id="rId5"/>
    <p:sldId id="319" r:id="rId6"/>
    <p:sldId id="320" r:id="rId7"/>
    <p:sldId id="314" r:id="rId8"/>
    <p:sldId id="325" r:id="rId9"/>
    <p:sldId id="312" r:id="rId10"/>
    <p:sldId id="277" r:id="rId11"/>
    <p:sldId id="292" r:id="rId12"/>
    <p:sldId id="278" r:id="rId13"/>
    <p:sldId id="297" r:id="rId14"/>
    <p:sldId id="293" r:id="rId15"/>
    <p:sldId id="294" r:id="rId16"/>
    <p:sldId id="295" r:id="rId17"/>
    <p:sldId id="298" r:id="rId18"/>
    <p:sldId id="299" r:id="rId19"/>
    <p:sldId id="303" r:id="rId20"/>
    <p:sldId id="304" r:id="rId21"/>
    <p:sldId id="308" r:id="rId22"/>
    <p:sldId id="327" r:id="rId23"/>
    <p:sldId id="328" r:id="rId24"/>
    <p:sldId id="281" r:id="rId25"/>
    <p:sldId id="311" r:id="rId26"/>
    <p:sldId id="316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11" autoAdjust="0"/>
  </p:normalViewPr>
  <p:slideViewPr>
    <p:cSldViewPr snapToGrid="0">
      <p:cViewPr varScale="1">
        <p:scale>
          <a:sx n="163" d="100"/>
          <a:sy n="163" d="100"/>
        </p:scale>
        <p:origin x="1782" y="1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B1C646-FBC7-47F3-9FB4-814D669E5E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79F409B-3172-41DA-8BE4-AD13A011A0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0230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3BDA73-4876-4844-B728-17F7C2AC6E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F29D4-5C06-472A-8166-9DA2BFAB78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65E2D-3ACD-49B1-AF16-5ED00E10BD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B2DA-DC06-481A-AF93-0640963FB85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54BF2-FFB0-42EC-9D70-5DCB902B30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3F14-D1B4-425B-AE8B-48231FBD29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413D2-EB47-47A9-81EB-1D5BEC7E81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8F2D-DFE6-45E8-8D75-F6DA88FAE7B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725AB-06EE-4EFE-9DF1-03A2169C584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4C9F6-BC22-4CD1-81C1-8DF7223B12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A2850-6DBE-441A-8BB0-517375E04DB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  <a:latin typeface="Arial" charset="0"/>
              </a:defRPr>
            </a:lvl1pPr>
          </a:lstStyle>
          <a:p>
            <a:fld id="{AE6FF3A2-017F-429B-9E1A-3983CEB41C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3" Type="http://schemas.microsoft.com/office/2007/relationships/media" Target="../media/media30.m4a"/><Relationship Id="rId7" Type="http://schemas.microsoft.com/office/2007/relationships/media" Target="../media/media32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10" Type="http://schemas.openxmlformats.org/officeDocument/2006/relationships/image" Target="../media/image4.png"/><Relationship Id="rId4" Type="http://schemas.openxmlformats.org/officeDocument/2006/relationships/audio" Target="../media/media30.m4a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agri.cz/public/web/ukzuz/portal/pripravky-na-or/legislativa/legislativa-cr/zakon-2012-255.html" TargetMode="External"/><Relationship Id="rId3" Type="http://schemas.microsoft.com/office/2007/relationships/media" Target="../media/media3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5" Type="http://schemas.microsoft.com/office/2007/relationships/media" Target="../media/media37.m4a"/><Relationship Id="rId4" Type="http://schemas.openxmlformats.org/officeDocument/2006/relationships/audio" Target="../media/media36.m4a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3.m4a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5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audio" Target="../media/media58.m4a"/><Relationship Id="rId5" Type="http://schemas.microsoft.com/office/2007/relationships/media" Target="../media/media58.m4a"/><Relationship Id="rId4" Type="http://schemas.openxmlformats.org/officeDocument/2006/relationships/audio" Target="../media/media57.m4a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audio" Target="../media/media15.m4a"/><Relationship Id="rId3" Type="http://schemas.microsoft.com/office/2007/relationships/media" Target="../media/media4.m4a"/><Relationship Id="rId21" Type="http://schemas.microsoft.com/office/2007/relationships/media" Target="../media/media13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microsoft.com/office/2007/relationships/media" Target="../media/media15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audio" Target="../media/media14.m4a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media" Target="../media/media14.m4a"/><Relationship Id="rId28" Type="http://schemas.openxmlformats.org/officeDocument/2006/relationships/image" Target="../media/image4.png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audio" Target="../media/media13.m4a"/><Relationship Id="rId27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3" Type="http://schemas.microsoft.com/office/2007/relationships/media" Target="../media/media20.m4a"/><Relationship Id="rId7" Type="http://schemas.microsoft.com/office/2007/relationships/media" Target="../media/media22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10" Type="http://schemas.openxmlformats.org/officeDocument/2006/relationships/image" Target="../media/image4.png"/><Relationship Id="rId4" Type="http://schemas.openxmlformats.org/officeDocument/2006/relationships/audio" Target="../media/media20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5295491-931D-4990-95F4-75215236559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3033" y="1539905"/>
            <a:ext cx="7518400" cy="4194323"/>
          </a:xfrm>
        </p:spPr>
        <p:txBody>
          <a:bodyPr/>
          <a:lstStyle/>
          <a:p>
            <a:pPr algn="ctr" eaLnBrk="1" hangingPunct="1"/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Kritérium efektivnosti veřejné správy Hodnocení (evaluace) veřejné správy Kontrola veřejné správy</a:t>
            </a:r>
            <a:br>
              <a:rPr lang="cs-CZ" altLang="cs-CZ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400" dirty="0">
                <a:solidFill>
                  <a:srgbClr val="7030A0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NP305Zk  Správní věda </a:t>
            </a:r>
            <a:b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kolektivní konzultace </a:t>
            </a: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29. 11. 2024</a:t>
            </a:r>
            <a:b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Petr Havlan</a:t>
            </a:r>
            <a:br>
              <a:rPr lang="cs-CZ" altLang="cs-CZ" sz="1800" dirty="0">
                <a:solidFill>
                  <a:srgbClr val="7030A0"/>
                </a:solidFill>
              </a:rPr>
            </a:br>
            <a:endParaRPr lang="cs-CZ" altLang="cs-CZ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246185" y="1135063"/>
            <a:ext cx="8369177" cy="585614"/>
          </a:xfrm>
        </p:spPr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Kontrola VS obecně </a:t>
            </a:r>
            <a:r>
              <a:rPr lang="cs-CZ" altLang="cs-CZ" b="1" dirty="0">
                <a:solidFill>
                  <a:srgbClr val="0070C0"/>
                </a:solidFill>
              </a:rPr>
              <a:t>- </a:t>
            </a:r>
            <a:r>
              <a:rPr lang="cs-CZ" altLang="cs-CZ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/>
            <a:r>
              <a:rPr lang="cs-CZ" altLang="cs-CZ" sz="1800" dirty="0"/>
              <a:t>má dvě základní dimenze:</a:t>
            </a:r>
          </a:p>
          <a:p>
            <a:pPr lvl="1" eaLnBrk="1" hangingPunct="1"/>
            <a:r>
              <a:rPr lang="cs-CZ" altLang="cs-CZ" sz="1800" dirty="0"/>
              <a:t>obecný požadavek na </a:t>
            </a:r>
            <a:r>
              <a:rPr lang="cs-CZ" altLang="cs-CZ" sz="18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800" dirty="0"/>
              <a:t>subjekty správního práva                             a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respektování zákonných práv a svobod </a:t>
            </a:r>
            <a:r>
              <a:rPr lang="cs-CZ" altLang="cs-CZ" sz="1800" dirty="0"/>
              <a:t>občanů v rámci VS </a:t>
            </a:r>
            <a:br>
              <a:rPr lang="cs-CZ" altLang="cs-CZ" sz="1800" dirty="0"/>
            </a:br>
            <a:r>
              <a:rPr lang="cs-CZ" altLang="cs-CZ" sz="1800" dirty="0"/>
              <a:t>+ </a:t>
            </a:r>
            <a:r>
              <a:rPr lang="cs-CZ" altLang="cs-CZ" sz="18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těmto právům (svobodám)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</a:p>
          <a:p>
            <a:pPr lvl="1" eaLnBrk="1" hangingPunct="1"/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či soudní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/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</p:txBody>
      </p:sp>
      <p:sp>
        <p:nvSpPr>
          <p:cNvPr id="71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703B99-6A13-4D90-A4BC-FA96F4F422B2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FA75CD-9B3E-4E9C-B850-DF6BBB81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795" y="4202723"/>
            <a:ext cx="502605" cy="36341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508761-7B2D-46E7-90DF-BA29033F0D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9247" y="5445369"/>
            <a:ext cx="527014" cy="39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Kontrola VS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509588" y="2026949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cílená </a:t>
            </a:r>
            <a:r>
              <a:rPr lang="cs-CZ" altLang="cs-CZ" sz="1800" b="1" dirty="0">
                <a:solidFill>
                  <a:srgbClr val="7030A0"/>
                </a:solidFill>
              </a:rPr>
              <a:t>činnost </a:t>
            </a:r>
            <a:r>
              <a:rPr lang="cs-CZ" altLang="cs-CZ" sz="1800" dirty="0"/>
              <a:t>usilující o </a:t>
            </a:r>
            <a:r>
              <a:rPr lang="cs-CZ" altLang="cs-CZ" sz="1800" b="1" dirty="0"/>
              <a:t>zajištění souladu </a:t>
            </a:r>
            <a:r>
              <a:rPr lang="cs-CZ" altLang="cs-CZ" sz="1800" dirty="0"/>
              <a:t>mezi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požadovaným stavem </a:t>
            </a:r>
            <a:r>
              <a:rPr lang="cs-CZ" altLang="cs-CZ" sz="1800" dirty="0"/>
              <a:t>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skutečností </a:t>
            </a:r>
          </a:p>
          <a:p>
            <a:pPr eaLnBrk="1" hangingPunct="1"/>
            <a:r>
              <a:rPr lang="cs-CZ" altLang="cs-CZ" sz="1800" dirty="0"/>
              <a:t>integrální součást řídící činnosti</a:t>
            </a:r>
          </a:p>
          <a:p>
            <a:pPr eaLnBrk="1" hangingPunct="1"/>
            <a:r>
              <a:rPr lang="cs-CZ" altLang="cs-CZ" sz="1800" dirty="0"/>
              <a:t>dvě obecné roviny</a:t>
            </a:r>
          </a:p>
          <a:p>
            <a:pPr lvl="1" eaLnBrk="1" hangingPunct="1"/>
            <a:r>
              <a:rPr lang="cs-CZ" altLang="cs-CZ" sz="1800" dirty="0"/>
              <a:t>VS kontrolu </a:t>
            </a:r>
            <a:r>
              <a:rPr lang="cs-CZ" altLang="cs-CZ" sz="1800" i="1" dirty="0">
                <a:solidFill>
                  <a:srgbClr val="00B050"/>
                </a:solidFill>
              </a:rPr>
              <a:t>provádí</a:t>
            </a:r>
            <a:r>
              <a:rPr lang="cs-CZ" altLang="cs-CZ" sz="1800" b="1" dirty="0"/>
              <a:t> </a:t>
            </a:r>
            <a:r>
              <a:rPr lang="cs-CZ" altLang="cs-CZ" sz="1800" dirty="0"/>
              <a:t>(tzv. správní kontrola)                                                 </a:t>
            </a:r>
          </a:p>
          <a:p>
            <a:pPr lvl="1" eaLnBrk="1" hangingPunct="1"/>
            <a:r>
              <a:rPr lang="cs-CZ" altLang="cs-CZ" sz="1800" dirty="0"/>
              <a:t>VS je </a:t>
            </a:r>
            <a:r>
              <a:rPr lang="cs-CZ" altLang="cs-CZ" sz="1800" i="1" dirty="0">
                <a:solidFill>
                  <a:srgbClr val="00B050"/>
                </a:solidFill>
              </a:rPr>
              <a:t>objektem</a:t>
            </a:r>
            <a:r>
              <a:rPr lang="cs-CZ" altLang="cs-CZ" sz="1800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kontroly (kontrola VS)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funkce kontroly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poznání a zjišťovací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porovnávací či hodnotící                    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nápravná 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(dále např. výchovná či motivační)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AF5185-8D60-4FCC-8ACF-CFA129D7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148" y="2526322"/>
            <a:ext cx="549683" cy="35429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A6098F-2B0E-4C29-A035-8DF3C9236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1831" y="2526322"/>
            <a:ext cx="549683" cy="37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Kontrola VS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možná členění kontroly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„vztahu“ </a:t>
            </a:r>
            <a:r>
              <a:rPr lang="cs-CZ" altLang="cs-CZ" sz="1800" dirty="0"/>
              <a:t>kontrolního orgánu (či subjektu) k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vnitřní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vnější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„fází“ </a:t>
            </a:r>
            <a:r>
              <a:rPr lang="cs-CZ" altLang="cs-CZ" sz="1800" dirty="0"/>
              <a:t>kontroly (časově)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předběžná (preventivní)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průběžná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následná</a:t>
            </a:r>
          </a:p>
          <a:p>
            <a:pPr eaLnBrk="1" hangingPunct="1"/>
            <a:r>
              <a:rPr lang="cs-CZ" altLang="cs-CZ" sz="1800" dirty="0"/>
              <a:t>z pohledu kontrolovaných </a:t>
            </a:r>
            <a:r>
              <a:rPr lang="cs-CZ" altLang="cs-CZ" sz="1800" b="1" dirty="0"/>
              <a:t>hledisek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zákonnosti </a:t>
            </a:r>
            <a:r>
              <a:rPr lang="cs-CZ" altLang="cs-CZ" sz="1800" dirty="0">
                <a:solidFill>
                  <a:srgbClr val="00287D"/>
                </a:solidFill>
              </a:rPr>
              <a:t>(v širším smyslu)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účelnosti, hospodárnosti a efektivnosti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příp. jiná hlediska či jejich kombinace…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None/>
            </a:pPr>
            <a:endParaRPr lang="cs-CZ" altLang="cs-CZ" sz="1800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A40388-2370-4C32-92F9-08E2CAA0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5479" y="2754923"/>
            <a:ext cx="230372" cy="49237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15B4A0-C586-4591-AE4E-A87C12148C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6948" y="3665611"/>
            <a:ext cx="496661" cy="3452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7D6CA2-617A-495D-82A0-99588A8CC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665" y="3984503"/>
            <a:ext cx="541867" cy="34520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1EBBB4-0D1A-4832-A924-3CF460779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664" y="4329695"/>
            <a:ext cx="541867" cy="345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6861"/>
            <a:ext cx="8086725" cy="647700"/>
          </a:xfrm>
        </p:spPr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Kontrola VS obecně </a:t>
            </a:r>
            <a:r>
              <a:rPr lang="cs-CZ" altLang="cs-CZ" dirty="0">
                <a:solidFill>
                  <a:srgbClr val="0070C0"/>
                </a:solidFill>
              </a:rPr>
              <a:t>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obecně je </a:t>
            </a:r>
            <a:r>
              <a:rPr lang="cs-CZ" altLang="cs-CZ" sz="1800" b="1" dirty="0">
                <a:solidFill>
                  <a:srgbClr val="00287D"/>
                </a:solidFill>
              </a:rPr>
              <a:t>kontrola</a:t>
            </a:r>
            <a:r>
              <a:rPr lang="cs-CZ" altLang="cs-CZ" sz="1800" dirty="0"/>
              <a:t> mnohovýznamový pojem, což souvisí i s určitou            </a:t>
            </a:r>
            <a:r>
              <a:rPr lang="cs-CZ" altLang="cs-CZ" sz="1800" b="1" dirty="0"/>
              <a:t>terminologickou „nejednoznačností“</a:t>
            </a:r>
          </a:p>
          <a:p>
            <a:pPr eaLnBrk="1" hangingPunct="1"/>
            <a:r>
              <a:rPr lang="cs-CZ" altLang="cs-CZ" sz="1800" dirty="0"/>
              <a:t>obdobné pojmy: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dohled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dozor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inspekce…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možné </a:t>
            </a:r>
            <a:r>
              <a:rPr lang="cs-CZ" sz="1800" dirty="0">
                <a:solidFill>
                  <a:srgbClr val="00B050"/>
                </a:solidFill>
              </a:rPr>
              <a:t>odlišnosti kontroly a dozoru</a:t>
            </a:r>
            <a:r>
              <a:rPr lang="cs-CZ" sz="1800" dirty="0"/>
              <a:t>, </a:t>
            </a:r>
            <a:r>
              <a:rPr lang="cs-CZ" sz="1800" i="1" dirty="0" err="1"/>
              <a:t>zpr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dirty="0"/>
              <a:t>u kontroly nelze (přímo, bezprostředně) zjednat nápravu </a:t>
            </a:r>
          </a:p>
          <a:p>
            <a:pPr lvl="1" eaLnBrk="1" hangingPunct="1"/>
            <a:r>
              <a:rPr lang="cs-CZ" sz="1800" dirty="0"/>
              <a:t>u kontroly se uplatní širší hlediska než u dozoru…</a:t>
            </a:r>
          </a:p>
          <a:p>
            <a:pPr marL="0" indent="0" eaLnBrk="1" hangingPunct="1">
              <a:buNone/>
            </a:pPr>
            <a:endParaRPr lang="cs-CZ" sz="1800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3A36B1-19EB-42EA-98A5-D374E46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2861" y="3171093"/>
            <a:ext cx="544354" cy="38686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DCC19C-0245-47E0-9CC5-C9D4DFBD8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3423" y="4759568"/>
            <a:ext cx="515327" cy="404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568447"/>
          </a:xfrm>
        </p:spPr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Struktura a formy kontroly veřejné správy </a:t>
            </a:r>
            <a:endParaRPr lang="cs-CZ" altLang="cs-CZ" sz="2800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stejně jako záruky zákonnosti ve VS, </a:t>
            </a:r>
            <a:r>
              <a:rPr lang="cs-CZ" altLang="cs-CZ" sz="1400" dirty="0"/>
              <a:t>tak </a:t>
            </a:r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B050"/>
                </a:solidFill>
              </a:rPr>
              <a:t>kontrola VS tvoří určitý </a:t>
            </a:r>
            <a:r>
              <a:rPr lang="cs-CZ" altLang="cs-CZ" sz="1800" b="1" i="1" dirty="0">
                <a:solidFill>
                  <a:srgbClr val="00B050"/>
                </a:solidFill>
              </a:rPr>
              <a:t>systém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800" dirty="0"/>
              <a:t>základní možné dělení: </a:t>
            </a:r>
            <a:r>
              <a:rPr lang="cs-CZ" altLang="cs-CZ" sz="1800" i="1" dirty="0">
                <a:solidFill>
                  <a:srgbClr val="00287D"/>
                </a:solidFill>
              </a:rPr>
              <a:t>VS sama kontroluje </a:t>
            </a:r>
            <a:r>
              <a:rPr lang="cs-CZ" altLang="cs-CZ" sz="1800" b="1" dirty="0"/>
              <a:t>x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rgbClr val="00287D"/>
                </a:solidFill>
              </a:rPr>
              <a:t>VS je kontrolována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pokud </a:t>
            </a:r>
            <a:r>
              <a:rPr lang="cs-CZ" altLang="cs-CZ" sz="1800" b="1" dirty="0"/>
              <a:t>VS sama kontroluje, </a:t>
            </a:r>
            <a:r>
              <a:rPr lang="cs-CZ" altLang="cs-CZ" sz="1800" dirty="0"/>
              <a:t>jde o </a:t>
            </a:r>
            <a:r>
              <a:rPr lang="cs-CZ" altLang="cs-CZ" sz="1800" b="1" dirty="0">
                <a:solidFill>
                  <a:srgbClr val="7030A0"/>
                </a:solidFill>
              </a:rPr>
              <a:t>správní kontrolu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rysy SK:</a:t>
            </a:r>
          </a:p>
          <a:p>
            <a:pPr lvl="1" eaLnBrk="1" hangingPunct="1"/>
            <a:r>
              <a:rPr lang="cs-CZ" altLang="cs-CZ" sz="1800" dirty="0"/>
              <a:t>kontrola subjektů stojících mimo VS </a:t>
            </a:r>
          </a:p>
          <a:p>
            <a:pPr lvl="1" eaLnBrk="1" hangingPunct="1"/>
            <a:r>
              <a:rPr lang="cs-CZ" altLang="cs-CZ" sz="1800" dirty="0"/>
              <a:t>autoritativní vystupování orgánů VS (kontrolní pravomoc)</a:t>
            </a:r>
          </a:p>
          <a:p>
            <a:pPr lvl="1" eaLnBrk="1" hangingPunct="1"/>
            <a:r>
              <a:rPr lang="cs-CZ" altLang="cs-CZ" sz="1800" dirty="0"/>
              <a:t>standardní označení: </a:t>
            </a:r>
            <a:r>
              <a:rPr lang="cs-CZ" altLang="cs-CZ" sz="1800" b="1" i="1" dirty="0">
                <a:solidFill>
                  <a:srgbClr val="002060"/>
                </a:solidFill>
              </a:rPr>
              <a:t>administrativní dozor</a:t>
            </a:r>
          </a:p>
          <a:p>
            <a:pPr lvl="1" eaLnBrk="1" hangingPunct="1"/>
            <a:r>
              <a:rPr lang="cs-CZ" altLang="cs-CZ" sz="1800" dirty="0"/>
              <a:t>procesní postup = kontrolní řád </a:t>
            </a:r>
            <a:r>
              <a:rPr lang="cs-CZ" altLang="cs-CZ" sz="1200" dirty="0"/>
              <a:t>/viz zák. č. 255/2012 Sb., o kontrole (kontrolní řád)/</a:t>
            </a:r>
            <a:endParaRPr lang="pl-PL" sz="1200" b="0" i="0" strike="noStrike" dirty="0">
              <a:effectLst/>
              <a:latin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 eaLnBrk="1" hangingPunct="1"/>
            <a:r>
              <a:rPr lang="cs-CZ" altLang="cs-CZ" sz="1800" b="1" dirty="0"/>
              <a:t>„běžné“ </a:t>
            </a:r>
            <a:r>
              <a:rPr lang="cs-CZ" altLang="cs-CZ" sz="1800" dirty="0"/>
              <a:t>ale i </a:t>
            </a:r>
            <a:r>
              <a:rPr lang="cs-CZ" altLang="cs-CZ" sz="1800" b="1" dirty="0"/>
              <a:t>specializované orgány </a:t>
            </a:r>
            <a:r>
              <a:rPr lang="cs-CZ" altLang="cs-CZ" sz="1800" dirty="0"/>
              <a:t>čili</a:t>
            </a:r>
            <a:r>
              <a:rPr lang="cs-CZ" altLang="cs-CZ" sz="1800" b="1" dirty="0"/>
              <a:t> </a:t>
            </a:r>
            <a:r>
              <a:rPr lang="cs-CZ" altLang="cs-CZ" sz="1800" dirty="0"/>
              <a:t>různé </a:t>
            </a:r>
            <a:r>
              <a:rPr lang="cs-CZ" altLang="cs-CZ" sz="1800" b="1" dirty="0"/>
              <a:t>inspekce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SZPI, ČOI, SEI, ČIŽP,…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2AFA2E-6F4E-4FB1-A7A1-25917C6BF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6009" y="5300327"/>
            <a:ext cx="542883" cy="38416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2616AB-F038-4292-852E-78D2F219B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18892" y="5300327"/>
            <a:ext cx="542883" cy="40005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4F626-2D81-4BFB-BB02-3CA691D91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0574" y="5732461"/>
            <a:ext cx="609600" cy="40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52344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Struktura a formy kontroly VS </a:t>
            </a:r>
            <a:r>
              <a:rPr lang="cs-CZ" altLang="cs-CZ" b="1" dirty="0">
                <a:solidFill>
                  <a:srgbClr val="0070C0"/>
                </a:solidFill>
              </a:rPr>
              <a:t>- vnitřní kontrola </a:t>
            </a: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pokud</a:t>
            </a:r>
            <a:r>
              <a:rPr lang="cs-CZ" altLang="cs-CZ" sz="1800" b="1" dirty="0"/>
              <a:t> je VS kontrolována, </a:t>
            </a:r>
            <a:r>
              <a:rPr lang="cs-CZ" altLang="cs-CZ" sz="1800" dirty="0"/>
              <a:t>dělí se v závislosti na tom, „kým“ je kontrolována</a:t>
            </a:r>
          </a:p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800" b="1" dirty="0"/>
              <a:t>kontrola je vykonávaná orgány VS </a:t>
            </a:r>
            <a:r>
              <a:rPr lang="cs-CZ" altLang="cs-CZ" sz="1700" dirty="0"/>
              <a:t>(tedy: VS kontroluje „sama sebe“)</a:t>
            </a:r>
          </a:p>
          <a:p>
            <a:pPr lvl="1" eaLnBrk="1" hangingPunct="1"/>
            <a:r>
              <a:rPr lang="cs-CZ" sz="1800" u="sng" dirty="0">
                <a:solidFill>
                  <a:srgbClr val="00B050"/>
                </a:solidFill>
              </a:rPr>
              <a:t>formy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VnitřK</a:t>
            </a:r>
            <a:r>
              <a:rPr lang="cs-CZ" sz="1800" b="1" dirty="0">
                <a:solidFill>
                  <a:srgbClr val="00B050"/>
                </a:solidFill>
              </a:rPr>
              <a:t>:</a:t>
            </a:r>
          </a:p>
          <a:p>
            <a:pPr lvl="1" eaLnBrk="1" hangingPunct="1"/>
            <a:r>
              <a:rPr lang="cs-CZ" sz="1800" dirty="0"/>
              <a:t>obecně jde o tzv. </a:t>
            </a:r>
            <a:r>
              <a:rPr lang="cs-CZ" sz="1800" b="1" i="1" dirty="0">
                <a:solidFill>
                  <a:srgbClr val="00287D"/>
                </a:solidFill>
              </a:rPr>
              <a:t>služební dozor</a:t>
            </a:r>
            <a:endParaRPr lang="cs-CZ" sz="1800" dirty="0">
              <a:solidFill>
                <a:srgbClr val="00287D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projev řídící pravomoci a působnosti ve VS na </a:t>
            </a:r>
            <a:r>
              <a:rPr lang="cs-CZ" sz="1800" b="1" dirty="0"/>
              <a:t>hierarchické bázi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kontrola v rámci vztahu nadřízenosti a podřízenosti mezi orgány VS</a:t>
            </a:r>
          </a:p>
          <a:p>
            <a:pPr lvl="1" eaLnBrk="1" hangingPunct="1"/>
            <a:r>
              <a:rPr lang="cs-CZ" sz="1800" dirty="0"/>
              <a:t>specifika pak vykazuje </a:t>
            </a:r>
            <a:r>
              <a:rPr lang="cs-CZ" sz="1800" b="1" i="1" dirty="0">
                <a:solidFill>
                  <a:srgbClr val="00287D"/>
                </a:solidFill>
              </a:rPr>
              <a:t>instanční kontrola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v rámci </a:t>
            </a:r>
            <a:r>
              <a:rPr lang="cs-CZ" sz="1800" b="1" dirty="0"/>
              <a:t>správních postupů </a:t>
            </a:r>
            <a:r>
              <a:rPr lang="cs-CZ" sz="1800" dirty="0"/>
              <a:t>(zejm. při rozhodování VS) </a:t>
            </a:r>
          </a:p>
          <a:p>
            <a:pPr lvl="3" eaLnBrk="1" hangingPunct="1">
              <a:buFont typeface="Wingdings" pitchFamily="2" charset="2"/>
              <a:buChar char="Ø"/>
            </a:pPr>
            <a:r>
              <a:rPr lang="cs-CZ" sz="1500" dirty="0"/>
              <a:t>např. rozhodování o odvolání proti správnímu rozhodnutí </a:t>
            </a:r>
            <a:endParaRPr lang="cs-CZ" altLang="cs-CZ" sz="1500" dirty="0"/>
          </a:p>
          <a:p>
            <a:pPr lvl="1" eaLnBrk="1" hangingPunct="1"/>
            <a:r>
              <a:rPr lang="cs-CZ" altLang="cs-CZ" sz="1800" dirty="0"/>
              <a:t>možné také </a:t>
            </a:r>
            <a:r>
              <a:rPr lang="cs-CZ" altLang="cs-CZ" sz="1800" b="1" i="1" dirty="0">
                <a:solidFill>
                  <a:srgbClr val="00287D"/>
                </a:solidFill>
              </a:rPr>
              <a:t>jiné formy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audit, dozor podle obecního či krajského zřízení,…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93D583-E41E-4CEB-BF49-B8A298AC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293" y="4315702"/>
            <a:ext cx="536413" cy="37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Struktura a formy kontroly VS </a:t>
            </a:r>
            <a:r>
              <a:rPr lang="cs-CZ" altLang="cs-CZ" b="1" dirty="0">
                <a:solidFill>
                  <a:srgbClr val="0070C0"/>
                </a:solidFill>
              </a:rPr>
              <a:t>- vnější kontrola </a:t>
            </a: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b="1" dirty="0"/>
              <a:t>kontrola je vykonávána  orgány </a:t>
            </a:r>
            <a:r>
              <a:rPr lang="cs-CZ" altLang="cs-CZ" sz="1800" dirty="0"/>
              <a:t>či </a:t>
            </a:r>
            <a:r>
              <a:rPr lang="cs-CZ" altLang="cs-CZ" sz="1800" b="1" dirty="0"/>
              <a:t>subjekty stojícími mimo VS</a:t>
            </a:r>
          </a:p>
          <a:p>
            <a:pPr lvl="1" eaLnBrk="1" hangingPunct="1"/>
            <a:r>
              <a:rPr lang="cs-CZ" altLang="cs-CZ" sz="1800" dirty="0"/>
              <a:t>možné členění (</a:t>
            </a:r>
            <a:r>
              <a:rPr lang="cs-CZ" altLang="cs-CZ" sz="1800" u="sng" dirty="0">
                <a:solidFill>
                  <a:srgbClr val="00B050"/>
                </a:solidFill>
              </a:rPr>
              <a:t>druhy</a:t>
            </a:r>
            <a:r>
              <a:rPr lang="cs-CZ" altLang="cs-CZ" sz="1800" dirty="0"/>
              <a:t>) </a:t>
            </a:r>
            <a:r>
              <a:rPr lang="cs-CZ" altLang="cs-CZ" sz="1800" b="1" dirty="0" err="1">
                <a:solidFill>
                  <a:srgbClr val="00B050"/>
                </a:solidFill>
              </a:rPr>
              <a:t>VnějšK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zastupitelskými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NKÚ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soudy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VOP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 kontrola občany                                                                 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	</a:t>
            </a:r>
            <a:r>
              <a:rPr lang="cs-CZ" altLang="cs-CZ" sz="1800" dirty="0"/>
              <a:t>- právo na informace + petice a  stížnosti ve VS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0C50-4932-42A9-A250-8BCBD322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7188" y="3147647"/>
            <a:ext cx="235357" cy="89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zastupitelskými orgány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7030A0"/>
                </a:solidFill>
              </a:rPr>
              <a:t>parlamentní kontrola</a:t>
            </a:r>
            <a:endParaRPr lang="cs-CZ" altLang="cs-CZ" sz="1000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800" dirty="0"/>
              <a:t>vychází z </a:t>
            </a:r>
            <a:r>
              <a:rPr lang="cs-CZ" altLang="cs-CZ" sz="1800" b="1" dirty="0"/>
              <a:t>dělby moci </a:t>
            </a:r>
          </a:p>
          <a:p>
            <a:pPr lvl="1" eaLnBrk="1" hangingPunct="1"/>
            <a:r>
              <a:rPr lang="cs-CZ" altLang="cs-CZ" sz="1800" b="1" dirty="0"/>
              <a:t>vrcholný zákonodárný sbor </a:t>
            </a:r>
            <a:r>
              <a:rPr lang="cs-CZ" altLang="cs-CZ" sz="1800" dirty="0"/>
              <a:t>zde v zásadě kontroluje vládu  </a:t>
            </a:r>
          </a:p>
          <a:p>
            <a:pPr lvl="1" eaLnBrk="1" hangingPunct="1"/>
            <a:r>
              <a:rPr lang="cs-CZ" altLang="cs-CZ" sz="1800" dirty="0"/>
              <a:t>spjata do značné míry s politickou odpovědností</a:t>
            </a:r>
          </a:p>
          <a:p>
            <a:pPr lvl="1" eaLnBrk="1" hangingPunct="1"/>
            <a:r>
              <a:rPr lang="cs-CZ" altLang="cs-CZ" sz="1800" dirty="0"/>
              <a:t>k dispozici má také významné </a:t>
            </a:r>
            <a:r>
              <a:rPr lang="cs-CZ" altLang="cs-CZ" sz="1800" b="1" dirty="0">
                <a:solidFill>
                  <a:srgbClr val="00B050"/>
                </a:solidFill>
              </a:rPr>
              <a:t>právní nástroje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schvalování rozpočtu a kontrola jeho čerpání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pravomoc zřizovat </a:t>
            </a:r>
            <a:r>
              <a:rPr lang="cs-CZ" altLang="cs-CZ" sz="1800" i="1" dirty="0">
                <a:solidFill>
                  <a:srgbClr val="002060"/>
                </a:solidFill>
              </a:rPr>
              <a:t>vyšetřovací komise </a:t>
            </a:r>
            <a:r>
              <a:rPr lang="cs-CZ" altLang="cs-CZ" sz="1800" i="1" dirty="0"/>
              <a:t>či jiné kontrolní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interpelační právo </a:t>
            </a:r>
            <a:r>
              <a:rPr lang="cs-CZ" altLang="cs-CZ" sz="1700" i="1" dirty="0"/>
              <a:t>(poslanecká sněmovna)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právo vyslovit nedůvěru vládě </a:t>
            </a:r>
            <a:r>
              <a:rPr lang="cs-CZ" altLang="cs-CZ" sz="1700" i="1" dirty="0"/>
              <a:t>(poslanecká sněmovna)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obdobně funguje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kontrola zastupitelskými sbory ÚSC</a:t>
            </a:r>
          </a:p>
          <a:p>
            <a:pPr lvl="1" eaLnBrk="1" hangingPunct="1"/>
            <a:r>
              <a:rPr lang="cs-CZ" altLang="cs-CZ" sz="1800" dirty="0"/>
              <a:t>typicky kontrola rady zastupitelstvem </a:t>
            </a:r>
          </a:p>
          <a:p>
            <a:pPr lvl="2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955FC5-E9A2-4EE2-BC53-F1AB96EC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2296" y="2332892"/>
            <a:ext cx="498720" cy="36927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333640-CF9A-4217-AA02-725407CE4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3666" y="2661137"/>
            <a:ext cx="498720" cy="369277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ECF162-DA0A-463F-B84F-2F8825C8AD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2281" y="5644662"/>
            <a:ext cx="427227" cy="32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dirty="0">
                <a:solidFill>
                  <a:srgbClr val="0070C0"/>
                </a:solidFill>
              </a:rPr>
              <a:t>Majetková a účetní kontrola </a:t>
            </a:r>
            <a:r>
              <a:rPr lang="cs-CZ" altLang="cs-CZ" sz="2000" dirty="0">
                <a:solidFill>
                  <a:srgbClr val="0070C0"/>
                </a:solidFill>
              </a:rPr>
              <a:t>(kontrola vykonávaná NKÚ)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dirty="0"/>
              <a:t>obecně je věcí orgánu typu </a:t>
            </a:r>
            <a:r>
              <a:rPr lang="cs-CZ" altLang="cs-CZ" sz="1800" b="1" i="1" dirty="0">
                <a:solidFill>
                  <a:srgbClr val="7030A0"/>
                </a:solidFill>
              </a:rPr>
              <a:t>„účetního dvora“ </a:t>
            </a:r>
          </a:p>
          <a:p>
            <a:pPr lvl="1" eaLnBrk="1" hangingPunct="1"/>
            <a:r>
              <a:rPr lang="cs-CZ" altLang="cs-CZ" sz="1800" dirty="0"/>
              <a:t>jde o nezávislý orgán</a:t>
            </a:r>
          </a:p>
          <a:p>
            <a:pPr lvl="1" eaLnBrk="1" hangingPunct="1"/>
            <a:r>
              <a:rPr lang="cs-CZ" altLang="cs-CZ" sz="1800" dirty="0"/>
              <a:t>zaměřený na </a:t>
            </a:r>
            <a:r>
              <a:rPr lang="cs-CZ" altLang="cs-CZ" sz="1800" b="1" dirty="0"/>
              <a:t>tzv. veřejný majetek</a:t>
            </a:r>
            <a:r>
              <a:rPr lang="cs-CZ" altLang="cs-CZ" sz="1800" dirty="0"/>
              <a:t>, zejm. na „rozpočtovou sféru“</a:t>
            </a:r>
          </a:p>
          <a:p>
            <a:pPr lvl="1" eaLnBrk="1" hangingPunct="1"/>
            <a:r>
              <a:rPr lang="cs-CZ" altLang="cs-CZ" sz="1800" dirty="0"/>
              <a:t>uplatňuje hlediska: zákonnosti, hospodárnosti a účelnosti</a:t>
            </a: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v ČR </a:t>
            </a:r>
            <a:r>
              <a:rPr lang="cs-CZ" altLang="cs-CZ" sz="1700" dirty="0"/>
              <a:t>se jedná  o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00B050"/>
                </a:solidFill>
              </a:rPr>
              <a:t>Nejvyšší kontrolní úřad</a:t>
            </a:r>
          </a:p>
          <a:p>
            <a:pPr lvl="1" eaLnBrk="1" hangingPunct="1"/>
            <a:r>
              <a:rPr lang="cs-CZ" altLang="cs-CZ" sz="1800" dirty="0"/>
              <a:t>zakotven v čl. 97 Ústavy + zákoně o NKÚ (č. 166/1993 Sb.)</a:t>
            </a:r>
          </a:p>
          <a:p>
            <a:pPr lvl="1" eaLnBrk="1" hangingPunct="1"/>
            <a:r>
              <a:rPr lang="cs-CZ" altLang="cs-CZ" sz="1800" dirty="0"/>
              <a:t>vrcholný orgán „kontrolní moci“ </a:t>
            </a:r>
            <a:r>
              <a:rPr lang="cs-CZ" altLang="cs-CZ" sz="1400" dirty="0"/>
              <a:t>(nachází se tedy v principu mimo moc výkonnou)</a:t>
            </a:r>
          </a:p>
          <a:p>
            <a:pPr lvl="1" eaLnBrk="1" hangingPunct="1"/>
            <a:r>
              <a:rPr lang="cs-CZ" altLang="cs-CZ" sz="1800" b="1" dirty="0"/>
              <a:t>zaměření kontroly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hospodaření s majetkem státu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plnění státního rozpočtu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zvažována i kontrola majetku (rozpočtu) jiných                       veřejných subjektů (zejm. ÚSC)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18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E15781-1F24-4A3A-9D6D-90471496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7198" y="2019300"/>
            <a:ext cx="552248" cy="35034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E10D43-120C-4EB3-8A6A-C925CE2B6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8886" y="5404338"/>
            <a:ext cx="552206" cy="4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504825" y="1099900"/>
            <a:ext cx="8086725" cy="647700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31019" y="217328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plyne </a:t>
            </a:r>
            <a:r>
              <a:rPr lang="cs-CZ" altLang="cs-CZ" sz="1800" b="1" dirty="0"/>
              <a:t>z dělby moci</a:t>
            </a:r>
          </a:p>
          <a:p>
            <a:pPr eaLnBrk="1" hangingPunct="1"/>
            <a:r>
              <a:rPr lang="cs-CZ" altLang="cs-CZ" sz="1800" dirty="0"/>
              <a:t>kontrola VS prováděná soudy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solidFill>
                  <a:srgbClr val="7030A0"/>
                </a:solidFill>
              </a:rPr>
              <a:t>jde o provázaný </a:t>
            </a:r>
            <a:r>
              <a:rPr lang="cs-CZ" altLang="cs-CZ" sz="1800" b="1" i="1" dirty="0">
                <a:solidFill>
                  <a:srgbClr val="7030A0"/>
                </a:solidFill>
              </a:rPr>
              <a:t>systém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s více prvky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správní soudnictví 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cs-CZ" altLang="cs-CZ" sz="1800" dirty="0"/>
              <a:t>(zák. č. 150/2002 Sb., </a:t>
            </a:r>
            <a:r>
              <a:rPr lang="cs-CZ" altLang="cs-CZ" sz="1800" b="1" dirty="0"/>
              <a:t>soudní řád správní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obecné (civilní) soudnictví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(zák. č . 99/1963 Sb., </a:t>
            </a:r>
            <a:r>
              <a:rPr lang="cs-CZ" altLang="cs-CZ" sz="1800" b="1" dirty="0"/>
              <a:t>občanský soudní řád </a:t>
            </a:r>
            <a:r>
              <a:rPr lang="cs-CZ" altLang="cs-CZ" sz="1800" dirty="0"/>
              <a:t>- část V.)</a:t>
            </a:r>
          </a:p>
          <a:p>
            <a:pPr lvl="1" eaLnBrk="1" hangingPunct="1"/>
            <a:r>
              <a:rPr lang="cs-CZ" altLang="cs-CZ" sz="1800" dirty="0">
                <a:solidFill>
                  <a:schemeClr val="bg2"/>
                </a:solidFill>
              </a:rPr>
              <a:t>případně</a:t>
            </a:r>
            <a:r>
              <a:rPr lang="cs-CZ" altLang="cs-CZ" sz="1800" dirty="0">
                <a:solidFill>
                  <a:srgbClr val="00B050"/>
                </a:solidFill>
              </a:rPr>
              <a:t> ústavní soudnictví</a:t>
            </a:r>
            <a:r>
              <a:rPr lang="cs-CZ" altLang="cs-CZ" sz="1800" dirty="0"/>
              <a:t>,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došlo-li k porušení základních práv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a svobod</a:t>
            </a:r>
            <a:r>
              <a:rPr lang="cs-CZ" altLang="cs-CZ" sz="18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cs-CZ" altLang="cs-CZ" sz="1800" dirty="0"/>
              <a:t>(zák. č. 182/1993 Sb., </a:t>
            </a:r>
            <a:r>
              <a:rPr lang="cs-CZ" altLang="cs-CZ" sz="1800" b="1" dirty="0"/>
              <a:t>zákon o ústavním soudu</a:t>
            </a:r>
            <a:r>
              <a:rPr lang="cs-CZ" altLang="cs-CZ" sz="1800" dirty="0"/>
              <a:t>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či na </a:t>
            </a:r>
            <a:r>
              <a:rPr lang="cs-CZ" altLang="cs-CZ" sz="1800" dirty="0">
                <a:solidFill>
                  <a:srgbClr val="00B050"/>
                </a:solidFill>
              </a:rPr>
              <a:t>mezinárodní úrovni </a:t>
            </a:r>
            <a:r>
              <a:rPr lang="cs-CZ" altLang="cs-CZ" sz="1800" dirty="0"/>
              <a:t>(</a:t>
            </a:r>
            <a:r>
              <a:rPr lang="cs-CZ" altLang="cs-CZ" sz="1600" dirty="0"/>
              <a:t>tzn.</a:t>
            </a:r>
            <a:r>
              <a:rPr lang="cs-CZ" altLang="cs-CZ" sz="1800" dirty="0"/>
              <a:t> </a:t>
            </a:r>
            <a:r>
              <a:rPr lang="cs-CZ" altLang="cs-CZ" sz="1600" dirty="0"/>
              <a:t>event. také</a:t>
            </a:r>
            <a:r>
              <a:rPr lang="cs-CZ" altLang="cs-CZ" sz="1600" b="1" dirty="0"/>
              <a:t> </a:t>
            </a:r>
            <a:r>
              <a:rPr lang="cs-CZ" altLang="cs-CZ" sz="1800" b="1" i="1" dirty="0"/>
              <a:t>ESLP</a:t>
            </a:r>
            <a:r>
              <a:rPr lang="cs-CZ" altLang="cs-CZ" sz="1800" b="1" dirty="0"/>
              <a:t> </a:t>
            </a:r>
            <a:r>
              <a:rPr lang="cs-CZ" altLang="cs-CZ" sz="1800" dirty="0"/>
              <a:t>či </a:t>
            </a:r>
            <a:r>
              <a:rPr lang="cs-CZ" altLang="cs-CZ" sz="1800" b="1" i="1" dirty="0"/>
              <a:t>SDEU)</a:t>
            </a:r>
          </a:p>
        </p:txBody>
      </p:sp>
      <p:sp>
        <p:nvSpPr>
          <p:cNvPr id="1536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4B9BC8-92DB-473F-9FD1-58308ACD00CC}" type="slidenum">
              <a:rPr lang="cs-CZ" altLang="cs-CZ"/>
              <a:pPr/>
              <a:t>19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21792D-B654-4A56-B139-70B0BA90A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4449" y="2532184"/>
            <a:ext cx="498598" cy="31786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8D488D-460C-4BA4-A29B-5D7C10728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0969" y="4964460"/>
            <a:ext cx="609600" cy="38126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8C9527-D4A0-4ACC-B2C2-E2415E6C82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8660" y="4976313"/>
            <a:ext cx="562220" cy="35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konzultace a její cíl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Kritérium efektivnosti veřejné správy</a:t>
            </a:r>
          </a:p>
          <a:p>
            <a:pPr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Hodnocení (evaluace) veřejné správy</a:t>
            </a:r>
          </a:p>
          <a:p>
            <a:pPr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Kontrola veřejné správy obecně</a:t>
            </a:r>
          </a:p>
          <a:p>
            <a:pPr lvl="1" eaLnBrk="1" hangingPunct="1"/>
            <a:r>
              <a:rPr lang="cs-CZ" altLang="cs-CZ" sz="1900" i="1" dirty="0">
                <a:solidFill>
                  <a:srgbClr val="7030A0"/>
                </a:solidFill>
              </a:rPr>
              <a:t>záruky zákonnosti</a:t>
            </a:r>
          </a:p>
          <a:p>
            <a:pPr lvl="1" eaLnBrk="1" hangingPunct="1"/>
            <a:r>
              <a:rPr lang="cs-CZ" altLang="cs-CZ" sz="1900" i="1" dirty="0">
                <a:solidFill>
                  <a:srgbClr val="7030A0"/>
                </a:solidFill>
              </a:rPr>
              <a:t>charakteristika</a:t>
            </a:r>
          </a:p>
          <a:p>
            <a:pPr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Struktura a formy kontroly veřejné správy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900" b="1" i="1" dirty="0">
                <a:solidFill>
                  <a:srgbClr val="7030A0"/>
                </a:solidFill>
              </a:rPr>
              <a:t>vnější kontrola VS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900" i="1" dirty="0">
                <a:solidFill>
                  <a:srgbClr val="7030A0"/>
                </a:solidFill>
              </a:rPr>
              <a:t>kontrola zastupitelskými orgány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900" i="1" dirty="0">
                <a:solidFill>
                  <a:srgbClr val="7030A0"/>
                </a:solidFill>
              </a:rPr>
              <a:t>majetková a účetní kontrola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900" i="1" dirty="0">
                <a:solidFill>
                  <a:srgbClr val="7030A0"/>
                </a:solidFill>
              </a:rPr>
              <a:t>soudní kontrola</a:t>
            </a:r>
          </a:p>
          <a:p>
            <a:pPr marL="457200" lvl="1" indent="0" eaLnBrk="1" hangingPunct="1">
              <a:buNone/>
            </a:pP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504825" y="1130300"/>
            <a:ext cx="8086725" cy="647700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 </a:t>
            </a:r>
            <a:br>
              <a:rPr lang="cs-CZ" altLang="cs-CZ" sz="2800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(správní soudnictví)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509588" y="207803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ochrana </a:t>
            </a:r>
            <a:r>
              <a:rPr lang="cs-CZ" altLang="cs-CZ" sz="1800" b="1" dirty="0">
                <a:solidFill>
                  <a:srgbClr val="7030A0"/>
                </a:solidFill>
              </a:rPr>
              <a:t>veřejných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</a:t>
            </a:r>
          </a:p>
          <a:p>
            <a:pPr eaLnBrk="1" hangingPunct="1"/>
            <a:r>
              <a:rPr lang="cs-CZ" altLang="cs-CZ" sz="1800" dirty="0"/>
              <a:t>„soustava“:  </a:t>
            </a:r>
            <a:r>
              <a:rPr lang="cs-CZ" altLang="cs-CZ" sz="1800" b="1" dirty="0"/>
              <a:t>NSS</a:t>
            </a:r>
            <a:r>
              <a:rPr lang="cs-CZ" altLang="cs-CZ" sz="1800" dirty="0"/>
              <a:t> a specializované </a:t>
            </a:r>
            <a:r>
              <a:rPr lang="cs-CZ" altLang="cs-CZ" sz="1800" b="1" dirty="0"/>
              <a:t>senáty KS </a:t>
            </a:r>
            <a:r>
              <a:rPr lang="cs-CZ" altLang="cs-CZ" sz="1800" dirty="0"/>
              <a:t>(tzv. smíšený model)</a:t>
            </a:r>
          </a:p>
          <a:p>
            <a:pPr eaLnBrk="1" hangingPunct="1"/>
            <a:r>
              <a:rPr lang="cs-CZ" altLang="cs-CZ" sz="1800" dirty="0"/>
              <a:t>princip </a:t>
            </a:r>
            <a:r>
              <a:rPr lang="cs-CZ" altLang="cs-CZ" sz="1800" b="1" dirty="0"/>
              <a:t>subsidiarity</a:t>
            </a:r>
            <a:r>
              <a:rPr lang="cs-CZ" altLang="cs-CZ" sz="1800" dirty="0"/>
              <a:t> (nutnost vyčerpat jiné /opravné/ prostředky)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základní řízení: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žalobě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rozhodnutí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ochrana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nečinnosti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ochraně </a:t>
            </a:r>
            <a:r>
              <a:rPr lang="cs-CZ" altLang="cs-CZ" sz="1800" b="1" i="1" dirty="0">
                <a:solidFill>
                  <a:srgbClr val="00287D"/>
                </a:solidFill>
              </a:rPr>
              <a:t>před nezákonným zásahem</a:t>
            </a:r>
            <a:r>
              <a:rPr lang="cs-CZ" altLang="cs-CZ" sz="1800" i="1" dirty="0">
                <a:solidFill>
                  <a:srgbClr val="00287D"/>
                </a:solidFill>
              </a:rPr>
              <a:t>, pokynem nebo donucením správního orgánu</a:t>
            </a:r>
          </a:p>
          <a:p>
            <a:pPr lvl="1" eaLnBrk="1" hangingPunct="1"/>
            <a:endParaRPr lang="cs-CZ" altLang="cs-CZ" sz="1800" b="1" dirty="0"/>
          </a:p>
          <a:p>
            <a:pPr eaLnBrk="1" hangingPunct="1"/>
            <a:r>
              <a:rPr lang="cs-CZ" altLang="cs-CZ" sz="1800" dirty="0"/>
              <a:t>plus </a:t>
            </a:r>
            <a:r>
              <a:rPr lang="cs-CZ" altLang="cs-CZ" sz="1800" b="1" dirty="0"/>
              <a:t>řada dalších řízení</a:t>
            </a:r>
            <a:r>
              <a:rPr lang="cs-CZ" altLang="cs-CZ" sz="1800" dirty="0"/>
              <a:t>: např. </a:t>
            </a:r>
            <a:r>
              <a:rPr lang="cs-CZ" altLang="cs-CZ" sz="1800" dirty="0">
                <a:solidFill>
                  <a:srgbClr val="00287D"/>
                </a:solidFill>
              </a:rPr>
              <a:t>zrušení OOP, volební věci, místní a krajská referenda, věci politických stran</a:t>
            </a:r>
          </a:p>
          <a:p>
            <a:pPr eaLnBrk="1" hangingPunct="1"/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287D"/>
                </a:solidFill>
              </a:rPr>
              <a:t>kompetenční spory </a:t>
            </a:r>
            <a:r>
              <a:rPr lang="cs-CZ" altLang="cs-CZ" sz="1800" dirty="0"/>
              <a:t>mezi správními orgány </a:t>
            </a:r>
            <a:r>
              <a:rPr lang="cs-CZ" altLang="cs-CZ" sz="1700" dirty="0"/>
              <a:t>(pozitivní </a:t>
            </a:r>
            <a:r>
              <a:rPr lang="cs-CZ" altLang="cs-CZ" sz="1600" dirty="0"/>
              <a:t>či</a:t>
            </a:r>
            <a:r>
              <a:rPr lang="cs-CZ" altLang="cs-CZ" sz="1800" dirty="0"/>
              <a:t> </a:t>
            </a:r>
            <a:r>
              <a:rPr lang="cs-CZ" altLang="cs-CZ" sz="1700" dirty="0"/>
              <a:t>negativní)</a:t>
            </a:r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A9DE74-D433-4960-B261-1D313B7CA8AA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759E85-FFDE-4B72-AABA-F671A2F96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360" y="2078038"/>
            <a:ext cx="563159" cy="364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Soudní kontrola  </a:t>
            </a:r>
            <a:br>
              <a:rPr lang="cs-CZ" altLang="cs-CZ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(civilní soudnictví)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před civilními soudy je poskytována v případech, kdy správní orgány rozhodují o </a:t>
            </a:r>
            <a:r>
              <a:rPr lang="cs-CZ" altLang="cs-CZ" sz="1800" b="1" dirty="0">
                <a:solidFill>
                  <a:srgbClr val="7030A0"/>
                </a:solidFill>
              </a:rPr>
              <a:t>soukromých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právech</a:t>
            </a:r>
          </a:p>
          <a:p>
            <a:pPr lvl="1" eaLnBrk="1" hangingPunct="1"/>
            <a:r>
              <a:rPr lang="cs-CZ" altLang="cs-CZ" sz="1800" dirty="0"/>
              <a:t>„režim“ přezkumu tedy závisí na povaze subjektivního práva</a:t>
            </a:r>
          </a:p>
          <a:p>
            <a:pPr lvl="1" eaLnBrk="1" hangingPunct="1"/>
            <a:r>
              <a:rPr lang="cs-CZ" altLang="cs-CZ" sz="1800" dirty="0"/>
              <a:t>případný kompetenční spor mezi civilními a správními soudy řeší </a:t>
            </a:r>
            <a:br>
              <a:rPr lang="cs-CZ" altLang="cs-CZ" sz="1800" dirty="0"/>
            </a:br>
            <a:r>
              <a:rPr lang="cs-CZ" altLang="cs-CZ" sz="1800" dirty="0"/>
              <a:t>tzv. zvláštní senát podle zákona č. 131/2002 Sb.</a:t>
            </a:r>
          </a:p>
          <a:p>
            <a:pPr eaLnBrk="1" hangingPunct="1"/>
            <a:r>
              <a:rPr lang="cs-CZ" altLang="cs-CZ" sz="1800" dirty="0"/>
              <a:t>úprava obsažena v </a:t>
            </a:r>
            <a:r>
              <a:rPr lang="cs-CZ" altLang="cs-CZ" sz="1800" b="1" dirty="0"/>
              <a:t>části V. občanského soudního řádu                             </a:t>
            </a:r>
            <a:r>
              <a:rPr lang="cs-CZ" altLang="cs-CZ" sz="1800" dirty="0"/>
              <a:t>(řízení ve věcech, o nichž bylo rozhodnuto jiným orgánem)</a:t>
            </a:r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79EB36-0DEC-4E2E-BE10-141186DF04BC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354BB8-9BB5-42E0-AFF0-C517EBFE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9297" y="3546231"/>
            <a:ext cx="534180" cy="34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63EFB-DF90-902D-8F87-DCDCAF49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400" dirty="0">
                <a:solidFill>
                  <a:srgbClr val="0070C0"/>
                </a:solidFill>
              </a:rPr>
              <a:t>Kontrola veřejným ochráncem práv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F7E68F-DDC3-EA1A-5A20-287BBF4DE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ombudsmanská instituce </a:t>
            </a:r>
            <a:r>
              <a:rPr lang="cs-CZ" altLang="cs-CZ" sz="1800" dirty="0"/>
              <a:t>= </a:t>
            </a:r>
            <a:r>
              <a:rPr lang="cs-CZ" altLang="cs-CZ" sz="1800" b="1" dirty="0"/>
              <a:t>specifický státní orgán 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obecná charakteristika ombudsmana </a:t>
            </a:r>
          </a:p>
          <a:p>
            <a:pPr lvl="1" eaLnBrk="1" hangingPunct="1"/>
            <a:r>
              <a:rPr lang="cs-CZ" altLang="cs-CZ" sz="1800" b="1" dirty="0"/>
              <a:t>ochrana jednotlivců </a:t>
            </a:r>
            <a:r>
              <a:rPr lang="cs-CZ" altLang="cs-CZ" sz="1800" dirty="0"/>
              <a:t>před úřady, byrokracií…</a:t>
            </a:r>
          </a:p>
          <a:p>
            <a:pPr lvl="1" eaLnBrk="1" hangingPunct="1"/>
            <a:r>
              <a:rPr lang="cs-CZ" altLang="cs-CZ" sz="1800" dirty="0"/>
              <a:t>případné „stížnostní místo“</a:t>
            </a:r>
          </a:p>
          <a:p>
            <a:pPr lvl="1" eaLnBrk="1" hangingPunct="1"/>
            <a:r>
              <a:rPr lang="cs-CZ" altLang="cs-CZ" sz="1800" b="1" dirty="0"/>
              <a:t>nezávislost</a:t>
            </a:r>
          </a:p>
          <a:p>
            <a:pPr lvl="1" eaLnBrk="1" hangingPunct="1"/>
            <a:r>
              <a:rPr lang="cs-CZ" altLang="cs-CZ" sz="1800" b="1" dirty="0"/>
              <a:t>neformálnost</a:t>
            </a:r>
            <a:r>
              <a:rPr lang="cs-CZ" altLang="cs-CZ" sz="1800" dirty="0"/>
              <a:t>, rychlost, „lidskost“,…</a:t>
            </a:r>
          </a:p>
          <a:p>
            <a:pPr lvl="1" eaLnBrk="1" hangingPunct="1"/>
            <a:r>
              <a:rPr lang="cs-CZ" altLang="cs-CZ" sz="1800" dirty="0"/>
              <a:t>zaměřuje se (také) na </a:t>
            </a:r>
            <a:r>
              <a:rPr lang="cs-CZ" altLang="cs-CZ" sz="1800" b="1" dirty="0"/>
              <a:t>drobnější pochybení</a:t>
            </a:r>
          </a:p>
          <a:p>
            <a:pPr lvl="1" eaLnBrk="1" hangingPunct="1"/>
            <a:r>
              <a:rPr lang="cs-CZ" altLang="cs-CZ" sz="1800" dirty="0"/>
              <a:t>jen určité </a:t>
            </a:r>
            <a:r>
              <a:rPr lang="cs-CZ" altLang="cs-CZ" sz="1800" b="1" dirty="0"/>
              <a:t>vyšetřovací pravomoci </a:t>
            </a:r>
            <a:r>
              <a:rPr lang="cs-CZ" altLang="cs-CZ" sz="1800" dirty="0"/>
              <a:t>(nerozhoduje, nenařizuje…)</a:t>
            </a:r>
          </a:p>
          <a:p>
            <a:pPr lvl="1" eaLnBrk="1" hangingPunct="1"/>
            <a:r>
              <a:rPr lang="cs-CZ" altLang="cs-CZ" sz="1800" dirty="0"/>
              <a:t>spíše </a:t>
            </a:r>
            <a:r>
              <a:rPr lang="cs-CZ" altLang="cs-CZ" sz="1800" b="1" dirty="0"/>
              <a:t>„mediátor“ </a:t>
            </a:r>
            <a:r>
              <a:rPr lang="cs-CZ" altLang="cs-CZ" sz="1800" dirty="0"/>
              <a:t>mezi úřadem a stěžovatelem</a:t>
            </a:r>
          </a:p>
          <a:p>
            <a:pPr lvl="1" eaLnBrk="1" hangingPunct="1"/>
            <a:r>
              <a:rPr lang="cs-CZ" altLang="cs-CZ" sz="1800" dirty="0"/>
              <a:t>předpokládá se autorita představitele instituce 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4B1A92-DE1B-EA5E-B99A-33271D415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22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CB6145-DC1D-575C-8F3F-C6ED3DEE3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0630" y="2670046"/>
            <a:ext cx="551516" cy="38734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1A89E2-8CFF-3F57-5C48-AB1A34401C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3756" y="5304691"/>
            <a:ext cx="534967" cy="3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7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62195-0892-FD4E-06FB-3E6F3563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1125538"/>
            <a:ext cx="8086725" cy="586031"/>
          </a:xfrm>
        </p:spPr>
        <p:txBody>
          <a:bodyPr/>
          <a:lstStyle/>
          <a:p>
            <a:pPr algn="ctr"/>
            <a:r>
              <a:rPr lang="cs-CZ" altLang="cs-CZ" sz="2400" dirty="0">
                <a:solidFill>
                  <a:srgbClr val="0070C0"/>
                </a:solidFill>
              </a:rPr>
              <a:t>Kontrola veřejným ochráncem práv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6C6B29-F134-8591-5060-481F62F3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hlavní působnost VOP </a:t>
            </a:r>
          </a:p>
          <a:p>
            <a:pPr lvl="1" eaLnBrk="1" hangingPunct="1"/>
            <a:r>
              <a:rPr lang="cs-CZ" altLang="cs-CZ" sz="1800" b="1" dirty="0"/>
              <a:t>šetření pochybení státních orgánů </a:t>
            </a:r>
            <a:r>
              <a:rPr lang="cs-CZ" altLang="cs-CZ" sz="1800" dirty="0"/>
              <a:t>(nikoli všech) </a:t>
            </a:r>
          </a:p>
          <a:p>
            <a:pPr lvl="1" eaLnBrk="1" hangingPunct="1"/>
            <a:r>
              <a:rPr lang="cs-CZ" altLang="cs-CZ" sz="1800" dirty="0"/>
              <a:t>uplatňuje hledisko souladu s právem, ale také s </a:t>
            </a:r>
            <a:r>
              <a:rPr lang="cs-CZ" altLang="cs-CZ" sz="1800" dirty="0">
                <a:solidFill>
                  <a:srgbClr val="00B050"/>
                </a:solidFill>
              </a:rPr>
              <a:t>principy dobré správy</a:t>
            </a:r>
          </a:p>
          <a:p>
            <a:pPr lvl="1" eaLnBrk="1" hangingPunct="1"/>
            <a:r>
              <a:rPr lang="cs-CZ" altLang="cs-CZ" sz="1800" dirty="0"/>
              <a:t>provádí šetření a komunikuje s úřadem a stěžovatelem</a:t>
            </a:r>
          </a:p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„vedlejší“ působnost VOP</a:t>
            </a:r>
          </a:p>
          <a:p>
            <a:pPr lvl="1" eaLnBrk="1" hangingPunct="1"/>
            <a:r>
              <a:rPr lang="cs-CZ" altLang="cs-CZ" sz="1800" dirty="0"/>
              <a:t>přidány zejm. tzv. </a:t>
            </a:r>
            <a:r>
              <a:rPr lang="cs-CZ" altLang="cs-CZ" sz="1800" b="1" dirty="0"/>
              <a:t>systematické návštěvy zařízení                     </a:t>
            </a:r>
          </a:p>
          <a:p>
            <a:pPr marL="457200" lvl="1" indent="0" eaLnBrk="1" hangingPunct="1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(s osobami zbavenými svobody nebo závislými na poskytované péči)</a:t>
            </a:r>
          </a:p>
          <a:p>
            <a:pPr eaLnBrk="1" hangingPunct="1"/>
            <a:r>
              <a:rPr lang="cs-CZ" altLang="cs-CZ" sz="1800" dirty="0"/>
              <a:t>má také některá </a:t>
            </a:r>
            <a:r>
              <a:rPr lang="cs-CZ" altLang="cs-CZ" sz="1800" dirty="0">
                <a:solidFill>
                  <a:srgbClr val="00287D"/>
                </a:solidFill>
              </a:rPr>
              <a:t>zvláštní oprávnění </a:t>
            </a:r>
            <a:r>
              <a:rPr lang="cs-CZ" altLang="cs-CZ" sz="1700" dirty="0"/>
              <a:t>(viz např. možnost podat žalobu k ochraně veřejného zájmu)</a:t>
            </a: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dirty="0"/>
              <a:t>není upraven v Ústavě, ale „pouze“ v </a:t>
            </a:r>
            <a:r>
              <a:rPr lang="cs-CZ" altLang="cs-CZ" sz="1800" b="1" dirty="0"/>
              <a:t>zákoně č. 349/1999 Sb. </a:t>
            </a:r>
          </a:p>
          <a:p>
            <a:pPr eaLnBrk="1" hangingPunct="1"/>
            <a:r>
              <a:rPr lang="cs-CZ" altLang="cs-CZ" sz="1800" dirty="0"/>
              <a:t>sídlo má v Brně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A3CC082-168D-81DE-0F1E-5833B69F7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23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3FA7C6-1666-93F7-FD74-F4222CDBC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5324" y="2360477"/>
            <a:ext cx="522941" cy="335831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B4C629-F687-C656-0956-6C3DE93CC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992" y="4595446"/>
            <a:ext cx="524593" cy="3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občany </a:t>
            </a:r>
            <a:br>
              <a:rPr lang="cs-CZ" altLang="cs-CZ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(právo na informace)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jde o ústavně zaručené </a:t>
            </a:r>
            <a:r>
              <a:rPr lang="cs-CZ" altLang="cs-CZ" sz="1800" b="1" dirty="0">
                <a:solidFill>
                  <a:srgbClr val="7030A0"/>
                </a:solidFill>
              </a:rPr>
              <a:t>politické právo </a:t>
            </a:r>
            <a:r>
              <a:rPr lang="cs-CZ" altLang="cs-CZ" sz="1800" dirty="0"/>
              <a:t>- </a:t>
            </a:r>
            <a:r>
              <a:rPr lang="cs-CZ" altLang="cs-CZ" sz="1800" b="1" dirty="0">
                <a:solidFill>
                  <a:srgbClr val="7030A0"/>
                </a:solidFill>
              </a:rPr>
              <a:t>čl. 17 LZPS</a:t>
            </a:r>
            <a:r>
              <a:rPr lang="cs-CZ" altLang="cs-CZ" sz="1800" dirty="0"/>
              <a:t>, zejm.:</a:t>
            </a:r>
          </a:p>
          <a:p>
            <a:pPr lvl="1" eaLnBrk="1" hangingPunct="1"/>
            <a:r>
              <a:rPr lang="cs-CZ" sz="1800" i="1" dirty="0"/>
              <a:t>(1) Svoboda projevu a </a:t>
            </a:r>
            <a:r>
              <a:rPr lang="cs-CZ" sz="1800" i="1" dirty="0">
                <a:solidFill>
                  <a:srgbClr val="00B050"/>
                </a:solidFill>
              </a:rPr>
              <a:t>právo na informace jsou zaručeny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i="1" dirty="0"/>
              <a:t>(5) Státní orgány a orgány územní samosprávy jsou </a:t>
            </a:r>
            <a:r>
              <a:rPr lang="cs-CZ" sz="1800" i="1" dirty="0">
                <a:solidFill>
                  <a:srgbClr val="00B050"/>
                </a:solidFill>
              </a:rPr>
              <a:t>povinny přiměřeným způsobem poskytovat informace o své činnosti</a:t>
            </a:r>
            <a:r>
              <a:rPr lang="cs-CZ" sz="1800" i="1" dirty="0"/>
              <a:t>. Podmínky </a:t>
            </a:r>
            <a:br>
              <a:rPr lang="cs-CZ" sz="1800" i="1" dirty="0"/>
            </a:br>
            <a:r>
              <a:rPr lang="cs-CZ" sz="1800" i="1" dirty="0"/>
              <a:t>a provedení stanoví zákon.</a:t>
            </a:r>
            <a:endParaRPr lang="cs-CZ" altLang="cs-CZ" sz="1800" i="1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podrobnosti stanoví tyto zákony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106/1999 Sb</a:t>
            </a:r>
            <a:r>
              <a:rPr lang="cs-CZ" altLang="cs-CZ" sz="1800" dirty="0"/>
              <a:t>. - obecná úprava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123/1998 Sb</a:t>
            </a:r>
            <a:r>
              <a:rPr lang="cs-CZ" altLang="cs-CZ" sz="1800" dirty="0"/>
              <a:t>. - informace o životním prostředí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roviny informování</a:t>
            </a:r>
          </a:p>
          <a:p>
            <a:pPr lvl="1" eaLnBrk="1" hangingPunct="1"/>
            <a:r>
              <a:rPr lang="cs-CZ" altLang="cs-CZ" sz="1800" dirty="0"/>
              <a:t>informování VS o její činnosti</a:t>
            </a:r>
          </a:p>
          <a:p>
            <a:pPr lvl="1" eaLnBrk="1" hangingPunct="1"/>
            <a:r>
              <a:rPr lang="cs-CZ" altLang="cs-CZ" sz="1800" dirty="0"/>
              <a:t>poskytování informací na žádost </a:t>
            </a:r>
          </a:p>
          <a:p>
            <a:pPr eaLnBrk="1" hangingPunct="1"/>
            <a:r>
              <a:rPr lang="cs-CZ" altLang="cs-CZ" sz="1800" b="1" dirty="0"/>
              <a:t>současně určitá omezení </a:t>
            </a:r>
            <a:r>
              <a:rPr lang="cs-CZ" altLang="cs-CZ" sz="1750" dirty="0"/>
              <a:t>(možná kolize práva na informace a jiných práv)</a:t>
            </a:r>
          </a:p>
          <a:p>
            <a:pPr lvl="1" eaLnBrk="1" hangingPunct="1"/>
            <a:endParaRPr lang="cs-CZ" altLang="cs-CZ" sz="1800" dirty="0"/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24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A6351D-462E-46E1-9217-EF8426E2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5187462"/>
            <a:ext cx="269631" cy="57329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FA7350-86B6-4871-BC5C-F3C7805AB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7930" y="5861539"/>
            <a:ext cx="512964" cy="328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12775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rgbClr val="0070C0"/>
                </a:solidFill>
              </a:rPr>
              <a:t>Kontrola občany </a:t>
            </a:r>
            <a:br>
              <a:rPr lang="cs-CZ" altLang="cs-CZ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(petice a stížnosti)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SzPct val="100000"/>
            </a:pPr>
            <a:r>
              <a:rPr lang="cs-CZ" altLang="cs-CZ" sz="1800" dirty="0"/>
              <a:t>ústavní základ - </a:t>
            </a:r>
            <a:r>
              <a:rPr lang="cs-CZ" altLang="cs-CZ" sz="1800" b="1" dirty="0">
                <a:solidFill>
                  <a:srgbClr val="7030A0"/>
                </a:solidFill>
              </a:rPr>
              <a:t>čl. 18 LZPS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petice</a:t>
            </a:r>
          </a:p>
          <a:p>
            <a:pPr lvl="1" eaLnBrk="1" hangingPunct="1"/>
            <a:r>
              <a:rPr lang="cs-CZ" altLang="cs-CZ" sz="1800" dirty="0"/>
              <a:t>představuje </a:t>
            </a:r>
            <a:r>
              <a:rPr lang="cs-CZ" altLang="cs-CZ" sz="1800" b="1" dirty="0"/>
              <a:t>hromadný</a:t>
            </a:r>
            <a:r>
              <a:rPr lang="cs-CZ" altLang="cs-CZ" sz="1800" dirty="0"/>
              <a:t> návrh či stížnost</a:t>
            </a:r>
          </a:p>
          <a:p>
            <a:pPr lvl="1" eaLnBrk="1" hangingPunct="1"/>
            <a:r>
              <a:rPr lang="cs-CZ" altLang="cs-CZ" sz="1800" dirty="0"/>
              <a:t>upravena v </a:t>
            </a:r>
            <a:r>
              <a:rPr lang="cs-CZ" altLang="cs-CZ" sz="1800" b="1" dirty="0"/>
              <a:t>z</a:t>
            </a:r>
            <a:r>
              <a:rPr lang="pt-BR" altLang="cs-CZ" sz="1800" b="1" dirty="0"/>
              <a:t>ákon</a:t>
            </a:r>
            <a:r>
              <a:rPr lang="cs-CZ" altLang="cs-CZ" sz="1800" b="1" dirty="0"/>
              <a:t>ě</a:t>
            </a:r>
            <a:r>
              <a:rPr lang="pt-BR" altLang="cs-CZ" sz="1800" b="1" dirty="0"/>
              <a:t> č. 85/1990 Sb.</a:t>
            </a:r>
            <a:r>
              <a:rPr lang="cs-CZ" altLang="cs-CZ" sz="1800" dirty="0"/>
              <a:t>, </a:t>
            </a:r>
            <a:r>
              <a:rPr lang="pt-BR" altLang="cs-CZ" sz="1800" dirty="0"/>
              <a:t>o právu petičním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klíčové povinnosti orgánu VS jsou </a:t>
            </a:r>
            <a:r>
              <a:rPr lang="cs-CZ" altLang="cs-CZ" sz="1800" dirty="0">
                <a:solidFill>
                  <a:srgbClr val="002060"/>
                </a:solidFill>
              </a:rPr>
              <a:t>P </a:t>
            </a:r>
            <a:r>
              <a:rPr lang="cs-CZ" altLang="cs-CZ" sz="1800" dirty="0"/>
              <a:t>vyřídit a P vyrozumět petenta </a:t>
            </a:r>
          </a:p>
          <a:p>
            <a:pPr lvl="1" eaLnBrk="1" hangingPunct="1"/>
            <a:r>
              <a:rPr lang="cs-CZ" altLang="cs-CZ" sz="1800" dirty="0"/>
              <a:t>omezení předmětu petice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stížnost</a:t>
            </a:r>
          </a:p>
          <a:p>
            <a:pPr lvl="1" eaLnBrk="1" hangingPunct="1"/>
            <a:r>
              <a:rPr lang="cs-CZ" altLang="cs-CZ" sz="1800" dirty="0"/>
              <a:t>má </a:t>
            </a:r>
            <a:r>
              <a:rPr lang="cs-CZ" altLang="cs-CZ" sz="1800" b="1" dirty="0"/>
              <a:t>individuální </a:t>
            </a:r>
            <a:r>
              <a:rPr lang="cs-CZ" altLang="cs-CZ" sz="1800" dirty="0"/>
              <a:t>povahu</a:t>
            </a:r>
          </a:p>
          <a:p>
            <a:pPr lvl="1" eaLnBrk="1" hangingPunct="1"/>
            <a:r>
              <a:rPr lang="cs-CZ" altLang="cs-CZ" sz="1800" dirty="0"/>
              <a:t>absence obecné právní úpravy</a:t>
            </a:r>
          </a:p>
          <a:p>
            <a:pPr lvl="1" eaLnBrk="1" hangingPunct="1"/>
            <a:r>
              <a:rPr lang="cs-CZ" altLang="cs-CZ" sz="1800" dirty="0"/>
              <a:t>„nejširší“ pojetí stížnosti najdeme v § 175 správního řádu                                                  </a:t>
            </a:r>
            <a:r>
              <a:rPr lang="cs-CZ" altLang="cs-CZ" sz="1700" dirty="0"/>
              <a:t>(avšak pouze pro oblast uplatnění správního řádu)</a:t>
            </a:r>
            <a:endParaRPr lang="pt-BR" altLang="cs-CZ" sz="1700" dirty="0"/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FF3A7C-F420-4490-8FE7-C1B130779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3715" y="3651738"/>
            <a:ext cx="554348" cy="38234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FA0B54-D15E-4126-BCA1-42CE85365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5248" y="3987190"/>
            <a:ext cx="491222" cy="33364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6E2FE7-3EF6-4084-B880-811CCB00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9838" y="4970586"/>
            <a:ext cx="512597" cy="35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BD779-6CD2-4173-8D08-B03EA13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Prameny ke studiu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76CC68-6878-4815-A8D9-D89FEFEB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3</a:t>
            </a:r>
            <a:r>
              <a:rPr lang="cs-CZ" altLang="cs-CZ" sz="2000" dirty="0"/>
              <a:t>. vyd. Brno: Masarykova</a:t>
            </a:r>
            <a:br>
              <a:rPr lang="cs-CZ" altLang="cs-CZ" sz="2000" dirty="0"/>
            </a:br>
            <a:r>
              <a:rPr lang="cs-CZ" altLang="cs-CZ" sz="2000" dirty="0"/>
              <a:t> univerzita, 2023, s. 184-204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Hendrych, D. </a:t>
            </a:r>
            <a:r>
              <a:rPr lang="cs-CZ" sz="2000" b="1" i="1" dirty="0"/>
              <a:t>Správní věda.</a:t>
            </a:r>
            <a:r>
              <a:rPr lang="cs-CZ" sz="2000" dirty="0"/>
              <a:t> 4. vyd.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: 2014, </a:t>
            </a:r>
          </a:p>
          <a:p>
            <a:pPr marL="0" indent="0">
              <a:buNone/>
            </a:pPr>
            <a:r>
              <a:rPr lang="cs-CZ" sz="2000" dirty="0"/>
              <a:t>     s. </a:t>
            </a:r>
            <a:r>
              <a:rPr lang="cs-CZ" sz="2000"/>
              <a:t>188-209</a:t>
            </a:r>
          </a:p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cs-CZ" altLang="cs-CZ" sz="18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31ED50-663D-47B9-AF5A-CA8657048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0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9B009-4A0D-E552-638A-3AFC8CBE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konzultace a její cíl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69E24C-4BC2-5A2C-A9CD-F4E63B21F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900" i="1" dirty="0">
                <a:solidFill>
                  <a:srgbClr val="7030A0"/>
                </a:solidFill>
              </a:rPr>
              <a:t>kontrola veřejným ochráncem práv</a:t>
            </a:r>
          </a:p>
          <a:p>
            <a:pPr marL="1200150" lvl="2" indent="-285750" eaLnBrk="1" hangingPunct="1">
              <a:buFont typeface="Wingdings" panose="05000000000000000000" pitchFamily="2" charset="2"/>
              <a:buChar char="§"/>
            </a:pPr>
            <a:r>
              <a:rPr lang="cs-CZ" altLang="cs-CZ" sz="1900" i="1" dirty="0">
                <a:solidFill>
                  <a:srgbClr val="7030A0"/>
                </a:solidFill>
              </a:rPr>
              <a:t>kontrola občany (právo na informace a stížnosti)</a:t>
            </a:r>
          </a:p>
          <a:p>
            <a:pPr lvl="2" eaLnBrk="1" hangingPunct="1"/>
            <a:endParaRPr lang="cs-CZ" altLang="cs-CZ" sz="1900" i="1" dirty="0">
              <a:solidFill>
                <a:srgbClr val="7030A0"/>
              </a:solidFill>
            </a:endParaRPr>
          </a:p>
          <a:p>
            <a:pPr lvl="2" eaLnBrk="1" hangingPunct="1"/>
            <a:endParaRPr lang="cs-CZ" altLang="cs-CZ" sz="1900" i="1" dirty="0">
              <a:solidFill>
                <a:srgbClr val="7030A0"/>
              </a:solidFill>
            </a:endParaRPr>
          </a:p>
          <a:p>
            <a:pPr marL="457200" lvl="1" indent="0" eaLnBrk="1" hangingPunct="1">
              <a:buNone/>
            </a:pPr>
            <a:endParaRPr lang="cs-CZ" sz="1900" b="1" dirty="0"/>
          </a:p>
          <a:p>
            <a:pPr marL="457200" lvl="1" indent="0" eaLnBrk="1" hangingPunct="1">
              <a:buNone/>
            </a:pPr>
            <a:endParaRPr lang="cs-CZ" sz="1900" b="1" dirty="0"/>
          </a:p>
          <a:p>
            <a:pPr marL="457200" lvl="1" indent="0" eaLnBrk="1" hangingPunct="1">
              <a:buNone/>
            </a:pPr>
            <a:endParaRPr lang="cs-CZ" sz="1900" b="1" dirty="0"/>
          </a:p>
          <a:p>
            <a:pPr marL="457200" lvl="1" indent="0" eaLnBrk="1" hangingPunct="1">
              <a:buNone/>
            </a:pPr>
            <a:endParaRPr lang="cs-CZ" sz="1900" b="1" dirty="0"/>
          </a:p>
          <a:p>
            <a:pPr marL="457200" lvl="1" indent="0" eaLnBrk="1" hangingPunct="1">
              <a:buNone/>
            </a:pPr>
            <a:endParaRPr lang="cs-CZ" sz="1900" b="1" dirty="0"/>
          </a:p>
          <a:p>
            <a:pPr marL="457200" lvl="1" indent="0" eaLnBrk="1" hangingPunct="1">
              <a:buNone/>
            </a:pPr>
            <a:r>
              <a:rPr lang="cs-CZ" sz="1900" b="1" dirty="0"/>
              <a:t>Cíl: </a:t>
            </a:r>
            <a:r>
              <a:rPr lang="cs-CZ" sz="1900" dirty="0"/>
              <a:t>cílem této konzultace je, aby studenti byli s to vymezit, co je kritérium efektivnosti VS, hodnocení VS a kontrola VS, potažmo jaká je její struktura a jakými formami se uskutečňuje.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5C9957-D692-4A25-4E39-02C8CD75D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709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E886B-6D93-44A4-991E-73AFF6C7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Kritérium efektivnosti veřejné správy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DDEDD-A358-4504-A81B-8A1384BEC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efektivnost</a:t>
            </a:r>
            <a:r>
              <a:rPr lang="cs-CZ" altLang="cs-CZ" sz="1800" dirty="0"/>
              <a:t> představuje pojem mající původ v oblasti </a:t>
            </a:r>
            <a:r>
              <a:rPr lang="cs-CZ" altLang="cs-CZ" sz="1800" b="1" dirty="0"/>
              <a:t>ekonomiky a techniky</a:t>
            </a:r>
          </a:p>
          <a:p>
            <a:pPr lvl="1" eaLnBrk="1" hangingPunct="1"/>
            <a:r>
              <a:rPr lang="cs-CZ" altLang="cs-CZ" sz="1800" dirty="0" err="1"/>
              <a:t>zpr</a:t>
            </a:r>
            <a:r>
              <a:rPr lang="cs-CZ" altLang="cs-CZ" sz="1800" dirty="0"/>
              <a:t>. jde o její </a:t>
            </a:r>
            <a:r>
              <a:rPr lang="cs-CZ" altLang="cs-CZ" sz="1800" dirty="0">
                <a:solidFill>
                  <a:srgbClr val="00B050"/>
                </a:solidFill>
              </a:rPr>
              <a:t>„výkonnostní pojetí</a:t>
            </a:r>
            <a:r>
              <a:rPr lang="cs-CZ" altLang="cs-CZ" sz="1800" dirty="0">
                <a:solidFill>
                  <a:srgbClr val="002060"/>
                </a:solidFill>
              </a:rPr>
              <a:t>“, tj. </a:t>
            </a:r>
            <a:r>
              <a:rPr lang="cs-CZ" altLang="cs-CZ" sz="1800" i="1" dirty="0">
                <a:solidFill>
                  <a:srgbClr val="00287D"/>
                </a:solidFill>
              </a:rPr>
              <a:t>kvantitativní poměr mezi </a:t>
            </a:r>
            <a:r>
              <a:rPr lang="cs-CZ" altLang="cs-CZ" sz="1800" b="1" i="1" dirty="0">
                <a:solidFill>
                  <a:srgbClr val="00287D"/>
                </a:solidFill>
              </a:rPr>
              <a:t>zdroji nebo prostředky </a:t>
            </a:r>
            <a:r>
              <a:rPr lang="cs-CZ" altLang="cs-CZ" sz="1800" i="1" dirty="0">
                <a:solidFill>
                  <a:srgbClr val="00287D"/>
                </a:solidFill>
              </a:rPr>
              <a:t>vloženými do systému a tím, co ze systému vyjde jakožto </a:t>
            </a:r>
            <a:r>
              <a:rPr lang="cs-CZ" altLang="cs-CZ" sz="1800" b="1" i="1" dirty="0">
                <a:solidFill>
                  <a:srgbClr val="00287D"/>
                </a:solidFill>
              </a:rPr>
              <a:t>výsledek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hledisko efektivnosti je uplatňováno také</a:t>
            </a:r>
            <a:r>
              <a:rPr lang="cs-CZ" altLang="cs-CZ" sz="1800" b="1" dirty="0"/>
              <a:t> v sociálních systémech</a:t>
            </a:r>
          </a:p>
          <a:p>
            <a:pPr lvl="1" eaLnBrk="1" hangingPunct="1"/>
            <a:r>
              <a:rPr lang="cs-CZ" altLang="cs-CZ" sz="1800" dirty="0"/>
              <a:t>interdisciplinární kategorie </a:t>
            </a:r>
          </a:p>
          <a:p>
            <a:pPr lvl="1" eaLnBrk="1" hangingPunct="1"/>
            <a:r>
              <a:rPr lang="cs-CZ" altLang="cs-CZ" sz="1800" dirty="0"/>
              <a:t>systémový přístup</a:t>
            </a:r>
          </a:p>
          <a:p>
            <a:pPr lvl="1" eaLnBrk="1" hangingPunct="1"/>
            <a:r>
              <a:rPr lang="cs-CZ" altLang="cs-CZ" sz="1800" dirty="0"/>
              <a:t>tedy i </a:t>
            </a:r>
            <a:r>
              <a:rPr lang="cs-CZ" altLang="cs-CZ" sz="1800" b="1" i="1" dirty="0"/>
              <a:t>ve VS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existují ale různé názory na význam pojmu efektivnost ve VS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zásadní problémem je limitovaná možnost kvantifikace ve VS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3EBD04-C5D6-45CC-B68E-18981DF5B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A4BFF-D2A6-497A-A581-71812CD1D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5805" y="3185368"/>
            <a:ext cx="406390" cy="3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BA89F-34EE-4F99-8372-A1F573CF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Kritérium efektivnosti veřejné správy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07EBE-5BE6-489A-A4D1-92C03C39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ve VS</a:t>
            </a:r>
          </a:p>
          <a:p>
            <a:pPr lvl="1" eaLnBrk="1" hangingPunct="1"/>
            <a:r>
              <a:rPr lang="cs-CZ" altLang="cs-CZ" sz="1800" dirty="0"/>
              <a:t>výzkumy v oblasti správních činností ukazují, že smysl má kritérium efektivnosti tam, </a:t>
            </a:r>
            <a:r>
              <a:rPr lang="cs-CZ" altLang="cs-CZ" sz="1800" b="1" dirty="0"/>
              <a:t>kde je možné kvantifikovat parametry </a:t>
            </a:r>
            <a:r>
              <a:rPr lang="cs-CZ" altLang="cs-CZ" sz="1800" dirty="0"/>
              <a:t>a následně </a:t>
            </a:r>
            <a:r>
              <a:rPr lang="cs-CZ" altLang="cs-CZ" sz="1800" b="1" dirty="0"/>
              <a:t>provádět jejich srovnání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dirty="0"/>
              <a:t>např. srovnávat činnost různých orgánů </a:t>
            </a:r>
            <a:br>
              <a:rPr lang="cs-CZ" altLang="cs-CZ" sz="1800" dirty="0"/>
            </a:br>
            <a:r>
              <a:rPr lang="cs-CZ" altLang="cs-CZ" sz="1800" dirty="0"/>
              <a:t>či organizací</a:t>
            </a:r>
          </a:p>
          <a:p>
            <a:pPr lvl="1" eaLnBrk="1" hangingPunct="1"/>
            <a:r>
              <a:rPr lang="cs-CZ" altLang="cs-CZ" sz="1800" dirty="0"/>
              <a:t>kvantifikace však </a:t>
            </a:r>
            <a:r>
              <a:rPr lang="cs-CZ" altLang="cs-CZ" sz="1800" b="1" dirty="0"/>
              <a:t>není </a:t>
            </a:r>
            <a:r>
              <a:rPr lang="cs-CZ" altLang="cs-CZ" sz="1800" dirty="0"/>
              <a:t>vždy možná (reálná)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jako vhodné</a:t>
            </a:r>
            <a:r>
              <a:rPr lang="cs-CZ" altLang="cs-CZ" sz="1800" dirty="0"/>
              <a:t> se dané kritérium jeví v oblasti </a:t>
            </a:r>
            <a:r>
              <a:rPr lang="cs-CZ" altLang="cs-CZ" sz="1800" b="1" dirty="0">
                <a:solidFill>
                  <a:srgbClr val="00287D"/>
                </a:solidFill>
              </a:rPr>
              <a:t>hospodářských aktivit                             </a:t>
            </a:r>
            <a:r>
              <a:rPr lang="cs-CZ" altLang="cs-CZ" sz="1800" i="1" dirty="0"/>
              <a:t>(např. při poskytování tzv. veřejných služeb)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naopak jako problematické</a:t>
            </a:r>
            <a:r>
              <a:rPr lang="cs-CZ" altLang="cs-CZ" sz="1800" dirty="0"/>
              <a:t> tam, kde jde o oblast </a:t>
            </a:r>
            <a:r>
              <a:rPr lang="cs-CZ" altLang="cs-CZ" sz="1800" b="1" dirty="0">
                <a:solidFill>
                  <a:srgbClr val="00287D"/>
                </a:solidFill>
              </a:rPr>
              <a:t>společenského řízení                             </a:t>
            </a:r>
            <a:r>
              <a:rPr lang="cs-CZ" altLang="cs-CZ" sz="1800" i="1" dirty="0"/>
              <a:t>(např. v procesu normotvorby nebo rozhodování veřejné správy)</a:t>
            </a:r>
          </a:p>
          <a:p>
            <a:pPr lvl="1" eaLnBrk="1" hangingPunct="1"/>
            <a:endParaRPr lang="cs-CZ" altLang="cs-CZ" sz="1800" i="1" dirty="0"/>
          </a:p>
          <a:p>
            <a:pPr lvl="1" eaLnBrk="1" hangingPunct="1"/>
            <a:r>
              <a:rPr lang="cs-CZ" altLang="cs-CZ" sz="1800" dirty="0"/>
              <a:t>s tím úzce souvisí také </a:t>
            </a:r>
            <a:r>
              <a:rPr lang="cs-CZ" altLang="cs-CZ" sz="1800" dirty="0">
                <a:solidFill>
                  <a:srgbClr val="00B050"/>
                </a:solidFill>
              </a:rPr>
              <a:t>problém měření efektivnosti VS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FAE123-3078-4C4A-9EA3-A8433701F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DF5698-F164-486E-AAC4-9C3D40D64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339024"/>
            <a:ext cx="434521" cy="3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BEB38-4733-4E51-B1AC-3E574034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042110"/>
            <a:ext cx="8086725" cy="647700"/>
          </a:xfrm>
        </p:spPr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Kritérium efektivnosti veřejné správy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BF3ED-0B16-4826-9408-1B4179303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42" y="201453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vedle efektivnosti </a:t>
            </a:r>
            <a:r>
              <a:rPr lang="cs-CZ" altLang="cs-CZ" sz="1800" b="1" dirty="0">
                <a:solidFill>
                  <a:srgbClr val="7030A0"/>
                </a:solidFill>
              </a:rPr>
              <a:t>také souvztažná kritéria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hospodárnost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úspornost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účelnost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přiměřenost 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 oblasti VS</a:t>
            </a:r>
          </a:p>
          <a:p>
            <a:pPr lvl="1" eaLnBrk="1" hangingPunct="1"/>
            <a:r>
              <a:rPr lang="cs-CZ" altLang="cs-CZ" sz="1800" b="1" dirty="0"/>
              <a:t>praktické širší pojetí </a:t>
            </a:r>
            <a:r>
              <a:rPr lang="cs-CZ" altLang="cs-CZ" sz="1800" dirty="0"/>
              <a:t>efektivnosti - </a:t>
            </a:r>
            <a:r>
              <a:rPr lang="cs-CZ" altLang="cs-CZ" sz="1800" i="1" dirty="0">
                <a:solidFill>
                  <a:srgbClr val="00B050"/>
                </a:solidFill>
              </a:rPr>
              <a:t>kvalita, racionalita VS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vnitřní efektivnost VS </a:t>
            </a:r>
            <a:r>
              <a:rPr lang="cs-CZ" altLang="cs-CZ" sz="1800" dirty="0"/>
              <a:t>= efektivnost systému VS 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vnější efektivnost VS </a:t>
            </a:r>
            <a:r>
              <a:rPr lang="cs-CZ" altLang="cs-CZ" sz="1800" dirty="0"/>
              <a:t>= společenská efektivnost VS</a:t>
            </a:r>
          </a:p>
          <a:p>
            <a:pPr lvl="1" eaLnBrk="1" hangingPunct="1"/>
            <a:r>
              <a:rPr lang="cs-CZ" altLang="cs-CZ" sz="1800" dirty="0"/>
              <a:t>v poslední době je vnímán a zdůrazňován také vliv </a:t>
            </a:r>
            <a:r>
              <a:rPr lang="cs-CZ" altLang="cs-CZ" sz="1800" b="1" dirty="0">
                <a:solidFill>
                  <a:schemeClr val="bg2"/>
                </a:solidFill>
              </a:rPr>
              <a:t>efektivnosti právní úpravy VS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3BFA0A-108D-481F-AB86-9C70A38E3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05753A-1E7A-46CE-B748-EE9D4F10B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08665" y="2014538"/>
            <a:ext cx="558271" cy="373274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17E12A-3FE9-4D9D-A165-2497B449F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905471" y="2065957"/>
            <a:ext cx="498362" cy="331230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003E31-2D99-4004-AD34-71F9A5F63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691012" y="2369656"/>
            <a:ext cx="410632" cy="29488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3145AE-10C6-437C-A60D-39D3700A35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180558" y="2392573"/>
            <a:ext cx="410632" cy="249051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03AFF3-1677-4EDB-96FE-EF89E70D79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285321" y="2692547"/>
            <a:ext cx="405691" cy="290574"/>
          </a:xfrm>
          <a:prstGeom prst="rect">
            <a:avLst/>
          </a:prstGeom>
        </p:spPr>
      </p:pic>
      <p:pic>
        <p:nvPicPr>
          <p:cNvPr id="2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BA32EE-AFE2-4B79-A75D-616317A1B9B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38076" y="3026045"/>
            <a:ext cx="410633" cy="294884"/>
          </a:xfrm>
          <a:prstGeom prst="rect">
            <a:avLst/>
          </a:prstGeom>
        </p:spPr>
      </p:pic>
      <p:pic>
        <p:nvPicPr>
          <p:cNvPr id="2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26C856-6306-47A3-91D8-9EEB70EA130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488166" y="3363854"/>
            <a:ext cx="410632" cy="281804"/>
          </a:xfrm>
          <a:prstGeom prst="rect">
            <a:avLst/>
          </a:prstGeom>
        </p:spPr>
      </p:pic>
      <p:pic>
        <p:nvPicPr>
          <p:cNvPr id="2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1A3BF0-2868-4326-A67C-BA4B1B98BB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91025" y="3363853"/>
            <a:ext cx="609600" cy="372341"/>
          </a:xfrm>
          <a:prstGeom prst="rect">
            <a:avLst/>
          </a:prstGeom>
        </p:spPr>
      </p:pic>
      <p:pic>
        <p:nvPicPr>
          <p:cNvPr id="2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C7A584-FAE8-4CA7-B836-91FB87A287A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471767" y="3934387"/>
            <a:ext cx="519941" cy="410063"/>
          </a:xfrm>
          <a:prstGeom prst="rect">
            <a:avLst/>
          </a:prstGeom>
        </p:spPr>
      </p:pic>
      <p:pic>
        <p:nvPicPr>
          <p:cNvPr id="3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4DD358-CF4C-45A0-A36C-4DD089C354B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095263" y="4275585"/>
            <a:ext cx="519941" cy="401923"/>
          </a:xfrm>
          <a:prstGeom prst="rect">
            <a:avLst/>
          </a:prstGeom>
        </p:spPr>
      </p:pic>
      <p:pic>
        <p:nvPicPr>
          <p:cNvPr id="3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8E1F4E-18E7-4FF5-AEC2-8F471E572D4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74682" y="4626428"/>
            <a:ext cx="418420" cy="350843"/>
          </a:xfrm>
          <a:prstGeom prst="rect">
            <a:avLst/>
          </a:prstGeom>
        </p:spPr>
      </p:pic>
      <p:pic>
        <p:nvPicPr>
          <p:cNvPr id="3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76AFA9-CEA4-4C78-8851-733C4BDE6BF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61805" y="4954331"/>
            <a:ext cx="418420" cy="350843"/>
          </a:xfrm>
          <a:prstGeom prst="rect">
            <a:avLst/>
          </a:prstGeom>
        </p:spPr>
      </p:pic>
      <p:pic>
        <p:nvPicPr>
          <p:cNvPr id="4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481EBA-B555-4892-870B-09818D2E045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410850" y="5568462"/>
            <a:ext cx="485478" cy="3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9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0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6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5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8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6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Hodnocení (evaluace) veřejné správy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veřejná správa</a:t>
            </a:r>
          </a:p>
          <a:p>
            <a:pPr lvl="1" eaLnBrk="1" hangingPunct="1"/>
            <a:r>
              <a:rPr lang="cs-CZ" altLang="cs-CZ" sz="1800" dirty="0"/>
              <a:t>v principu </a:t>
            </a:r>
            <a:r>
              <a:rPr lang="cs-CZ" altLang="cs-CZ" sz="1800" dirty="0">
                <a:solidFill>
                  <a:srgbClr val="00287D"/>
                </a:solidFill>
              </a:rPr>
              <a:t>zprostředkovává určité (politické) </a:t>
            </a:r>
            <a:r>
              <a:rPr lang="cs-CZ" altLang="cs-CZ" sz="1800" b="1" dirty="0">
                <a:solidFill>
                  <a:srgbClr val="00287D"/>
                </a:solidFill>
              </a:rPr>
              <a:t>cíle</a:t>
            </a:r>
          </a:p>
          <a:p>
            <a:pPr lvl="1" eaLnBrk="1" hangingPunct="1"/>
            <a:r>
              <a:rPr lang="cs-CZ" altLang="cs-CZ" sz="1800" dirty="0"/>
              <a:t>příznačné pro ni jsou </a:t>
            </a:r>
            <a:r>
              <a:rPr lang="cs-CZ" altLang="cs-CZ" sz="1800" dirty="0">
                <a:solidFill>
                  <a:srgbClr val="00287D"/>
                </a:solidFill>
              </a:rPr>
              <a:t>vysoké </a:t>
            </a:r>
            <a:r>
              <a:rPr lang="cs-CZ" altLang="cs-CZ" sz="1800" b="1" dirty="0">
                <a:solidFill>
                  <a:srgbClr val="00287D"/>
                </a:solidFill>
              </a:rPr>
              <a:t>náklady</a:t>
            </a:r>
            <a:r>
              <a:rPr lang="cs-CZ" altLang="cs-CZ" sz="1800" dirty="0">
                <a:solidFill>
                  <a:srgbClr val="00287D"/>
                </a:solidFill>
              </a:rPr>
              <a:t> na činnost </a:t>
            </a:r>
            <a:r>
              <a:rPr lang="cs-CZ" altLang="cs-CZ" sz="1800" dirty="0"/>
              <a:t>(existenci VS)</a:t>
            </a:r>
          </a:p>
          <a:p>
            <a:pPr lvl="1" eaLnBrk="1" hangingPunct="1"/>
            <a:r>
              <a:rPr lang="cs-CZ" altLang="cs-CZ" sz="1800" dirty="0"/>
              <a:t>proto</a:t>
            </a:r>
            <a:r>
              <a:rPr lang="cs-CZ" altLang="cs-CZ" sz="1800" b="1" dirty="0">
                <a:solidFill>
                  <a:srgbClr val="00287D"/>
                </a:solidFill>
              </a:rPr>
              <a:t> potřeba</a:t>
            </a:r>
            <a:r>
              <a:rPr lang="cs-CZ" altLang="cs-CZ" sz="1800" dirty="0">
                <a:solidFill>
                  <a:srgbClr val="00287D"/>
                </a:solidFill>
              </a:rPr>
              <a:t> jejího permanentního a komplexního hodnocení</a:t>
            </a:r>
          </a:p>
          <a:p>
            <a:pPr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hodnocení VS</a:t>
            </a:r>
          </a:p>
          <a:p>
            <a:pPr lvl="1" eaLnBrk="1" hangingPunct="1"/>
            <a:r>
              <a:rPr lang="cs-CZ" altLang="cs-CZ" sz="1800" dirty="0"/>
              <a:t>různými subjekty</a:t>
            </a:r>
          </a:p>
          <a:p>
            <a:pPr lvl="1" eaLnBrk="1" hangingPunct="1"/>
            <a:r>
              <a:rPr lang="cs-CZ" altLang="cs-CZ" sz="1800" dirty="0"/>
              <a:t>pro různé účely</a:t>
            </a:r>
          </a:p>
          <a:p>
            <a:pPr lvl="1" eaLnBrk="1" hangingPunct="1"/>
            <a:r>
              <a:rPr lang="cs-CZ" altLang="cs-CZ" sz="1800" dirty="0"/>
              <a:t>z různých hledisek</a:t>
            </a:r>
            <a:endParaRPr lang="cs-CZ" altLang="cs-CZ" sz="1800" i="1" dirty="0">
              <a:solidFill>
                <a:srgbClr val="00287D"/>
              </a:solidFill>
            </a:endParaRP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specifickou formou hodnocení je</a:t>
            </a:r>
            <a:r>
              <a:rPr lang="cs-CZ" altLang="cs-CZ" sz="1800" b="1" i="1" dirty="0">
                <a:solidFill>
                  <a:srgbClr val="00B050"/>
                </a:solidFill>
              </a:rPr>
              <a:t> </a:t>
            </a:r>
            <a:r>
              <a:rPr lang="cs-CZ" altLang="cs-CZ" sz="1800" b="1" i="1" u="sng" dirty="0">
                <a:solidFill>
                  <a:srgbClr val="00B050"/>
                </a:solidFill>
              </a:rPr>
              <a:t>kontrola VS</a:t>
            </a:r>
            <a:endParaRPr lang="cs-CZ" altLang="cs-CZ" sz="1800" u="sng" dirty="0">
              <a:solidFill>
                <a:srgbClr val="00B050"/>
              </a:solidFill>
            </a:endParaRP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BF3B3F-A9D2-4E7F-A42A-27D0BEF6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2200" y="2332892"/>
            <a:ext cx="609600" cy="36341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08C00E-BE3A-45A8-9D31-7B4AC5DB2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800" y="2367316"/>
            <a:ext cx="521677" cy="33466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DD62F9-6150-4EC8-AA44-CFF590015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0382" y="5310554"/>
            <a:ext cx="516618" cy="3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F2F5C-4E12-4649-9CFC-E323C1F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Hodnocení (evaluace) veřejné správy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8F900E-EC67-4CE1-AA16-C74983DC6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v závislosti na </a:t>
            </a:r>
            <a:r>
              <a:rPr lang="cs-CZ" altLang="cs-CZ" sz="1800" dirty="0">
                <a:solidFill>
                  <a:srgbClr val="00B050"/>
                </a:solidFill>
              </a:rPr>
              <a:t>účelu hodnocení, oblasti VS,…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proměnlivost </a:t>
            </a:r>
          </a:p>
          <a:p>
            <a:pPr eaLnBrk="1" hangingPunct="1"/>
            <a:r>
              <a:rPr lang="cs-CZ" altLang="cs-CZ" sz="1800" b="1" dirty="0"/>
              <a:t>obecně se hodnotí zejm.</a:t>
            </a:r>
            <a:r>
              <a:rPr lang="cs-CZ" altLang="cs-CZ" sz="1800" dirty="0"/>
              <a:t>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efektivnost </a:t>
            </a:r>
            <a:r>
              <a:rPr lang="cs-CZ" altLang="cs-CZ" sz="1800" dirty="0"/>
              <a:t>(tradiční, nejpropracovanější kritérium)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demokratičnost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objektivnost </a:t>
            </a:r>
            <a:r>
              <a:rPr lang="cs-CZ" altLang="cs-CZ" sz="1700" dirty="0"/>
              <a:t>(zejm. v rozhodování)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otevřenost a transparentnost </a:t>
            </a:r>
            <a:r>
              <a:rPr lang="cs-CZ" altLang="cs-CZ" sz="1800" dirty="0"/>
              <a:t>(participace)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etika a kulturnost </a:t>
            </a:r>
            <a:r>
              <a:rPr lang="cs-CZ" altLang="cs-CZ" sz="1700" dirty="0"/>
              <a:t>(při výkonu VS)</a:t>
            </a:r>
          </a:p>
          <a:p>
            <a:pPr lvl="1"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r>
              <a:rPr lang="cs-CZ" sz="2000" dirty="0"/>
              <a:t>snaha metodologicky zvládnout hodnocení (evaluaci)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980D51-824F-40CB-9943-B7A844B4D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A5EE14-B660-43E1-8618-9E58CCDB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2456" y="3987942"/>
            <a:ext cx="534284" cy="35378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F44282-2C04-4737-A1D8-A670111106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540" y="5538119"/>
            <a:ext cx="551989" cy="376543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EC7751-C2B1-4A58-8D79-0A9D8C289C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124" y="5538119"/>
            <a:ext cx="551989" cy="376543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0C230E-2E4E-47D3-B067-E6979B8F28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424" y="5538119"/>
            <a:ext cx="477615" cy="3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4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</a:rPr>
              <a:t>Kontrola VS obecně</a:t>
            </a:r>
            <a:r>
              <a:rPr lang="cs-CZ" altLang="cs-CZ" b="1" dirty="0">
                <a:solidFill>
                  <a:srgbClr val="0070C0"/>
                </a:solidFill>
              </a:rPr>
              <a:t> - </a:t>
            </a:r>
            <a:r>
              <a:rPr lang="cs-CZ" altLang="cs-CZ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kontrola VS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jednou z (právních) </a:t>
            </a:r>
            <a:r>
              <a:rPr lang="cs-CZ" altLang="cs-CZ" sz="1800" b="1" i="1" dirty="0">
                <a:solidFill>
                  <a:srgbClr val="00B050"/>
                </a:solidFill>
              </a:rPr>
              <a:t>záruk zákonnosti ve VS</a:t>
            </a:r>
          </a:p>
          <a:p>
            <a:pPr lvl="1" eaLnBrk="1" hangingPunct="1"/>
            <a:r>
              <a:rPr lang="cs-CZ" altLang="cs-CZ" sz="1800" dirty="0"/>
              <a:t>právní prostředky či „mechanismy“ </a:t>
            </a:r>
            <a:r>
              <a:rPr lang="cs-CZ" altLang="cs-CZ" sz="1800" b="1" dirty="0"/>
              <a:t>k zajištění zákonnosti VS</a:t>
            </a:r>
          </a:p>
          <a:p>
            <a:pPr lvl="1" eaLnBrk="1" hangingPunct="1"/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lvl="1" eaLnBrk="1" hangingPunct="1"/>
            <a:r>
              <a:rPr lang="cs-CZ" altLang="cs-CZ" sz="1800" dirty="0"/>
              <a:t>dominantní je právě postavení kontroly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uplatňování odpovědnosti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                              </a:t>
            </a:r>
            <a:r>
              <a:rPr lang="cs-CZ" altLang="cs-CZ" sz="1600" i="1" dirty="0"/>
              <a:t>(posléze uvedené mnohdy řazeno přímo pod kontrolu)</a:t>
            </a:r>
            <a:endParaRPr lang="cs-CZ" altLang="cs-CZ" sz="1600" dirty="0"/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6EF5AA-0254-4C1D-B064-81D0497C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021" y="2321944"/>
            <a:ext cx="555521" cy="349571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CB866-0C38-4ED2-9F90-3E925A379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4325" y="4648200"/>
            <a:ext cx="445669" cy="3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10351</TotalTime>
  <Words>1925</Words>
  <Application>Microsoft Office PowerPoint</Application>
  <PresentationFormat>Předvádění na obrazovce (4:3)</PresentationFormat>
  <Paragraphs>305</Paragraphs>
  <Slides>26</Slides>
  <Notes>0</Notes>
  <HiddenSlides>0</HiddenSlides>
  <MMClips>58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arial</vt:lpstr>
      <vt:lpstr>Tahoma</vt:lpstr>
      <vt:lpstr>Wingdings</vt:lpstr>
      <vt:lpstr>law_sablona_cz (1)</vt:lpstr>
      <vt:lpstr>Kritérium efektivnosti veřejné správy Hodnocení (evaluace) veřejné správy Kontrola veřejné správy  NP305Zk  Správní věda   V. kolektivní konzultace 29. 11. 2024  Petr Havlan </vt:lpstr>
      <vt:lpstr>Osnova konzultace a její cíl</vt:lpstr>
      <vt:lpstr>Osnova konzultace a její cíl</vt:lpstr>
      <vt:lpstr>Kritérium efektivnosti veřejné správy</vt:lpstr>
      <vt:lpstr>Kritérium efektivnosti veřejné správy</vt:lpstr>
      <vt:lpstr>Kritérium efektivnosti veřejné správy</vt:lpstr>
      <vt:lpstr>Hodnocení (evaluace) veřejné správy</vt:lpstr>
      <vt:lpstr>Hodnocení (evaluace) veřejné správy</vt:lpstr>
      <vt:lpstr>Kontrola VS obecně - záruky zákonnosti</vt:lpstr>
      <vt:lpstr>Kontrola VS obecně - záruky zákonnosti</vt:lpstr>
      <vt:lpstr>Kontrola VS obecně - charakteristika</vt:lpstr>
      <vt:lpstr>Kontrola VS obecně - charakteristika</vt:lpstr>
      <vt:lpstr>Kontrola VS obecně - charakteristika</vt:lpstr>
      <vt:lpstr>Struktura a formy kontroly veřejné správy </vt:lpstr>
      <vt:lpstr>Struktura a formy kontroly VS - vnitřní kontrola </vt:lpstr>
      <vt:lpstr>Struktura a formy kontroly VS - vnější kontrola </vt:lpstr>
      <vt:lpstr>Kontrola zastupitelskými orgány</vt:lpstr>
      <vt:lpstr> Majetková a účetní kontrola (kontrola vykonávaná NKÚ)</vt:lpstr>
      <vt:lpstr>Soudní kontrola</vt:lpstr>
      <vt:lpstr>Soudní kontrola  (správní soudnictví)</vt:lpstr>
      <vt:lpstr>Soudní kontrola   (civilní soudnictví)</vt:lpstr>
      <vt:lpstr>Kontrola veřejným ochráncem práv</vt:lpstr>
      <vt:lpstr>Kontrola veřejným ochráncem práv</vt:lpstr>
      <vt:lpstr>Kontrola občany  (právo na informace)</vt:lpstr>
      <vt:lpstr>Kontrola občany  (petice a stížnosti)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Petr Havlan</cp:lastModifiedBy>
  <cp:revision>504</cp:revision>
  <cp:lastPrinted>1601-01-01T00:00:00Z</cp:lastPrinted>
  <dcterms:created xsi:type="dcterms:W3CDTF">2016-03-09T14:49:29Z</dcterms:created>
  <dcterms:modified xsi:type="dcterms:W3CDTF">2024-11-29T21:52:35Z</dcterms:modified>
</cp:coreProperties>
</file>