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1" r:id="rId3"/>
    <p:sldId id="317" r:id="rId4"/>
    <p:sldId id="316" r:id="rId5"/>
    <p:sldId id="319" r:id="rId6"/>
    <p:sldId id="279" r:id="rId7"/>
    <p:sldId id="280" r:id="rId8"/>
    <p:sldId id="282" r:id="rId9"/>
    <p:sldId id="283" r:id="rId10"/>
    <p:sldId id="287" r:id="rId11"/>
    <p:sldId id="281" r:id="rId12"/>
    <p:sldId id="288" r:id="rId13"/>
    <p:sldId id="306" r:id="rId14"/>
    <p:sldId id="313" r:id="rId15"/>
    <p:sldId id="318" r:id="rId16"/>
    <p:sldId id="308" r:id="rId17"/>
    <p:sldId id="309" r:id="rId18"/>
    <p:sldId id="310" r:id="rId19"/>
    <p:sldId id="311" r:id="rId20"/>
    <p:sldId id="312" r:id="rId21"/>
    <p:sldId id="314" r:id="rId22"/>
    <p:sldId id="31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ep" initials="R" lastIdx="1" clrIdx="0">
    <p:extLst>
      <p:ext uri="{19B8F6BF-5375-455C-9EA6-DF929625EA0E}">
        <p15:presenceInfo xmlns:p15="http://schemas.microsoft.com/office/powerpoint/2012/main" userId="Rte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120" d="100"/>
          <a:sy n="120" d="100"/>
        </p:scale>
        <p:origin x="1446" y="96"/>
      </p:cViewPr>
      <p:guideLst>
        <p:guide orient="horz" pos="1120"/>
        <p:guide orient="horz" pos="1272"/>
        <p:guide orient="horz" pos="715"/>
        <p:guide orient="horz" pos="3861"/>
        <p:guide orient="horz" pos="3952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CEFEF4-1660-4CA8-8ABB-50C4BEFABD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196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EC4AF5F-BEFB-4F2B-8577-D5226022FB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58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  <a:endParaRPr lang="cs-CZ" altLang="cs-CZ" noProof="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BC31D4-F88B-4938-96B4-04848E2302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147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8F40B-ED5D-46D8-9EFE-3B7FD27D01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939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6A8F2-C76B-469A-8BF5-1B6B2B1473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476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11443-4A83-4161-8838-67CD9B59B9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923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7EE6A-95FB-4CE4-B40F-1EBAAC64BC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720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B70BE-2EA0-493B-B09D-A2634B00E07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820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6C2D0-7616-4F5C-AE5D-3BEFC649FD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34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EB602-2235-4A12-B175-DD1398048D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0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97563-3DAB-4A31-932F-359AA53061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271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25B83-75B6-4DF2-B3FB-171899F035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37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62080-2218-48C7-A7A9-77A7C120BF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0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1125538"/>
            <a:ext cx="8086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017713"/>
            <a:ext cx="8081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" y="6248400"/>
            <a:ext cx="6305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cs-CZ" altLang="cs-CZ"/>
              <a:t>MP313K Úvod do studia veřejné správy - Ekonomický a majetkový základ veřejné správy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Arial" panose="020B0604020202020204" pitchFamily="34" charset="0"/>
              </a:defRPr>
            </a:lvl1pPr>
          </a:lstStyle>
          <a:p>
            <a:fld id="{C35473A8-26C8-48E6-976D-2738C0381C6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microsoft.com/office/2007/relationships/media" Target="../media/media21.m4a"/><Relationship Id="rId18" Type="http://schemas.openxmlformats.org/officeDocument/2006/relationships/audio" Target="../media/media23.m4a"/><Relationship Id="rId3" Type="http://schemas.microsoft.com/office/2007/relationships/media" Target="../media/media16.m4a"/><Relationship Id="rId21" Type="http://schemas.openxmlformats.org/officeDocument/2006/relationships/slideLayout" Target="../slideLayouts/slideLayout2.xml"/><Relationship Id="rId7" Type="http://schemas.microsoft.com/office/2007/relationships/media" Target="../media/media18.m4a"/><Relationship Id="rId12" Type="http://schemas.openxmlformats.org/officeDocument/2006/relationships/audio" Target="../media/media20.m4a"/><Relationship Id="rId17" Type="http://schemas.microsoft.com/office/2007/relationships/media" Target="../media/media23.m4a"/><Relationship Id="rId2" Type="http://schemas.openxmlformats.org/officeDocument/2006/relationships/audio" Target="../media/media15.m4a"/><Relationship Id="rId16" Type="http://schemas.openxmlformats.org/officeDocument/2006/relationships/audio" Target="../media/media22.m4a"/><Relationship Id="rId20" Type="http://schemas.openxmlformats.org/officeDocument/2006/relationships/audio" Target="../media/media24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5" Type="http://schemas.microsoft.com/office/2007/relationships/media" Target="../media/media17.m4a"/><Relationship Id="rId15" Type="http://schemas.microsoft.com/office/2007/relationships/media" Target="../media/media22.m4a"/><Relationship Id="rId10" Type="http://schemas.openxmlformats.org/officeDocument/2006/relationships/audio" Target="../media/media19.m4a"/><Relationship Id="rId19" Type="http://schemas.microsoft.com/office/2007/relationships/media" Target="../media/media24.m4a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audio" Target="../media/media21.m4a"/><Relationship Id="rId2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microsoft.com/office/2007/relationships/media" Target="../media/media31.m4a"/><Relationship Id="rId3" Type="http://schemas.microsoft.com/office/2007/relationships/media" Target="../media/media26.m4a"/><Relationship Id="rId7" Type="http://schemas.microsoft.com/office/2007/relationships/media" Target="../media/media28.m4a"/><Relationship Id="rId12" Type="http://schemas.openxmlformats.org/officeDocument/2006/relationships/audio" Target="../media/media30.m4a"/><Relationship Id="rId2" Type="http://schemas.openxmlformats.org/officeDocument/2006/relationships/audio" Target="../media/media25.m4a"/><Relationship Id="rId16" Type="http://schemas.openxmlformats.org/officeDocument/2006/relationships/image" Target="../media/image4.png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microsoft.com/office/2007/relationships/media" Target="../media/media30.m4a"/><Relationship Id="rId5" Type="http://schemas.microsoft.com/office/2007/relationships/media" Target="../media/media27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9.m4a"/><Relationship Id="rId4" Type="http://schemas.openxmlformats.org/officeDocument/2006/relationships/audio" Target="../media/media26.m4a"/><Relationship Id="rId9" Type="http://schemas.microsoft.com/office/2007/relationships/media" Target="../media/media29.m4a"/><Relationship Id="rId14" Type="http://schemas.openxmlformats.org/officeDocument/2006/relationships/audio" Target="../media/media3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4a"/><Relationship Id="rId3" Type="http://schemas.microsoft.com/office/2007/relationships/media" Target="../media/media34.m4a"/><Relationship Id="rId7" Type="http://schemas.microsoft.com/office/2007/relationships/media" Target="../media/media36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5" Type="http://schemas.microsoft.com/office/2007/relationships/media" Target="../media/media35.m4a"/><Relationship Id="rId10" Type="http://schemas.openxmlformats.org/officeDocument/2006/relationships/image" Target="../media/image4.png"/><Relationship Id="rId4" Type="http://schemas.openxmlformats.org/officeDocument/2006/relationships/audio" Target="../media/media34.m4a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5" Type="http://schemas.microsoft.com/office/2007/relationships/media" Target="../media/media39.m4a"/><Relationship Id="rId4" Type="http://schemas.openxmlformats.org/officeDocument/2006/relationships/audio" Target="../media/media38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5" Type="http://schemas.microsoft.com/office/2007/relationships/media" Target="../media/media42.m4a"/><Relationship Id="rId4" Type="http://schemas.openxmlformats.org/officeDocument/2006/relationships/audio" Target="../media/media41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2.xml"/><Relationship Id="rId5" Type="http://schemas.microsoft.com/office/2007/relationships/media" Target="../media/media8.m4a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833563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609BB5-A6E8-4CB8-A9A9-208037A9CFC2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2206283"/>
            <a:ext cx="7518400" cy="2663825"/>
          </a:xfrm>
        </p:spPr>
        <p:txBody>
          <a:bodyPr/>
          <a:lstStyle/>
          <a:p>
            <a:pPr algn="ctr" eaLnBrk="1" hangingPunct="1">
              <a:defRPr/>
            </a:pPr>
            <a:br>
              <a:rPr lang="cs-CZ" altLang="cs-CZ" dirty="0">
                <a:solidFill>
                  <a:srgbClr val="7030A0"/>
                </a:solidFill>
              </a:rPr>
            </a:br>
            <a:br>
              <a:rPr lang="cs-CZ" altLang="cs-CZ" dirty="0">
                <a:solidFill>
                  <a:srgbClr val="7030A0"/>
                </a:solidFill>
              </a:rPr>
            </a:br>
            <a:br>
              <a:rPr lang="cs-CZ" altLang="cs-CZ" dirty="0">
                <a:solidFill>
                  <a:srgbClr val="7030A0"/>
                </a:solidFill>
              </a:rPr>
            </a:br>
            <a:r>
              <a:rPr 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Problematika veřejného majetku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dirty="0">
                <a:solidFill>
                  <a:srgbClr val="7030A0"/>
                </a:solidFill>
              </a:rPr>
            </a:br>
            <a:r>
              <a:rPr lang="cs-CZ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NP305Zk  Správní věda</a:t>
            </a:r>
            <a:br>
              <a:rPr lang="cs-CZ" sz="26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>
                <a:solidFill>
                  <a:schemeClr val="tx1"/>
                </a:solidFill>
              </a:rPr>
              <a:t>VI</a:t>
            </a:r>
            <a:r>
              <a:rPr lang="cs-CZ" altLang="cs-CZ" sz="2400" b="1" dirty="0">
                <a:solidFill>
                  <a:schemeClr val="tx1"/>
                </a:solidFill>
              </a:rPr>
              <a:t>. kolektivní konzultace 29. 11. 2024</a:t>
            </a:r>
            <a:br>
              <a:rPr lang="cs-CZ" altLang="cs-CZ" sz="2400" b="1" dirty="0">
                <a:solidFill>
                  <a:schemeClr val="tx1"/>
                </a:solidFill>
              </a:rPr>
            </a:br>
            <a:b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Petr Havlan</a:t>
            </a:r>
            <a:b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j</a:t>
            </a:r>
            <a:r>
              <a:rPr lang="cs-CZ" altLang="cs-CZ" dirty="0">
                <a:solidFill>
                  <a:srgbClr val="0070C0"/>
                </a:solidFill>
              </a:rPr>
              <a:t>iná majetková práva veřejných subjektů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vedle vlastnictví veřejných věcí veřejný majetek </a:t>
            </a:r>
            <a:r>
              <a:rPr lang="cs-CZ" altLang="cs-CZ" sz="1800" b="1" dirty="0"/>
              <a:t>zahrnuje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jiná majetková práva </a:t>
            </a:r>
            <a:r>
              <a:rPr lang="cs-CZ" altLang="cs-CZ" sz="1800" b="1" dirty="0"/>
              <a:t>veřejných subjektů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různorodá práva, </a:t>
            </a:r>
            <a:r>
              <a:rPr lang="cs-CZ" altLang="cs-CZ" sz="1600" dirty="0">
                <a:solidFill>
                  <a:srgbClr val="7030A0"/>
                </a:solidFill>
              </a:rPr>
              <a:t>demonstrativně</a:t>
            </a:r>
            <a:r>
              <a:rPr lang="cs-CZ" altLang="cs-CZ" sz="1800" dirty="0"/>
              <a:t>:</a:t>
            </a:r>
          </a:p>
          <a:p>
            <a:pPr lvl="1" eaLnBrk="1" hangingPunct="1"/>
            <a:r>
              <a:rPr lang="cs-CZ" altLang="cs-CZ" sz="1600" i="1" dirty="0">
                <a:solidFill>
                  <a:srgbClr val="00287D"/>
                </a:solidFill>
              </a:rPr>
              <a:t>pohledávky na poplatcích </a:t>
            </a:r>
            <a:r>
              <a:rPr lang="cs-CZ" altLang="cs-CZ" sz="1500" i="1" dirty="0">
                <a:solidFill>
                  <a:srgbClr val="00287D"/>
                </a:solidFill>
              </a:rPr>
              <a:t>(místních) </a:t>
            </a:r>
            <a:r>
              <a:rPr lang="cs-CZ" altLang="cs-CZ" sz="1600" i="1" dirty="0">
                <a:solidFill>
                  <a:srgbClr val="00287D"/>
                </a:solidFill>
              </a:rPr>
              <a:t>a pokutách</a:t>
            </a:r>
          </a:p>
          <a:p>
            <a:pPr lvl="1" eaLnBrk="1" hangingPunct="1"/>
            <a:r>
              <a:rPr lang="cs-CZ" altLang="cs-CZ" sz="1600" i="1" dirty="0">
                <a:solidFill>
                  <a:srgbClr val="00287D"/>
                </a:solidFill>
              </a:rPr>
              <a:t>pohledávky z titulu práva na peněžité plnění nebo nepeněžité plnění </a:t>
            </a:r>
            <a:br>
              <a:rPr lang="cs-CZ" altLang="cs-CZ" sz="1600" i="1" dirty="0">
                <a:solidFill>
                  <a:srgbClr val="00287D"/>
                </a:solidFill>
              </a:rPr>
            </a:br>
            <a:r>
              <a:rPr lang="cs-CZ" altLang="cs-CZ" sz="1600" i="1" dirty="0">
                <a:solidFill>
                  <a:srgbClr val="00287D"/>
                </a:solidFill>
              </a:rPr>
              <a:t>z uzavřených smluv</a:t>
            </a:r>
          </a:p>
          <a:p>
            <a:pPr lvl="1" eaLnBrk="1" hangingPunct="1"/>
            <a:r>
              <a:rPr lang="cs-CZ" altLang="cs-CZ" sz="1600" i="1" dirty="0">
                <a:solidFill>
                  <a:srgbClr val="00287D"/>
                </a:solidFill>
              </a:rPr>
              <a:t>pohledávky z titulu náhrady škody a bezdůvodného obohacení </a:t>
            </a:r>
          </a:p>
          <a:p>
            <a:pPr lvl="1" eaLnBrk="1" hangingPunct="1"/>
            <a:r>
              <a:rPr lang="cs-CZ" altLang="cs-CZ" sz="1600" i="1" dirty="0">
                <a:solidFill>
                  <a:srgbClr val="00287D"/>
                </a:solidFill>
              </a:rPr>
              <a:t>práva plynoucí z majetkové účasti v obchodních společnostech </a:t>
            </a:r>
          </a:p>
          <a:p>
            <a:pPr lvl="1" eaLnBrk="1" hangingPunct="1"/>
            <a:r>
              <a:rPr lang="cs-CZ" altLang="cs-CZ" sz="1600" i="1" dirty="0">
                <a:solidFill>
                  <a:srgbClr val="00287D"/>
                </a:solidFill>
              </a:rPr>
              <a:t>pohledávky a jiná majetková práva, která na veřejný subjekt přešla zákonem, </a:t>
            </a:r>
            <a:br>
              <a:rPr lang="cs-CZ" altLang="cs-CZ" sz="1600" i="1" dirty="0">
                <a:solidFill>
                  <a:srgbClr val="00287D"/>
                </a:solidFill>
              </a:rPr>
            </a:br>
            <a:r>
              <a:rPr lang="cs-CZ" altLang="cs-CZ" sz="1600" i="1" dirty="0">
                <a:solidFill>
                  <a:srgbClr val="00287D"/>
                </a:solidFill>
              </a:rPr>
              <a:t>na základě zákona, děděním, rozhodnutím příslušného orgánu,…</a:t>
            </a:r>
          </a:p>
          <a:p>
            <a:pPr lvl="1" eaLnBrk="1" hangingPunct="1"/>
            <a:r>
              <a:rPr lang="cs-CZ" altLang="cs-CZ" sz="1600" i="1" dirty="0">
                <a:solidFill>
                  <a:srgbClr val="00287D"/>
                </a:solidFill>
              </a:rPr>
              <a:t>práva vyplývající z průmyslového nebo duševního vlastnictví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nelze oddělit od problematiky </a:t>
            </a:r>
            <a:r>
              <a:rPr lang="cs-CZ" altLang="cs-CZ" sz="1800" b="1" dirty="0"/>
              <a:t>závazků, resp. </a:t>
            </a:r>
            <a:r>
              <a:rPr lang="cs-CZ" altLang="cs-CZ" sz="1800" b="1" dirty="0">
                <a:solidFill>
                  <a:srgbClr val="7030A0"/>
                </a:solidFill>
              </a:rPr>
              <a:t>dluhů </a:t>
            </a:r>
            <a:r>
              <a:rPr lang="cs-CZ" altLang="cs-CZ" sz="1800" b="1" dirty="0"/>
              <a:t>veřejných subjektů </a:t>
            </a:r>
            <a:r>
              <a:rPr lang="cs-CZ" altLang="cs-CZ" sz="1800" i="1" dirty="0">
                <a:solidFill>
                  <a:srgbClr val="00287D"/>
                </a:solidFill>
              </a:rPr>
              <a:t>(jde o závazky z činnosti těchto subjektů </a:t>
            </a:r>
            <a:r>
              <a:rPr lang="cs-CZ" altLang="cs-CZ" sz="1700" i="1" dirty="0">
                <a:solidFill>
                  <a:srgbClr val="00287D"/>
                </a:solidFill>
              </a:rPr>
              <a:t>či</a:t>
            </a:r>
            <a:r>
              <a:rPr lang="cs-CZ" altLang="cs-CZ" sz="1800" i="1" dirty="0">
                <a:solidFill>
                  <a:srgbClr val="00287D"/>
                </a:solidFill>
              </a:rPr>
              <a:t> související s jejich majetkem)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14B633-BDB7-41CC-A2C0-383FA5B3DB93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10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509588" y="1013926"/>
            <a:ext cx="8086725" cy="1005373"/>
          </a:xfrm>
        </p:spPr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b="1" dirty="0">
                <a:solidFill>
                  <a:srgbClr val="0070C0"/>
                </a:solidFill>
              </a:rPr>
              <a:t>základní zásady charakterizující VM</a:t>
            </a:r>
            <a:br>
              <a:rPr lang="cs-CZ" altLang="cs-CZ" sz="2800" b="1" i="1" dirty="0">
                <a:solidFill>
                  <a:srgbClr val="7030A0"/>
                </a:solidFill>
              </a:rPr>
            </a:b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b="1" dirty="0"/>
              <a:t>subjektu veřejné správy </a:t>
            </a:r>
            <a:r>
              <a:rPr lang="cs-CZ" altLang="cs-CZ" sz="1800" b="1" dirty="0">
                <a:solidFill>
                  <a:srgbClr val="C00000"/>
                </a:solidFill>
              </a:rPr>
              <a:t>nelze upřít právo na žádný druh majetku </a:t>
            </a:r>
          </a:p>
          <a:p>
            <a:pPr lvl="1"/>
            <a:r>
              <a:rPr lang="cs-CZ" altLang="cs-CZ" sz="1800" dirty="0"/>
              <a:t>čl. 11 odst.1 LZPS: „</a:t>
            </a:r>
            <a:r>
              <a:rPr lang="cs-CZ" altLang="cs-CZ" sz="1800" i="1" dirty="0"/>
              <a:t>Každý má právo vlastnit majetek. Vlastnické právo všech vlastníků má stejný zákonný obsah a ochranu. Dědění se zaručuje.“</a:t>
            </a:r>
            <a:br>
              <a:rPr lang="cs-CZ" altLang="cs-CZ" sz="1800" i="1" dirty="0"/>
            </a:br>
            <a:endParaRPr lang="cs-CZ" altLang="cs-CZ" sz="1800" i="1" dirty="0"/>
          </a:p>
          <a:p>
            <a:r>
              <a:rPr lang="cs-CZ" altLang="cs-CZ" sz="1800" b="1" dirty="0"/>
              <a:t>subjekty veřejné správy </a:t>
            </a:r>
            <a:r>
              <a:rPr lang="cs-CZ" altLang="cs-CZ" sz="1800" b="1" dirty="0">
                <a:solidFill>
                  <a:srgbClr val="C00000"/>
                </a:solidFill>
              </a:rPr>
              <a:t>využívají svůj majetek zejména k zajišťování svých funkcí a úkolů </a:t>
            </a:r>
          </a:p>
          <a:p>
            <a:pPr lvl="1"/>
            <a:r>
              <a:rPr lang="cs-CZ" altLang="cs-CZ" sz="1800" dirty="0"/>
              <a:t>veřejný zájem, sociální funkce…  </a:t>
            </a:r>
          </a:p>
          <a:p>
            <a:endParaRPr lang="cs-CZ" altLang="cs-CZ" sz="1800" b="1" dirty="0"/>
          </a:p>
          <a:p>
            <a:r>
              <a:rPr lang="cs-CZ" altLang="cs-CZ" sz="1800" b="1" dirty="0"/>
              <a:t>majetek subjektu veřejné správy musí mít </a:t>
            </a:r>
            <a:r>
              <a:rPr lang="cs-CZ" altLang="cs-CZ" sz="1800" b="1" dirty="0">
                <a:solidFill>
                  <a:srgbClr val="C00000"/>
                </a:solidFill>
              </a:rPr>
              <a:t>odpovídající rozsah, obsah </a:t>
            </a:r>
            <a:r>
              <a:rPr lang="cs-CZ" altLang="cs-CZ" sz="1600" b="1" dirty="0">
                <a:solidFill>
                  <a:srgbClr val="C00000"/>
                </a:solidFill>
              </a:rPr>
              <a:t>(druh majetku) </a:t>
            </a:r>
            <a:r>
              <a:rPr lang="cs-CZ" altLang="cs-CZ" sz="1800" b="1" dirty="0">
                <a:solidFill>
                  <a:srgbClr val="C00000"/>
                </a:solidFill>
              </a:rPr>
              <a:t>a kvalitu </a:t>
            </a:r>
          </a:p>
          <a:p>
            <a:pPr lvl="1"/>
            <a:r>
              <a:rPr lang="cs-CZ" altLang="cs-CZ" sz="1800" dirty="0"/>
              <a:t>jde o určitý </a:t>
            </a:r>
            <a:r>
              <a:rPr lang="cs-CZ" altLang="cs-CZ" sz="1800" b="1" dirty="0"/>
              <a:t>„limitující“ moment</a:t>
            </a:r>
            <a:endParaRPr lang="cs-CZ" altLang="cs-CZ" sz="1800" dirty="0"/>
          </a:p>
          <a:p>
            <a:pPr lvl="1"/>
            <a:r>
              <a:rPr lang="cs-CZ" altLang="cs-CZ" sz="1800" dirty="0"/>
              <a:t>liší se podle toho kterého veřejného subjektu a podle daného „kontextu“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80225" y="6236419"/>
            <a:ext cx="18415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63C442-EF47-4412-A7FD-87AD4B4B4686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F1B75B-B1BB-4E70-9FDA-A377EBC2D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012" y="2019300"/>
            <a:ext cx="477805" cy="350687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FF97C1-AEE5-4890-9253-EFFB40417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7526" y="3757127"/>
            <a:ext cx="541176" cy="36175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AFEFE9-38A0-4CCD-8F21-3D7F381A52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2840" y="5015379"/>
            <a:ext cx="588302" cy="361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výhradní </a:t>
            </a:r>
            <a:r>
              <a:rPr lang="cs-CZ" altLang="cs-CZ" sz="2200" dirty="0">
                <a:solidFill>
                  <a:srgbClr val="0070C0"/>
                </a:solidFill>
              </a:rPr>
              <a:t>(výlučný, obligatorní) </a:t>
            </a:r>
            <a:r>
              <a:rPr lang="cs-CZ" altLang="cs-CZ" dirty="0">
                <a:solidFill>
                  <a:srgbClr val="0070C0"/>
                </a:solidFill>
              </a:rPr>
              <a:t>majetek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b="1" dirty="0"/>
              <a:t>čl. 11 </a:t>
            </a:r>
            <a:r>
              <a:rPr lang="cs-CZ" altLang="cs-CZ" sz="1800" b="1" dirty="0" err="1"/>
              <a:t>odts</a:t>
            </a:r>
            <a:r>
              <a:rPr lang="cs-CZ" altLang="cs-CZ" sz="1800" b="1" dirty="0"/>
              <a:t>. 2 LZPS: „</a:t>
            </a:r>
            <a:r>
              <a:rPr lang="cs-CZ" altLang="cs-CZ" sz="1800" i="1" dirty="0"/>
              <a:t>Zákon stanoví, který </a:t>
            </a:r>
            <a:r>
              <a:rPr lang="cs-CZ" altLang="cs-CZ" sz="1800" i="1" dirty="0">
                <a:solidFill>
                  <a:srgbClr val="C00000"/>
                </a:solidFill>
              </a:rPr>
              <a:t>majetek nezbytný k zabezpečování potřeb celé společnosti, rozvoje národního hospodářství </a:t>
            </a:r>
            <a:br>
              <a:rPr lang="cs-CZ" altLang="cs-CZ" sz="1800" i="1" dirty="0">
                <a:solidFill>
                  <a:srgbClr val="C00000"/>
                </a:solidFill>
              </a:rPr>
            </a:br>
            <a:r>
              <a:rPr lang="cs-CZ" altLang="cs-CZ" sz="1800" i="1" dirty="0">
                <a:solidFill>
                  <a:srgbClr val="C00000"/>
                </a:solidFill>
              </a:rPr>
              <a:t>a veřejného zájmu smí být jen ve vlastnictví státu, obce nebo určených právnických osob</a:t>
            </a:r>
            <a:r>
              <a:rPr lang="cs-CZ" altLang="cs-CZ" sz="1800" i="1" dirty="0"/>
              <a:t>; zákon může také stanovit, že určité věci mohou být pouze ve vlastnictví občanů nebo právnických osob se sídlem v České … republice.</a:t>
            </a:r>
            <a:endParaRPr lang="cs-CZ" altLang="cs-CZ" sz="1800" b="1" i="1" dirty="0"/>
          </a:p>
          <a:p>
            <a:r>
              <a:rPr lang="cs-CZ" altLang="cs-CZ" sz="1800" dirty="0">
                <a:solidFill>
                  <a:srgbClr val="7030A0"/>
                </a:solidFill>
              </a:rPr>
              <a:t>jde o specifika v </a:t>
            </a:r>
            <a:r>
              <a:rPr lang="cs-CZ" altLang="cs-CZ" sz="1800" b="1" dirty="0">
                <a:solidFill>
                  <a:srgbClr val="7030A0"/>
                </a:solidFill>
              </a:rPr>
              <a:t>předmětu vlastnictví</a:t>
            </a:r>
          </a:p>
          <a:p>
            <a:r>
              <a:rPr lang="cs-CZ" altLang="cs-CZ" sz="1800" dirty="0"/>
              <a:t>dosud </a:t>
            </a:r>
            <a:r>
              <a:rPr lang="cs-CZ" altLang="cs-CZ" sz="1800" b="1" dirty="0"/>
              <a:t>nebyl</a:t>
            </a:r>
            <a:r>
              <a:rPr lang="cs-CZ" altLang="cs-CZ" sz="1800" dirty="0"/>
              <a:t> zvláštním zákonem </a:t>
            </a:r>
            <a:r>
              <a:rPr lang="cs-CZ" altLang="cs-CZ" sz="1800" b="1" dirty="0"/>
              <a:t>komplexně upraven </a:t>
            </a:r>
            <a:endParaRPr lang="cs-CZ" altLang="cs-CZ" sz="1800" dirty="0"/>
          </a:p>
          <a:p>
            <a:r>
              <a:rPr lang="cs-CZ" altLang="cs-CZ" sz="1800" dirty="0"/>
              <a:t>pouze </a:t>
            </a:r>
            <a:r>
              <a:rPr lang="cs-CZ" altLang="cs-CZ" sz="1800" b="1" dirty="0"/>
              <a:t>dílčí případy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výhradní ložiska nerostů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majetek na území vojenských újezdů </a:t>
            </a:r>
            <a:r>
              <a:rPr lang="cs-CZ" altLang="cs-CZ" sz="1700" dirty="0"/>
              <a:t>(mimo majetku vneseného)</a:t>
            </a:r>
          </a:p>
          <a:p>
            <a:pPr lvl="1"/>
            <a:r>
              <a:rPr lang="cs-CZ" altLang="cs-CZ" sz="1800" dirty="0"/>
              <a:t>blízko k principu výhradního majetku mají také </a:t>
            </a:r>
            <a:r>
              <a:rPr lang="cs-CZ" altLang="cs-CZ" sz="1800" i="1" dirty="0">
                <a:solidFill>
                  <a:srgbClr val="00287D"/>
                </a:solidFill>
              </a:rPr>
              <a:t>některé pozemní komunikace</a:t>
            </a:r>
            <a:endParaRPr lang="cs-CZ" altLang="cs-CZ" sz="1800" dirty="0"/>
          </a:p>
          <a:p>
            <a:endParaRPr lang="cs-CZ" altLang="cs-CZ" sz="18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D6A16A-BF57-47C6-9EFA-F7728F4C7C53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571704-0AA0-43FD-9DEC-93701A363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5868" y="4047062"/>
            <a:ext cx="496743" cy="390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sz="23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300" dirty="0">
                <a:solidFill>
                  <a:srgbClr val="0070C0"/>
                </a:solidFill>
              </a:rPr>
              <a:t>výkon majetkových práv veřejných subjektů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509588" y="1981200"/>
            <a:ext cx="8081962" cy="4114800"/>
          </a:xfrm>
        </p:spPr>
        <p:txBody>
          <a:bodyPr/>
          <a:lstStyle/>
          <a:p>
            <a:r>
              <a:rPr lang="cs-CZ" altLang="cs-CZ" sz="1800" dirty="0"/>
              <a:t>specifikem veřejných subjektů je </a:t>
            </a:r>
            <a:r>
              <a:rPr lang="cs-CZ" altLang="cs-CZ" sz="1800" b="1" dirty="0">
                <a:solidFill>
                  <a:srgbClr val="7030A0"/>
                </a:solidFill>
              </a:rPr>
              <a:t>zprostředkovaný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výkon jejich vlastnického práva a jiných majetkových práv</a:t>
            </a:r>
          </a:p>
          <a:p>
            <a:pPr lvl="1"/>
            <a:r>
              <a:rPr lang="cs-CZ" altLang="cs-CZ" sz="1800" dirty="0"/>
              <a:t>veřejné subjekty mohou jednat v právních vztazích                        </a:t>
            </a:r>
            <a:br>
              <a:rPr lang="cs-CZ" altLang="cs-CZ" sz="1800" dirty="0"/>
            </a:br>
            <a:r>
              <a:rPr lang="cs-CZ" altLang="cs-CZ" sz="1750" dirty="0"/>
              <a:t>(vč. majetkoprávních) </a:t>
            </a:r>
            <a:r>
              <a:rPr lang="cs-CZ" altLang="cs-CZ" sz="1800" i="1" dirty="0">
                <a:solidFill>
                  <a:srgbClr val="00287D"/>
                </a:solidFill>
              </a:rPr>
              <a:t>samy</a:t>
            </a:r>
          </a:p>
          <a:p>
            <a:pPr lvl="1"/>
            <a:r>
              <a:rPr lang="cs-CZ" altLang="cs-CZ" sz="1800" dirty="0"/>
              <a:t>avšak existují dobré důvody pro </a:t>
            </a:r>
            <a:r>
              <a:rPr lang="cs-CZ" altLang="cs-CZ" sz="1800" i="1" dirty="0">
                <a:solidFill>
                  <a:srgbClr val="00287D"/>
                </a:solidFill>
              </a:rPr>
              <a:t>zprostředkování </a:t>
            </a:r>
            <a:r>
              <a:rPr lang="cs-CZ" altLang="cs-CZ" sz="1800" dirty="0"/>
              <a:t>tohoto jednání určitými „subjekty“, jejichž jednání zavazuje daný veřejný subjekt </a:t>
            </a:r>
          </a:p>
          <a:p>
            <a:pPr marL="0" indent="0">
              <a:buNone/>
            </a:pPr>
            <a:r>
              <a:rPr lang="cs-CZ" altLang="cs-CZ" sz="1800" b="1" u="sng" dirty="0"/>
              <a:t>výkon zprostředkovaný:</a:t>
            </a:r>
          </a:p>
          <a:p>
            <a:r>
              <a:rPr lang="cs-CZ" altLang="cs-CZ" sz="1800" b="1" u="sng" dirty="0">
                <a:solidFill>
                  <a:srgbClr val="C00000"/>
                </a:solidFill>
              </a:rPr>
              <a:t>organizačně</a:t>
            </a:r>
            <a:r>
              <a:rPr lang="cs-CZ" altLang="cs-CZ" sz="1800" dirty="0"/>
              <a:t>, tj. určitými </a:t>
            </a:r>
            <a:r>
              <a:rPr lang="cs-CZ" altLang="cs-CZ" sz="1800" b="1" dirty="0"/>
              <a:t>„vnitřními útvary“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organizační složky státu a ÚSC </a:t>
            </a:r>
            <a:r>
              <a:rPr lang="cs-CZ" altLang="cs-CZ" sz="1700" dirty="0">
                <a:solidFill>
                  <a:srgbClr val="00287D"/>
                </a:solidFill>
              </a:rPr>
              <a:t>(S:                 ÚSC:                  )</a:t>
            </a:r>
          </a:p>
          <a:p>
            <a:r>
              <a:rPr lang="cs-CZ" altLang="cs-CZ" sz="1800" b="1" u="sng" dirty="0">
                <a:solidFill>
                  <a:srgbClr val="C00000"/>
                </a:solidFill>
              </a:rPr>
              <a:t>právně</a:t>
            </a:r>
            <a:r>
              <a:rPr lang="cs-CZ" altLang="cs-CZ" sz="1800" dirty="0"/>
              <a:t>, tj. prostřednictvím </a:t>
            </a:r>
            <a:r>
              <a:rPr lang="cs-CZ" altLang="cs-CZ" sz="1800" b="1" dirty="0"/>
              <a:t>právních subjektů </a:t>
            </a:r>
            <a:r>
              <a:rPr lang="cs-CZ" altLang="cs-CZ" sz="1700" dirty="0"/>
              <a:t>(takříkajíc ve vlastním smyslu)</a:t>
            </a:r>
          </a:p>
          <a:p>
            <a:pPr lvl="1"/>
            <a:r>
              <a:rPr lang="cs-CZ" altLang="cs-CZ" sz="1800" b="1" i="1" dirty="0">
                <a:solidFill>
                  <a:srgbClr val="00287D"/>
                </a:solidFill>
              </a:rPr>
              <a:t>státní organizace </a:t>
            </a:r>
            <a:r>
              <a:rPr lang="cs-CZ" altLang="cs-CZ" sz="1800" i="1" dirty="0"/>
              <a:t>(</a:t>
            </a:r>
            <a:r>
              <a:rPr lang="cs-CZ" altLang="cs-CZ" sz="1800" i="1" dirty="0">
                <a:solidFill>
                  <a:srgbClr val="00287D"/>
                </a:solidFill>
              </a:rPr>
              <a:t>státní příspěvkové organizace, státní podniky </a:t>
            </a:r>
            <a:br>
              <a:rPr lang="cs-CZ" altLang="cs-CZ" sz="1800" i="1" dirty="0">
                <a:solidFill>
                  <a:srgbClr val="00287D"/>
                </a:solidFill>
              </a:rPr>
            </a:br>
            <a:r>
              <a:rPr lang="cs-CZ" altLang="cs-CZ" sz="1600" i="1" dirty="0">
                <a:solidFill>
                  <a:srgbClr val="00287D"/>
                </a:solidFill>
              </a:rPr>
              <a:t>a </a:t>
            </a:r>
            <a:r>
              <a:rPr lang="cs-CZ" altLang="cs-CZ" sz="1800" i="1" dirty="0">
                <a:solidFill>
                  <a:srgbClr val="00287D"/>
                </a:solidFill>
              </a:rPr>
              <a:t>státní fondy</a:t>
            </a:r>
            <a:r>
              <a:rPr lang="cs-CZ" altLang="cs-CZ" sz="1800" i="1" dirty="0"/>
              <a:t>)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příspěvkové organizace ÚSC </a:t>
            </a:r>
            <a:r>
              <a:rPr lang="cs-CZ" altLang="cs-CZ" sz="1600" i="1" dirty="0">
                <a:solidFill>
                  <a:srgbClr val="00287D"/>
                </a:solidFill>
              </a:rPr>
              <a:t>a</a:t>
            </a:r>
            <a:r>
              <a:rPr lang="cs-CZ" altLang="cs-CZ" sz="1800" i="1" dirty="0">
                <a:solidFill>
                  <a:srgbClr val="00287D"/>
                </a:solidFill>
              </a:rPr>
              <a:t> svazky obcí              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3B1F6F-76F4-45C7-AF2E-2A76D0325735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13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C524E4-A9B5-4EAB-BC03-66800D9A9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92668" y="3429000"/>
            <a:ext cx="474755" cy="33093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5D6D0E-88F9-4787-B02E-FAF9805D8F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24093" y="4464802"/>
            <a:ext cx="452377" cy="34211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AF494B-4D36-43C2-A64D-688ED758E8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00727" y="4459211"/>
            <a:ext cx="452376" cy="35330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A94BAD-4A3A-4C68-9322-85DDE5585E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57548" y="4470393"/>
            <a:ext cx="512843" cy="33093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EA735A-AFDE-4EC3-9A39-033252DDF5D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94648" y="4484818"/>
            <a:ext cx="512843" cy="31092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6FA538-E5AA-4F83-88DD-A24B38B0B1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91761" y="5406438"/>
            <a:ext cx="437105" cy="311338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53CE23-8AC6-43B2-8C1D-3081DBB07A8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6657" y="5416148"/>
            <a:ext cx="437105" cy="311338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1E032B-2EF8-483F-BB2E-4454C2992EF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41553" y="5416148"/>
            <a:ext cx="488557" cy="311338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E429A8-33C4-4F24-AB44-A391319A88D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47948" y="5717776"/>
            <a:ext cx="512883" cy="353300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292D41-7B5B-4335-B7F5-14B24861B2D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60831" y="5750075"/>
            <a:ext cx="512843" cy="295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9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9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4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8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cs-CZ" altLang="cs-CZ" dirty="0">
                <a:solidFill>
                  <a:srgbClr val="0070C0"/>
                </a:solidFill>
              </a:rPr>
              <a:t>rávní úprava veřejného majetku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542645" y="1981200"/>
            <a:ext cx="8081962" cy="4114800"/>
          </a:xfrm>
        </p:spPr>
        <p:txBody>
          <a:bodyPr/>
          <a:lstStyle/>
          <a:p>
            <a:r>
              <a:rPr lang="cs-CZ" altLang="cs-CZ" sz="1800" b="1" i="1" dirty="0">
                <a:solidFill>
                  <a:srgbClr val="7030A0"/>
                </a:solidFill>
              </a:rPr>
              <a:t>majetek státu</a:t>
            </a:r>
          </a:p>
          <a:p>
            <a:pPr lvl="1"/>
            <a:r>
              <a:rPr lang="cs-CZ" altLang="cs-CZ" sz="1800" dirty="0"/>
              <a:t>upraven v zákoně </a:t>
            </a:r>
            <a:r>
              <a:rPr lang="cs-CZ" altLang="cs-CZ" sz="1800" b="1" dirty="0"/>
              <a:t>č. 219/2000 Sb., o majetku České republiky </a:t>
            </a:r>
            <a:r>
              <a:rPr lang="cs-CZ" altLang="cs-CZ" sz="1800" dirty="0"/>
              <a:t>a jejím vystupování v právních vztazích (ZMS) </a:t>
            </a:r>
          </a:p>
          <a:p>
            <a:pPr lvl="1"/>
            <a:r>
              <a:rPr lang="cs-CZ" altLang="cs-CZ" sz="1800" dirty="0"/>
              <a:t>ZMS komplexně řeší </a:t>
            </a:r>
            <a:r>
              <a:rPr lang="cs-CZ" altLang="cs-CZ" sz="1800" dirty="0">
                <a:solidFill>
                  <a:srgbClr val="C00000"/>
                </a:solidFill>
              </a:rPr>
              <a:t>problematiku nabývání, hospodaření a nakládání </a:t>
            </a:r>
            <a:br>
              <a:rPr lang="cs-CZ" altLang="cs-CZ" sz="1800" dirty="0">
                <a:solidFill>
                  <a:srgbClr val="C00000"/>
                </a:solidFill>
              </a:rPr>
            </a:br>
            <a:r>
              <a:rPr lang="cs-CZ" altLang="cs-CZ" sz="1800" dirty="0">
                <a:solidFill>
                  <a:srgbClr val="C00000"/>
                </a:solidFill>
              </a:rPr>
              <a:t>s majetkem státu + další aspekty </a:t>
            </a:r>
            <a:r>
              <a:rPr lang="cs-CZ" altLang="cs-CZ" sz="1700" dirty="0"/>
              <a:t>(zejm. vykonavatele)</a:t>
            </a:r>
          </a:p>
          <a:p>
            <a:pPr lvl="1"/>
            <a:r>
              <a:rPr lang="cs-CZ" altLang="cs-CZ" sz="1800" dirty="0"/>
              <a:t>finanční hospodaření je upraveno v zákoně </a:t>
            </a:r>
            <a:r>
              <a:rPr lang="cs-CZ" altLang="cs-CZ" sz="1800" b="1" dirty="0"/>
              <a:t>č. 218/2000 Sb., rozpočtová pravidla</a:t>
            </a:r>
            <a:r>
              <a:rPr lang="cs-CZ" altLang="cs-CZ" sz="1800" dirty="0"/>
              <a:t> (tzv. „velká rozpočtová pravidla“)</a:t>
            </a:r>
          </a:p>
          <a:p>
            <a:r>
              <a:rPr lang="cs-CZ" altLang="cs-CZ" sz="1800" b="1" i="1" dirty="0">
                <a:solidFill>
                  <a:srgbClr val="7030A0"/>
                </a:solidFill>
              </a:rPr>
              <a:t>majetek ÚSC</a:t>
            </a:r>
          </a:p>
          <a:p>
            <a:pPr lvl="1"/>
            <a:r>
              <a:rPr lang="cs-CZ" altLang="cs-CZ" sz="1800" dirty="0"/>
              <a:t>úpravu najdeme v zákonech </a:t>
            </a:r>
            <a:r>
              <a:rPr lang="cs-CZ" altLang="cs-CZ" sz="1800" b="1" dirty="0"/>
              <a:t>o obcích </a:t>
            </a:r>
            <a:r>
              <a:rPr lang="cs-CZ" altLang="cs-CZ" sz="1800" dirty="0"/>
              <a:t>(č. 128/2000 Sb.) a</a:t>
            </a:r>
            <a:r>
              <a:rPr lang="cs-CZ" altLang="cs-CZ" sz="1800" b="1" dirty="0"/>
              <a:t> o krajích </a:t>
            </a:r>
          </a:p>
          <a:p>
            <a:pPr marL="457200" lvl="1" indent="0"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(č. 129/2000 Sb.) </a:t>
            </a:r>
          </a:p>
          <a:p>
            <a:pPr lvl="1"/>
            <a:r>
              <a:rPr lang="cs-CZ" altLang="cs-CZ" sz="1800" dirty="0"/>
              <a:t>není upraven komplexně … </a:t>
            </a:r>
          </a:p>
          <a:p>
            <a:pPr lvl="1"/>
            <a:r>
              <a:rPr lang="cs-CZ" altLang="cs-CZ" sz="1800" dirty="0"/>
              <a:t>finanční hospodaření je upraveno v zákoně </a:t>
            </a:r>
            <a:r>
              <a:rPr lang="cs-CZ" altLang="cs-CZ" sz="1800" b="1" dirty="0"/>
              <a:t>č. 250/2000 Sb., </a:t>
            </a:r>
            <a:br>
              <a:rPr lang="cs-CZ" altLang="cs-CZ" sz="1800" b="1" dirty="0"/>
            </a:br>
            <a:r>
              <a:rPr lang="cs-CZ" altLang="cs-CZ" sz="1800" b="1" dirty="0"/>
              <a:t>o rozpočtových pravidlech územních rozpočtů</a:t>
            </a:r>
            <a:r>
              <a:rPr lang="cs-CZ" altLang="cs-CZ" sz="1800" dirty="0"/>
              <a:t> (tzv. „malá rozpočtová pravidla“)</a:t>
            </a:r>
          </a:p>
          <a:p>
            <a:r>
              <a:rPr lang="cs-CZ" altLang="cs-CZ" sz="1800" dirty="0">
                <a:solidFill>
                  <a:srgbClr val="7030A0"/>
                </a:solidFill>
              </a:rPr>
              <a:t>dále jsou relevantní některé další zákony a prováděcí předpisy…</a:t>
            </a:r>
          </a:p>
          <a:p>
            <a:pPr lvl="1"/>
            <a:endParaRPr lang="cs-CZ" altLang="cs-CZ" sz="18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71982"/>
            <a:ext cx="18415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8CA189-4C4D-4E95-AFA7-6AE1DB84EFF9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DF90F8-6535-4BEF-AF89-EC3CB9085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56590" y="2568325"/>
            <a:ext cx="466186" cy="33297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A800FE-E74E-4BAA-8C4B-35CB7B88ED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58000" y="3775788"/>
            <a:ext cx="533030" cy="38162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1EA0A9-FCD1-4392-A1C1-42075125E1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98855" y="4783494"/>
            <a:ext cx="421896" cy="35285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12F646-F339-467D-940F-FB5F167D2A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38052" y="5106569"/>
            <a:ext cx="445574" cy="352858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05DCBB-C483-4D77-9596-CA1CF93E88F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51723" y="5106569"/>
            <a:ext cx="492555" cy="378943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83B638-F24F-4BF9-8BFC-A4D67EC4DE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55438" y="5970626"/>
            <a:ext cx="544285" cy="344116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D73048-BA7F-4B32-AC78-B6949710790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44009" y="6312204"/>
            <a:ext cx="488172" cy="3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9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7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494F4-3468-F35E-AC67-3B3A45FA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„fáze“ v</a:t>
            </a:r>
            <a:r>
              <a:rPr lang="cs-CZ" altLang="cs-CZ" dirty="0">
                <a:solidFill>
                  <a:srgbClr val="0070C0"/>
                </a:solidFill>
              </a:rPr>
              <a:t>eřejného majetku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10C03-B5F5-D28E-2799-28B567F66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v případě veřejného majetku </a:t>
            </a:r>
            <a:r>
              <a:rPr lang="cs-CZ" altLang="cs-CZ" sz="1800" b="1" dirty="0"/>
              <a:t>lze rozlišovat</a:t>
            </a:r>
          </a:p>
          <a:p>
            <a:pPr lvl="1"/>
            <a:r>
              <a:rPr lang="cs-CZ" altLang="cs-CZ" sz="1500" b="1" i="1" dirty="0">
                <a:solidFill>
                  <a:srgbClr val="C00000"/>
                </a:solidFill>
              </a:rPr>
              <a:t>jeho</a:t>
            </a:r>
            <a:r>
              <a:rPr lang="cs-CZ" altLang="cs-CZ" sz="1600" b="1" i="1" dirty="0">
                <a:solidFill>
                  <a:srgbClr val="C00000"/>
                </a:solidFill>
              </a:rPr>
              <a:t> </a:t>
            </a:r>
            <a:r>
              <a:rPr lang="cs-CZ" altLang="cs-CZ" sz="1800" b="1" i="1" dirty="0">
                <a:solidFill>
                  <a:srgbClr val="C00000"/>
                </a:solidFill>
              </a:rPr>
              <a:t>nabývání </a:t>
            </a:r>
          </a:p>
          <a:p>
            <a:pPr lvl="1"/>
            <a:r>
              <a:rPr lang="cs-CZ" altLang="cs-CZ" sz="1800" b="1" i="1" dirty="0">
                <a:solidFill>
                  <a:srgbClr val="C00000"/>
                </a:solidFill>
              </a:rPr>
              <a:t>hospodaření </a:t>
            </a:r>
            <a:r>
              <a:rPr lang="cs-CZ" altLang="cs-CZ" sz="1500" b="1" i="1" dirty="0">
                <a:solidFill>
                  <a:srgbClr val="C00000"/>
                </a:solidFill>
              </a:rPr>
              <a:t>s ním</a:t>
            </a:r>
            <a:r>
              <a:rPr lang="cs-CZ" altLang="cs-CZ" sz="1600" b="1" i="1" dirty="0">
                <a:solidFill>
                  <a:srgbClr val="C00000"/>
                </a:solidFill>
              </a:rPr>
              <a:t>   </a:t>
            </a:r>
            <a:r>
              <a:rPr lang="cs-CZ" altLang="cs-CZ" sz="1400" b="1" i="1" dirty="0">
                <a:solidFill>
                  <a:srgbClr val="C00000"/>
                </a:solidFill>
              </a:rPr>
              <a:t>a</a:t>
            </a:r>
          </a:p>
          <a:p>
            <a:pPr lvl="1"/>
            <a:r>
              <a:rPr lang="cs-CZ" altLang="cs-CZ" sz="1800" b="1" i="1" dirty="0">
                <a:solidFill>
                  <a:srgbClr val="C00000"/>
                </a:solidFill>
              </a:rPr>
              <a:t>nakládání </a:t>
            </a:r>
            <a:r>
              <a:rPr lang="cs-CZ" altLang="cs-CZ" sz="1500" b="1" i="1" dirty="0">
                <a:solidFill>
                  <a:srgbClr val="C00000"/>
                </a:solidFill>
              </a:rPr>
              <a:t>s ním                 </a:t>
            </a:r>
          </a:p>
          <a:p>
            <a:pPr lvl="1"/>
            <a:r>
              <a:rPr lang="cs-CZ" altLang="cs-CZ" sz="1700" dirty="0"/>
              <a:t>podrobněji viz dále</a:t>
            </a:r>
          </a:p>
          <a:p>
            <a:pPr lvl="1"/>
            <a:endParaRPr lang="cs-CZ" altLang="cs-CZ" sz="1800" i="1" dirty="0">
              <a:solidFill>
                <a:srgbClr val="00287D"/>
              </a:solidFill>
            </a:endParaRPr>
          </a:p>
          <a:p>
            <a:r>
              <a:rPr lang="cs-CZ" altLang="cs-CZ" sz="1700" dirty="0"/>
              <a:t>a to zejm. </a:t>
            </a:r>
            <a:r>
              <a:rPr lang="cs-CZ" altLang="cs-CZ" sz="1800" b="1" dirty="0"/>
              <a:t>v kontextu</a:t>
            </a:r>
          </a:p>
          <a:p>
            <a:pPr lvl="1"/>
            <a:r>
              <a:rPr lang="cs-CZ" altLang="cs-CZ" sz="1800" b="1" dirty="0">
                <a:solidFill>
                  <a:srgbClr val="7030A0"/>
                </a:solidFill>
              </a:rPr>
              <a:t>majetku státu   </a:t>
            </a:r>
            <a:r>
              <a:rPr lang="cs-CZ" altLang="cs-CZ" sz="1600" b="1" dirty="0"/>
              <a:t>a</a:t>
            </a:r>
          </a:p>
          <a:p>
            <a:pPr lvl="1"/>
            <a:r>
              <a:rPr lang="cs-CZ" altLang="cs-CZ" sz="1800" b="1" dirty="0">
                <a:solidFill>
                  <a:srgbClr val="7030A0"/>
                </a:solidFill>
              </a:rPr>
              <a:t>majetku ÚSC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C217DD-E064-AE77-3A19-31009F384F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11443-4A83-4161-8838-67CD9B59B9F8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317ED7-45FE-C5D4-F3C0-1E1FCDCBF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9296" y="2784589"/>
            <a:ext cx="187358" cy="6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</a:rPr>
              <a:t>Nabývání veřejného majetku 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subjekt veřejné správy přirozenou cestou </a:t>
            </a:r>
            <a:r>
              <a:rPr lang="cs-CZ" altLang="cs-CZ" sz="1800" b="1" dirty="0"/>
              <a:t>o svůj majetek přichází; musí jej tedy doplňovat</a:t>
            </a:r>
            <a:r>
              <a:rPr lang="cs-CZ" altLang="cs-CZ" sz="1800" dirty="0"/>
              <a:t>, </a:t>
            </a:r>
            <a:r>
              <a:rPr lang="cs-CZ" altLang="cs-CZ" sz="1800" b="1" i="1" dirty="0">
                <a:solidFill>
                  <a:srgbClr val="7030A0"/>
                </a:solidFill>
              </a:rPr>
              <a:t>nabývat k němu vlastnické právo </a:t>
            </a:r>
          </a:p>
          <a:p>
            <a:pPr lvl="1"/>
            <a:r>
              <a:rPr lang="cs-CZ" altLang="cs-CZ" sz="1800" dirty="0"/>
              <a:t>podstatná jsou zejm. hlediska </a:t>
            </a:r>
            <a:r>
              <a:rPr lang="cs-CZ" altLang="cs-CZ" sz="1800" b="1" i="1" dirty="0">
                <a:solidFill>
                  <a:srgbClr val="C00000"/>
                </a:solidFill>
              </a:rPr>
              <a:t>účelnosti, hospodárnosti a efektivnosti</a:t>
            </a:r>
          </a:p>
          <a:p>
            <a:r>
              <a:rPr lang="cs-CZ" altLang="cs-CZ" sz="1800" dirty="0"/>
              <a:t>i v případě veřejných subjektů se </a:t>
            </a:r>
            <a:r>
              <a:rPr lang="cs-CZ" altLang="cs-CZ" sz="1800" b="1" dirty="0"/>
              <a:t>nejčastěji </a:t>
            </a:r>
            <a:r>
              <a:rPr lang="cs-CZ" altLang="cs-CZ" sz="1800" dirty="0"/>
              <a:t>nabývá </a:t>
            </a:r>
            <a:r>
              <a:rPr lang="cs-CZ" altLang="cs-CZ" sz="1800" u="sng" dirty="0">
                <a:solidFill>
                  <a:srgbClr val="7030A0"/>
                </a:solidFill>
              </a:rPr>
              <a:t>smlouvou</a:t>
            </a:r>
            <a:r>
              <a:rPr lang="cs-CZ" altLang="cs-CZ" sz="1800" dirty="0"/>
              <a:t>, která zakládá závazkový právní vztah </a:t>
            </a:r>
          </a:p>
          <a:p>
            <a:pPr lvl="1"/>
            <a:r>
              <a:rPr lang="cs-CZ" altLang="cs-CZ" sz="1800" dirty="0"/>
              <a:t>v režimu příslušného </a:t>
            </a:r>
            <a:r>
              <a:rPr lang="cs-CZ" altLang="cs-CZ" sz="1800" i="1" dirty="0">
                <a:solidFill>
                  <a:srgbClr val="C00000"/>
                </a:solidFill>
              </a:rPr>
              <a:t>obecného soukromoprávního předpisu</a:t>
            </a:r>
            <a:r>
              <a:rPr lang="cs-CZ" altLang="cs-CZ" sz="1800" dirty="0"/>
              <a:t>, příp. </a:t>
            </a:r>
            <a:br>
              <a:rPr lang="cs-CZ" altLang="cs-CZ" sz="1800" dirty="0"/>
            </a:br>
            <a:r>
              <a:rPr lang="cs-CZ" altLang="cs-CZ" sz="1800" dirty="0"/>
              <a:t>v režimu zvláštního právního předpisu</a:t>
            </a:r>
          </a:p>
          <a:p>
            <a:pPr lvl="1"/>
            <a:r>
              <a:rPr lang="cs-CZ" altLang="cs-CZ" sz="1800" dirty="0"/>
              <a:t>pro toto nabývání lze také vysledovat určitá </a:t>
            </a:r>
            <a:r>
              <a:rPr lang="cs-CZ" altLang="cs-CZ" sz="1700" dirty="0"/>
              <a:t>(obvykle dílčí) </a:t>
            </a:r>
            <a:r>
              <a:rPr lang="cs-CZ" altLang="cs-CZ" sz="1800" i="1" dirty="0">
                <a:solidFill>
                  <a:srgbClr val="C00000"/>
                </a:solidFill>
              </a:rPr>
              <a:t>„veřejnoprávní“ pravidla a omezení </a:t>
            </a:r>
          </a:p>
          <a:p>
            <a:r>
              <a:rPr lang="cs-CZ" altLang="cs-CZ" sz="1800" dirty="0"/>
              <a:t>existuje však také </a:t>
            </a:r>
            <a:r>
              <a:rPr lang="cs-CZ" altLang="cs-CZ" sz="1800" b="1" dirty="0"/>
              <a:t>mimosmluvní nabývání </a:t>
            </a:r>
            <a:r>
              <a:rPr lang="cs-CZ" altLang="cs-CZ" sz="1800" dirty="0"/>
              <a:t>jako tzv. </a:t>
            </a:r>
            <a:r>
              <a:rPr lang="cs-CZ" altLang="cs-CZ" sz="1800" u="sng" dirty="0">
                <a:solidFill>
                  <a:srgbClr val="7030A0"/>
                </a:solidFill>
              </a:rPr>
              <a:t>jiné nabývání</a:t>
            </a:r>
            <a:r>
              <a:rPr lang="cs-CZ" altLang="cs-CZ" sz="1800" dirty="0">
                <a:solidFill>
                  <a:srgbClr val="7030A0"/>
                </a:solidFill>
              </a:rPr>
              <a:t> </a:t>
            </a:r>
          </a:p>
          <a:p>
            <a:pPr lvl="1"/>
            <a:r>
              <a:rPr lang="cs-CZ" altLang="cs-CZ" sz="1800" dirty="0"/>
              <a:t>kdy jde zejm. o nabývání </a:t>
            </a:r>
            <a:r>
              <a:rPr lang="cs-CZ" altLang="cs-CZ" sz="1800" i="1" dirty="0">
                <a:solidFill>
                  <a:srgbClr val="00287D"/>
                </a:solidFill>
              </a:rPr>
              <a:t>zákonem </a:t>
            </a:r>
            <a:r>
              <a:rPr lang="cs-CZ" altLang="cs-CZ" sz="1700" dirty="0"/>
              <a:t>(zákon sám je „nabývacím titulem“)</a:t>
            </a:r>
            <a:r>
              <a:rPr lang="cs-CZ" altLang="cs-CZ" sz="1800" dirty="0"/>
              <a:t>, nabývání </a:t>
            </a:r>
            <a:r>
              <a:rPr lang="cs-CZ" altLang="cs-CZ" sz="1800" i="1" dirty="0">
                <a:solidFill>
                  <a:srgbClr val="00287D"/>
                </a:solidFill>
              </a:rPr>
              <a:t>na základě zákona </a:t>
            </a:r>
            <a:r>
              <a:rPr lang="cs-CZ" altLang="cs-CZ" sz="1700" dirty="0"/>
              <a:t>(zákon tady upravuje situace a podmínky, </a:t>
            </a:r>
            <a:br>
              <a:rPr lang="cs-CZ" altLang="cs-CZ" sz="1700" dirty="0"/>
            </a:br>
            <a:r>
              <a:rPr lang="cs-CZ" altLang="cs-CZ" sz="1700" dirty="0"/>
              <a:t>za nichž veřejný subjekt může, resp. musí majetek nabýt)</a:t>
            </a:r>
            <a:r>
              <a:rPr lang="cs-CZ" altLang="cs-CZ" sz="1800" dirty="0"/>
              <a:t>, nabývání </a:t>
            </a:r>
            <a:r>
              <a:rPr lang="cs-CZ" altLang="cs-CZ" sz="1800" i="1" dirty="0">
                <a:solidFill>
                  <a:srgbClr val="00287D"/>
                </a:solidFill>
              </a:rPr>
              <a:t>děděním ze závěti </a:t>
            </a:r>
            <a:r>
              <a:rPr lang="cs-CZ" altLang="cs-CZ" sz="1600" i="1" dirty="0">
                <a:solidFill>
                  <a:srgbClr val="00287D"/>
                </a:solidFill>
              </a:rPr>
              <a:t>či </a:t>
            </a:r>
            <a:r>
              <a:rPr lang="cs-CZ" altLang="cs-CZ" sz="1800" dirty="0"/>
              <a:t>nabývání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rozhodnutím příslušného orgánu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638E23-FFC4-42B8-B277-E19064D65652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A31A4E-04DC-457C-A5D6-A7C4C4AC2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937" y="3844665"/>
            <a:ext cx="534439" cy="33230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5DA93A-81F3-4418-8406-200ABDBE02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6376" y="3844665"/>
            <a:ext cx="534439" cy="332301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939642-8070-400C-90A4-8423EC5850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0916" y="4421441"/>
            <a:ext cx="534439" cy="386935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B09AFD-E6BB-49AC-BF86-9FEFDF8414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5424" y="4749193"/>
            <a:ext cx="534439" cy="386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</a:rPr>
              <a:t>Hospodaření s veřejným majetkem 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514351" y="2019300"/>
            <a:ext cx="8081962" cy="4114800"/>
          </a:xfrm>
        </p:spPr>
        <p:txBody>
          <a:bodyPr/>
          <a:lstStyle/>
          <a:p>
            <a:r>
              <a:rPr lang="cs-CZ" altLang="cs-CZ" sz="1800" dirty="0"/>
              <a:t>při výkonu vlastnického práva (a jiných majetkových práv) subjektem veřejné správy jde v zásadě o </a:t>
            </a:r>
            <a:r>
              <a:rPr lang="cs-CZ" altLang="cs-CZ" sz="1800" b="1" dirty="0"/>
              <a:t>držbu, užívání a z části požívání majetku</a:t>
            </a:r>
            <a:r>
              <a:rPr lang="cs-CZ" altLang="cs-CZ" sz="1800" dirty="0"/>
              <a:t> </a:t>
            </a:r>
            <a:r>
              <a:rPr lang="cs-CZ" altLang="cs-CZ" sz="1700" dirty="0"/>
              <a:t>neboli</a:t>
            </a:r>
            <a:r>
              <a:rPr lang="cs-CZ" altLang="cs-CZ" sz="1800" dirty="0"/>
              <a:t> (souhrnně vyjádřeno) </a:t>
            </a:r>
            <a:r>
              <a:rPr lang="cs-CZ" altLang="cs-CZ" sz="1800" b="1" i="1" dirty="0">
                <a:solidFill>
                  <a:srgbClr val="7030A0"/>
                </a:solidFill>
              </a:rPr>
              <a:t>o hospodaření s tímto majetkem </a:t>
            </a:r>
          </a:p>
          <a:p>
            <a:r>
              <a:rPr lang="cs-CZ" altLang="cs-CZ" sz="1800" dirty="0"/>
              <a:t>při hospodaření s VM se uplatňují </a:t>
            </a:r>
            <a:r>
              <a:rPr lang="cs-CZ" altLang="cs-CZ" sz="1700" dirty="0"/>
              <a:t>(v případě státu a územních samosprávných celků)</a:t>
            </a:r>
            <a:r>
              <a:rPr lang="cs-CZ" altLang="cs-CZ" sz="1800" dirty="0"/>
              <a:t> </a:t>
            </a:r>
            <a:r>
              <a:rPr lang="cs-CZ" altLang="cs-CZ" sz="1800" b="1" u="sng" dirty="0">
                <a:solidFill>
                  <a:srgbClr val="C00000"/>
                </a:solidFill>
              </a:rPr>
              <a:t>určité základní povinnosti při hospodaření</a:t>
            </a:r>
            <a:r>
              <a:rPr lang="cs-CZ" altLang="cs-CZ" sz="1800" dirty="0"/>
              <a:t>   </a:t>
            </a:r>
            <a:br>
              <a:rPr lang="cs-CZ" altLang="cs-CZ" sz="1800" dirty="0"/>
            </a:br>
            <a:r>
              <a:rPr lang="cs-CZ" altLang="cs-CZ" sz="1800" dirty="0"/>
              <a:t>může jít např. o: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povinnost využívat majetek </a:t>
            </a:r>
            <a:r>
              <a:rPr lang="cs-CZ" altLang="cs-CZ" sz="1800" b="1" i="1" dirty="0">
                <a:solidFill>
                  <a:srgbClr val="00287D"/>
                </a:solidFill>
              </a:rPr>
              <a:t>účelně a hospodárně </a:t>
            </a:r>
            <a:r>
              <a:rPr lang="cs-CZ" altLang="cs-CZ" sz="1800" i="1" dirty="0">
                <a:solidFill>
                  <a:srgbClr val="00287D"/>
                </a:solidFill>
              </a:rPr>
              <a:t>v souladu se zájmy, funkcemi a úkoly daného veřejného subjektu 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povinnost vést majetek </a:t>
            </a:r>
            <a:r>
              <a:rPr lang="cs-CZ" altLang="cs-CZ" sz="1800" b="1" i="1" dirty="0">
                <a:solidFill>
                  <a:srgbClr val="00287D"/>
                </a:solidFill>
              </a:rPr>
              <a:t>v evidenci 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povinnost pečovat </a:t>
            </a:r>
            <a:r>
              <a:rPr lang="cs-CZ" altLang="cs-CZ" sz="1800" b="1" i="1" dirty="0">
                <a:solidFill>
                  <a:srgbClr val="00287D"/>
                </a:solidFill>
              </a:rPr>
              <a:t>o zachování a rozvoj </a:t>
            </a:r>
            <a:r>
              <a:rPr lang="cs-CZ" altLang="cs-CZ" sz="1800" i="1" dirty="0">
                <a:solidFill>
                  <a:srgbClr val="00287D"/>
                </a:solidFill>
              </a:rPr>
              <a:t>majetku 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povinnost </a:t>
            </a:r>
            <a:r>
              <a:rPr lang="cs-CZ" altLang="cs-CZ" sz="1800" b="1" i="1" dirty="0">
                <a:solidFill>
                  <a:srgbClr val="00287D"/>
                </a:solidFill>
              </a:rPr>
              <a:t>chránit</a:t>
            </a:r>
            <a:r>
              <a:rPr lang="cs-CZ" altLang="cs-CZ" sz="1800" i="1" dirty="0">
                <a:solidFill>
                  <a:srgbClr val="00287D"/>
                </a:solidFill>
              </a:rPr>
              <a:t> majetek před neoprávněnými zásahy </a:t>
            </a:r>
          </a:p>
          <a:p>
            <a:endParaRPr lang="cs-CZ" altLang="cs-CZ" sz="1800" dirty="0"/>
          </a:p>
          <a:p>
            <a:r>
              <a:rPr lang="cs-CZ" altLang="cs-CZ" sz="1800" dirty="0"/>
              <a:t>za specifické kategorie hospodaření s VM pak lze označit jednak </a:t>
            </a:r>
            <a:r>
              <a:rPr lang="cs-CZ" altLang="cs-CZ" sz="1800" b="1" dirty="0">
                <a:solidFill>
                  <a:srgbClr val="C00000"/>
                </a:solidFill>
              </a:rPr>
              <a:t>finanční hospodaření, </a:t>
            </a:r>
            <a:r>
              <a:rPr lang="cs-CZ" altLang="cs-CZ" sz="1700" dirty="0"/>
              <a:t>či např. také </a:t>
            </a:r>
            <a:r>
              <a:rPr lang="cs-CZ" altLang="cs-CZ" sz="1800" dirty="0"/>
              <a:t>tzv. </a:t>
            </a:r>
            <a:r>
              <a:rPr lang="cs-CZ" altLang="cs-CZ" sz="1800" dirty="0">
                <a:solidFill>
                  <a:srgbClr val="C00000"/>
                </a:solidFill>
              </a:rPr>
              <a:t>prozatímní hospodaření s majetkem státu</a:t>
            </a:r>
            <a:endParaRPr lang="cs-CZ" altLang="cs-CZ" sz="1800" i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297A87-31FD-4371-B4E4-14D348F5AAD0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89FC3C-EAC5-4A49-845E-9F07C6E9C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0253" y="4366727"/>
            <a:ext cx="470874" cy="37322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E0CC90-AE81-4BA1-A97A-90B9340D24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6331" y="5038529"/>
            <a:ext cx="455955" cy="360785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D7738B-23C8-452B-BBA6-1CFBC60234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1513" y="5952931"/>
            <a:ext cx="553907" cy="405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6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79190" y="988220"/>
            <a:ext cx="8086725" cy="685070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</a:rPr>
              <a:t>Nakládání s veřejným majetkem 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při výkonu vlastnického práva (a jiných majetkových práv) subjektem veřejné správy jde o </a:t>
            </a:r>
            <a:r>
              <a:rPr lang="cs-CZ" altLang="cs-CZ" sz="1800" b="1" dirty="0"/>
              <a:t>činění právních dispozic </a:t>
            </a:r>
            <a:r>
              <a:rPr lang="cs-CZ" altLang="cs-CZ" sz="1800" dirty="0"/>
              <a:t>s tímto majetkem </a:t>
            </a:r>
            <a:r>
              <a:rPr lang="cs-CZ" altLang="cs-CZ" sz="1700" i="1" dirty="0"/>
              <a:t>neboli </a:t>
            </a:r>
            <a:r>
              <a:rPr lang="cs-CZ" altLang="cs-CZ" sz="1800" b="1" i="1" dirty="0">
                <a:solidFill>
                  <a:srgbClr val="7030A0"/>
                </a:solidFill>
              </a:rPr>
              <a:t>nakládání s ním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dirty="0"/>
              <a:t>současný model nakládání s VM je </a:t>
            </a:r>
            <a:r>
              <a:rPr lang="cs-CZ" altLang="cs-CZ" sz="1800" dirty="0">
                <a:solidFill>
                  <a:srgbClr val="C00000"/>
                </a:solidFill>
              </a:rPr>
              <a:t>v principu </a:t>
            </a:r>
            <a:r>
              <a:rPr lang="cs-CZ" altLang="cs-CZ" sz="1700" dirty="0"/>
              <a:t>(„opět“)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rgbClr val="C00000"/>
                </a:solidFill>
              </a:rPr>
              <a:t>založen na soukromoprávních</a:t>
            </a:r>
            <a:r>
              <a:rPr lang="cs-CZ" altLang="cs-CZ" sz="1800" b="1" dirty="0"/>
              <a:t> </a:t>
            </a:r>
            <a:r>
              <a:rPr lang="cs-CZ" altLang="cs-CZ" sz="1800" b="1" dirty="0">
                <a:solidFill>
                  <a:srgbClr val="C00000"/>
                </a:solidFill>
              </a:rPr>
              <a:t>jednáních</a:t>
            </a:r>
            <a:r>
              <a:rPr lang="cs-CZ" altLang="cs-CZ" sz="1800" b="1" dirty="0"/>
              <a:t> </a:t>
            </a:r>
            <a:r>
              <a:rPr lang="cs-CZ" altLang="cs-CZ" sz="1700" dirty="0"/>
              <a:t>(typicky smlouvě) </a:t>
            </a:r>
            <a:r>
              <a:rPr lang="cs-CZ" altLang="cs-CZ" sz="1800" dirty="0"/>
              <a:t>a určitém </a:t>
            </a:r>
            <a:r>
              <a:rPr lang="cs-CZ" altLang="cs-CZ" sz="1800" dirty="0">
                <a:solidFill>
                  <a:srgbClr val="C00000"/>
                </a:solidFill>
              </a:rPr>
              <a:t>veřejnoprávním </a:t>
            </a:r>
            <a:r>
              <a:rPr lang="cs-CZ" altLang="cs-CZ" sz="1800" b="1" dirty="0">
                <a:solidFill>
                  <a:srgbClr val="C00000"/>
                </a:solidFill>
              </a:rPr>
              <a:t>ovlivňování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vůle nakládajícího </a:t>
            </a:r>
          </a:p>
          <a:p>
            <a:r>
              <a:rPr lang="cs-CZ" altLang="cs-CZ" sz="1800" dirty="0"/>
              <a:t>v případě nakládání s VM lze rozlišovat zejm. mezi </a:t>
            </a:r>
            <a:r>
              <a:rPr lang="cs-CZ" altLang="cs-CZ" sz="1800" dirty="0">
                <a:solidFill>
                  <a:srgbClr val="7030A0"/>
                </a:solidFill>
              </a:rPr>
              <a:t>„nakládáním </a:t>
            </a:r>
            <a:r>
              <a:rPr lang="cs-CZ" altLang="cs-CZ" sz="1800" b="1" u="sng" dirty="0">
                <a:solidFill>
                  <a:srgbClr val="7030A0"/>
                </a:solidFill>
              </a:rPr>
              <a:t>běžným</a:t>
            </a:r>
            <a:r>
              <a:rPr lang="cs-CZ" altLang="cs-CZ" sz="1800" dirty="0">
                <a:solidFill>
                  <a:srgbClr val="7030A0"/>
                </a:solidFill>
              </a:rPr>
              <a:t>“</a:t>
            </a:r>
            <a:r>
              <a:rPr lang="cs-CZ" altLang="cs-CZ" sz="1800" b="1" dirty="0">
                <a:solidFill>
                  <a:srgbClr val="00B050"/>
                </a:solidFill>
              </a:rPr>
              <a:t> </a:t>
            </a:r>
            <a:br>
              <a:rPr lang="cs-CZ" altLang="cs-CZ" sz="1800" b="1" dirty="0">
                <a:solidFill>
                  <a:srgbClr val="00B050"/>
                </a:solidFill>
              </a:rPr>
            </a:br>
            <a:r>
              <a:rPr lang="cs-CZ" altLang="cs-CZ" sz="1700" dirty="0"/>
              <a:t>a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„nakládáním </a:t>
            </a:r>
            <a:r>
              <a:rPr lang="cs-CZ" altLang="cs-CZ" sz="1800" b="1" u="sng" dirty="0">
                <a:solidFill>
                  <a:srgbClr val="7030A0"/>
                </a:solidFill>
              </a:rPr>
              <a:t>jinými způsoby</a:t>
            </a:r>
            <a:r>
              <a:rPr lang="cs-CZ" altLang="cs-CZ" sz="1800" dirty="0">
                <a:solidFill>
                  <a:srgbClr val="7030A0"/>
                </a:solidFill>
              </a:rPr>
              <a:t>“ </a:t>
            </a:r>
          </a:p>
          <a:p>
            <a:pPr lvl="1"/>
            <a:r>
              <a:rPr lang="cs-CZ" altLang="cs-CZ" sz="1800" dirty="0"/>
              <a:t>za prvně zmíněné lze považovat např. </a:t>
            </a:r>
            <a:r>
              <a:rPr lang="cs-CZ" altLang="cs-CZ" sz="1800" i="1" dirty="0">
                <a:solidFill>
                  <a:srgbClr val="00287D"/>
                </a:solidFill>
              </a:rPr>
              <a:t>převody vlastnictví k věci </a:t>
            </a:r>
            <a:r>
              <a:rPr lang="cs-CZ" altLang="cs-CZ" sz="1700" dirty="0"/>
              <a:t>(čili jejich zcizování)</a:t>
            </a:r>
          </a:p>
          <a:p>
            <a:pPr lvl="1"/>
            <a:r>
              <a:rPr lang="cs-CZ" altLang="cs-CZ" sz="1800" dirty="0"/>
              <a:t>za „nakládání jinými způsoby“ pak lze mít různé případy od určitých </a:t>
            </a:r>
            <a:r>
              <a:rPr lang="cs-CZ" altLang="cs-CZ" sz="1800" dirty="0">
                <a:solidFill>
                  <a:srgbClr val="00287D"/>
                </a:solidFill>
              </a:rPr>
              <a:t>podmínek či omezení při uzavírání některých druhů smluv </a:t>
            </a:r>
            <a:r>
              <a:rPr lang="cs-CZ" altLang="cs-CZ" sz="1800" dirty="0"/>
              <a:t>až po  některá další omezení týkajících se nakládání s majetkem </a:t>
            </a:r>
            <a:endParaRPr lang="cs-CZ" altLang="cs-CZ" sz="1800" i="1" dirty="0">
              <a:solidFill>
                <a:srgbClr val="7030A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8CA189-4C4D-4E95-AFA7-6AE1DB84EFF9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18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2C04F0-AB1B-4D8B-B42C-7A9EF3F1B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9756" y="2593910"/>
            <a:ext cx="333361" cy="28073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7E7585-76CE-4986-8F6B-E9D58A6721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7564" y="3750906"/>
            <a:ext cx="547979" cy="394508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DDD37E-5BDA-41C0-AC7F-9861B41ACF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9150" y="5817711"/>
            <a:ext cx="609600" cy="372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1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509588" y="1125538"/>
            <a:ext cx="8086725" cy="779462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</a:rPr>
              <a:t>Odpovědnost a kontrola </a:t>
            </a:r>
            <a:r>
              <a:rPr lang="cs-CZ" altLang="cs-CZ" sz="2800" b="1" dirty="0">
                <a:solidFill>
                  <a:srgbClr val="0070C0"/>
                </a:solidFill>
              </a:rPr>
              <a:t>při hospodaření </a:t>
            </a:r>
            <a:br>
              <a:rPr lang="cs-CZ" altLang="cs-CZ" sz="2800" b="1" dirty="0">
                <a:solidFill>
                  <a:srgbClr val="0070C0"/>
                </a:solidFill>
              </a:rPr>
            </a:br>
            <a:r>
              <a:rPr lang="cs-CZ" altLang="cs-CZ" sz="2800" b="1" dirty="0">
                <a:solidFill>
                  <a:srgbClr val="0070C0"/>
                </a:solidFill>
              </a:rPr>
              <a:t>a nakládání s veřejným majetkem</a:t>
            </a:r>
            <a:endParaRPr lang="cs-CZ" altLang="cs-CZ" sz="2800" dirty="0">
              <a:solidFill>
                <a:srgbClr val="0070C0"/>
              </a:solidFill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509588" y="2019300"/>
            <a:ext cx="8081962" cy="4114800"/>
          </a:xfrm>
        </p:spPr>
        <p:txBody>
          <a:bodyPr/>
          <a:lstStyle/>
          <a:p>
            <a:r>
              <a:rPr lang="cs-CZ" altLang="cs-CZ" sz="1800" b="1" dirty="0">
                <a:solidFill>
                  <a:srgbClr val="7030A0"/>
                </a:solidFill>
              </a:rPr>
              <a:t>odpovědnost </a:t>
            </a:r>
            <a:r>
              <a:rPr lang="cs-CZ" altLang="cs-CZ" sz="1800" dirty="0"/>
              <a:t>lze rozdělit na 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odpovědnost za </a:t>
            </a:r>
            <a:r>
              <a:rPr lang="cs-CZ" altLang="cs-CZ" sz="1800" b="1" i="1" dirty="0">
                <a:solidFill>
                  <a:srgbClr val="00287D"/>
                </a:solidFill>
              </a:rPr>
              <a:t>porušení povinnosti </a:t>
            </a:r>
            <a:r>
              <a:rPr lang="cs-CZ" altLang="cs-CZ" sz="1800" dirty="0"/>
              <a:t>při hospodaření s VM</a:t>
            </a:r>
          </a:p>
          <a:p>
            <a:pPr marL="457200" lvl="1" indent="0">
              <a:buNone/>
            </a:pPr>
            <a:r>
              <a:rPr lang="cs-CZ" altLang="cs-CZ" sz="1800" dirty="0"/>
              <a:t>                                              a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na odpovědnost </a:t>
            </a:r>
            <a:r>
              <a:rPr lang="cs-CZ" altLang="cs-CZ" sz="1800" b="1" i="1" dirty="0">
                <a:solidFill>
                  <a:srgbClr val="00287D"/>
                </a:solidFill>
              </a:rPr>
              <a:t>za škodu</a:t>
            </a:r>
            <a:r>
              <a:rPr lang="cs-CZ" altLang="cs-CZ" sz="1800" dirty="0"/>
              <a:t>, která na tomto majetku vznikne </a:t>
            </a:r>
          </a:p>
          <a:p>
            <a:r>
              <a:rPr lang="cs-CZ" altLang="cs-CZ" sz="1800" dirty="0"/>
              <a:t>pro řádné a efektivní hospodaření, </a:t>
            </a:r>
            <a:r>
              <a:rPr lang="cs-CZ" altLang="cs-CZ" sz="1700" dirty="0"/>
              <a:t>resp. </a:t>
            </a:r>
            <a:r>
              <a:rPr lang="cs-CZ" altLang="cs-CZ" sz="1800" dirty="0"/>
              <a:t>jeho ochranu, má zásadní význam </a:t>
            </a:r>
            <a:r>
              <a:rPr lang="cs-CZ" altLang="cs-CZ" sz="1800" b="1" dirty="0">
                <a:solidFill>
                  <a:srgbClr val="7030A0"/>
                </a:solidFill>
              </a:rPr>
              <a:t>kontrola dodržování povinností </a:t>
            </a:r>
            <a:r>
              <a:rPr lang="cs-CZ" altLang="cs-CZ" sz="1800" dirty="0"/>
              <a:t>při hospodaření a nakládání s VM </a:t>
            </a:r>
          </a:p>
          <a:p>
            <a:pPr lvl="1"/>
            <a:r>
              <a:rPr lang="cs-CZ" altLang="cs-CZ" sz="1800" b="1" i="1" dirty="0">
                <a:solidFill>
                  <a:srgbClr val="C00000"/>
                </a:solidFill>
              </a:rPr>
              <a:t>předmět kontroly </a:t>
            </a:r>
            <a:r>
              <a:rPr lang="cs-CZ" altLang="cs-CZ" sz="1800" dirty="0"/>
              <a:t>zde představuje </a:t>
            </a:r>
            <a:r>
              <a:rPr lang="cs-CZ" altLang="cs-CZ" sz="1800" b="1" dirty="0"/>
              <a:t>dodržování povinností </a:t>
            </a:r>
            <a:br>
              <a:rPr lang="cs-CZ" altLang="cs-CZ" sz="1800" b="1" dirty="0"/>
            </a:br>
            <a:r>
              <a:rPr lang="cs-CZ" altLang="cs-CZ" sz="1800" dirty="0"/>
              <a:t>v souvislosti s majetkem veřejného subjektu </a:t>
            </a:r>
            <a:r>
              <a:rPr lang="cs-CZ" altLang="cs-CZ" sz="1700" dirty="0"/>
              <a:t>(stanovených jak v právních předpisech, tak v předpisech vnitřních - organizačních)</a:t>
            </a:r>
          </a:p>
          <a:p>
            <a:pPr lvl="1"/>
            <a:r>
              <a:rPr lang="cs-CZ" altLang="cs-CZ" sz="1800" dirty="0"/>
              <a:t>předmětem kontroly by měla být </a:t>
            </a:r>
            <a:r>
              <a:rPr lang="cs-CZ" altLang="cs-CZ" sz="1800" b="1" dirty="0"/>
              <a:t>rovněž sama kontrolní činnost</a:t>
            </a:r>
            <a:r>
              <a:rPr lang="cs-CZ" altLang="cs-CZ" sz="1800" dirty="0"/>
              <a:t>, </a:t>
            </a:r>
            <a:r>
              <a:rPr lang="cs-CZ" altLang="cs-CZ" sz="1700" dirty="0"/>
              <a:t>resp. </a:t>
            </a:r>
            <a:r>
              <a:rPr lang="cs-CZ" altLang="cs-CZ" sz="1800" dirty="0"/>
              <a:t>její provádění </a:t>
            </a:r>
            <a:r>
              <a:rPr lang="cs-CZ" altLang="cs-CZ" sz="1700" dirty="0"/>
              <a:t>(ta je v zásadě věcí </a:t>
            </a:r>
            <a:r>
              <a:rPr lang="cs-CZ" altLang="cs-CZ" sz="1700" b="1" dirty="0"/>
              <a:t>kontrolních orgánů a útvarů </a:t>
            </a:r>
            <a:r>
              <a:rPr lang="cs-CZ" altLang="cs-CZ" sz="1700" dirty="0"/>
              <a:t>daného veřejného subjektu)</a:t>
            </a:r>
          </a:p>
          <a:p>
            <a:pPr lvl="1"/>
            <a:r>
              <a:rPr lang="cs-CZ" altLang="cs-CZ" sz="1800" dirty="0"/>
              <a:t>vnější (obecnější) kontrolní mechanismy - </a:t>
            </a:r>
            <a:r>
              <a:rPr lang="cs-CZ" altLang="cs-CZ" sz="1800" b="1" i="1" dirty="0"/>
              <a:t>např. kontrola občany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518AE3-7BAB-47C2-8912-49E4EAF6B9DB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19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5CE0BE-EA5D-4A9A-9E85-069078A15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287" y="5658844"/>
            <a:ext cx="576263" cy="40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</a:rPr>
              <a:t>Osnova konzultace a její cíl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0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veřejného majetku</a:t>
            </a:r>
            <a:endParaRPr lang="cs-CZ" altLang="cs-CZ" sz="2000" b="1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ekonomický základ veřejných subjektů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veřejné vlastnictví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veřejné věci a veřejné užívání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jiná majetková práva veřejných subjektů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základní zásady charakterizující veřejný majetek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výhradní </a:t>
            </a:r>
            <a:r>
              <a:rPr lang="cs-CZ" altLang="cs-CZ" sz="1800" b="1" i="1" dirty="0">
                <a:solidFill>
                  <a:srgbClr val="7030A0"/>
                </a:solidFill>
              </a:rPr>
              <a:t>(výlučný, obligatorní) </a:t>
            </a:r>
            <a:r>
              <a:rPr lang="cs-CZ" altLang="cs-CZ" sz="1900" b="1" i="1" dirty="0">
                <a:solidFill>
                  <a:srgbClr val="7030A0"/>
                </a:solidFill>
              </a:rPr>
              <a:t>majetek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výkon majetkových práv veřejných subjektů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právní úprava veřejného majetku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„fáze“ veřejného majetku </a:t>
            </a:r>
          </a:p>
          <a:p>
            <a:pPr eaLnBrk="1" hangingPunct="1"/>
            <a:r>
              <a:rPr lang="cs-CZ" altLang="cs-CZ" sz="2000" b="1" i="1" dirty="0">
                <a:solidFill>
                  <a:srgbClr val="7030A0"/>
                </a:solidFill>
              </a:rPr>
              <a:t>Nabývání veřejného majetku</a:t>
            </a:r>
          </a:p>
          <a:p>
            <a:pPr eaLnBrk="1" hangingPunct="1"/>
            <a:r>
              <a:rPr lang="cs-CZ" altLang="cs-CZ" sz="2000" b="1" i="1" dirty="0">
                <a:solidFill>
                  <a:srgbClr val="7030A0"/>
                </a:solidFill>
              </a:rPr>
              <a:t>Hospodaření s veřejným majetkem </a:t>
            </a:r>
          </a:p>
          <a:p>
            <a:pPr eaLnBrk="1" hangingPunct="1"/>
            <a:endParaRPr lang="cs-CZ" altLang="cs-CZ" sz="2000" b="1" i="1" dirty="0">
              <a:solidFill>
                <a:srgbClr val="7030A0"/>
              </a:solidFill>
            </a:endParaRPr>
          </a:p>
          <a:p>
            <a:pPr eaLnBrk="1" hangingPunct="1"/>
            <a:endParaRPr lang="cs-CZ" altLang="cs-CZ" sz="2000" b="1" i="1" dirty="0">
              <a:solidFill>
                <a:srgbClr val="7030A0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2000" b="1" i="1" dirty="0">
                <a:solidFill>
                  <a:srgbClr val="7030A0"/>
                </a:solidFill>
              </a:rPr>
              <a:t> </a:t>
            </a:r>
            <a:br>
              <a:rPr lang="cs-CZ" altLang="cs-CZ" sz="2000" b="1" i="1" dirty="0">
                <a:solidFill>
                  <a:srgbClr val="7030A0"/>
                </a:solidFill>
              </a:rPr>
            </a:br>
            <a:r>
              <a:rPr lang="cs-CZ" altLang="cs-CZ" sz="2000" b="1" i="1" dirty="0">
                <a:solidFill>
                  <a:srgbClr val="7030A0"/>
                </a:solidFill>
              </a:rPr>
              <a:t> </a:t>
            </a:r>
            <a:br>
              <a:rPr lang="cs-CZ" altLang="cs-CZ" sz="2000" b="1" i="1" dirty="0">
                <a:solidFill>
                  <a:srgbClr val="7030A0"/>
                </a:solidFill>
              </a:rPr>
            </a:br>
            <a:r>
              <a:rPr lang="cs-CZ" altLang="cs-CZ" sz="2000" b="1" i="1" dirty="0">
                <a:solidFill>
                  <a:srgbClr val="7030A0"/>
                </a:solidFill>
              </a:rPr>
              <a:t> </a:t>
            </a:r>
          </a:p>
          <a:p>
            <a:pPr marL="0" indent="0" eaLnBrk="1" hangingPunct="1">
              <a:buNone/>
            </a:pPr>
            <a:endParaRPr lang="cs-CZ" altLang="cs-CZ" sz="2000" b="1" dirty="0"/>
          </a:p>
          <a:p>
            <a:pPr eaLnBrk="1" hangingPunct="1"/>
            <a:endParaRPr lang="cs-CZ" altLang="cs-CZ" sz="1800" b="1" dirty="0"/>
          </a:p>
          <a:p>
            <a:pPr lvl="1" eaLnBrk="1" hangingPunct="1"/>
            <a:endParaRPr lang="cs-CZ" altLang="cs-CZ" sz="1800" dirty="0"/>
          </a:p>
          <a:p>
            <a:pPr eaLnBrk="1" hangingPunct="1"/>
            <a:endParaRPr lang="cs-CZ" altLang="cs-CZ" sz="1800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333E3C-8ACC-46DF-AEE5-E428468D78EE}" type="slidenum">
              <a:rPr lang="cs-CZ" altLang="cs-CZ" sz="1200" smtClean="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cs-CZ" altLang="cs-CZ" sz="1200" dirty="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0010" y="1079965"/>
            <a:ext cx="8086725" cy="647700"/>
          </a:xfrm>
        </p:spPr>
        <p:txBody>
          <a:bodyPr/>
          <a:lstStyle/>
          <a:p>
            <a:pPr algn="ctr" eaLnBrk="1" hangingPunct="1"/>
            <a:br>
              <a:rPr lang="cs-CZ" altLang="cs-CZ" sz="2800" b="1" i="1" dirty="0">
                <a:solidFill>
                  <a:srgbClr val="7030A0"/>
                </a:solidFill>
              </a:rPr>
            </a:br>
            <a:br>
              <a:rPr lang="cs-CZ" altLang="cs-CZ" sz="3200" b="1" dirty="0"/>
            </a:br>
            <a:r>
              <a:rPr lang="cs-CZ" altLang="cs-CZ" sz="2600" b="1" dirty="0">
                <a:solidFill>
                  <a:srgbClr val="0070C0"/>
                </a:solidFill>
              </a:rPr>
              <a:t>Úřad pro zastupování státu ve věcech majetkových</a:t>
            </a:r>
            <a:endParaRPr lang="cs-CZ" altLang="cs-CZ" sz="2600" dirty="0">
              <a:solidFill>
                <a:srgbClr val="0070C0"/>
              </a:solidFill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>
                <a:solidFill>
                  <a:srgbClr val="7030A0"/>
                </a:solidFill>
              </a:rPr>
              <a:t>obecná zásada:</a:t>
            </a:r>
            <a:r>
              <a:rPr lang="cs-CZ" altLang="cs-CZ" sz="1800" dirty="0"/>
              <a:t> ve věcech týkajících se majetku státu vystupuje příslušná organizační složka státu nebo státní organizace </a:t>
            </a:r>
            <a:r>
              <a:rPr lang="cs-CZ" altLang="cs-CZ" sz="1800" i="1" dirty="0">
                <a:solidFill>
                  <a:srgbClr val="C00000"/>
                </a:solidFill>
              </a:rPr>
              <a:t>také v procesněprávních vztazích</a:t>
            </a:r>
          </a:p>
          <a:p>
            <a:r>
              <a:rPr lang="cs-CZ" altLang="cs-CZ" sz="1800" b="1" dirty="0">
                <a:solidFill>
                  <a:srgbClr val="C00000"/>
                </a:solidFill>
              </a:rPr>
              <a:t>ale</a:t>
            </a:r>
            <a:r>
              <a:rPr lang="cs-CZ" altLang="cs-CZ" sz="1800" dirty="0"/>
              <a:t> tam, kde to stanoví zákon, </a:t>
            </a:r>
            <a:r>
              <a:rPr lang="cs-CZ" altLang="cs-CZ" sz="1800" dirty="0">
                <a:solidFill>
                  <a:srgbClr val="C00000"/>
                </a:solidFill>
              </a:rPr>
              <a:t>vystupuje (příp. může vystupovat)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Úřad pro zastupování státu ve věcech majetkových </a:t>
            </a:r>
            <a:r>
              <a:rPr lang="cs-CZ" altLang="cs-CZ" sz="1800" b="1" dirty="0">
                <a:solidFill>
                  <a:srgbClr val="7030A0"/>
                </a:solidFill>
              </a:rPr>
              <a:t>(ÚZSVM)</a:t>
            </a:r>
          </a:p>
          <a:p>
            <a:pPr lvl="1"/>
            <a:r>
              <a:rPr lang="cs-CZ" altLang="cs-CZ" sz="1800" dirty="0"/>
              <a:t>jde o instituci hájící zejm. </a:t>
            </a:r>
            <a:r>
              <a:rPr lang="cs-CZ" altLang="cs-CZ" sz="1800" b="1" dirty="0"/>
              <a:t>veřejný zájem na kvalitní právní ochraně </a:t>
            </a:r>
            <a:r>
              <a:rPr lang="cs-CZ" altLang="cs-CZ" sz="1800" dirty="0"/>
              <a:t>majetku státu</a:t>
            </a:r>
          </a:p>
          <a:p>
            <a:pPr lvl="1"/>
            <a:r>
              <a:rPr lang="cs-CZ" altLang="cs-CZ" sz="1800" dirty="0"/>
              <a:t>představuje státní </a:t>
            </a:r>
            <a:r>
              <a:rPr lang="cs-CZ" altLang="cs-CZ" sz="1800" b="1" dirty="0"/>
              <a:t>orgán svého (</a:t>
            </a:r>
            <a:r>
              <a:rPr lang="cs-CZ" altLang="cs-CZ" sz="1800" b="1" dirty="0" err="1"/>
              <a:t>nevrchnostenského</a:t>
            </a:r>
            <a:r>
              <a:rPr lang="cs-CZ" altLang="cs-CZ" sz="1800" b="1" dirty="0"/>
              <a:t>) druhu</a:t>
            </a:r>
            <a:r>
              <a:rPr lang="cs-CZ" altLang="cs-CZ" sz="1800" dirty="0"/>
              <a:t>, organizační složku státu upravenou zákonem </a:t>
            </a:r>
            <a:r>
              <a:rPr lang="cs-CZ" altLang="cs-CZ" sz="1800" b="1" dirty="0"/>
              <a:t>č. 201/2002 Sb.</a:t>
            </a:r>
            <a:endParaRPr lang="cs-CZ" altLang="cs-CZ" sz="1800" dirty="0"/>
          </a:p>
          <a:p>
            <a:r>
              <a:rPr lang="cs-CZ" altLang="cs-CZ" sz="1800" b="1" dirty="0">
                <a:solidFill>
                  <a:srgbClr val="C00000"/>
                </a:solidFill>
              </a:rPr>
              <a:t>úkoly ÚZSVM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1) jedná v řízeních před soudy, rozhodčími, správními a jinými orgány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2) zpracovává právní stanoviska</a:t>
            </a:r>
          </a:p>
          <a:p>
            <a:pPr lvl="1"/>
            <a:r>
              <a:rPr lang="cs-CZ" altLang="cs-CZ" sz="1800" i="1" dirty="0">
                <a:solidFill>
                  <a:srgbClr val="00287D"/>
                </a:solidFill>
              </a:rPr>
              <a:t>3) plní další úkoly na základě zákona či prováděcího předpisu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518AE3-7BAB-47C2-8912-49E4EAF6B9DB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20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84515E-5BD1-4CBB-9C8D-5DF389224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9897" y="5703390"/>
            <a:ext cx="477705" cy="35447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D35071-5850-4F07-B0B2-D1DE6C6F7A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0727" y="3707364"/>
            <a:ext cx="231706" cy="7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504825" y="1147504"/>
            <a:ext cx="8086725" cy="544447"/>
          </a:xfrm>
        </p:spPr>
        <p:txBody>
          <a:bodyPr/>
          <a:lstStyle/>
          <a:p>
            <a:pPr algn="ctr" eaLnBrk="1" hangingPunct="1"/>
            <a:r>
              <a:rPr lang="cs-CZ" altLang="cs-CZ" sz="2600" b="1" dirty="0">
                <a:solidFill>
                  <a:srgbClr val="0070C0"/>
                </a:solidFill>
              </a:rPr>
              <a:t>Úřad pro zastupování státu ve věcech majetkových</a:t>
            </a:r>
            <a:endParaRPr lang="cs-CZ" altLang="cs-CZ" sz="2600" dirty="0">
              <a:solidFill>
                <a:srgbClr val="0070C0"/>
              </a:solidFill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b="1" dirty="0">
                <a:solidFill>
                  <a:srgbClr val="00287D"/>
                </a:solidFill>
              </a:rPr>
              <a:t>jednání v řízeních</a:t>
            </a:r>
          </a:p>
          <a:p>
            <a:pPr lvl="1"/>
            <a:r>
              <a:rPr lang="cs-CZ" altLang="cs-CZ" sz="1800" b="1" dirty="0"/>
              <a:t>výlučná (obligatorní) jednání</a:t>
            </a:r>
          </a:p>
          <a:p>
            <a:pPr lvl="1"/>
            <a:r>
              <a:rPr lang="cs-CZ" altLang="cs-CZ" sz="1800" dirty="0"/>
              <a:t>dohodnutá jednání</a:t>
            </a:r>
          </a:p>
          <a:p>
            <a:pPr lvl="1"/>
            <a:r>
              <a:rPr lang="cs-CZ" altLang="cs-CZ" sz="1800" dirty="0"/>
              <a:t>vedlejší účastenství </a:t>
            </a:r>
          </a:p>
          <a:p>
            <a:r>
              <a:rPr lang="cs-CZ" altLang="cs-CZ" sz="1800" b="1" dirty="0">
                <a:solidFill>
                  <a:srgbClr val="00287D"/>
                </a:solidFill>
              </a:rPr>
              <a:t>zpracovávání právních stanovisek</a:t>
            </a:r>
          </a:p>
          <a:p>
            <a:pPr lvl="1"/>
            <a:r>
              <a:rPr lang="cs-CZ" altLang="cs-CZ" sz="1800" dirty="0"/>
              <a:t>na žádost pro organizační složku státu nebo státní organizaci</a:t>
            </a:r>
          </a:p>
          <a:p>
            <a:pPr lvl="1"/>
            <a:r>
              <a:rPr lang="cs-CZ" altLang="cs-CZ" sz="1800" dirty="0"/>
              <a:t>odůvodňuje-li to </a:t>
            </a:r>
            <a:r>
              <a:rPr lang="cs-CZ" altLang="cs-CZ" sz="1800" b="1" dirty="0"/>
              <a:t>zásadní význam nebo složitost věci</a:t>
            </a:r>
          </a:p>
          <a:p>
            <a:r>
              <a:rPr lang="cs-CZ" altLang="cs-CZ" sz="1800" b="1" dirty="0">
                <a:solidFill>
                  <a:srgbClr val="00287D"/>
                </a:solidFill>
              </a:rPr>
              <a:t>další úkoly</a:t>
            </a:r>
          </a:p>
          <a:p>
            <a:pPr lvl="1"/>
            <a:r>
              <a:rPr lang="cs-CZ" altLang="cs-CZ" sz="1800" dirty="0">
                <a:solidFill>
                  <a:srgbClr val="00287D"/>
                </a:solidFill>
              </a:rPr>
              <a:t>hospodaření s majetkem státu</a:t>
            </a:r>
          </a:p>
          <a:p>
            <a:pPr lvl="2"/>
            <a:r>
              <a:rPr lang="cs-CZ" altLang="cs-CZ" sz="1800" b="1" dirty="0"/>
              <a:t>„běžné hospodaření“</a:t>
            </a:r>
            <a:r>
              <a:rPr lang="cs-CZ" altLang="cs-CZ" sz="1800" dirty="0"/>
              <a:t> </a:t>
            </a:r>
            <a:r>
              <a:rPr lang="cs-CZ" altLang="cs-CZ" sz="1700" dirty="0"/>
              <a:t>(provozní majetek a majetek, který na ÚZSVM přešel na základě některých zákonů)</a:t>
            </a:r>
          </a:p>
          <a:p>
            <a:pPr lvl="2"/>
            <a:r>
              <a:rPr lang="cs-CZ" altLang="cs-CZ" sz="1800" b="1" dirty="0"/>
              <a:t>„prozatímní hospodaření“ </a:t>
            </a:r>
            <a:r>
              <a:rPr lang="cs-CZ" altLang="cs-CZ" sz="1700" dirty="0"/>
              <a:t>(tzv. bezprizorný majetek)</a:t>
            </a:r>
          </a:p>
          <a:p>
            <a:pPr lvl="1"/>
            <a:r>
              <a:rPr lang="cs-CZ" altLang="cs-CZ" sz="1800" dirty="0">
                <a:solidFill>
                  <a:srgbClr val="00287D"/>
                </a:solidFill>
              </a:rPr>
              <a:t>odborná pomoc obcím </a:t>
            </a:r>
            <a:r>
              <a:rPr lang="cs-CZ" altLang="cs-CZ" sz="1800" dirty="0"/>
              <a:t>- při vedení vybraných sporů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518AE3-7BAB-47C2-8912-49E4EAF6B9DB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3DED60-23A1-43FB-B3CA-7DE13D08B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9137" y="5178068"/>
            <a:ext cx="252413" cy="8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8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</a:rPr>
              <a:t>Prameny ke studiu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sz="1800" dirty="0" err="1"/>
              <a:t>Havlan</a:t>
            </a:r>
            <a:r>
              <a:rPr lang="cs-CZ" altLang="cs-CZ" sz="1800" dirty="0"/>
              <a:t>, P. </a:t>
            </a:r>
            <a:r>
              <a:rPr lang="cs-CZ" altLang="cs-CZ" sz="1800" b="1" i="1" dirty="0"/>
              <a:t>Veřejný majetek</a:t>
            </a:r>
            <a:r>
              <a:rPr lang="cs-CZ" altLang="cs-CZ" sz="1800" dirty="0"/>
              <a:t>. 3. vyd. Brno: Masarykova univerzita, 2016</a:t>
            </a:r>
          </a:p>
          <a:p>
            <a:pPr algn="just" eaLnBrk="1" hangingPunct="1"/>
            <a:r>
              <a:rPr lang="cs-CZ" altLang="cs-CZ" sz="1800" dirty="0" err="1"/>
              <a:t>Havlan</a:t>
            </a:r>
            <a:r>
              <a:rPr lang="cs-CZ" altLang="cs-CZ" sz="1800" dirty="0"/>
              <a:t>, P. </a:t>
            </a:r>
            <a:r>
              <a:rPr lang="cs-CZ" altLang="cs-CZ" sz="1800" b="1" i="1" dirty="0"/>
              <a:t>Veřejné vlastnictví v právu a společnosti</a:t>
            </a:r>
            <a:r>
              <a:rPr lang="cs-CZ" altLang="cs-CZ" sz="1800" dirty="0"/>
              <a:t>. 1. vyd. Praha: </a:t>
            </a:r>
            <a:br>
              <a:rPr lang="cs-CZ" altLang="cs-CZ" sz="1800" dirty="0"/>
            </a:br>
            <a:r>
              <a:rPr lang="cs-CZ" altLang="cs-CZ" sz="1800" dirty="0"/>
              <a:t>C.H. Beck, 2008</a:t>
            </a:r>
          </a:p>
          <a:p>
            <a:pPr algn="just" eaLnBrk="1" hangingPunct="1"/>
            <a:r>
              <a:rPr lang="cs-CZ" altLang="cs-CZ" sz="1800" dirty="0"/>
              <a:t>Staša, J. </a:t>
            </a:r>
            <a:r>
              <a:rPr lang="cs-CZ" altLang="cs-CZ" sz="1800" b="1" dirty="0"/>
              <a:t>Veřejné užívání</a:t>
            </a:r>
            <a:r>
              <a:rPr lang="cs-CZ" altLang="cs-CZ" sz="1800" dirty="0"/>
              <a:t>. In: Hendrych, D. a kol. </a:t>
            </a:r>
            <a:r>
              <a:rPr lang="cs-CZ" altLang="cs-CZ" sz="1800" i="1" dirty="0"/>
              <a:t>Správní právo. Obecná část</a:t>
            </a:r>
            <a:r>
              <a:rPr lang="cs-CZ" altLang="cs-CZ" sz="1800" dirty="0"/>
              <a:t>. 9. vyd. Praha: C. H. Beck, 2016, s. 387-400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518AE3-7BAB-47C2-8912-49E4EAF6B9DB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0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3F2E3-6DCD-D54C-A902-3A9DB99F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Osnova konzultace a její cíl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F61AC8-EC93-0D88-7F0B-D6149CD3C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i="1" dirty="0">
                <a:solidFill>
                  <a:srgbClr val="7030A0"/>
                </a:solidFill>
              </a:rPr>
              <a:t>Nakládání s veřejným majetkem </a:t>
            </a:r>
          </a:p>
          <a:p>
            <a:pPr eaLnBrk="1" hangingPunct="1"/>
            <a:r>
              <a:rPr lang="cs-CZ" altLang="cs-CZ" sz="2000" b="1" i="1" dirty="0">
                <a:solidFill>
                  <a:srgbClr val="7030A0"/>
                </a:solidFill>
              </a:rPr>
              <a:t>Odpovědnost a kontrola při hospodaření a nakládání </a:t>
            </a:r>
            <a:br>
              <a:rPr lang="cs-CZ" altLang="cs-CZ" sz="2000" b="1" i="1" dirty="0">
                <a:solidFill>
                  <a:srgbClr val="7030A0"/>
                </a:solidFill>
              </a:rPr>
            </a:br>
            <a:r>
              <a:rPr lang="cs-CZ" altLang="cs-CZ" sz="2000" b="1" i="1" dirty="0">
                <a:solidFill>
                  <a:srgbClr val="7030A0"/>
                </a:solidFill>
              </a:rPr>
              <a:t>s veřejným majetkem</a:t>
            </a:r>
          </a:p>
          <a:p>
            <a:pPr eaLnBrk="1" hangingPunct="1"/>
            <a:r>
              <a:rPr lang="cs-CZ" altLang="cs-CZ" sz="2000" b="1" i="1" dirty="0">
                <a:solidFill>
                  <a:srgbClr val="7030A0"/>
                </a:solidFill>
              </a:rPr>
              <a:t>Úřad pro zastupování státu ve věcech majetkových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endParaRPr lang="cs-CZ" altLang="cs-CZ" sz="2000" b="1" dirty="0"/>
          </a:p>
          <a:p>
            <a:pPr eaLnBrk="1" hangingPunct="1"/>
            <a:endParaRPr lang="cs-CZ" altLang="cs-CZ" sz="2000" b="1" dirty="0"/>
          </a:p>
          <a:p>
            <a:pPr marL="0" indent="0" eaLnBrk="1" hangingPunct="1">
              <a:buNone/>
            </a:pPr>
            <a:endParaRPr lang="cs-CZ" altLang="cs-CZ" sz="2000" b="1" dirty="0"/>
          </a:p>
          <a:p>
            <a:pPr eaLnBrk="1" hangingPunct="1"/>
            <a:r>
              <a:rPr lang="cs-CZ" sz="2000" b="1" dirty="0"/>
              <a:t>Cíl: </a:t>
            </a:r>
            <a:r>
              <a:rPr lang="cs-CZ" sz="2000" dirty="0"/>
              <a:t>cílem této konzultace je, aby studenti byli s to vymezit, co je to ekonomický a majetkový základ veřejné správy a vysvětlit klíčové   pojmy a procesy s ním související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F7B084-708D-FE7D-5242-20A20BA79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11443-4A83-4161-8838-67CD9B59B9F8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933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25671-AB83-4D06-8059-1C7184B4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Na co má konzultace odpovědět?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C4F484-E9A3-496B-B468-B4865A9AB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38" y="1953419"/>
            <a:ext cx="8081962" cy="411480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Proč je pro majetkový základ veřejné správy klíčové tzv. veřejné vlastnictví?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chtěl J. Janovský zejména vyjádřit svou charakteristikou veřejných věcí? Jaký je vztah veřejných věcí a veřejného vlastnictví?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čem spočívá podstata veřejného užívání?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Jaké jsou základní zásady charakterizující veřejný majetek ve vztahu k subjektům veřejné správy?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se rozumí pojmem výhradní  (výlučný, obligatorní) majetek a jaká jsou úskalí jeho české právní úpravy?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čem spočívají specifika výkonu majetkových práv u veřejných subjektů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Jaké „fáze“ veřejného majetku rozeznáváme? Co se rozumí hospodařením s veřejným majetkem </a:t>
            </a:r>
            <a:b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širším a co v užším smyslu?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čem je jedinečný, jako orgán státu, Úřad pro zastupování státu ve věcech majetkových?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F89120-7B28-43CD-A6BE-0FE52AD32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11443-4A83-4161-8838-67CD9B59B9F8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162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4E200-3672-08FC-6C52-0E9DA5EB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1125538"/>
            <a:ext cx="8086725" cy="965480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400" b="1" dirty="0">
                <a:solidFill>
                  <a:srgbClr val="0070C0"/>
                </a:solidFill>
              </a:rPr>
              <a:t>ekonomický základ veřejných subjektů </a:t>
            </a:r>
            <a:br>
              <a:rPr lang="cs-CZ" altLang="cs-CZ" sz="2400" b="1" dirty="0">
                <a:solidFill>
                  <a:srgbClr val="7030A0"/>
                </a:solidFill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C2EA2-83FB-D3F7-D1F3-7DE04D164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2014538"/>
            <a:ext cx="8081962" cy="4114800"/>
          </a:xfrm>
        </p:spPr>
        <p:txBody>
          <a:bodyPr/>
          <a:lstStyle/>
          <a:p>
            <a:pPr lvl="1" eaLnBrk="1" hangingPunct="1"/>
            <a:endParaRPr lang="cs-CZ" altLang="cs-CZ" sz="2000" dirty="0"/>
          </a:p>
          <a:p>
            <a:pPr lvl="1" eaLnBrk="1" hangingPunct="1"/>
            <a:r>
              <a:rPr lang="cs-CZ" altLang="cs-CZ" sz="2000" dirty="0"/>
              <a:t>v praxi </a:t>
            </a:r>
            <a:r>
              <a:rPr lang="cs-CZ" altLang="cs-CZ" sz="2000" b="1" dirty="0"/>
              <a:t>významný aspekt </a:t>
            </a:r>
            <a:r>
              <a:rPr lang="cs-CZ" altLang="cs-CZ" sz="2000" dirty="0"/>
              <a:t>jejich existence a fungování </a:t>
            </a:r>
          </a:p>
          <a:p>
            <a:pPr lvl="1" eaLnBrk="1" hangingPunct="1"/>
            <a:r>
              <a:rPr lang="cs-CZ" altLang="cs-CZ" sz="2000" dirty="0"/>
              <a:t>do značné míry </a:t>
            </a:r>
            <a:r>
              <a:rPr lang="cs-CZ" altLang="cs-CZ" sz="2000" b="1" dirty="0"/>
              <a:t>nepostradatelný</a:t>
            </a:r>
            <a:r>
              <a:rPr lang="cs-CZ" altLang="cs-CZ" sz="2000" dirty="0"/>
              <a:t> (např. v případě samosprávy faktickou podmínkou jejího vzniku – proto také před 1989 existovat nemohla) </a:t>
            </a:r>
          </a:p>
          <a:p>
            <a:pPr lvl="1" eaLnBrk="1" hangingPunct="1"/>
            <a:r>
              <a:rPr lang="cs-CZ" altLang="cs-CZ" sz="2000" dirty="0"/>
              <a:t>rozlišovány dvě základní roviny: </a:t>
            </a:r>
            <a:r>
              <a:rPr lang="cs-CZ" altLang="cs-CZ" sz="2000" b="1" i="1" dirty="0">
                <a:solidFill>
                  <a:srgbClr val="C00000"/>
                </a:solidFill>
              </a:rPr>
              <a:t>majetek</a:t>
            </a:r>
            <a:r>
              <a:rPr lang="cs-CZ" altLang="cs-CZ" sz="2000" dirty="0"/>
              <a:t> + </a:t>
            </a:r>
            <a:r>
              <a:rPr lang="cs-CZ" altLang="cs-CZ" sz="2000" b="1" i="1" dirty="0">
                <a:solidFill>
                  <a:srgbClr val="C00000"/>
                </a:solidFill>
              </a:rPr>
              <a:t>rozpočet </a:t>
            </a:r>
            <a:endParaRPr lang="cs-CZ" altLang="cs-CZ" sz="2000" dirty="0"/>
          </a:p>
          <a:p>
            <a:pPr lvl="1" eaLnBrk="1" hangingPunct="1"/>
            <a:r>
              <a:rPr lang="cs-CZ" altLang="cs-CZ" sz="2000" dirty="0"/>
              <a:t>významný jak pro</a:t>
            </a:r>
            <a:r>
              <a:rPr lang="cs-CZ" altLang="cs-CZ" sz="2000" b="1" dirty="0"/>
              <a:t> </a:t>
            </a:r>
            <a:r>
              <a:rPr lang="cs-CZ" altLang="cs-CZ" sz="2000" i="1" dirty="0">
                <a:solidFill>
                  <a:srgbClr val="00287D"/>
                </a:solidFill>
              </a:rPr>
              <a:t>vrchnostenskou</a:t>
            </a:r>
            <a:r>
              <a:rPr lang="cs-CZ" altLang="cs-CZ" sz="1800" b="1" i="1" dirty="0"/>
              <a:t> </a:t>
            </a:r>
            <a:r>
              <a:rPr lang="cs-CZ" altLang="cs-CZ" sz="1400" dirty="0"/>
              <a:t>(nadřazené vystupování VS)</a:t>
            </a:r>
            <a:r>
              <a:rPr lang="cs-CZ" altLang="cs-CZ" sz="1800" dirty="0"/>
              <a:t>,</a:t>
            </a:r>
            <a:r>
              <a:rPr lang="cs-CZ" altLang="cs-CZ" sz="1400" dirty="0"/>
              <a:t> </a:t>
            </a:r>
          </a:p>
          <a:p>
            <a:pPr marL="457200" lvl="1" indent="0" eaLnBrk="1" hangingPunct="1">
              <a:buNone/>
            </a:pPr>
            <a:r>
              <a:rPr lang="cs-CZ" altLang="cs-CZ" sz="1800" dirty="0"/>
              <a:t>     </a:t>
            </a:r>
            <a:r>
              <a:rPr lang="cs-CZ" altLang="cs-CZ" sz="2000" dirty="0"/>
              <a:t>tak </a:t>
            </a:r>
            <a:r>
              <a:rPr lang="cs-CZ" altLang="cs-CZ" sz="1600" dirty="0"/>
              <a:t>zejm.</a:t>
            </a:r>
            <a:r>
              <a:rPr lang="cs-CZ" altLang="cs-CZ" sz="2000" dirty="0"/>
              <a:t> pro </a:t>
            </a:r>
            <a:r>
              <a:rPr lang="cs-CZ" altLang="cs-CZ" sz="2000" i="1" dirty="0" err="1">
                <a:solidFill>
                  <a:srgbClr val="00287D"/>
                </a:solidFill>
              </a:rPr>
              <a:t>nevrchnostenskou</a:t>
            </a:r>
            <a:r>
              <a:rPr lang="cs-CZ" altLang="cs-CZ" sz="2000" i="1" dirty="0">
                <a:solidFill>
                  <a:srgbClr val="00287D"/>
                </a:solidFill>
              </a:rPr>
              <a:t> správu </a:t>
            </a:r>
            <a:r>
              <a:rPr lang="cs-CZ" altLang="cs-CZ" sz="1400" dirty="0"/>
              <a:t>(zajišťování veřejných služeb, 					            „pečovatelská správa“)</a:t>
            </a:r>
            <a:endParaRPr lang="cs-CZ" altLang="cs-CZ" sz="1400" i="1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0BD783-EFB0-B11B-7A9B-95ADA8E286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11443-4A83-4161-8838-67CD9B59B9F8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57556F-3144-F5A2-5820-D4FD74C0C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2602" y="3738282"/>
            <a:ext cx="609600" cy="3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509588" y="1225420"/>
            <a:ext cx="8086725" cy="870858"/>
          </a:xfrm>
        </p:spPr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veřejné vlastnictví</a:t>
            </a:r>
            <a:br>
              <a:rPr lang="cs-CZ" altLang="cs-CZ" sz="2800" b="1" i="1" dirty="0">
                <a:solidFill>
                  <a:srgbClr val="7030A0"/>
                </a:solidFill>
              </a:rPr>
            </a:b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v dané oblasti klíčový pojem  </a:t>
            </a:r>
          </a:p>
          <a:p>
            <a:pPr eaLnBrk="1" hangingPunct="1"/>
            <a:r>
              <a:rPr lang="cs-CZ" altLang="cs-CZ" sz="1800" b="1" u="sng" dirty="0">
                <a:solidFill>
                  <a:srgbClr val="7030A0"/>
                </a:solidFill>
              </a:rPr>
              <a:t>veřejné vlastnictví</a:t>
            </a:r>
            <a:r>
              <a:rPr lang="cs-CZ" altLang="cs-CZ" sz="1800" dirty="0">
                <a:solidFill>
                  <a:srgbClr val="7030A0"/>
                </a:solidFill>
              </a:rPr>
              <a:t> </a:t>
            </a:r>
            <a:r>
              <a:rPr lang="cs-CZ" altLang="cs-CZ" sz="1700" dirty="0">
                <a:solidFill>
                  <a:srgbClr val="7030A0"/>
                </a:solidFill>
              </a:rPr>
              <a:t>je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rgbClr val="C00000"/>
                </a:solidFill>
              </a:rPr>
              <a:t>vlastnictví</a:t>
            </a: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C00000"/>
                </a:solidFill>
              </a:rPr>
              <a:t>subjektu veřejné povahy </a:t>
            </a:r>
            <a:r>
              <a:rPr lang="cs-CZ" altLang="cs-CZ" sz="1800" dirty="0"/>
              <a:t>(tj. zejména):</a:t>
            </a:r>
          </a:p>
          <a:p>
            <a:pPr lvl="1" eaLnBrk="1" hangingPunct="1"/>
            <a:r>
              <a:rPr lang="cs-CZ" altLang="cs-CZ" sz="1800" dirty="0"/>
              <a:t>tzv. právnické osoby veřejného práva</a:t>
            </a:r>
          </a:p>
          <a:p>
            <a:pPr lvl="1" eaLnBrk="1" hangingPunct="1"/>
            <a:r>
              <a:rPr lang="cs-CZ" altLang="cs-CZ" sz="1800" dirty="0"/>
              <a:t>typicky </a:t>
            </a:r>
            <a:r>
              <a:rPr lang="cs-CZ" altLang="cs-CZ" sz="1800" b="1" i="1" dirty="0">
                <a:solidFill>
                  <a:srgbClr val="00287D"/>
                </a:solidFill>
              </a:rPr>
              <a:t>státu</a:t>
            </a:r>
            <a:r>
              <a:rPr lang="cs-CZ" altLang="cs-CZ" sz="1800" dirty="0"/>
              <a:t> nebo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cs-CZ" sz="1800" b="1" i="1" dirty="0">
                <a:solidFill>
                  <a:srgbClr val="00287D"/>
                </a:solidFill>
              </a:rPr>
              <a:t>územního samosprávného celku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jiné veřejnoprávní korporace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veřejného podniku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veřejného ústavu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veřejného fondu</a:t>
            </a:r>
          </a:p>
          <a:p>
            <a:pPr lvl="1" eaLnBrk="1" hangingPunct="1"/>
            <a:r>
              <a:rPr lang="cs-CZ" altLang="cs-CZ" sz="1800" dirty="0"/>
              <a:t>obecně </a:t>
            </a:r>
            <a:r>
              <a:rPr lang="cs-CZ" altLang="cs-CZ" sz="1800" dirty="0">
                <a:solidFill>
                  <a:srgbClr val="7030A0"/>
                </a:solidFill>
              </a:rPr>
              <a:t>vlastnictví </a:t>
            </a:r>
            <a:r>
              <a:rPr lang="cs-CZ" altLang="cs-CZ" sz="1800" b="1" dirty="0">
                <a:solidFill>
                  <a:srgbClr val="7030A0"/>
                </a:solidFill>
              </a:rPr>
              <a:t>„veřejného subjektu“</a:t>
            </a:r>
          </a:p>
          <a:p>
            <a:pPr lvl="1" eaLnBrk="1" hangingPunct="1"/>
            <a:r>
              <a:rPr lang="cs-CZ" altLang="cs-CZ" sz="1800" dirty="0"/>
              <a:t>problém: ne každý veřejný subjekt je také vlastnicky způsobilý </a:t>
            </a:r>
            <a:r>
              <a:rPr lang="cs-CZ" altLang="cs-CZ" sz="1700" dirty="0"/>
              <a:t>(typicky příspěvkové organizace) </a:t>
            </a:r>
            <a:endParaRPr lang="cs-CZ" altLang="cs-CZ" sz="1700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678188-52A3-48B7-9112-68A3D509D09D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9A481B-4A21-4AAD-8D79-A4440257F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5860" y="5599547"/>
            <a:ext cx="609600" cy="409367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96B995-9C47-4127-8605-E8E8E6FD27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5599546"/>
            <a:ext cx="547396" cy="40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5538"/>
            <a:ext cx="8086725" cy="566413"/>
          </a:xfrm>
        </p:spPr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veřejné vlastnictví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/>
              <a:t>základem </a:t>
            </a:r>
            <a:r>
              <a:rPr lang="cs-CZ" altLang="cs-CZ" sz="1700" b="1" dirty="0"/>
              <a:t>je</a:t>
            </a:r>
            <a:r>
              <a:rPr lang="cs-CZ" altLang="cs-CZ" sz="1800" b="1" dirty="0"/>
              <a:t> </a:t>
            </a:r>
            <a:r>
              <a:rPr lang="cs-CZ" altLang="cs-CZ" sz="1800" i="1" dirty="0"/>
              <a:t>(„i nadále“) </a:t>
            </a:r>
            <a:r>
              <a:rPr lang="cs-CZ" altLang="cs-CZ" sz="1800" b="1" dirty="0"/>
              <a:t>soukromé právo</a:t>
            </a:r>
          </a:p>
          <a:p>
            <a:pPr lvl="1" eaLnBrk="1" hangingPunct="1"/>
            <a:r>
              <a:rPr lang="cs-CZ" altLang="cs-CZ" sz="1800" dirty="0"/>
              <a:t>obsah: </a:t>
            </a:r>
            <a:r>
              <a:rPr lang="cs-CZ" altLang="cs-CZ" sz="1800" b="1" dirty="0">
                <a:solidFill>
                  <a:srgbClr val="7030A0"/>
                </a:solidFill>
              </a:rPr>
              <a:t>vlastnická triáda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věc držet 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věc užívat a požívat její plody a brát z ní užitky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nakládat s věcí</a:t>
            </a:r>
          </a:p>
          <a:p>
            <a:pPr lvl="1" eaLnBrk="1" hangingPunct="1"/>
            <a:r>
              <a:rPr lang="cs-CZ" altLang="cs-CZ" sz="1800" dirty="0"/>
              <a:t>tzv. veřejné vlastnictví nelze ztotožňovat s vlastnictvím </a:t>
            </a:r>
            <a:br>
              <a:rPr lang="cs-CZ" altLang="cs-CZ" sz="1800" dirty="0"/>
            </a:br>
            <a:r>
              <a:rPr lang="cs-CZ" altLang="cs-CZ" sz="1800" dirty="0"/>
              <a:t>ve veřejnoprávním smyslu </a:t>
            </a:r>
          </a:p>
          <a:p>
            <a:pPr marL="457200" lvl="1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veřejné právo zde má ale své místo </a:t>
            </a:r>
            <a:r>
              <a:rPr lang="cs-CZ" altLang="cs-CZ" sz="1800" dirty="0"/>
              <a:t>v podobě </a:t>
            </a:r>
            <a:r>
              <a:rPr lang="cs-CZ" altLang="cs-CZ" sz="1800" b="1" dirty="0">
                <a:solidFill>
                  <a:srgbClr val="7030A0"/>
                </a:solidFill>
              </a:rPr>
              <a:t>určitých veřejnoprávních specifik </a:t>
            </a:r>
            <a:endParaRPr lang="cs-CZ" altLang="cs-CZ" sz="1800" dirty="0"/>
          </a:p>
          <a:p>
            <a:pPr lvl="1" eaLnBrk="1" hangingPunct="1"/>
            <a:r>
              <a:rPr lang="cs-CZ" altLang="cs-CZ" sz="1600" i="1" dirty="0">
                <a:solidFill>
                  <a:srgbClr val="FF0000"/>
                </a:solidFill>
              </a:rPr>
              <a:t>v předmětu vlastnictví </a:t>
            </a:r>
            <a:r>
              <a:rPr lang="cs-CZ" altLang="cs-CZ" sz="1600" dirty="0"/>
              <a:t>a </a:t>
            </a:r>
            <a:r>
              <a:rPr lang="cs-CZ" altLang="cs-CZ" sz="1600" dirty="0">
                <a:solidFill>
                  <a:srgbClr val="FF0000"/>
                </a:solidFill>
              </a:rPr>
              <a:t>„</a:t>
            </a:r>
            <a:r>
              <a:rPr lang="cs-CZ" altLang="cs-CZ" sz="1600" i="1" dirty="0">
                <a:solidFill>
                  <a:srgbClr val="FF0000"/>
                </a:solidFill>
              </a:rPr>
              <a:t>jiných“ omezeních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600" dirty="0"/>
              <a:t>příznačná je určitá </a:t>
            </a:r>
            <a:r>
              <a:rPr lang="cs-CZ" altLang="cs-CZ" sz="1600" dirty="0">
                <a:solidFill>
                  <a:srgbClr val="7030A0"/>
                </a:solidFill>
              </a:rPr>
              <a:t>„veřejnoprávní přísnost“ </a:t>
            </a:r>
            <a:r>
              <a:rPr lang="cs-CZ" altLang="cs-CZ" sz="1600" dirty="0"/>
              <a:t>nad rámec obecných omezení </a:t>
            </a:r>
            <a:endParaRPr lang="cs-CZ" altLang="cs-CZ" sz="1600" dirty="0">
              <a:solidFill>
                <a:srgbClr val="7030A0"/>
              </a:solidFill>
            </a:endParaRPr>
          </a:p>
          <a:p>
            <a:pPr marL="1885950" lvl="3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400" dirty="0"/>
              <a:t>z toho ovšem plyne problém při spoluvlastnictví („přenos“ omezení i na spoluvlastníka)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8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0C0F4D-19E8-4F1A-9236-D4E73966702B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61A07D-8471-4E79-9693-6529BA751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0969" y="3906416"/>
            <a:ext cx="609600" cy="359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509588" y="1125538"/>
            <a:ext cx="8086725" cy="566413"/>
          </a:xfrm>
        </p:spPr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veřejné vlastnictví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800" dirty="0"/>
              <a:t>předmětem je </a:t>
            </a:r>
            <a:r>
              <a:rPr lang="cs-CZ" sz="1800" b="1" u="sng" dirty="0">
                <a:solidFill>
                  <a:srgbClr val="7030A0"/>
                </a:solidFill>
              </a:rPr>
              <a:t>veřejná věc </a:t>
            </a:r>
          </a:p>
          <a:p>
            <a:pPr lvl="1" eaLnBrk="1" hangingPunct="1">
              <a:defRPr/>
            </a:pPr>
            <a:r>
              <a:rPr lang="cs-CZ" sz="1700" dirty="0"/>
              <a:t>coby </a:t>
            </a:r>
            <a:r>
              <a:rPr lang="cs-CZ" sz="1800" dirty="0"/>
              <a:t>věc určená k </a:t>
            </a:r>
            <a:r>
              <a:rPr lang="cs-CZ" sz="1800" b="1" i="1" dirty="0">
                <a:solidFill>
                  <a:srgbClr val="C00000"/>
                </a:solidFill>
              </a:rPr>
              <a:t>veřejným účelům </a:t>
            </a:r>
          </a:p>
          <a:p>
            <a:pPr marL="457200" lvl="1" indent="0" eaLnBrk="1" hangingPunct="1">
              <a:buNone/>
              <a:defRPr/>
            </a:pPr>
            <a:r>
              <a:rPr lang="cs-CZ" sz="1700" dirty="0"/>
              <a:t>Pozn.: tzv. </a:t>
            </a:r>
            <a:r>
              <a:rPr lang="cs-CZ" sz="1700" dirty="0">
                <a:solidFill>
                  <a:srgbClr val="C00000"/>
                </a:solidFill>
              </a:rPr>
              <a:t>sociální funkce </a:t>
            </a:r>
            <a:r>
              <a:rPr lang="cs-CZ" sz="1700" dirty="0"/>
              <a:t>je u </a:t>
            </a:r>
            <a:r>
              <a:rPr lang="cs-CZ" sz="1700" dirty="0">
                <a:solidFill>
                  <a:srgbClr val="C00000"/>
                </a:solidFill>
              </a:rPr>
              <a:t>veřejného vlastnictví </a:t>
            </a:r>
            <a:r>
              <a:rPr lang="cs-CZ" sz="1700" dirty="0"/>
              <a:t>zvýrazněna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1700" dirty="0"/>
          </a:p>
          <a:p>
            <a:pPr eaLnBrk="1" hangingPunct="1">
              <a:defRPr/>
            </a:pPr>
            <a:r>
              <a:rPr lang="cs-CZ" sz="1800" dirty="0"/>
              <a:t>veřejné vlastnictví je </a:t>
            </a:r>
            <a:r>
              <a:rPr lang="cs-CZ" sz="1800" b="1" i="1" dirty="0"/>
              <a:t>smíšený institut</a:t>
            </a:r>
            <a:r>
              <a:rPr lang="cs-CZ" sz="1800" dirty="0"/>
              <a:t>, kdy se na veřejnou věc hledí </a:t>
            </a:r>
            <a:br>
              <a:rPr lang="cs-CZ" sz="1800" dirty="0"/>
            </a:br>
            <a:r>
              <a:rPr lang="cs-CZ" sz="1800" dirty="0"/>
              <a:t>v podstatě jako na </a:t>
            </a:r>
            <a:r>
              <a:rPr lang="cs-CZ" sz="1800" dirty="0">
                <a:solidFill>
                  <a:srgbClr val="00287D"/>
                </a:solidFill>
              </a:rPr>
              <a:t>obvyklý předmět vlastnického práva </a:t>
            </a:r>
            <a:r>
              <a:rPr lang="cs-CZ" sz="1800" dirty="0"/>
              <a:t>(„soukromého“), </a:t>
            </a:r>
            <a:br>
              <a:rPr lang="cs-CZ" sz="1800" dirty="0"/>
            </a:br>
            <a:r>
              <a:rPr lang="cs-CZ" sz="1800" dirty="0">
                <a:solidFill>
                  <a:srgbClr val="00287D"/>
                </a:solidFill>
              </a:rPr>
              <a:t>ale omezený veřejným účelem</a:t>
            </a:r>
          </a:p>
          <a:p>
            <a:pPr lvl="1" eaLnBrk="1" hangingPunct="1">
              <a:defRPr/>
            </a:pPr>
            <a:r>
              <a:rPr lang="cs-CZ" sz="1800" dirty="0"/>
              <a:t>(potenciální </a:t>
            </a:r>
            <a:r>
              <a:rPr lang="cs-CZ" sz="1800" i="1" dirty="0"/>
              <a:t>problém </a:t>
            </a:r>
            <a:r>
              <a:rPr lang="cs-CZ" sz="1700" dirty="0"/>
              <a:t>představuje</a:t>
            </a:r>
            <a:r>
              <a:rPr lang="cs-CZ" sz="1800" i="1" dirty="0"/>
              <a:t> absolutizace </a:t>
            </a:r>
            <a:r>
              <a:rPr lang="cs-CZ" sz="1800" dirty="0"/>
              <a:t>veřejného určení veřejné věci a bagatelizace vlastnického práva konkrétního vlastníka…)</a:t>
            </a:r>
          </a:p>
          <a:p>
            <a:pPr eaLnBrk="1" hangingPunct="1">
              <a:defRPr/>
            </a:pPr>
            <a:endParaRPr lang="cs-CZ" sz="1800" dirty="0"/>
          </a:p>
          <a:p>
            <a:pPr marL="342900" lvl="1" indent="-342900" eaLnBrk="1" hangingPunct="1">
              <a:buSzPct val="100000"/>
              <a:defRPr/>
            </a:pPr>
            <a:r>
              <a:rPr lang="cs-CZ" sz="1800" b="1" dirty="0"/>
              <a:t>schéma </a:t>
            </a:r>
            <a:r>
              <a:rPr lang="cs-CZ" sz="1200" b="1" dirty="0"/>
              <a:t>(konkrétní realita je samozřejmě složitější)</a:t>
            </a:r>
            <a:r>
              <a:rPr lang="cs-CZ" sz="1600" b="1" dirty="0"/>
              <a:t> </a:t>
            </a:r>
            <a:r>
              <a:rPr lang="cs-CZ" sz="1800" dirty="0"/>
              <a:t>- obecné společenské </a:t>
            </a:r>
            <a:r>
              <a:rPr lang="cs-CZ" sz="1800" b="1" i="1" dirty="0"/>
              <a:t>tendence</a:t>
            </a:r>
            <a:r>
              <a:rPr lang="cs-CZ" sz="1800" dirty="0"/>
              <a:t>:</a:t>
            </a:r>
          </a:p>
          <a:p>
            <a:pPr lvl="1" eaLnBrk="1" hangingPunct="1">
              <a:defRPr/>
            </a:pPr>
            <a:r>
              <a:rPr lang="cs-CZ" sz="1800" b="1" i="1" dirty="0">
                <a:solidFill>
                  <a:srgbClr val="00287D"/>
                </a:solidFill>
              </a:rPr>
              <a:t>„socializační“</a:t>
            </a:r>
            <a:r>
              <a:rPr lang="cs-CZ" sz="1800" dirty="0"/>
              <a:t>– posilování veřejného vlastnictví</a:t>
            </a:r>
          </a:p>
          <a:p>
            <a:pPr lvl="1" eaLnBrk="1" hangingPunct="1">
              <a:defRPr/>
            </a:pPr>
            <a:r>
              <a:rPr lang="cs-CZ" sz="1800" b="1" i="1" dirty="0">
                <a:solidFill>
                  <a:srgbClr val="00287D"/>
                </a:solidFill>
              </a:rPr>
              <a:t>„liberalizační“ </a:t>
            </a:r>
            <a:r>
              <a:rPr lang="cs-CZ" sz="1800" dirty="0"/>
              <a:t>– oslabování veřejného vlastnictví, privatizace</a:t>
            </a:r>
            <a:endParaRPr lang="cs-CZ" sz="1800" b="1" i="1" dirty="0">
              <a:solidFill>
                <a:srgbClr val="00287D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0923A9-88D9-4664-AAB7-59A7E65D1D17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cs-CZ" altLang="cs-CZ" sz="12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4CD38F-9AA2-44E6-89D9-13410814D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4505" y="2616209"/>
            <a:ext cx="609600" cy="45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42976" y="1040444"/>
            <a:ext cx="8086725" cy="647700"/>
          </a:xfrm>
        </p:spPr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Pojem VM </a:t>
            </a: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v</a:t>
            </a:r>
            <a:r>
              <a:rPr lang="cs-CZ" altLang="cs-CZ" dirty="0">
                <a:solidFill>
                  <a:srgbClr val="0070C0"/>
                </a:solidFill>
              </a:rPr>
              <a:t>eřejné věci a veřejné užívání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422275" y="2007861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základní dělení </a:t>
            </a:r>
            <a:r>
              <a:rPr lang="cs-CZ" altLang="cs-CZ" sz="1800" dirty="0"/>
              <a:t>veřejných věcí: </a:t>
            </a:r>
          </a:p>
          <a:p>
            <a:pPr lvl="1" eaLnBrk="1" hangingPunct="1"/>
            <a:r>
              <a:rPr lang="cs-CZ" altLang="cs-CZ" sz="1800" b="1" i="1" u="sng" dirty="0">
                <a:solidFill>
                  <a:srgbClr val="00287D"/>
                </a:solidFill>
              </a:rPr>
              <a:t>majetek finanční</a:t>
            </a:r>
            <a:r>
              <a:rPr lang="cs-CZ" altLang="cs-CZ" sz="1800" dirty="0">
                <a:solidFill>
                  <a:srgbClr val="00287D"/>
                </a:solidFill>
              </a:rPr>
              <a:t> </a:t>
            </a:r>
            <a:r>
              <a:rPr lang="cs-CZ" altLang="cs-CZ" sz="1800" dirty="0"/>
              <a:t>(</a:t>
            </a:r>
            <a:r>
              <a:rPr lang="cs-CZ" altLang="cs-CZ" sz="1800" i="1" dirty="0"/>
              <a:t>či fiskální</a:t>
            </a:r>
            <a:r>
              <a:rPr lang="cs-CZ" altLang="cs-CZ" sz="1800" dirty="0"/>
              <a:t>)                                                        </a:t>
            </a:r>
            <a:r>
              <a:rPr lang="cs-CZ" altLang="cs-CZ" sz="1800" i="1" dirty="0"/>
              <a:t>(důležitý svou kapitálovou hodnotou nebo výnosem) </a:t>
            </a:r>
          </a:p>
          <a:p>
            <a:pPr lvl="1" eaLnBrk="1" hangingPunct="1"/>
            <a:r>
              <a:rPr lang="cs-CZ" altLang="cs-CZ" sz="1800" b="1" i="1" u="sng" dirty="0">
                <a:solidFill>
                  <a:srgbClr val="00287D"/>
                </a:solidFill>
              </a:rPr>
              <a:t>majetek správní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cs-CZ" altLang="cs-CZ" sz="1800" dirty="0"/>
              <a:t>	</a:t>
            </a:r>
            <a:r>
              <a:rPr lang="cs-CZ" altLang="cs-CZ" sz="1800" i="1" dirty="0"/>
              <a:t>(slouží přímo úkolům veřejné správy, např. kancelářské budovy, služební vozidla, inventář apod.) </a:t>
            </a:r>
          </a:p>
          <a:p>
            <a:pPr lvl="1" eaLnBrk="1" hangingPunct="1"/>
            <a:r>
              <a:rPr lang="cs-CZ" altLang="cs-CZ" sz="1800" b="1" u="sng" dirty="0">
                <a:solidFill>
                  <a:srgbClr val="00287D"/>
                </a:solidFill>
              </a:rPr>
              <a:t>věci v obecném užívání</a:t>
            </a:r>
            <a:r>
              <a:rPr lang="cs-CZ" altLang="cs-CZ" sz="1800" b="1" dirty="0">
                <a:solidFill>
                  <a:srgbClr val="00287D"/>
                </a:solidFill>
              </a:rPr>
              <a:t> </a:t>
            </a:r>
            <a:r>
              <a:rPr lang="cs-CZ" altLang="cs-CZ" sz="1800" dirty="0"/>
              <a:t>či také tzv. </a:t>
            </a:r>
            <a:r>
              <a:rPr lang="cs-CZ" altLang="cs-CZ" sz="1800" b="1" i="1" dirty="0">
                <a:solidFill>
                  <a:srgbClr val="00B050"/>
                </a:solidFill>
              </a:rPr>
              <a:t>veřejné statky 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dirty="0"/>
              <a:t>s veřejnými statky úzce souvisí </a:t>
            </a:r>
            <a:r>
              <a:rPr lang="cs-CZ" altLang="cs-CZ" sz="1800" b="1" i="1" dirty="0">
                <a:solidFill>
                  <a:srgbClr val="7030A0"/>
                </a:solidFill>
              </a:rPr>
              <a:t>veřejné užívání</a:t>
            </a:r>
          </a:p>
          <a:p>
            <a:pPr lvl="1" eaLnBrk="1" hangingPunct="1"/>
            <a:r>
              <a:rPr lang="cs-CZ" altLang="cs-CZ" sz="1800" b="1" dirty="0"/>
              <a:t>právo každého na bezplatné užívání </a:t>
            </a:r>
            <a:r>
              <a:rPr lang="cs-CZ" altLang="cs-CZ" sz="1800" dirty="0"/>
              <a:t>veřejného statku</a:t>
            </a:r>
          </a:p>
          <a:p>
            <a:pPr marL="457200" lvl="1" indent="0" eaLnBrk="1" hangingPunct="1">
              <a:buNone/>
            </a:pPr>
            <a:r>
              <a:rPr lang="cs-CZ" altLang="cs-CZ" sz="1800" dirty="0"/>
              <a:t>     plyne z veřejného práva</a:t>
            </a:r>
          </a:p>
          <a:p>
            <a:pPr lvl="1" eaLnBrk="1" hangingPunct="1"/>
            <a:r>
              <a:rPr lang="cs-CZ" altLang="cs-CZ" sz="1800" dirty="0"/>
              <a:t>mohou být </a:t>
            </a:r>
            <a:r>
              <a:rPr lang="cs-CZ" altLang="cs-CZ" sz="1800" b="1" dirty="0"/>
              <a:t>výjimky</a:t>
            </a:r>
            <a:r>
              <a:rPr lang="cs-CZ" altLang="cs-CZ" sz="1800" dirty="0"/>
              <a:t> </a:t>
            </a:r>
            <a:r>
              <a:rPr lang="cs-CZ" altLang="cs-CZ" sz="1700" dirty="0"/>
              <a:t>(omezení vyplývající za zvláštního užívání,  zpoplatnění apod.)</a:t>
            </a:r>
          </a:p>
          <a:p>
            <a:pPr lvl="1" eaLnBrk="1" hangingPunct="1"/>
            <a:r>
              <a:rPr lang="cs-CZ" altLang="cs-CZ" sz="1800" dirty="0"/>
              <a:t>obecné užívání </a:t>
            </a:r>
            <a:r>
              <a:rPr lang="cs-CZ" altLang="cs-CZ" sz="1700" dirty="0"/>
              <a:t>(§ 19 zák. o pozemních komunikacích       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9BDDE5-05E0-4406-9C85-AEBC3A193B15}" type="slidenum">
              <a:rPr lang="cs-CZ" altLang="cs-CZ" sz="12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/>
              <a:t>9</a:t>
            </a:fld>
            <a:endParaRPr lang="cs-CZ" altLang="cs-CZ" sz="1200" dirty="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6D424A-B779-4742-8799-940945AAF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6482" y="1957856"/>
            <a:ext cx="609600" cy="435335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C8ABF5-7494-41F1-BC43-6D28B34EC4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68939" y="2019300"/>
            <a:ext cx="518408" cy="31335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2E8E4B-5BEC-4233-923E-CCB21EF35A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22098" y="2569029"/>
            <a:ext cx="538065" cy="416767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F61902-9F7E-4CDF-AE5A-774350A75D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86330" y="3849835"/>
            <a:ext cx="573833" cy="404924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3188B8-9968-4D22-9C71-8354576BE2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4386" y="6094141"/>
            <a:ext cx="439165" cy="382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w_sablona_cz (1)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 (1)</Template>
  <TotalTime>288</TotalTime>
  <Words>2148</Words>
  <Application>Microsoft Office PowerPoint</Application>
  <PresentationFormat>Předvádění na obrazovce (4:3)</PresentationFormat>
  <Paragraphs>231</Paragraphs>
  <Slides>22</Slides>
  <Notes>0</Notes>
  <HiddenSlides>0</HiddenSlides>
  <MMClips>46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Garamond</vt:lpstr>
      <vt:lpstr>Tahoma</vt:lpstr>
      <vt:lpstr>Times New Roman</vt:lpstr>
      <vt:lpstr>Wingdings</vt:lpstr>
      <vt:lpstr>law_sablona_cz (1)</vt:lpstr>
      <vt:lpstr>   Problematika veřejného majetku  NP305Zk  Správní věda  VI. kolektivní konzultace 29. 11. 2024  Petr Havlan </vt:lpstr>
      <vt:lpstr>Osnova konzultace a její cíl</vt:lpstr>
      <vt:lpstr>Osnova konzultace a její cíl</vt:lpstr>
      <vt:lpstr>Na co má konzultace odpovědět?</vt:lpstr>
      <vt:lpstr>Pojem VM - ekonomický základ veřejných subjektů  </vt:lpstr>
      <vt:lpstr>Pojem VM - veřejné vlastnictví </vt:lpstr>
      <vt:lpstr>Pojem VM - veřejné vlastnictví</vt:lpstr>
      <vt:lpstr>Pojem VM - veřejné vlastnictví</vt:lpstr>
      <vt:lpstr>Pojem VM - veřejné věci a veřejné užívání</vt:lpstr>
      <vt:lpstr>Pojem VM - jiná majetková práva veřejných subjektů</vt:lpstr>
      <vt:lpstr>Pojem VM - základní zásady charakterizující VM </vt:lpstr>
      <vt:lpstr>Pojem VM - výhradní (výlučný, obligatorní) majetek</vt:lpstr>
      <vt:lpstr>Pojem VM - výkon majetkových práv veřejných subjektů</vt:lpstr>
      <vt:lpstr>Pojem VM - právní úprava veřejného majetku</vt:lpstr>
      <vt:lpstr>Pojem VM - „fáze“ veřejného majetku</vt:lpstr>
      <vt:lpstr>Nabývání veřejného majetku </vt:lpstr>
      <vt:lpstr>Hospodaření s veřejným majetkem </vt:lpstr>
      <vt:lpstr>Nakládání s veřejným majetkem </vt:lpstr>
      <vt:lpstr>Odpovědnost a kontrola při hospodaření  a nakládání s veřejným majetkem</vt:lpstr>
      <vt:lpstr>  Úřad pro zastupování státu ve věcech majetkových</vt:lpstr>
      <vt:lpstr>Úřad pro zastupování státu ve věcech majetkových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Určení nezákonnosti zásahu v kontextu odpovědnosti za újmu při výkonu veřejné moci  Mgr. Tomáš Svoboda</dc:title>
  <dc:creator>Admin</dc:creator>
  <cp:lastModifiedBy>Petr Havlan</cp:lastModifiedBy>
  <cp:revision>3367</cp:revision>
  <cp:lastPrinted>1601-01-01T00:00:00Z</cp:lastPrinted>
  <dcterms:created xsi:type="dcterms:W3CDTF">2016-03-09T14:49:29Z</dcterms:created>
  <dcterms:modified xsi:type="dcterms:W3CDTF">2024-11-29T18:53:07Z</dcterms:modified>
</cp:coreProperties>
</file>