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0" r:id="rId3"/>
    <p:sldId id="290" r:id="rId4"/>
    <p:sldId id="295" r:id="rId5"/>
    <p:sldId id="289" r:id="rId6"/>
    <p:sldId id="278" r:id="rId7"/>
    <p:sldId id="296" r:id="rId8"/>
    <p:sldId id="297" r:id="rId9"/>
    <p:sldId id="298" r:id="rId10"/>
    <p:sldId id="283" r:id="rId11"/>
    <p:sldId id="284" r:id="rId12"/>
    <p:sldId id="285" r:id="rId13"/>
    <p:sldId id="286" r:id="rId14"/>
    <p:sldId id="288" r:id="rId15"/>
    <p:sldId id="287" r:id="rId16"/>
    <p:sldId id="279" r:id="rId17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E291C6-2199-4A59-87BA-32C9265FC828}" v="3" dt="2024-09-25T10:54:32.3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81325" autoAdjust="0"/>
  </p:normalViewPr>
  <p:slideViewPr>
    <p:cSldViewPr snapToGrid="0">
      <p:cViewPr varScale="1">
        <p:scale>
          <a:sx n="127" d="100"/>
          <a:sy n="127" d="100"/>
        </p:scale>
        <p:origin x="102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 Potěšil" userId="55e8e81d-a3dd-4a27-8785-501dd2148269" providerId="ADAL" clId="{76E291C6-2199-4A59-87BA-32C9265FC828}"/>
    <pc:docChg chg="addSld delSld modSld">
      <pc:chgData name="Lukáš Potěšil" userId="55e8e81d-a3dd-4a27-8785-501dd2148269" providerId="ADAL" clId="{76E291C6-2199-4A59-87BA-32C9265FC828}" dt="2024-09-25T10:54:34.776" v="16" actId="47"/>
      <pc:docMkLst>
        <pc:docMk/>
      </pc:docMkLst>
      <pc:sldChg chg="modSp mod">
        <pc:chgData name="Lukáš Potěšil" userId="55e8e81d-a3dd-4a27-8785-501dd2148269" providerId="ADAL" clId="{76E291C6-2199-4A59-87BA-32C9265FC828}" dt="2024-09-25T10:52:58.244" v="8" actId="20577"/>
        <pc:sldMkLst>
          <pc:docMk/>
          <pc:sldMk cId="3975330329" sldId="256"/>
        </pc:sldMkLst>
        <pc:spChg chg="mod">
          <ac:chgData name="Lukáš Potěšil" userId="55e8e81d-a3dd-4a27-8785-501dd2148269" providerId="ADAL" clId="{76E291C6-2199-4A59-87BA-32C9265FC828}" dt="2024-09-25T10:52:58.244" v="8" actId="20577"/>
          <ac:spMkLst>
            <pc:docMk/>
            <pc:sldMk cId="3975330329" sldId="256"/>
            <ac:spMk id="5" creationId="{00000000-0000-0000-0000-000000000000}"/>
          </ac:spMkLst>
        </pc:spChg>
      </pc:sldChg>
      <pc:sldChg chg="modSp del mod">
        <pc:chgData name="Lukáš Potěšil" userId="55e8e81d-a3dd-4a27-8785-501dd2148269" providerId="ADAL" clId="{76E291C6-2199-4A59-87BA-32C9265FC828}" dt="2024-09-25T10:53:55.651" v="12" actId="47"/>
        <pc:sldMkLst>
          <pc:docMk/>
          <pc:sldMk cId="4188252646" sldId="257"/>
        </pc:sldMkLst>
        <pc:spChg chg="mod">
          <ac:chgData name="Lukáš Potěšil" userId="55e8e81d-a3dd-4a27-8785-501dd2148269" providerId="ADAL" clId="{76E291C6-2199-4A59-87BA-32C9265FC828}" dt="2024-09-25T10:53:18.954" v="10" actId="6549"/>
          <ac:spMkLst>
            <pc:docMk/>
            <pc:sldMk cId="4188252646" sldId="257"/>
            <ac:spMk id="5" creationId="{00000000-0000-0000-0000-000000000000}"/>
          </ac:spMkLst>
        </pc:spChg>
      </pc:sldChg>
      <pc:sldChg chg="modSp mod">
        <pc:chgData name="Lukáš Potěšil" userId="55e8e81d-a3dd-4a27-8785-501dd2148269" providerId="ADAL" clId="{76E291C6-2199-4A59-87BA-32C9265FC828}" dt="2024-09-25T10:53:08.231" v="9" actId="6549"/>
        <pc:sldMkLst>
          <pc:docMk/>
          <pc:sldMk cId="3722101129" sldId="280"/>
        </pc:sldMkLst>
        <pc:spChg chg="mod">
          <ac:chgData name="Lukáš Potěšil" userId="55e8e81d-a3dd-4a27-8785-501dd2148269" providerId="ADAL" clId="{76E291C6-2199-4A59-87BA-32C9265FC828}" dt="2024-09-25T10:53:08.231" v="9" actId="6549"/>
          <ac:spMkLst>
            <pc:docMk/>
            <pc:sldMk cId="3722101129" sldId="280"/>
            <ac:spMk id="5" creationId="{00000000-0000-0000-0000-000000000000}"/>
          </ac:spMkLst>
        </pc:spChg>
      </pc:sldChg>
      <pc:sldChg chg="del">
        <pc:chgData name="Lukáš Potěšil" userId="55e8e81d-a3dd-4a27-8785-501dd2148269" providerId="ADAL" clId="{76E291C6-2199-4A59-87BA-32C9265FC828}" dt="2024-09-25T10:54:18.290" v="14" actId="47"/>
        <pc:sldMkLst>
          <pc:docMk/>
          <pc:sldMk cId="3587431614" sldId="281"/>
        </pc:sldMkLst>
      </pc:sldChg>
      <pc:sldChg chg="del">
        <pc:chgData name="Lukáš Potěšil" userId="55e8e81d-a3dd-4a27-8785-501dd2148269" providerId="ADAL" clId="{76E291C6-2199-4A59-87BA-32C9265FC828}" dt="2024-09-25T10:54:34.776" v="16" actId="47"/>
        <pc:sldMkLst>
          <pc:docMk/>
          <pc:sldMk cId="1078310664" sldId="282"/>
        </pc:sldMkLst>
      </pc:sldChg>
      <pc:sldChg chg="add">
        <pc:chgData name="Lukáš Potěšil" userId="55e8e81d-a3dd-4a27-8785-501dd2148269" providerId="ADAL" clId="{76E291C6-2199-4A59-87BA-32C9265FC828}" dt="2024-09-25T10:53:53.736" v="11"/>
        <pc:sldMkLst>
          <pc:docMk/>
          <pc:sldMk cId="207936998" sldId="290"/>
        </pc:sldMkLst>
      </pc:sldChg>
      <pc:sldChg chg="add">
        <pc:chgData name="Lukáš Potěšil" userId="55e8e81d-a3dd-4a27-8785-501dd2148269" providerId="ADAL" clId="{76E291C6-2199-4A59-87BA-32C9265FC828}" dt="2024-09-25T10:53:53.736" v="11"/>
        <pc:sldMkLst>
          <pc:docMk/>
          <pc:sldMk cId="1571780076" sldId="295"/>
        </pc:sldMkLst>
      </pc:sldChg>
      <pc:sldChg chg="add">
        <pc:chgData name="Lukáš Potěšil" userId="55e8e81d-a3dd-4a27-8785-501dd2148269" providerId="ADAL" clId="{76E291C6-2199-4A59-87BA-32C9265FC828}" dt="2024-09-25T10:54:15.548" v="13"/>
        <pc:sldMkLst>
          <pc:docMk/>
          <pc:sldMk cId="1630533788" sldId="296"/>
        </pc:sldMkLst>
      </pc:sldChg>
      <pc:sldChg chg="add">
        <pc:chgData name="Lukáš Potěšil" userId="55e8e81d-a3dd-4a27-8785-501dd2148269" providerId="ADAL" clId="{76E291C6-2199-4A59-87BA-32C9265FC828}" dt="2024-09-25T10:54:15.548" v="13"/>
        <pc:sldMkLst>
          <pc:docMk/>
          <pc:sldMk cId="1618983040" sldId="297"/>
        </pc:sldMkLst>
      </pc:sldChg>
      <pc:sldChg chg="add">
        <pc:chgData name="Lukáš Potěšil" userId="55e8e81d-a3dd-4a27-8785-501dd2148269" providerId="ADAL" clId="{76E291C6-2199-4A59-87BA-32C9265FC828}" dt="2024-09-25T10:54:32.368" v="15"/>
        <pc:sldMkLst>
          <pc:docMk/>
          <pc:sldMk cId="1972832958" sldId="29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886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vcr.cz/clanek/spravni-rad-informace-o-spravnim-radu.aspx" TargetMode="External"/><Relationship Id="rId2" Type="http://schemas.openxmlformats.org/officeDocument/2006/relationships/hyperlink" Target="https://vyhledavac.nssoud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846276"/>
            <a:ext cx="8522680" cy="117158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 dirty="0"/>
              <a:t>Úvod do studia, seznámení s programem a obsahem předmětu, prameny ke studiu. Podmínky absolvování předmětu.</a:t>
            </a:r>
            <a:br>
              <a:rPr lang="cs-CZ" sz="2800" dirty="0"/>
            </a:br>
            <a:r>
              <a:rPr lang="cs-CZ" sz="2800" dirty="0"/>
              <a:t>Pojem a postavení správního práva procesního v systému správního práva. Pojem, druhy a specifika správních procesů (postupů).</a:t>
            </a:r>
            <a:br>
              <a:rPr lang="cs-CZ" sz="2800" b="0" dirty="0"/>
            </a:br>
            <a:br>
              <a:rPr lang="cs-CZ" sz="2800" b="0" dirty="0"/>
            </a:br>
            <a:br>
              <a:rPr lang="cs-CZ" sz="2800" dirty="0"/>
            </a:b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70353" y="4920845"/>
            <a:ext cx="8522680" cy="120850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2"/>
                </a:solidFill>
              </a:rPr>
              <a:t>NP306Zk Správní proces a soudní přezkum 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1. přednáška 27. 9. 2024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doc. JUDr. Lukáš Potěšil,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280"/>
    </mc:Choice>
    <mc:Fallback xmlns="">
      <p:transition spd="slow" advTm="7828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6343" y="387491"/>
            <a:ext cx="8066301" cy="451576"/>
          </a:xfrm>
        </p:spPr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85653"/>
            <a:ext cx="8066301" cy="4846348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Nejširší pojetí SPP: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Všechny procesní postupy </a:t>
            </a:r>
            <a:r>
              <a:rPr lang="cs-CZ" sz="2400" dirty="0"/>
              <a:t>v oblasti veřejné správy, jak vnitřní, tak vnější, normativní i aplikační, …, a to včetně </a:t>
            </a:r>
            <a:r>
              <a:rPr lang="cs-CZ" sz="2400" b="1" dirty="0"/>
              <a:t>správního soudnictví</a:t>
            </a:r>
          </a:p>
          <a:p>
            <a:pPr algn="just">
              <a:lnSpc>
                <a:spcPct val="100000"/>
              </a:lnSpc>
            </a:pPr>
            <a:endParaRPr lang="cs-CZ" sz="2400" b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Užší pojetí SPP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Převážně odpovídá obsahu, resp. </a:t>
            </a:r>
            <a:r>
              <a:rPr lang="cs-CZ" sz="2400" b="1" dirty="0"/>
              <a:t>rozsahu působnosti </a:t>
            </a:r>
            <a:r>
              <a:rPr lang="cs-CZ" sz="2400" b="1" dirty="0" err="1"/>
              <a:t>SpŘ</a:t>
            </a:r>
            <a:r>
              <a:rPr lang="cs-CZ" sz="2400" dirty="0"/>
              <a:t>: </a:t>
            </a:r>
            <a:r>
              <a:rPr lang="cs-CZ" sz="2400" b="1" dirty="0"/>
              <a:t>ISA</a:t>
            </a:r>
            <a:r>
              <a:rPr lang="cs-CZ" sz="2400" dirty="0"/>
              <a:t> (tj. rozhodnutí ve správním řízení a tzv. jiné úkony), </a:t>
            </a:r>
            <a:r>
              <a:rPr lang="cs-CZ" sz="2400" b="1" dirty="0"/>
              <a:t>SSA</a:t>
            </a:r>
            <a:r>
              <a:rPr lang="cs-CZ" sz="2400" dirty="0"/>
              <a:t>, </a:t>
            </a:r>
            <a:r>
              <a:rPr lang="cs-CZ" sz="2400" b="1" dirty="0"/>
              <a:t>VŘPS</a:t>
            </a:r>
            <a:r>
              <a:rPr lang="cs-CZ" sz="2400" dirty="0"/>
              <a:t> </a:t>
            </a:r>
          </a:p>
          <a:p>
            <a:pPr algn="just">
              <a:lnSpc>
                <a:spcPct val="100000"/>
              </a:lnSpc>
            </a:pPr>
            <a:endParaRPr lang="cs-CZ" sz="2400" b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Nejužší pojetí SPP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Správní řízení</a:t>
            </a:r>
            <a:r>
              <a:rPr lang="cs-CZ" sz="2400" dirty="0"/>
              <a:t>, jakožto proces k vydání správního rozhodnutí, coby ISA, kterým se zakládají, mění ruší nebo prohlašuje (ne)existence P a Po</a:t>
            </a:r>
          </a:p>
        </p:txBody>
      </p:sp>
    </p:spTree>
    <p:extLst>
      <p:ext uri="{BB962C8B-B14F-4D97-AF65-F5344CB8AC3E}">
        <p14:creationId xmlns:p14="http://schemas.microsoft.com/office/powerpoint/2010/main" val="4049770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Prameny správního práva procesního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8176"/>
            <a:ext cx="8066301" cy="394382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ÚČR a LZSP </a:t>
            </a:r>
            <a:r>
              <a:rPr lang="cs-CZ" sz="2400" dirty="0"/>
              <a:t>(</a:t>
            </a:r>
            <a:r>
              <a:rPr lang="cs-CZ" sz="2400" b="1" dirty="0"/>
              <a:t>zásada zákonnosti</a:t>
            </a:r>
            <a:r>
              <a:rPr lang="cs-CZ" sz="2400" dirty="0"/>
              <a:t>; státní moc lze uplatňovat jen v mezích, případech a způsoby, které zákon stanoví; důsledkem je mj. </a:t>
            </a:r>
            <a:r>
              <a:rPr lang="cs-CZ" sz="2400" b="1" dirty="0"/>
              <a:t>vázanost stanovenou procesní formou), čl. 36 LZPS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Čl. 6 odst. 1 EÚLP (právo na řádný/fair/spravedlivý proces; </a:t>
            </a:r>
            <a:r>
              <a:rPr lang="cs-CZ" sz="2400" dirty="0"/>
              <a:t>zejména ve vztahu k soudní ochraně, ale i na správní řízení, coby rozhodování mj. o trestním obvinění a občanských závazcích), </a:t>
            </a:r>
            <a:r>
              <a:rPr lang="cs-CZ" sz="2400" b="1" dirty="0"/>
              <a:t>čl. 13 EÚLP a opravné prostředky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Soft </a:t>
            </a:r>
            <a:r>
              <a:rPr lang="cs-CZ" sz="2400" b="1" dirty="0" err="1"/>
              <a:t>law</a:t>
            </a:r>
            <a:r>
              <a:rPr lang="cs-CZ" sz="2400" b="1" dirty="0"/>
              <a:t> Rady Evropy („principy dobré správy“)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5053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Prameny správního práva procesního a jeho další faktory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8176"/>
            <a:ext cx="8066301" cy="394382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Právo EU: čl. 41 LZPEU, </a:t>
            </a:r>
            <a:r>
              <a:rPr lang="cs-CZ" sz="2400" dirty="0"/>
              <a:t>návrhy </a:t>
            </a:r>
            <a:r>
              <a:rPr lang="cs-CZ" sz="2400" dirty="0" err="1"/>
              <a:t>SpŘ</a:t>
            </a:r>
            <a:r>
              <a:rPr lang="cs-CZ" sz="2400" dirty="0"/>
              <a:t> EU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Zákony:</a:t>
            </a:r>
          </a:p>
          <a:p>
            <a:pPr algn="just">
              <a:lnSpc>
                <a:spcPct val="100000"/>
              </a:lnSpc>
            </a:pPr>
            <a:r>
              <a:rPr lang="cs-CZ" sz="2400" b="1" dirty="0" err="1"/>
              <a:t>SpŘ</a:t>
            </a:r>
            <a:r>
              <a:rPr lang="cs-CZ" sz="2400" dirty="0"/>
              <a:t> (z. č. 500/2004 Sb.) – lex </a:t>
            </a:r>
            <a:r>
              <a:rPr lang="cs-CZ" sz="2400" dirty="0" err="1"/>
              <a:t>generalis</a:t>
            </a: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Lex </a:t>
            </a:r>
            <a:r>
              <a:rPr lang="cs-CZ" sz="2400" dirty="0" err="1"/>
              <a:t>specialis</a:t>
            </a:r>
            <a:r>
              <a:rPr lang="cs-CZ" sz="2400" dirty="0"/>
              <a:t> (několik stovek </a:t>
            </a:r>
            <a:r>
              <a:rPr lang="cs-CZ" sz="2400" b="1" dirty="0"/>
              <a:t>tzv. zvláštních zákonů</a:t>
            </a:r>
            <a:r>
              <a:rPr lang="cs-CZ" sz="2400" dirty="0"/>
              <a:t>) kupř.: 20/1987 Sb., 254/2001 Sb., 183/2006 Sb., 250/2016 Sb., ...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Prováděcí právní předpisy: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Vyhláška č. 520/2005 Sb., …</a:t>
            </a:r>
          </a:p>
        </p:txBody>
      </p:sp>
    </p:spTree>
    <p:extLst>
      <p:ext uri="{BB962C8B-B14F-4D97-AF65-F5344CB8AC3E}">
        <p14:creationId xmlns:p14="http://schemas.microsoft.com/office/powerpoint/2010/main" val="181628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Vlivy na 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b="1" dirty="0"/>
              <a:t>Komentáře, vzory: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Vedral, J. Správní řád. Komentář. 2. vyd. Praha. </a:t>
            </a:r>
            <a:r>
              <a:rPr lang="cs-CZ" sz="2000" dirty="0" err="1"/>
              <a:t>Bova</a:t>
            </a:r>
            <a:r>
              <a:rPr lang="cs-CZ" sz="2000" dirty="0"/>
              <a:t> Polygon, 2012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Průcha, P. Správní řád s poznámkami a judikaturou. 4. vyd. Praha: </a:t>
            </a:r>
            <a:r>
              <a:rPr lang="cs-CZ" sz="2000" dirty="0" err="1"/>
              <a:t>Leges</a:t>
            </a:r>
            <a:r>
              <a:rPr lang="cs-CZ" sz="2000" dirty="0"/>
              <a:t>, 2019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Potěšil, L. a kol. Správní řád. Komentář. 2. vyd. Praha: C. H. Beck, 2020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Potěšil, L. a kol. Vzory podání a úkonů podle správního řádu s vysvětlivkami. 2. vyd. Praha: </a:t>
            </a:r>
            <a:r>
              <a:rPr lang="cs-CZ" sz="2000" dirty="0" err="1"/>
              <a:t>Leges</a:t>
            </a:r>
            <a:r>
              <a:rPr lang="cs-CZ" sz="2000" dirty="0"/>
              <a:t>, 2020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Kopecký, M. a kol. Správní řád. Komentář.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ČR, 2022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Jemelka, L. a kol. Správní řád. Komentář. 7 vyd. Praha: C. H. Beck, 2023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06246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Vlivy na 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Učebnice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Sládeček, V. Obecné správní právo. 3. vyd. Praha: </a:t>
            </a:r>
            <a:r>
              <a:rPr lang="cs-CZ" sz="2400" dirty="0" err="1"/>
              <a:t>Wolters</a:t>
            </a:r>
            <a:r>
              <a:rPr lang="cs-CZ" sz="2400" dirty="0"/>
              <a:t> </a:t>
            </a:r>
            <a:r>
              <a:rPr lang="cs-CZ" sz="2400" dirty="0" err="1"/>
              <a:t>Kluwer</a:t>
            </a:r>
            <a:r>
              <a:rPr lang="cs-CZ" sz="2400" dirty="0"/>
              <a:t> ČR, 2019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Skulová, S. a kol. Správní právo procesní. 4. vyd. Plzeň: Aleš Čeněk, 2020</a:t>
            </a:r>
          </a:p>
          <a:p>
            <a:pPr algn="just">
              <a:lnSpc>
                <a:spcPct val="100000"/>
              </a:lnSpc>
            </a:pPr>
            <a:r>
              <a:rPr lang="cs-CZ" sz="2400" dirty="0" err="1"/>
              <a:t>Frumarová</a:t>
            </a:r>
            <a:r>
              <a:rPr lang="cs-CZ" sz="2400" dirty="0"/>
              <a:t>, K. a kol. Správní právo procesní. Praha: C. H. Beck, 2021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Kopecký, M. Správní právo. Obecná část. 3. vyd. Praha: C. H. Beck, 2023</a:t>
            </a:r>
          </a:p>
        </p:txBody>
      </p:sp>
    </p:spTree>
    <p:extLst>
      <p:ext uri="{BB962C8B-B14F-4D97-AF65-F5344CB8AC3E}">
        <p14:creationId xmlns:p14="http://schemas.microsoft.com/office/powerpoint/2010/main" val="3478608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Vlivy na 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b="1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b="1" dirty="0"/>
              <a:t>Judikatura a PS MV: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>
                <a:hlinkClick r:id="rId2"/>
              </a:rPr>
              <a:t>https://vyhledavac.nssoud.cz/</a:t>
            </a: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dirty="0">
                <a:hlinkClick r:id="rId3"/>
              </a:rPr>
              <a:t>https://www.mvcr.cz/clanek/spravni-rad-informace-o-spravnim-radu.aspx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9815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Skulová, S. a kol. Správní právo procesní. 4. vyd. Plzeň: Aleš Čeněk, 2020, s. </a:t>
            </a:r>
            <a:r>
              <a:rPr lang="cs-CZ"/>
              <a:t>15 – 24, 38 - 50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09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věci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Studijní materiály </a:t>
            </a:r>
            <a:r>
              <a:rPr lang="cs-CZ" dirty="0"/>
              <a:t>v IS MUNI</a:t>
            </a:r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interaktivní osnova </a:t>
            </a:r>
            <a:r>
              <a:rPr lang="cs-CZ" dirty="0"/>
              <a:t>v IS MUNI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samostudium před výukou</a:t>
            </a:r>
            <a:r>
              <a:rPr lang="cs-CZ" dirty="0"/>
              <a:t>, navazuje a rozvíjí Bc. znalosti zde získané!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Výuka tzv. </a:t>
            </a:r>
            <a:r>
              <a:rPr lang="cs-CZ" b="1" dirty="0"/>
              <a:t>bloková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Zkouška: </a:t>
            </a:r>
            <a:r>
              <a:rPr lang="cs-CZ" dirty="0"/>
              <a:t>příklad a k tomu otázky, i teoretické</a:t>
            </a:r>
          </a:p>
        </p:txBody>
      </p:sp>
    </p:spTree>
    <p:extLst>
      <p:ext uri="{BB962C8B-B14F-4D97-AF65-F5344CB8AC3E}">
        <p14:creationId xmlns:p14="http://schemas.microsoft.com/office/powerpoint/2010/main" val="372210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Otázky, na které se pokusíme odpovědět: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3555"/>
            <a:ext cx="8066301" cy="440844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600" i="1" dirty="0"/>
              <a:t>Jaké postavení má správní právo procesní v systému správního práva z odvětvově právního pohledu?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Jaký je rozdíl mezi správním procesem a správním právem procesním?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Co je to správní právo procesní? Jaké jsou jeho vztahy k dalším (a kterým) systémovým složkám správního práva?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Co je předmětem správního práva procesního?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Co je správním právem procesním v širším smyslu, v užším smyslu a v nejužším slova smyslu? 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Jaká je  vnitřní systematika správního řádu?  Které postupy správních orgánů upravuje správní řád výslovně?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Vymezte rozsah působnosti správního řádu. Co se rozumí jeho tzv. pozitivním  vymezením a co jeho tzv. negativním vymezením ? 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Vztahuje se správní řád i na postupy orgánů územní samosprávy v samostatné působnosti?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Jaké si vybavíte zvláštní úpravy  postupů správních orgánů ve vztahu k úpravě ve správním řádu? 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Jaká je role správního řádu v oblasti správního práva procesního? 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Co upravuje správní řád a jaký je tedy rozsah jeho působnosti? 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i="1" dirty="0"/>
              <a:t>Jaký má správní řád vztah ke zvláštním zákonům a proč? Jakým pojmem se tento vztah označuje a kde je upraven?</a:t>
            </a: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i="1" dirty="0"/>
          </a:p>
          <a:p>
            <a:pPr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793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Otázky, na které se pokusíme odpovědět: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3555"/>
            <a:ext cx="8066301" cy="440844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i="1" dirty="0"/>
              <a:t>Co je předmětem úpravy správního práva procesního, a jaká je převažující metoda regulace správních procesů ? </a:t>
            </a:r>
          </a:p>
          <a:p>
            <a:pPr algn="just">
              <a:lnSpc>
                <a:spcPct val="100000"/>
              </a:lnSpc>
            </a:pPr>
            <a:r>
              <a:rPr lang="cs-CZ" sz="1600" i="1" dirty="0"/>
              <a:t>Jaký je účel zákonné procesní úpravy rozhodování správních orgánů, a to z pohledu správního orgánu, a z pohledu dotčených osob? </a:t>
            </a:r>
          </a:p>
          <a:p>
            <a:pPr algn="just">
              <a:lnSpc>
                <a:spcPct val="100000"/>
              </a:lnSpc>
            </a:pPr>
            <a:r>
              <a:rPr lang="cs-CZ" sz="1600" i="1" dirty="0"/>
              <a:t>Jak souvisí právní úprava správních procesů s otázkou vymezení pravomoci správních orgánů, a jejich působnosti? </a:t>
            </a:r>
          </a:p>
          <a:p>
            <a:pPr algn="just">
              <a:lnSpc>
                <a:spcPct val="100000"/>
              </a:lnSpc>
            </a:pPr>
            <a:r>
              <a:rPr lang="cs-CZ" sz="1600" i="1" dirty="0"/>
              <a:t>Jak je nastaven právní základ procesích postupů správních orgánů, a co jej tvoří? </a:t>
            </a:r>
          </a:p>
          <a:p>
            <a:pPr algn="just">
              <a:lnSpc>
                <a:spcPct val="100000"/>
              </a:lnSpc>
            </a:pPr>
            <a:r>
              <a:rPr lang="cs-CZ" sz="1600" i="1" dirty="0"/>
              <a:t>Jak daleko do historie sahá tato tradice ?</a:t>
            </a:r>
          </a:p>
          <a:p>
            <a:pPr algn="just">
              <a:lnSpc>
                <a:spcPct val="100000"/>
              </a:lnSpc>
            </a:pPr>
            <a:r>
              <a:rPr lang="cs-CZ" sz="1600" i="1" dirty="0"/>
              <a:t>Které procesní formy veřejné správy jsou zaměřeny navenek, tedy vůči adresátům působení veřejné správy? A které z nich jsou upraveny ve správním řádu ? Je tato úprava úplná ? </a:t>
            </a:r>
          </a:p>
          <a:p>
            <a:pPr algn="just">
              <a:lnSpc>
                <a:spcPct val="100000"/>
              </a:lnSpc>
            </a:pPr>
            <a:r>
              <a:rPr lang="cs-CZ" sz="1600" i="1" dirty="0"/>
              <a:t>Disponuje každá z procesních forem upravených ve správním řád samostatnou, resp. ucelenou právní úpravou ? </a:t>
            </a:r>
          </a:p>
          <a:p>
            <a:pPr algn="just">
              <a:lnSpc>
                <a:spcPct val="100000"/>
              </a:lnSpc>
            </a:pPr>
            <a:r>
              <a:rPr lang="cs-CZ" sz="1600" i="1" dirty="0"/>
              <a:t>Jsou všechny procesní formy správních orgánů tzv. „pojmenované“? </a:t>
            </a:r>
          </a:p>
          <a:p>
            <a:pPr algn="just">
              <a:lnSpc>
                <a:spcPct val="100000"/>
              </a:lnSpc>
            </a:pPr>
            <a:r>
              <a:rPr lang="cs-CZ" sz="1600" i="1" dirty="0"/>
              <a:t>Jakým postupem jsou vydávány průkaz studenta vysoké školy, a potvrzení o studiu na vysoké škole ? </a:t>
            </a:r>
          </a:p>
          <a:p>
            <a:pPr algn="just">
              <a:lnSpc>
                <a:spcPct val="100000"/>
              </a:lnSpc>
            </a:pPr>
            <a:r>
              <a:rPr lang="cs-CZ" sz="1600" i="1" dirty="0"/>
              <a:t>Jaký je vztah části čtvrté správního řádu k ostatním částem zákona? </a:t>
            </a:r>
          </a:p>
          <a:p>
            <a:pPr algn="just">
              <a:lnSpc>
                <a:spcPct val="100000"/>
              </a:lnSpc>
            </a:pPr>
            <a:r>
              <a:rPr lang="cs-CZ" sz="1600" i="1" dirty="0"/>
              <a:t>Je namístě hovořit u procesních postupů veřejné správy o fair procesu či spravedlivém rozhodnutí ?</a:t>
            </a:r>
          </a:p>
          <a:p>
            <a:pPr algn="just">
              <a:lnSpc>
                <a:spcPct val="100000"/>
              </a:lnSpc>
            </a:pP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157178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129195-D3D3-40D1-966B-9250C1976F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17A191-2601-4877-8A85-8275EF794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DE4F1E-B28C-4817-A315-E3111296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přednášky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422F3B-1383-4B93-B579-C556491D5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Pochopit místo správního práva procesního v systému správního práva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Umět charakterizovat jednotlivé procesy ve veřejné správě, jakož i rozdíly mezi nimi navzájem</a:t>
            </a:r>
          </a:p>
        </p:txBody>
      </p:sp>
    </p:spTree>
    <p:extLst>
      <p:ext uri="{BB962C8B-B14F-4D97-AF65-F5344CB8AC3E}">
        <p14:creationId xmlns:p14="http://schemas.microsoft.com/office/powerpoint/2010/main" val="126625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80000"/>
              </a:lnSpc>
              <a:buNone/>
              <a:defRPr/>
            </a:pPr>
            <a:r>
              <a:rPr lang="cs-CZ" sz="2400" b="1" dirty="0"/>
              <a:t>Nejen členění, ale také soudržnost a jednota:</a:t>
            </a:r>
          </a:p>
          <a:p>
            <a:pPr marL="72000" indent="0" algn="just">
              <a:lnSpc>
                <a:spcPct val="80000"/>
              </a:lnSpc>
              <a:buNone/>
              <a:defRPr/>
            </a:pPr>
            <a:endParaRPr lang="cs-CZ" sz="2400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organizační</a:t>
            </a:r>
            <a:r>
              <a:rPr lang="cs-CZ" sz="2400" dirty="0"/>
              <a:t> („</a:t>
            </a:r>
            <a:r>
              <a:rPr lang="cs-CZ" sz="2400" i="1" dirty="0"/>
              <a:t>KDO</a:t>
            </a:r>
            <a:r>
              <a:rPr lang="cs-CZ" sz="2400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hmotné</a:t>
            </a:r>
            <a:r>
              <a:rPr lang="cs-CZ" sz="2400" dirty="0"/>
              <a:t> („</a:t>
            </a:r>
            <a:r>
              <a:rPr lang="cs-CZ" sz="2400" i="1" dirty="0"/>
              <a:t>CO</a:t>
            </a:r>
            <a:r>
              <a:rPr lang="cs-CZ" sz="2400" dirty="0"/>
              <a:t>“) – normy upravující </a:t>
            </a:r>
            <a:r>
              <a:rPr lang="cs-CZ" sz="2400" dirty="0" err="1"/>
              <a:t>P+Po</a:t>
            </a:r>
            <a:r>
              <a:rPr lang="cs-CZ" sz="2400" dirty="0"/>
              <a:t>, úprava jednotlivých oblastí a úseků veřejné správy (nesprávně 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procesní</a:t>
            </a:r>
            <a:r>
              <a:rPr lang="cs-CZ" sz="2400" dirty="0"/>
              <a:t> („</a:t>
            </a:r>
            <a:r>
              <a:rPr lang="cs-CZ" sz="2400" i="1" dirty="0"/>
              <a:t>JAK</a:t>
            </a:r>
            <a:r>
              <a:rPr lang="cs-CZ" sz="2400" dirty="0"/>
              <a:t>“) – </a:t>
            </a:r>
            <a:r>
              <a:rPr lang="cs-CZ" sz="2400" b="1" dirty="0"/>
              <a:t>úprava procesních postupů ve veřejné správě</a:t>
            </a:r>
            <a:r>
              <a:rPr lang="cs-CZ" sz="2400" dirty="0"/>
              <a:t>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trestní</a:t>
            </a:r>
            <a:r>
              <a:rPr lang="cs-CZ" sz="2400" dirty="0"/>
              <a:t> – stanovuje následky za porušení právních norem, správně právní odpovědnost, oprávnění veřejné správy trestat, tzv. průřezové…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810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6344" y="292488"/>
            <a:ext cx="8066301" cy="451576"/>
          </a:xfrm>
        </p:spPr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831273"/>
            <a:ext cx="8066301" cy="50007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Procesní část</a:t>
            </a:r>
            <a:r>
              <a:rPr lang="cs-CZ" sz="2400" dirty="0"/>
              <a:t> SP (SP v normativním a instrumentálním pojetí), součást jeho </a:t>
            </a:r>
            <a:r>
              <a:rPr lang="cs-CZ" sz="2400" b="1" dirty="0">
                <a:solidFill>
                  <a:srgbClr val="FF0000"/>
                </a:solidFill>
              </a:rPr>
              <a:t>obecné části; </a:t>
            </a:r>
            <a:r>
              <a:rPr lang="cs-CZ" sz="2400" dirty="0"/>
              <a:t>procesní obor (x civilní proces a trestní proces; možná inspirace)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Integrální</a:t>
            </a:r>
            <a:r>
              <a:rPr lang="cs-CZ" sz="2400" dirty="0"/>
              <a:t> část SP, nemá smysl sama o sobě a bez vztahu k dalším částem SP; proto co platí o SP, platí též o SPP (vztahy při výkonu VS; administrativně právní </a:t>
            </a:r>
            <a:r>
              <a:rPr lang="cs-CZ" sz="2400" b="1" dirty="0"/>
              <a:t>metoda regulace </a:t>
            </a:r>
            <a:r>
              <a:rPr lang="cs-CZ" sz="2400" dirty="0"/>
              <a:t>a </a:t>
            </a:r>
            <a:r>
              <a:rPr lang="cs-CZ" sz="2400" b="1" dirty="0"/>
              <a:t>mocenské (vrchnostenské) a jednostranné</a:t>
            </a:r>
            <a:r>
              <a:rPr lang="cs-CZ" sz="2400" dirty="0"/>
              <a:t> vztahy, přítomnost </a:t>
            </a:r>
            <a:r>
              <a:rPr lang="cs-CZ" sz="2400" b="1" dirty="0"/>
              <a:t>správního orgánu</a:t>
            </a:r>
            <a:r>
              <a:rPr lang="cs-CZ" sz="2400" dirty="0"/>
              <a:t>, </a:t>
            </a:r>
            <a:r>
              <a:rPr lang="cs-CZ" sz="2400" b="1" dirty="0"/>
              <a:t>soudržnost</a:t>
            </a:r>
            <a:r>
              <a:rPr lang="cs-CZ" sz="2400" dirty="0"/>
              <a:t> (jednak uvnitř SPP, ale i v SP, kdy „hmota realizována skrz proces“)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53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6344" y="292488"/>
            <a:ext cx="8066301" cy="451576"/>
          </a:xfrm>
        </p:spPr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94955"/>
            <a:ext cx="8066301" cy="463704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Když právo upravuje společenské (proto) právní vztahy, předmětem SPP je </a:t>
            </a:r>
            <a:r>
              <a:rPr lang="cs-CZ" sz="2400" b="1" dirty="0"/>
              <a:t>úprava </a:t>
            </a:r>
            <a:r>
              <a:rPr lang="cs-CZ" sz="2400" dirty="0"/>
              <a:t>(úplně všech?)</a:t>
            </a:r>
            <a:r>
              <a:rPr lang="cs-CZ" sz="2400" b="1" dirty="0"/>
              <a:t> procesních vztahů v oblasti veřejné správy, </a:t>
            </a:r>
            <a:r>
              <a:rPr lang="cs-CZ" sz="2400" dirty="0"/>
              <a:t>procesy při vydávání (nejen) </a:t>
            </a:r>
            <a:r>
              <a:rPr lang="cs-CZ" sz="2400" b="1" dirty="0"/>
              <a:t>správních aktů: normativní, individuální a smíšené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Procesní formy/formy činnosti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sp>
        <p:nvSpPr>
          <p:cNvPr id="6" name="Šipka doprava 5"/>
          <p:cNvSpPr/>
          <p:nvPr/>
        </p:nvSpPr>
        <p:spPr bwMode="auto">
          <a:xfrm>
            <a:off x="5723906" y="1114794"/>
            <a:ext cx="783772" cy="19000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98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89413"/>
            <a:ext cx="8066301" cy="4442587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Předmětem: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při vydávání </a:t>
            </a:r>
            <a:r>
              <a:rPr lang="cs-CZ" sz="2400" b="1" dirty="0"/>
              <a:t>NSA; </a:t>
            </a:r>
            <a:r>
              <a:rPr lang="cs-CZ" sz="2400" dirty="0"/>
              <a:t>(vnitřní*vnější)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při vydávání </a:t>
            </a:r>
            <a:r>
              <a:rPr lang="cs-CZ" sz="2400" b="1" dirty="0"/>
              <a:t>ISA; správní řízení </a:t>
            </a:r>
            <a:r>
              <a:rPr lang="cs-CZ" sz="2400" dirty="0"/>
              <a:t>(obecné a zvláštní), správní proces </a:t>
            </a:r>
            <a:r>
              <a:rPr lang="cs-CZ" sz="2400" i="1" dirty="0" err="1"/>
              <a:t>stricto</a:t>
            </a:r>
            <a:r>
              <a:rPr lang="cs-CZ" sz="2400" i="1" dirty="0"/>
              <a:t> </a:t>
            </a:r>
            <a:r>
              <a:rPr lang="cs-CZ" sz="2400" i="1" dirty="0" err="1"/>
              <a:t>sensu</a:t>
            </a:r>
            <a:r>
              <a:rPr lang="cs-CZ" sz="2400" i="1" dirty="0"/>
              <a:t>; </a:t>
            </a:r>
            <a:r>
              <a:rPr lang="cs-CZ" sz="2400" dirty="0"/>
              <a:t>(vnitřní*vnější)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k vydávání </a:t>
            </a:r>
            <a:r>
              <a:rPr lang="cs-CZ" sz="2400" b="1" dirty="0"/>
              <a:t>tzv. jiných úkonů (také jsou ISA)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při vydávání </a:t>
            </a:r>
            <a:r>
              <a:rPr lang="cs-CZ" sz="2400" b="1" dirty="0"/>
              <a:t>OOP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</a:rPr>
              <a:t>Proces</a:t>
            </a:r>
            <a:r>
              <a:rPr lang="cs-CZ" sz="2400" dirty="0"/>
              <a:t> (kupř. souhlasy) při uzavírání </a:t>
            </a:r>
            <a:r>
              <a:rPr lang="cs-CZ" sz="2400" b="1" dirty="0"/>
              <a:t>VŘPS</a:t>
            </a:r>
            <a:r>
              <a:rPr lang="cs-CZ" sz="2400" dirty="0"/>
              <a:t> (pozor, samy jsou hmotněprávní) a jejich </a:t>
            </a:r>
            <a:r>
              <a:rPr lang="cs-CZ" sz="2400" b="1" dirty="0"/>
              <a:t>přezkoumání</a:t>
            </a:r>
            <a:r>
              <a:rPr lang="cs-CZ" sz="2400" dirty="0"/>
              <a:t>, jakož i </a:t>
            </a:r>
            <a:r>
              <a:rPr lang="cs-CZ" sz="2400" b="1" dirty="0"/>
              <a:t>řešení sporů </a:t>
            </a:r>
            <a:r>
              <a:rPr lang="cs-CZ" sz="2400" dirty="0"/>
              <a:t>z nich plynoucích (§ 141 </a:t>
            </a:r>
            <a:r>
              <a:rPr lang="cs-CZ" sz="2400" dirty="0" err="1"/>
              <a:t>SpŘ</a:t>
            </a:r>
            <a:r>
              <a:rPr lang="cs-CZ" sz="2400" dirty="0"/>
              <a:t>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Problematika faktických úkonů a zásahů </a:t>
            </a:r>
            <a:r>
              <a:rPr lang="cs-CZ" sz="2400" dirty="0"/>
              <a:t>(nemají proces, nejde o procesní formu)</a:t>
            </a:r>
          </a:p>
          <a:p>
            <a:pPr marL="586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Někdy zařazováno i správní soudnictví (pro procesní povahu) – sporné</a:t>
            </a:r>
          </a:p>
        </p:txBody>
      </p:sp>
    </p:spTree>
    <p:extLst>
      <p:ext uri="{BB962C8B-B14F-4D97-AF65-F5344CB8AC3E}">
        <p14:creationId xmlns:p14="http://schemas.microsoft.com/office/powerpoint/2010/main" val="197283295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</TotalTime>
  <Words>1551</Words>
  <Application>Microsoft Office PowerPoint</Application>
  <PresentationFormat>Vlastní</PresentationFormat>
  <Paragraphs>132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Úvod do studia, seznámení s programem a obsahem předmětu, prameny ke studiu. Podmínky absolvování předmětu. Pojem a postavení správního práva procesního v systému správního práva. Pojem, druhy a specifika správních procesů (postupů).   </vt:lpstr>
      <vt:lpstr>Organizační věci</vt:lpstr>
      <vt:lpstr>Otázky, na které se pokusíme odpovědět:</vt:lpstr>
      <vt:lpstr>Otázky, na které se pokusíme odpovědět:</vt:lpstr>
      <vt:lpstr>Cíl přednášky</vt:lpstr>
      <vt:lpstr>Správní právo procesní</vt:lpstr>
      <vt:lpstr>Správní právo procesní</vt:lpstr>
      <vt:lpstr>Správní právo procesní</vt:lpstr>
      <vt:lpstr>Správní právo procesní</vt:lpstr>
      <vt:lpstr>Správní právo procesní</vt:lpstr>
      <vt:lpstr>Prameny správního práva procesního</vt:lpstr>
      <vt:lpstr>Prameny správního práva procesního a jeho další faktory</vt:lpstr>
      <vt:lpstr>Vlivy na správní právo procesní</vt:lpstr>
      <vt:lpstr>Vlivy na správní právo procesní</vt:lpstr>
      <vt:lpstr>Vlivy na správní právo procesní</vt:lpstr>
      <vt:lpstr>Literatura: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Lukáš Potěšil</cp:lastModifiedBy>
  <cp:revision>79</cp:revision>
  <cp:lastPrinted>2019-11-18T06:05:28Z</cp:lastPrinted>
  <dcterms:created xsi:type="dcterms:W3CDTF">2019-11-18T05:31:11Z</dcterms:created>
  <dcterms:modified xsi:type="dcterms:W3CDTF">2024-09-25T10:54:45Z</dcterms:modified>
</cp:coreProperties>
</file>