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9"/>
  </p:notesMasterIdLst>
  <p:handoutMasterIdLst>
    <p:handoutMasterId r:id="rId30"/>
  </p:handoutMasterIdLst>
  <p:sldIdLst>
    <p:sldId id="394" r:id="rId2"/>
    <p:sldId id="395" r:id="rId3"/>
    <p:sldId id="396" r:id="rId4"/>
    <p:sldId id="365" r:id="rId5"/>
    <p:sldId id="366" r:id="rId6"/>
    <p:sldId id="367" r:id="rId7"/>
    <p:sldId id="368" r:id="rId8"/>
    <p:sldId id="397" r:id="rId9"/>
    <p:sldId id="399" r:id="rId10"/>
    <p:sldId id="400" r:id="rId11"/>
    <p:sldId id="401" r:id="rId12"/>
    <p:sldId id="402" r:id="rId13"/>
    <p:sldId id="403" r:id="rId14"/>
    <p:sldId id="404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92" r:id="rId27"/>
    <p:sldId id="393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DB3C275-8F2E-4CBA-9A7B-EFF422299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DD2DB8-E323-4698-B3FB-26DCD5D59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86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7D24E-894E-4E62-AC05-3F8F6D3E31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922F9-2882-4E8E-A6B1-5B04DB1542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F8034-1C61-4246-B64C-B1226A4DC3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9F39-619A-4039-94E6-EA49D0062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7620-B754-4693-BDA8-E7B5FE42C9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E90A-10A0-4271-8984-2BA38B8B2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34432-2390-40E2-B56A-9ACE5DE434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C554B-2C0E-473B-9DA9-CC7A84168B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7C4B-0350-4B5C-B08D-9E1AA95B4C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C5CFF-1E75-41AF-8AF0-EBB1AD72E2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01013-2A78-473E-9278-B055E54176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8AEA7B8D-2668-4729-8B80-A509A38CF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0CD304-8F7B-4ADE-884C-CB88FB2A71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1"/>
            <a:ext cx="7916863" cy="72008"/>
          </a:xfrm>
        </p:spPr>
        <p:txBody>
          <a:bodyPr>
            <a:normAutofit fontScale="90000"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708921"/>
            <a:ext cx="8280920" cy="936103"/>
          </a:xfrm>
        </p:spPr>
        <p:txBody>
          <a:bodyPr>
            <a:noAutofit/>
          </a:bodyPr>
          <a:lstStyle/>
          <a:p>
            <a:pPr algn="ctr"/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Průběh trestního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>
                <a:solidFill>
                  <a:prstClr val="white"/>
                </a:solidFill>
                <a:latin typeface="Corbel"/>
              </a:rPr>
              <a:t>2024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58029780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Průběh vyšetřování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1200"/>
            <a:ext cx="8143056" cy="396808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Usnesení o </a:t>
            </a: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Účast obviněného a obhájce </a:t>
            </a:r>
            <a:r>
              <a:rPr lang="cs-CZ" sz="2000" dirty="0"/>
              <a:t>ve vyšetřování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Skončení vyšetřování a </a:t>
            </a:r>
            <a:r>
              <a:rPr lang="cs-CZ" sz="2000" b="1" dirty="0">
                <a:solidFill>
                  <a:srgbClr val="FFFF00"/>
                </a:solidFill>
              </a:rPr>
              <a:t>prostudování spisů</a:t>
            </a:r>
            <a:r>
              <a:rPr lang="cs-CZ" sz="2000" dirty="0"/>
              <a:t>, návrhy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Lhůty </a:t>
            </a:r>
            <a:r>
              <a:rPr lang="cs-CZ" sz="2000" dirty="0"/>
              <a:t>ke skončení vyšetřování (2, 3 měsíce)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Vyšetřování trestných činů, o nichž koná v řízení v I. stupni krajský soud (§ 168 - § 170)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Dozor </a:t>
            </a:r>
            <a:r>
              <a:rPr lang="cs-CZ" sz="2000" dirty="0"/>
              <a:t>státního zástupce (§ 174)</a:t>
            </a:r>
          </a:p>
        </p:txBody>
      </p:sp>
    </p:spTree>
    <p:extLst>
      <p:ext uri="{BB962C8B-B14F-4D97-AF65-F5344CB8AC3E}">
        <p14:creationId xmlns:p14="http://schemas.microsoft.com/office/powerpoint/2010/main" val="846542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119864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3. Zkrácené přípravné řízení (§ 179a - § 179h)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Podmínky zkráceného řízení: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Příslušnost</a:t>
            </a:r>
            <a:r>
              <a:rPr lang="cs-CZ" sz="2000" dirty="0"/>
              <a:t> okresního soudu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Horní hranice</a:t>
            </a:r>
            <a:r>
              <a:rPr lang="cs-CZ" sz="2000" dirty="0"/>
              <a:t> trestu odnětí svobody nejvíce </a:t>
            </a:r>
            <a:r>
              <a:rPr lang="cs-CZ" sz="2000" b="1" dirty="0">
                <a:solidFill>
                  <a:schemeClr val="accent2"/>
                </a:solidFill>
              </a:rPr>
              <a:t>5 let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Podezřelý </a:t>
            </a:r>
            <a:r>
              <a:rPr lang="cs-CZ" sz="2000" b="1" dirty="0">
                <a:solidFill>
                  <a:srgbClr val="FFFF00"/>
                </a:solidFill>
              </a:rPr>
              <a:t>přistižen při činu nebo bezprostředně po něm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Jinak by bylo zahájeno trestní stíhání, věc je </a:t>
            </a:r>
            <a:r>
              <a:rPr lang="cs-CZ" sz="2000" b="1" dirty="0">
                <a:solidFill>
                  <a:srgbClr val="FFFF00"/>
                </a:solidFill>
              </a:rPr>
              <a:t>skutkově jednoduchá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Práva </a:t>
            </a:r>
            <a:r>
              <a:rPr lang="cs-CZ" sz="2000" dirty="0">
                <a:solidFill>
                  <a:srgbClr val="FF0000"/>
                </a:solidFill>
              </a:rPr>
              <a:t>podezřelého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Lhůty pro skončení nelze překračovat</a:t>
            </a:r>
          </a:p>
        </p:txBody>
      </p:sp>
    </p:spTree>
    <p:extLst>
      <p:ext uri="{BB962C8B-B14F-4D97-AF65-F5344CB8AC3E}">
        <p14:creationId xmlns:p14="http://schemas.microsoft.com/office/powerpoint/2010/main" val="1201211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Rozhodnutí v přípravném řízení 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1. Postup před zahájením trestního stíhání/ tzv. prověřování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Odložení nebo jiné vyřízení věci</a:t>
            </a:r>
            <a:r>
              <a:rPr lang="cs-CZ" sz="2000" dirty="0"/>
              <a:t> (§ 159a):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Nejde o podezření ze spáchání trestného činu.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nepřípustné.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neúčelné.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Není znám pachatel.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(Nabývá právní moci, ale nečiní překážku </a:t>
            </a:r>
            <a:r>
              <a:rPr lang="cs-CZ" sz="2000" dirty="0" err="1"/>
              <a:t>rei</a:t>
            </a:r>
            <a:r>
              <a:rPr lang="cs-CZ" sz="2000" dirty="0"/>
              <a:t> </a:t>
            </a:r>
            <a:r>
              <a:rPr lang="cs-CZ" sz="2000" dirty="0" err="1"/>
              <a:t>iudicatae</a:t>
            </a:r>
            <a:r>
              <a:rPr lang="cs-CZ" sz="2000" dirty="0"/>
              <a:t>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Dočasné odložení zahájení trestního stíhání</a:t>
            </a:r>
            <a:r>
              <a:rPr lang="cs-CZ" sz="2000" dirty="0"/>
              <a:t> (§ 159b)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  <a:r>
              <a:rPr lang="cs-CZ" sz="2000" dirty="0"/>
              <a:t> (§ 160)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8409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87072" cy="461121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2. </a:t>
            </a:r>
            <a:r>
              <a:rPr lang="cs-CZ" sz="2000" b="1" dirty="0">
                <a:solidFill>
                  <a:srgbClr val="FF9933"/>
                </a:solidFill>
              </a:rPr>
              <a:t>Vyšetřování</a:t>
            </a:r>
            <a:r>
              <a:rPr lang="cs-CZ" sz="2000" dirty="0"/>
              <a:t> </a:t>
            </a:r>
          </a:p>
          <a:p>
            <a:pPr lvl="2">
              <a:buFont typeface="Wingdings" pitchFamily="2" charset="2"/>
              <a:buNone/>
            </a:pPr>
            <a:endParaRPr lang="cs-CZ" sz="14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Postoupení</a:t>
            </a:r>
            <a:r>
              <a:rPr lang="cs-CZ" sz="2000" dirty="0"/>
              <a:t> věci jinému orgánu (§ 171)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Zastavení</a:t>
            </a:r>
            <a:r>
              <a:rPr lang="cs-CZ" sz="2000" dirty="0"/>
              <a:t> trestního stíhání (§ 172)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Přerušení trestního stíhání (§ 173)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Podmíněné zastavení</a:t>
            </a:r>
            <a:r>
              <a:rPr lang="cs-CZ" sz="2000" dirty="0"/>
              <a:t> trestního stíhání (§ 307)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Přezkum</a:t>
            </a:r>
            <a:r>
              <a:rPr lang="cs-CZ" sz="2000" dirty="0"/>
              <a:t> usnesení o zastavení trestního stíhání a o usnesení postoupení věci </a:t>
            </a:r>
            <a:r>
              <a:rPr lang="cs-CZ" sz="2000" b="1" dirty="0">
                <a:solidFill>
                  <a:srgbClr val="FFFF00"/>
                </a:solidFill>
              </a:rPr>
              <a:t>Nejvyšším státním zastupitelstvím</a:t>
            </a:r>
            <a:r>
              <a:rPr lang="cs-CZ" sz="2000" dirty="0"/>
              <a:t> (§ 173a, § 174a)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chemeClr val="accent2"/>
                </a:solidFill>
              </a:rPr>
              <a:t>Návrh dohody o vině a trestu (§ 175a – 175b)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Podání obžaloby</a:t>
            </a:r>
            <a:r>
              <a:rPr lang="cs-CZ" sz="2000" dirty="0"/>
              <a:t> (§ 176)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09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47236" cy="389183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3. Zkrácené přípravné řízení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dirty="0"/>
              <a:t>Podání návrhu na potrestání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Zahájení trestního stíhání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Podmíněné odložení podání návrhu na potrestání - novela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366721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4904"/>
            <a:ext cx="8229600" cy="7196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/>
              <a:t>Konkrétní případ trestního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rPr>
              <a:t>Zahájení úkonů trestního řízení </a:t>
            </a:r>
          </a:p>
        </p:txBody>
      </p:sp>
      <p:pic>
        <p:nvPicPr>
          <p:cNvPr id="305155" name="Picture 3" descr="po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15557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98346" imgH="8655313" progId="Word.Document.8">
                  <p:embed/>
                </p:oleObj>
              </mc:Choice>
              <mc:Fallback>
                <p:oleObj name="Document" r:id="rId2" imgW="5698346" imgH="865531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5726" imgH="6712658" progId="Word.Document.8">
                  <p:embed/>
                </p:oleObj>
              </mc:Choice>
              <mc:Fallback>
                <p:oleObj name="Document" r:id="rId2" imgW="5755726" imgH="671265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Zahájení trestního stíhání</a:t>
            </a:r>
          </a:p>
        </p:txBody>
      </p:sp>
      <p:pic>
        <p:nvPicPr>
          <p:cNvPr id="308227" name="Picture 3" descr="po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92600"/>
            <a:ext cx="1800225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543800" cy="684212"/>
          </a:xfrm>
        </p:spPr>
        <p:txBody>
          <a:bodyPr>
            <a:normAutofit/>
          </a:bodyPr>
          <a:lstStyle/>
          <a:p>
            <a:r>
              <a:rPr lang="cs-CZ" sz="3200" dirty="0"/>
              <a:t>Stádia trestního řízení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400" dirty="0"/>
              <a:t>Trestní řád rozeznává následující stádia: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Přípravné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Předběžné projednání obžaloby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Hlavní líčení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Opravné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Vykonávací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1962075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5726" imgH="8449329" progId="Word.Document.8">
                  <p:embed/>
                </p:oleObj>
              </mc:Choice>
              <mc:Fallback>
                <p:oleObj name="Document" r:id="rId2" imgW="5755726" imgH="84493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343" imgH="7827779" progId="Word.Document.8">
                  <p:embed/>
                </p:oleObj>
              </mc:Choice>
              <mc:Fallback>
                <p:oleObj name="Document" r:id="rId2" imgW="5746343" imgH="78277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36838"/>
            <a:ext cx="786975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Obžaloba</a:t>
            </a:r>
          </a:p>
        </p:txBody>
      </p:sp>
      <p:pic>
        <p:nvPicPr>
          <p:cNvPr id="311299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/>
          </p:nvPr>
        </p:nvGraphicFramePr>
        <p:xfrm>
          <a:off x="2597150" y="274638"/>
          <a:ext cx="3948113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5470" imgH="8546030" progId="Word.Document.8">
                  <p:embed/>
                </p:oleObj>
              </mc:Choice>
              <mc:Fallback>
                <p:oleObj name="Document" r:id="rId2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74638"/>
                        <a:ext cx="3948113" cy="585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/>
          </p:nvPr>
        </p:nvGraphicFramePr>
        <p:xfrm>
          <a:off x="1989138" y="52388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343" imgH="8699889" progId="Word.Document.8">
                  <p:embed/>
                </p:oleObj>
              </mc:Choice>
              <mc:Fallback>
                <p:oleObj name="Document" r:id="rId2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2388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/>
          </p:nvPr>
        </p:nvGraphicFramePr>
        <p:xfrm>
          <a:off x="1901825" y="215900"/>
          <a:ext cx="5167313" cy="782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5470" imgH="8732962" progId="Word.Document.8">
                  <p:embed/>
                </p:oleObj>
              </mc:Choice>
              <mc:Fallback>
                <p:oleObj name="Document" r:id="rId2" imgW="5765470" imgH="873296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215900"/>
                        <a:ext cx="5167313" cy="782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3350" y="981075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5726" imgH="5110794" progId="Word.Document.8">
                  <p:embed/>
                </p:oleObj>
              </mc:Choice>
              <mc:Fallback>
                <p:oleObj name="Document" r:id="rId2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81075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865188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cs-CZ" sz="4000" dirty="0"/>
              <a:t>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684213"/>
          <a:ext cx="9466263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8817154" imgH="5040260" progId="Word.Document.8">
                  <p:embed/>
                </p:oleObj>
              </mc:Choice>
              <mc:Fallback>
                <p:oleObj name="Dokument" r:id="rId2" imgW="8817154" imgH="50402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4213"/>
                        <a:ext cx="9466263" cy="541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7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136842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Část I. </a:t>
            </a:r>
            <a:br>
              <a:rPr lang="cs-CZ" sz="3200" dirty="0"/>
            </a:br>
            <a:r>
              <a:rPr lang="cs-CZ" sz="3200" dirty="0"/>
              <a:t>Přípravné řízení trestní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Orgány</a:t>
            </a:r>
            <a:r>
              <a:rPr lang="cs-CZ" sz="2000" dirty="0"/>
              <a:t> přípravného řízení: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orgán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Soud (resp. soudce)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Formy</a:t>
            </a:r>
            <a:r>
              <a:rPr lang="cs-CZ" sz="2000" dirty="0"/>
              <a:t> přípravného řízení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Postup před zahájením trestního stíhání </a:t>
            </a:r>
            <a:r>
              <a:rPr lang="cs-CZ" sz="2000" dirty="0"/>
              <a:t>(§ 158 – 159b)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Vyšetřování</a:t>
            </a:r>
            <a:r>
              <a:rPr lang="cs-CZ" sz="2000" dirty="0"/>
              <a:t> (§ 160 - § 175)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Zkrácené přípravné řízení </a:t>
            </a:r>
            <a:r>
              <a:rPr lang="cs-CZ" sz="2000" dirty="0"/>
              <a:t>(§ 179a - § 179f)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Dokazování</a:t>
            </a:r>
            <a:r>
              <a:rPr lang="cs-CZ" sz="2000" dirty="0"/>
              <a:t> v přípravném řízení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Obžaloba</a:t>
            </a:r>
            <a:r>
              <a:rPr lang="cs-CZ" sz="2000" dirty="0"/>
              <a:t> a návrh na potrestání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/>
              <a:t>1. Postup před zahájením trestního stíhání - tzv. </a:t>
            </a:r>
            <a:r>
              <a:rPr lang="cs-CZ" sz="3200" dirty="0" err="1"/>
              <a:t>prověrování</a:t>
            </a:r>
            <a:endParaRPr lang="cs-CZ" sz="3200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Počátek provádění úkonů </a:t>
            </a:r>
            <a:r>
              <a:rPr lang="cs-CZ" sz="2000" dirty="0"/>
              <a:t>trestního řízení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Sepsání úředního záznamu o zahájení úkonu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Neodkladné nebo neopakovatelné úkony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Zahájení dozoru státního zástupce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Policejní orgán je oprávněn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vyžadovat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rgbClr val="FFFF00"/>
                </a:solidFill>
              </a:rPr>
              <a:t>vysvětlení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od fyzických a právnických osob a státních orgánů,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vyžadovat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rgbClr val="FFFF00"/>
                </a:solidFill>
              </a:rPr>
              <a:t>odborné vyjádření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od příslušných orgánů, a je-li toho pro posouzení věci třeba, též znalecké posudky,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obstarávat potřebné </a:t>
            </a:r>
            <a:r>
              <a:rPr lang="cs-CZ" sz="2000" dirty="0">
                <a:solidFill>
                  <a:srgbClr val="FFFF00"/>
                </a:solidFill>
              </a:rPr>
              <a:t>podklady</a:t>
            </a:r>
            <a:r>
              <a:rPr lang="cs-CZ" sz="2000" dirty="0"/>
              <a:t>, zejména spisy a jiné písemné materiály,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provádět </a:t>
            </a:r>
            <a:r>
              <a:rPr lang="cs-CZ" sz="2000" dirty="0">
                <a:solidFill>
                  <a:srgbClr val="FFFF00"/>
                </a:solidFill>
              </a:rPr>
              <a:t>ohledání věci a místa činu</a:t>
            </a:r>
            <a:r>
              <a:rPr lang="cs-CZ" sz="2000" dirty="0"/>
              <a:t>,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 sz="1800" dirty="0">
              <a:latin typeface="Microsoft Sans Serif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cs-CZ" sz="18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vyžadovat, za podmínek uvedených v § 114,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provedení zkoušky krve </a:t>
            </a:r>
            <a:r>
              <a:rPr lang="cs-CZ" sz="2000" dirty="0"/>
              <a:t>nebo jiného podobného úkonu, včetně odběru potřebného biologického materiálu,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pořizovat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zvukové a obrazové záznamy osob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dirty="0"/>
              <a:t>snímat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daktyloskopické otisky</a:t>
            </a:r>
            <a:r>
              <a:rPr lang="cs-CZ" sz="2000" dirty="0"/>
              <a:t>, provádět osobou téhož pohlaví nebo lékařem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prohlídku těla </a:t>
            </a:r>
            <a:r>
              <a:rPr lang="cs-CZ" sz="2000" dirty="0"/>
              <a:t>nebo ke zjištění a zachycení stop nebo následků činu,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za podmínek stanovených v § 76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zadržet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podezřelou osobu,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za podmínek stanovených v § 78 - § 81 činit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rozhodnutí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opatřen</a:t>
            </a:r>
            <a:r>
              <a:rPr lang="cs-CZ" sz="2000" dirty="0">
                <a:solidFill>
                  <a:srgbClr val="FFFF00"/>
                </a:solidFill>
              </a:rPr>
              <a:t>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v těchto ustanoveních naznačená,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způsobem uvedeným v hlavě čtvrté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provádět neodkladné nebo neopakovatelné úkony</a:t>
            </a:r>
            <a:r>
              <a:rPr lang="cs-CZ" sz="2000" dirty="0"/>
              <a:t>, pokud podle tohoto zákona jejich provedení nepatří do výlučné pravomoci jiného orgánu činného v trestním řízení.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399784" cy="648072"/>
          </a:xfrm>
        </p:spPr>
        <p:txBody>
          <a:bodyPr>
            <a:normAutofit fontScale="90000"/>
          </a:bodyPr>
          <a:lstStyle/>
          <a:p>
            <a:br>
              <a:rPr lang="cs-CZ" sz="3100" dirty="0"/>
            </a:br>
            <a:br>
              <a:rPr lang="cs-CZ" sz="3100" dirty="0"/>
            </a:br>
            <a:r>
              <a:rPr lang="cs-CZ" sz="3100" dirty="0"/>
              <a:t>Podání vysvětlení</a:t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Osoba podávající vysvětlení může být podezřelým nebo nikoli. 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Právo na právní pomoc advokáta.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Vysvětlení a neodkladný a neopakovatelný úkon (úloha soudce) - </a:t>
            </a:r>
            <a:r>
              <a:rPr lang="cs-CZ" sz="2000" dirty="0">
                <a:solidFill>
                  <a:srgbClr val="FF0000"/>
                </a:solidFill>
              </a:rPr>
              <a:t>výslech svědka</a:t>
            </a:r>
          </a:p>
          <a:p>
            <a:pPr marL="356616" lvl="1" indent="0" algn="just">
              <a:buClr>
                <a:srgbClr val="FF9966"/>
              </a:buClr>
              <a:buNone/>
            </a:pPr>
            <a:endParaRPr lang="cs-CZ" sz="2000" dirty="0"/>
          </a:p>
          <a:p>
            <a:pPr marL="356616" lvl="1" indent="0" algn="just">
              <a:buClr>
                <a:srgbClr val="FF9966"/>
              </a:buClr>
              <a:buNone/>
            </a:pPr>
            <a:r>
              <a:rPr lang="cs-CZ" sz="2000" dirty="0">
                <a:solidFill>
                  <a:schemeClr val="accent2"/>
                </a:solidFill>
              </a:rPr>
              <a:t>Za stanovených podmínek ( souhlas stran) lze použít úřední záznam o podaném vysvětlení jako důkaz v hlavním líčení.</a:t>
            </a:r>
          </a:p>
        </p:txBody>
      </p:sp>
    </p:spTree>
    <p:extLst>
      <p:ext uri="{BB962C8B-B14F-4D97-AF65-F5344CB8AC3E}">
        <p14:creationId xmlns:p14="http://schemas.microsoft.com/office/powerpoint/2010/main" val="1375184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2. Vyšetřování</a:t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1200"/>
            <a:ext cx="8215064" cy="46878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Vyšetřovací orgány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orgán 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  <a:r>
              <a:rPr lang="cs-CZ" sz="2000" b="1" dirty="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Stíhání se souhlasem poškozeného</a:t>
            </a:r>
            <a:r>
              <a:rPr lang="cs-CZ" sz="2000" dirty="0"/>
              <a:t> (§ 163, § 163a)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Taxativní výčet trestných činů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Kontroverzní ustanovení s důsledky pro trestní řízení</a:t>
            </a:r>
          </a:p>
          <a:p>
            <a:pPr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Spolupracující obviněný</a:t>
            </a:r>
            <a:r>
              <a:rPr lang="cs-CZ" sz="2000" dirty="0"/>
              <a:t> (§ 178a)</a:t>
            </a:r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</a:pPr>
            <a:endParaRPr lang="cs-CZ" sz="18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714336476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1284</TotalTime>
  <Words>665</Words>
  <Application>Microsoft Office PowerPoint</Application>
  <PresentationFormat>On-screen Show (4:3)</PresentationFormat>
  <Paragraphs>102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Document</vt:lpstr>
      <vt:lpstr>PowerPoint Presentation</vt:lpstr>
      <vt:lpstr>Stádia trestního řízení</vt:lpstr>
      <vt:lpstr>PowerPoint Presentation</vt:lpstr>
      <vt:lpstr>Část I.  Přípravné řízení trestní</vt:lpstr>
      <vt:lpstr>PowerPoint Presentation</vt:lpstr>
      <vt:lpstr>1. Postup před zahájením trestního stíhání - tzv. prověrování</vt:lpstr>
      <vt:lpstr>PowerPoint Presentation</vt:lpstr>
      <vt:lpstr>  Podání vysvětlení  </vt:lpstr>
      <vt:lpstr>2. Vyšetřování  </vt:lpstr>
      <vt:lpstr>Průběh vyšetřování  </vt:lpstr>
      <vt:lpstr>3. Zkrácené přípravné řízení (§ 179a - § 179h)  </vt:lpstr>
      <vt:lpstr>Rozhodnutí v přípravném řízení   </vt:lpstr>
      <vt:lpstr>PowerPoint Presentation</vt:lpstr>
      <vt:lpstr>PowerPoint Presentation</vt:lpstr>
      <vt:lpstr>Konkrétní případ trestního řízení</vt:lpstr>
      <vt:lpstr>Zahájení úkonů trestního řízení </vt:lpstr>
      <vt:lpstr>PowerPoint Presentation</vt:lpstr>
      <vt:lpstr>PowerPoint Presentation</vt:lpstr>
      <vt:lpstr>Zahájení trestního stíhání</vt:lpstr>
      <vt:lpstr>PowerPoint Presentation</vt:lpstr>
      <vt:lpstr>PowerPoint Presentation</vt:lpstr>
      <vt:lpstr>Obžaloba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Kursova Jana</dc:creator>
  <cp:lastModifiedBy>AK Fenyk</cp:lastModifiedBy>
  <cp:revision>77</cp:revision>
  <dcterms:created xsi:type="dcterms:W3CDTF">2005-04-06T16:52:48Z</dcterms:created>
  <dcterms:modified xsi:type="dcterms:W3CDTF">2024-11-22T06:31:09Z</dcterms:modified>
</cp:coreProperties>
</file>