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32"/>
  </p:notesMasterIdLst>
  <p:handoutMasterIdLst>
    <p:handoutMasterId r:id="rId33"/>
  </p:handoutMasterIdLst>
  <p:sldIdLst>
    <p:sldId id="309" r:id="rId6"/>
    <p:sldId id="310" r:id="rId7"/>
    <p:sldId id="331" r:id="rId8"/>
    <p:sldId id="330" r:id="rId9"/>
    <p:sldId id="311" r:id="rId10"/>
    <p:sldId id="312" r:id="rId11"/>
    <p:sldId id="313" r:id="rId12"/>
    <p:sldId id="314" r:id="rId13"/>
    <p:sldId id="315" r:id="rId14"/>
    <p:sldId id="333" r:id="rId15"/>
    <p:sldId id="316" r:id="rId16"/>
    <p:sldId id="317" r:id="rId17"/>
    <p:sldId id="318" r:id="rId18"/>
    <p:sldId id="326" r:id="rId19"/>
    <p:sldId id="334" r:id="rId20"/>
    <p:sldId id="335" r:id="rId21"/>
    <p:sldId id="319" r:id="rId22"/>
    <p:sldId id="320" r:id="rId23"/>
    <p:sldId id="321" r:id="rId24"/>
    <p:sldId id="322" r:id="rId25"/>
    <p:sldId id="270" r:id="rId26"/>
    <p:sldId id="323" r:id="rId27"/>
    <p:sldId id="327" r:id="rId28"/>
    <p:sldId id="328" r:id="rId29"/>
    <p:sldId id="329" r:id="rId30"/>
    <p:sldId id="332" r:id="rId31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77" d="100"/>
          <a:sy n="77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š Večeřa" userId="59903dc0-e3f4-4664-a241-3ad31f42833c" providerId="ADAL" clId="{6EDB7D6A-F8E7-4597-A6E1-B455D1C85F99}"/>
    <pc:docChg chg="addSld modSld">
      <pc:chgData name="Miloš Večeřa" userId="59903dc0-e3f4-4664-a241-3ad31f42833c" providerId="ADAL" clId="{6EDB7D6A-F8E7-4597-A6E1-B455D1C85F99}" dt="2022-09-12T15:39:40.131" v="0"/>
      <pc:docMkLst>
        <pc:docMk/>
      </pc:docMkLst>
      <pc:sldChg chg="add">
        <pc:chgData name="Miloš Večeřa" userId="59903dc0-e3f4-4664-a241-3ad31f42833c" providerId="ADAL" clId="{6EDB7D6A-F8E7-4597-A6E1-B455D1C85F99}" dt="2022-09-12T15:39:40.131" v="0"/>
        <pc:sldMkLst>
          <pc:docMk/>
          <pc:sldMk cId="0" sldId="270"/>
        </pc:sldMkLst>
      </pc:sldChg>
    </pc:docChg>
  </pc:docChgLst>
  <pc:docChgLst>
    <pc:chgData name="Miloš Večeřa" userId="59903dc0-e3f4-4664-a241-3ad31f42833c" providerId="ADAL" clId="{7C6521CD-C446-48F0-84DA-C39F211D9818}"/>
    <pc:docChg chg="modSld">
      <pc:chgData name="Miloš Večeřa" userId="59903dc0-e3f4-4664-a241-3ad31f42833c" providerId="ADAL" clId="{7C6521CD-C446-48F0-84DA-C39F211D9818}" dt="2024-10-03T08:35:05.030" v="23" actId="20577"/>
      <pc:docMkLst>
        <pc:docMk/>
      </pc:docMkLst>
      <pc:sldChg chg="modSp mod">
        <pc:chgData name="Miloš Večeřa" userId="59903dc0-e3f4-4664-a241-3ad31f42833c" providerId="ADAL" clId="{7C6521CD-C446-48F0-84DA-C39F211D9818}" dt="2024-10-03T08:35:05.030" v="23" actId="20577"/>
        <pc:sldMkLst>
          <pc:docMk/>
          <pc:sldMk cId="0" sldId="310"/>
        </pc:sldMkLst>
        <pc:spChg chg="mod">
          <ac:chgData name="Miloš Večeřa" userId="59903dc0-e3f4-4664-a241-3ad31f42833c" providerId="ADAL" clId="{7C6521CD-C446-48F0-84DA-C39F211D9818}" dt="2024-10-03T08:35:05.030" v="23" actId="20577"/>
          <ac:spMkLst>
            <pc:docMk/>
            <pc:sldMk cId="0" sldId="310"/>
            <ac:spMk id="3" creationId="{00000000-0000-0000-0000-000000000000}"/>
          </ac:spMkLst>
        </pc:spChg>
      </pc:sldChg>
    </pc:docChg>
  </pc:docChgLst>
  <pc:docChgLst>
    <pc:chgData name="Miloš Večeřa" userId="59903dc0-e3f4-4664-a241-3ad31f42833c" providerId="ADAL" clId="{59C5B58A-91E7-489B-BE53-321C8F3B7CC9}"/>
    <pc:docChg chg="addSld modSld">
      <pc:chgData name="Miloš Večeřa" userId="59903dc0-e3f4-4664-a241-3ad31f42833c" providerId="ADAL" clId="{59C5B58A-91E7-489B-BE53-321C8F3B7CC9}" dt="2023-09-21T13:54:20.692" v="49" actId="1076"/>
      <pc:docMkLst>
        <pc:docMk/>
      </pc:docMkLst>
      <pc:sldChg chg="modSp mod">
        <pc:chgData name="Miloš Večeřa" userId="59903dc0-e3f4-4664-a241-3ad31f42833c" providerId="ADAL" clId="{59C5B58A-91E7-489B-BE53-321C8F3B7CC9}" dt="2023-09-19T20:44:10.923" v="30" actId="255"/>
        <pc:sldMkLst>
          <pc:docMk/>
          <pc:sldMk cId="4047630328" sldId="333"/>
        </pc:sldMkLst>
        <pc:spChg chg="mod">
          <ac:chgData name="Miloš Večeřa" userId="59903dc0-e3f4-4664-a241-3ad31f42833c" providerId="ADAL" clId="{59C5B58A-91E7-489B-BE53-321C8F3B7CC9}" dt="2023-09-19T20:44:10.923" v="30" actId="255"/>
          <ac:spMkLst>
            <pc:docMk/>
            <pc:sldMk cId="4047630328" sldId="333"/>
            <ac:spMk id="3" creationId="{00000000-0000-0000-0000-000000000000}"/>
          </ac:spMkLst>
        </pc:spChg>
      </pc:sldChg>
      <pc:sldChg chg="modSp new mod">
        <pc:chgData name="Miloš Večeřa" userId="59903dc0-e3f4-4664-a241-3ad31f42833c" providerId="ADAL" clId="{59C5B58A-91E7-489B-BE53-321C8F3B7CC9}" dt="2023-09-21T13:54:20.692" v="49" actId="1076"/>
        <pc:sldMkLst>
          <pc:docMk/>
          <pc:sldMk cId="2586712432" sldId="335"/>
        </pc:sldMkLst>
        <pc:spChg chg="mod">
          <ac:chgData name="Miloš Večeřa" userId="59903dc0-e3f4-4664-a241-3ad31f42833c" providerId="ADAL" clId="{59C5B58A-91E7-489B-BE53-321C8F3B7CC9}" dt="2023-09-21T13:51:34.209" v="32"/>
          <ac:spMkLst>
            <pc:docMk/>
            <pc:sldMk cId="2586712432" sldId="335"/>
            <ac:spMk id="2" creationId="{D8EC2C58-F163-457A-96BA-88B238B890D0}"/>
          </ac:spMkLst>
        </pc:spChg>
        <pc:spChg chg="mod">
          <ac:chgData name="Miloš Večeřa" userId="59903dc0-e3f4-4664-a241-3ad31f42833c" providerId="ADAL" clId="{59C5B58A-91E7-489B-BE53-321C8F3B7CC9}" dt="2023-09-21T13:54:20.692" v="49" actId="1076"/>
          <ac:spMkLst>
            <pc:docMk/>
            <pc:sldMk cId="2586712432" sldId="335"/>
            <ac:spMk id="3" creationId="{46681EFE-C029-4F2B-B465-CB967FE7A7F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004AE451-AC60-4ABC-B937-7D29199F85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1851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1E7D771-7D9A-4B93-8D6F-DF8DB1C51B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9123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Klepnutím lze upravit styl </a:t>
            </a:r>
            <a:br>
              <a:rPr lang="cs-CZ" altLang="cs-CZ" noProof="0"/>
            </a:br>
            <a:r>
              <a:rPr lang="cs-CZ" alt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192BF9-C8D4-4983-A146-D8B892951D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72BD0-3FAD-486C-AB74-87559D88E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F0D3D-B842-4EBA-8B5B-771C9ADB8F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7FFC5-F433-4ED2-88B9-8EC55C9DBD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88B63-5341-4E6B-BB63-129F94A9E2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BF077-653E-418E-A1CA-A5A753C658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7880F-2D66-4FCB-8F32-7B1F0F438B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AE2C3-133F-46DF-883A-6EFCA7F691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05CD5-AD95-4CE8-8F6E-2D71AE6ED8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FD84-B3EB-4D06-87A2-2DD6D65553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49281-9FD5-4BCB-967F-57C1163E51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4ECE1551-AEB7-4322-A169-7534DCE466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s.wikipedia.org/wiki/Soubor:Typy_vekovych_pyramid.pn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http://upload.wikimedia.org/wikipedia/commons/thumb/b/b9/Typy_vekovych_pyramid.png/600px-Typy_vekovych_pyramid.png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sz="2000" i="1" dirty="0"/>
            </a:br>
            <a:r>
              <a:rPr lang="cs-CZ" sz="2800" i="1" dirty="0"/>
              <a:t> </a:t>
            </a:r>
            <a:r>
              <a:rPr lang="cs-CZ" sz="28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Sociologické aspekty veřejné správy</a:t>
            </a:r>
            <a:br>
              <a:rPr lang="cs-CZ" sz="2800" i="1" dirty="0"/>
            </a:br>
            <a:br>
              <a:rPr lang="cs-CZ" sz="4800" dirty="0"/>
            </a:br>
            <a:r>
              <a:rPr lang="cs-CZ" sz="2400" dirty="0"/>
              <a:t>           </a:t>
            </a:r>
            <a:r>
              <a:rPr lang="cs-CZ" sz="1800" dirty="0"/>
              <a:t>prof. JUDr. PhDr. Miloš Večeřa, CSc.</a:t>
            </a:r>
            <a:br>
              <a:rPr lang="cs-CZ" sz="1800" dirty="0"/>
            </a:br>
            <a:r>
              <a:rPr lang="cs-CZ" sz="2400" dirty="0"/>
              <a:t>                  </a:t>
            </a:r>
            <a:r>
              <a:rPr lang="cs-CZ" sz="1800" dirty="0"/>
              <a:t>katedra právní teorie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340768"/>
            <a:ext cx="7772400" cy="792088"/>
          </a:xfrm>
        </p:spPr>
        <p:txBody>
          <a:bodyPr/>
          <a:lstStyle/>
          <a:p>
            <a:pPr algn="ctr"/>
            <a:r>
              <a:rPr lang="cs-CZ" b="1" dirty="0"/>
              <a:t>Sociální realita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2816"/>
            <a:ext cx="7772400" cy="43581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 je nejlepší škola, jen školné je příliš vysoké.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O.Wilde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 je věc, kterou člověk získá až když ji nepotřebuje.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(Artur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Bloch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-Murphyho zákony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Sociologie  pomáhá člověku porozumět svým zkušenostem prostřednictvím zkušenosti jiných lidí.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Zygmunt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Bauman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pojmenuje věci, ten je ovládá.</a:t>
            </a:r>
            <a:endParaRPr lang="cs-CZ" alt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Hranice jazyka jsou hranicemi našeho světa.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(Ludwig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Wittgenstein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omnibus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dubitandum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pochybovat o všem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(Aristoteles)</a:t>
            </a:r>
            <a:b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1200" i="1" dirty="0"/>
            </a:b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7630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Jednání s lidmi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Právník, ekonom a správní úředník</a:t>
            </a:r>
            <a:r>
              <a:rPr lang="cs-CZ" dirty="0"/>
              <a:t>  se neustále pohybují v sociálních vztazích a pracují se sociálními jevy, řeší sociální problémy.</a:t>
            </a:r>
          </a:p>
          <a:p>
            <a:pPr marL="0" indent="0">
              <a:buNone/>
            </a:pPr>
            <a:r>
              <a:rPr lang="cs-CZ" sz="2800" b="1" dirty="0"/>
              <a:t>Oblasti právní, ekonomické a správní praxe: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/>
              <a:t>Právní, ekonomické a správní poradenství</a:t>
            </a:r>
            <a:r>
              <a:rPr lang="cs-CZ" dirty="0"/>
              <a:t> – práce s klientem.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/>
              <a:t>Rozhodovací činnost</a:t>
            </a:r>
            <a:r>
              <a:rPr lang="cs-CZ" dirty="0"/>
              <a:t> – řešení sociálních situací.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/>
              <a:t>Práce v organizačních strukturách</a:t>
            </a:r>
            <a:r>
              <a:rPr lang="cs-CZ" dirty="0"/>
              <a:t> – vztahy spolupráce, podřízenosti a nadřízenosti. </a:t>
            </a:r>
            <a:endParaRPr lang="cs-CZ" sz="12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sz="1200" b="1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b="1" dirty="0"/>
              <a:t>O naší úspěšnosti</a:t>
            </a:r>
            <a:r>
              <a:rPr lang="cs-CZ" dirty="0"/>
              <a:t> rozhoduje schopnost jednat s lidmi, která je i předpokladem výkonu dobré správy.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11560" y="638132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0730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jednat s lidmi –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předpoklad výkonu dobré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je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(tvor společenský – Aristoteles).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Fakt, že jsme společenští tvorové neznamená, že se ve společnosti a sociálních vztazích každý dobře orientuje, že jim rozumí. Mnozí jsou 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ignoranti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trpící sociální a emoční slepotou či hluchotou.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třeba prohloubit své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kompetence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(empatii a percepční a sociální senzitivitu), získat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sociologickou erudici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(sociologické znalosti a zkušenosti) a dosáhnout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sociologické imaginace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(reálného obrazu sociálního světa kolem nás).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třeba osvojit si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způsob myšlení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0716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1007318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Sociologické poznání versus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zdravý rozum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Sociologické poznání</a:t>
            </a:r>
            <a:r>
              <a:rPr lang="cs-CZ" dirty="0"/>
              <a:t>  </a:t>
            </a:r>
            <a:r>
              <a:rPr lang="cs-CZ" sz="2000" dirty="0"/>
              <a:t>představuje systematické a cílevědomé poznávání sociální reality odbornými postupy a metodami s různou mírou vědeckého přístupu. </a:t>
            </a:r>
            <a:r>
              <a:rPr lang="cs-CZ" sz="2000" b="1" dirty="0"/>
              <a:t>Sociologické poznání</a:t>
            </a:r>
            <a:r>
              <a:rPr lang="cs-CZ" sz="2000" dirty="0"/>
              <a:t> umožňuje porozumět sociálnímu dění a sociálním jevům kolem nás. Sociologické poznání umožňuje “vidět skrz”, “vidět za scénu”, “prohlédnout hru”, neboť “věci nejsou tím, čím se zdají”. </a:t>
            </a:r>
            <a:r>
              <a:rPr lang="cs-CZ" sz="1800" dirty="0"/>
              <a:t>(Peter Berger)</a:t>
            </a:r>
          </a:p>
          <a:p>
            <a:pPr marL="0" indent="0">
              <a:buNone/>
            </a:pPr>
            <a:br>
              <a:rPr lang="cs-CZ" sz="2000" b="1" dirty="0"/>
            </a:br>
            <a:r>
              <a:rPr lang="cs-CZ" b="1" dirty="0"/>
              <a:t>Zdravý rozum </a:t>
            </a:r>
            <a:r>
              <a:rPr lang="cs-CZ" sz="2000" dirty="0"/>
              <a:t>je zobecněním běžné nesystematické zkušenosti každodenního života a socializací předávané lidské zkušenosti (moudrosti). Jeho kvalita v sociální oblasti odvisí zejména od sociální a emoční inteligence jedince.</a:t>
            </a:r>
            <a:br>
              <a:rPr lang="cs-CZ" sz="2000" b="1" dirty="0"/>
            </a:br>
            <a:br>
              <a:rPr lang="cs-CZ" sz="2000" b="1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7167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a emoční inteligence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772400" cy="443011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Emoční inteligence (EQ) – </a:t>
            </a:r>
            <a:r>
              <a:rPr lang="cs-CZ" dirty="0"/>
              <a:t>schopnost porozumět emocím a pocitům svým a druhých lidí, zvládání emocí, </a:t>
            </a:r>
            <a:r>
              <a:rPr lang="cs-CZ" dirty="0" err="1"/>
              <a:t>sebemotivace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Sociální (vztahová) inteligence (SQ) - </a:t>
            </a:r>
            <a:r>
              <a:rPr lang="cs-CZ" dirty="0"/>
              <a:t> schopnost orientovat se v mezilidských vztazích a sociálních situacích, rozumět jim, spolužít s lidmi, působit na ně, komunikovat s nimi a dostat je tam, kam chceme. </a:t>
            </a:r>
          </a:p>
          <a:p>
            <a:pPr marL="0" indent="0">
              <a:buNone/>
            </a:pPr>
            <a:r>
              <a:rPr lang="cs-CZ" b="1" dirty="0"/>
              <a:t>EQ a SQ</a:t>
            </a:r>
            <a:r>
              <a:rPr lang="cs-CZ" dirty="0"/>
              <a:t> jsou geneticky podmíněny, ale nerozvinou se bez průběžného rozvíjení (tréninku) v procesu sociální interakce a sociálního učení. Znalost ještě neznamená dovednost. </a:t>
            </a:r>
            <a:r>
              <a:rPr lang="cs-CZ" b="1" dirty="0"/>
              <a:t>EQ a SQ</a:t>
            </a:r>
            <a:r>
              <a:rPr lang="cs-CZ" dirty="0"/>
              <a:t> podmiňují schopnost (umění) jednat s lidmi.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939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b="1" dirty="0"/>
              <a:t>EQ a SQ</a:t>
            </a:r>
            <a:r>
              <a:rPr lang="cs-CZ" altLang="cs-CZ" sz="2400" dirty="0"/>
              <a:t> podmiňují </a:t>
            </a:r>
            <a:r>
              <a:rPr lang="cs-CZ" altLang="cs-CZ" sz="2400" b="1" dirty="0"/>
              <a:t>schopnost (umění) jednat s lidmi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772400" cy="443011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800" b="1" dirty="0"/>
              <a:t>Výzkum v USA: </a:t>
            </a:r>
            <a:r>
              <a:rPr lang="cs-CZ" altLang="cs-CZ" sz="1800" dirty="0"/>
              <a:t>Co podmiňuje úspěšnost vedoucího pracovníka</a:t>
            </a:r>
            <a:br>
              <a:rPr lang="cs-CZ" altLang="cs-CZ" sz="1800" dirty="0"/>
            </a:br>
            <a:endParaRPr lang="cs-CZ" altLang="cs-CZ" sz="800" dirty="0"/>
          </a:p>
          <a:p>
            <a:pPr marL="0" indent="0">
              <a:buNone/>
            </a:pPr>
            <a:r>
              <a:rPr lang="cs-CZ" altLang="cs-CZ" sz="1800" b="1" dirty="0"/>
              <a:t>O úspěšnosti v osobním a pracovním životě</a:t>
            </a:r>
            <a:r>
              <a:rPr lang="cs-CZ" altLang="cs-CZ" sz="1800" dirty="0"/>
              <a:t> rozhoduje </a:t>
            </a:r>
            <a:br>
              <a:rPr lang="cs-CZ" altLang="cs-CZ" sz="1800" dirty="0"/>
            </a:br>
            <a:r>
              <a:rPr lang="cs-CZ" altLang="cs-CZ" sz="1800" dirty="0"/>
              <a:t>z velké části naše schopnost (umění) jednat s lidmi:</a:t>
            </a:r>
            <a:br>
              <a:rPr lang="cs-CZ" altLang="cs-CZ" sz="1800" dirty="0"/>
            </a:br>
            <a:r>
              <a:rPr lang="cs-CZ" altLang="cs-CZ" sz="1800" b="1" dirty="0"/>
              <a:t>U řadových pracovníků</a:t>
            </a:r>
            <a:r>
              <a:rPr lang="cs-CZ" altLang="cs-CZ" sz="1800" dirty="0"/>
              <a:t>: schopnost jednat s lidmi </a:t>
            </a:r>
            <a:r>
              <a:rPr lang="cs-CZ" altLang="cs-CZ" sz="1800" b="1" dirty="0">
                <a:solidFill>
                  <a:schemeClr val="folHlink"/>
                </a:solidFill>
              </a:rPr>
              <a:t>versus</a:t>
            </a:r>
            <a:r>
              <a:rPr lang="cs-CZ" altLang="cs-CZ" sz="1800" dirty="0"/>
              <a:t> odbornost: rozhoduje                                            50 %          x          50 %</a:t>
            </a:r>
            <a:br>
              <a:rPr lang="cs-CZ" altLang="cs-CZ" sz="1800" dirty="0"/>
            </a:br>
            <a:r>
              <a:rPr lang="cs-CZ" altLang="cs-CZ" sz="1800" b="1" dirty="0"/>
              <a:t>U vedoucích pracovníků</a:t>
            </a:r>
            <a:r>
              <a:rPr lang="cs-CZ" altLang="cs-CZ" sz="1800" dirty="0"/>
              <a:t>:                70-80 %        x          30-20 %</a:t>
            </a:r>
            <a:br>
              <a:rPr lang="cs-CZ" altLang="cs-CZ" sz="1800" dirty="0"/>
            </a:br>
            <a:endParaRPr lang="cs-CZ" altLang="cs-CZ" sz="800" dirty="0"/>
          </a:p>
          <a:p>
            <a:pPr marL="0" indent="0">
              <a:buNone/>
            </a:pPr>
            <a:r>
              <a:rPr lang="cs-CZ" altLang="cs-CZ" sz="1800" b="1" dirty="0"/>
              <a:t>O pocitu osobního (životního)  štěstí</a:t>
            </a:r>
            <a:r>
              <a:rPr lang="cs-CZ" altLang="cs-CZ" sz="1800" dirty="0"/>
              <a:t>  </a:t>
            </a:r>
            <a:br>
              <a:rPr lang="cs-CZ" altLang="cs-CZ" sz="1800" dirty="0"/>
            </a:br>
            <a:r>
              <a:rPr lang="cs-CZ" altLang="cs-CZ" sz="1800" dirty="0"/>
              <a:t>rozhoduje ze 72 % kvalita mezilidských vztahů (počet přátel, důvěrnost přátelských vztahů, těsné vztahy v rodině, kvalita vztahů se spolupracovníky a sousedy</a:t>
            </a:r>
            <a:br>
              <a:rPr lang="cs-CZ" altLang="cs-CZ" sz="1800" dirty="0"/>
            </a:br>
            <a:endParaRPr lang="cs-CZ" altLang="cs-CZ" sz="800" dirty="0"/>
          </a:p>
          <a:p>
            <a:pPr marL="0" indent="0">
              <a:buNone/>
            </a:pPr>
            <a:r>
              <a:rPr lang="cs-CZ" altLang="cs-CZ" sz="1800" b="1" dirty="0"/>
              <a:t>85 % </a:t>
            </a:r>
            <a:r>
              <a:rPr lang="cs-CZ" altLang="cs-CZ" sz="1800" dirty="0"/>
              <a:t>lidí se domnívá, že umí dobře vycházet s druhými, </a:t>
            </a:r>
            <a:r>
              <a:rPr lang="cs-CZ" altLang="cs-CZ" sz="1800" b="1" dirty="0"/>
              <a:t>¼ </a:t>
            </a:r>
            <a:r>
              <a:rPr lang="cs-CZ" altLang="cs-CZ" sz="1800" dirty="0"/>
              <a:t>lidí je přesvědčena, že tuto dovednost zvládá naprosto dokonale.</a:t>
            </a:r>
            <a:br>
              <a:rPr lang="cs-CZ" altLang="cs-CZ" sz="1800" dirty="0"/>
            </a:br>
            <a:r>
              <a:rPr lang="cs-CZ" altLang="cs-CZ" sz="1800" b="1" dirty="0"/>
              <a:t>Schopnost jednat s lidmi</a:t>
            </a:r>
            <a:r>
              <a:rPr lang="cs-CZ" altLang="cs-CZ" sz="1800" dirty="0"/>
              <a:t> není běžná v populaci, většina lidí ji musí trénovat </a:t>
            </a:r>
            <a:br>
              <a:rPr lang="cs-CZ" altLang="cs-CZ" sz="1800" dirty="0"/>
            </a:br>
            <a:br>
              <a:rPr lang="cs-CZ" altLang="cs-CZ" sz="1800" dirty="0"/>
            </a:b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347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C2C58-F163-457A-96BA-88B238B89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/>
              <a:t>Ošidnost zdravého rozumu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81EFE-C029-4F2B-B465-CB967FE7A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435768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b="1" dirty="0"/>
              <a:t>Sociologické poznání</a:t>
            </a:r>
            <a:r>
              <a:rPr lang="cs-CZ" altLang="cs-CZ" sz="2000" dirty="0"/>
              <a:t> je finančně náročné, ale neobejdeme se bez něho pokud chceme:</a:t>
            </a:r>
            <a:br>
              <a:rPr lang="cs-CZ" altLang="cs-CZ" sz="2000" dirty="0"/>
            </a:br>
            <a:r>
              <a:rPr lang="cs-CZ" altLang="cs-CZ" sz="2000" dirty="0"/>
              <a:t>-  zjistit aktuální názory lidí</a:t>
            </a:r>
            <a:br>
              <a:rPr lang="cs-CZ" altLang="cs-CZ" sz="2000" dirty="0"/>
            </a:br>
            <a:r>
              <a:rPr lang="cs-CZ" altLang="cs-CZ" sz="2000" dirty="0"/>
              <a:t>- předvídat hromadné chování lidí</a:t>
            </a:r>
          </a:p>
          <a:p>
            <a:pPr marL="0" indent="0">
              <a:buNone/>
            </a:pPr>
            <a:endParaRPr lang="cs-CZ" altLang="cs-CZ" sz="2000" b="1" dirty="0"/>
          </a:p>
          <a:p>
            <a:pPr marL="0" indent="0">
              <a:buNone/>
            </a:pPr>
            <a:r>
              <a:rPr lang="cs-CZ" altLang="cs-CZ" sz="2000" b="1" dirty="0"/>
              <a:t>Vojáci z jihu USA snášejí tropické podnebí lépe než vojáci ze severu USA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b="1" dirty="0"/>
              <a:t>Příslušníci inteligence a vojáci z města snášejí strasti vojenského života hůře než lidé s nižším vzděláním a vojáci z venkova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b="1" dirty="0"/>
              <a:t>Afroameričané se méně snaží o povýšení než běloši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b="1" dirty="0"/>
              <a:t>Černí důstojníci a poddůstojníci jsou u </a:t>
            </a:r>
            <a:r>
              <a:rPr lang="cs-CZ" altLang="cs-CZ" sz="2000" b="1" dirty="0" err="1"/>
              <a:t>afroameričanů</a:t>
            </a:r>
            <a:r>
              <a:rPr lang="cs-CZ" altLang="cs-CZ" sz="2000" b="1" dirty="0"/>
              <a:t> více oblíbeni než bílí nadřízení</a:t>
            </a:r>
          </a:p>
          <a:p>
            <a:pPr marL="0" indent="0">
              <a:buNone/>
            </a:pPr>
            <a:br>
              <a:rPr lang="cs-CZ" altLang="cs-CZ" sz="1800" dirty="0"/>
            </a:br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88FFB2-F550-4C9B-802D-FE9F0E9590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950B6B-BC8E-4103-9707-94FCB2073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6712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Biologické základy sociálního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Sociální život vzniká na biologických základech. 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dirty="0"/>
              <a:t>Člověk je současně bytost biologická a bytost společenská (kulturní).</a:t>
            </a:r>
            <a:endParaRPr lang="cs-CZ" sz="1100" dirty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dirty="0"/>
              <a:t>Ve všech společenských vztazích a procesech spolupůsobí i jejich biologická (přírodní) komponenta. </a:t>
            </a:r>
            <a:endParaRPr lang="cs-CZ" sz="1000" dirty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/>
              <a:t>Biologické charakteristiky </a:t>
            </a:r>
            <a:r>
              <a:rPr lang="cs-CZ" dirty="0"/>
              <a:t>jsou významnou součástí naší identity a základem přirozené diferenciace v sociálních vztazích. Jsou to zejména </a:t>
            </a:r>
            <a:r>
              <a:rPr lang="cs-CZ" b="1" dirty="0"/>
              <a:t>pohlaví, věk, etnicita a geneticky předávané dispozice.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276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Pohlaví v našem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Odedávna lidé vypozorovali, že muži a ženy jinak </a:t>
            </a:r>
            <a:r>
              <a:rPr lang="cs-CZ" sz="2000" b="1" dirty="0"/>
              <a:t>jednají</a:t>
            </a:r>
            <a:r>
              <a:rPr lang="cs-CZ" sz="2000" dirty="0"/>
              <a:t>, </a:t>
            </a:r>
            <a:r>
              <a:rPr lang="cs-CZ" sz="2000" b="1" dirty="0"/>
              <a:t>myslí</a:t>
            </a:r>
            <a:r>
              <a:rPr lang="cs-CZ" sz="2000" dirty="0"/>
              <a:t>, jinak situace </a:t>
            </a:r>
            <a:r>
              <a:rPr lang="cs-CZ" sz="2000" b="1" dirty="0"/>
              <a:t>prožívají</a:t>
            </a:r>
            <a:r>
              <a:rPr lang="cs-CZ" sz="2000" dirty="0"/>
              <a:t> a liší se v některých </a:t>
            </a:r>
            <a:r>
              <a:rPr lang="cs-CZ" sz="2000" b="1" dirty="0"/>
              <a:t>psychických</a:t>
            </a:r>
            <a:r>
              <a:rPr lang="cs-CZ" sz="2000" dirty="0"/>
              <a:t> </a:t>
            </a:r>
            <a:r>
              <a:rPr lang="cs-CZ" sz="2000" b="1" dirty="0"/>
              <a:t>vlastnostech</a:t>
            </a:r>
            <a:r>
              <a:rPr lang="cs-CZ" sz="2000" dirty="0"/>
              <a:t> a </a:t>
            </a:r>
            <a:r>
              <a:rPr lang="cs-CZ" sz="2000" b="1" dirty="0"/>
              <a:t>schopnostech</a:t>
            </a:r>
            <a:r>
              <a:rPr lang="cs-CZ" sz="2000" dirty="0"/>
              <a:t>. Je tomu skutečně tak?</a:t>
            </a:r>
          </a:p>
          <a:p>
            <a:pPr marL="0" indent="0">
              <a:buNone/>
            </a:pPr>
            <a:r>
              <a:rPr lang="cs-CZ" sz="2000" dirty="0"/>
              <a:t>Psychologové vysledovali </a:t>
            </a:r>
            <a:r>
              <a:rPr lang="cs-CZ" sz="2000" b="1" dirty="0"/>
              <a:t>4 polární vlastnosti</a:t>
            </a:r>
            <a:r>
              <a:rPr lang="cs-CZ" sz="2000" dirty="0"/>
              <a:t>: Agresivita x mírnost, menší citovost x emocionálnost, senzitivnost,</a:t>
            </a:r>
          </a:p>
          <a:p>
            <a:pPr marL="0" indent="0">
              <a:buNone/>
            </a:pPr>
            <a:r>
              <a:rPr lang="cs-CZ" sz="2000" dirty="0"/>
              <a:t>dominance (soupeření) x spíše submisivnost, </a:t>
            </a:r>
          </a:p>
          <a:p>
            <a:pPr marL="0" indent="0">
              <a:buNone/>
            </a:pPr>
            <a:r>
              <a:rPr lang="cs-CZ" sz="2000" dirty="0"/>
              <a:t>riskování x opatrnost.</a:t>
            </a:r>
          </a:p>
          <a:p>
            <a:pPr marL="0" indent="0">
              <a:buNone/>
            </a:pPr>
            <a:r>
              <a:rPr lang="cs-CZ" sz="2000" dirty="0"/>
              <a:t>Zobrazovací metody fungování mozku mluví o maskulinitě a </a:t>
            </a:r>
            <a:r>
              <a:rPr lang="cs-CZ" sz="2000" dirty="0" err="1"/>
              <a:t>femininitě</a:t>
            </a:r>
            <a:r>
              <a:rPr lang="cs-CZ" sz="2000" dirty="0"/>
              <a:t> mozku zakládající mužský nebo ženský způsob </a:t>
            </a:r>
            <a:r>
              <a:rPr lang="cs-CZ" sz="2000" dirty="0">
                <a:solidFill>
                  <a:schemeClr val="folHlink"/>
                </a:solidFill>
              </a:rPr>
              <a:t>myšlení, prožívání, chování, </a:t>
            </a:r>
            <a:r>
              <a:rPr lang="cs-CZ" sz="2000" dirty="0"/>
              <a:t>některé </a:t>
            </a:r>
            <a:r>
              <a:rPr lang="cs-CZ" sz="2000" dirty="0">
                <a:solidFill>
                  <a:schemeClr val="folHlink"/>
                </a:solidFill>
              </a:rPr>
              <a:t>schopnosti</a:t>
            </a:r>
            <a:r>
              <a:rPr lang="cs-CZ" sz="2000" dirty="0"/>
              <a:t> a </a:t>
            </a:r>
            <a:r>
              <a:rPr lang="cs-CZ" sz="2000" dirty="0">
                <a:solidFill>
                  <a:schemeClr val="folHlink"/>
                </a:solidFill>
              </a:rPr>
              <a:t>vlastnosti</a:t>
            </a:r>
            <a:r>
              <a:rPr lang="cs-CZ" sz="2000" dirty="0"/>
              <a:t>, uznávané </a:t>
            </a:r>
            <a:r>
              <a:rPr lang="cs-CZ" sz="2000" dirty="0">
                <a:solidFill>
                  <a:schemeClr val="folHlink"/>
                </a:solidFill>
              </a:rPr>
              <a:t>hodnoty</a:t>
            </a:r>
            <a:r>
              <a:rPr lang="cs-CZ" sz="2000" dirty="0"/>
              <a:t> a </a:t>
            </a:r>
            <a:r>
              <a:rPr lang="cs-CZ" sz="2000" dirty="0">
                <a:solidFill>
                  <a:schemeClr val="folHlink"/>
                </a:solidFill>
              </a:rPr>
              <a:t>tužby. </a:t>
            </a:r>
            <a:endParaRPr lang="cs-CZ" sz="1000" dirty="0">
              <a:solidFill>
                <a:schemeClr val="folHlink"/>
              </a:solidFill>
            </a:endParaRPr>
          </a:p>
          <a:p>
            <a:pPr marL="0" indent="0">
              <a:buNone/>
            </a:pPr>
            <a:r>
              <a:rPr lang="cs-CZ" sz="2000" b="1" dirty="0"/>
              <a:t>Muži</a:t>
            </a:r>
            <a:r>
              <a:rPr lang="cs-CZ" sz="2000" dirty="0"/>
              <a:t> chtějí moc, úspěch, prestiž, peníze, sex. </a:t>
            </a:r>
          </a:p>
          <a:p>
            <a:pPr marL="0" indent="0">
              <a:buNone/>
            </a:pPr>
            <a:r>
              <a:rPr lang="cs-CZ" sz="2000" b="1" dirty="0"/>
              <a:t>Ženy</a:t>
            </a:r>
            <a:r>
              <a:rPr lang="cs-CZ" sz="2000" dirty="0"/>
              <a:t> chtějí dobré vztahy, stabilitu, lásku, romantiku.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9113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Stereotyp pohlaví – gender </a:t>
            </a:r>
            <a:r>
              <a:rPr lang="cs-CZ" b="1" dirty="0" err="1"/>
              <a:t>studies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Biologické danosti se takto vyprofilovaly v západní kultuře v důsledku dělby práce a ustálených sociálních rolí</a:t>
            </a:r>
          </a:p>
          <a:p>
            <a:pPr marL="0" indent="0">
              <a:buNone/>
            </a:pPr>
            <a:r>
              <a:rPr lang="cs-CZ" b="1" dirty="0"/>
              <a:t>Stereotyp pohlaví</a:t>
            </a:r>
            <a:r>
              <a:rPr lang="cs-CZ" dirty="0"/>
              <a:t> - kulturou ustavená a reprodukovaná představa „přirozených” mužských resp. ženských vlastností a způsobů chování. Je sociální normou.</a:t>
            </a:r>
          </a:p>
          <a:p>
            <a:pPr marL="0" indent="0">
              <a:buNone/>
            </a:pPr>
            <a:r>
              <a:rPr lang="cs-CZ" b="1" dirty="0"/>
              <a:t>Gender </a:t>
            </a:r>
            <a:r>
              <a:rPr lang="cs-CZ" b="1" dirty="0" err="1"/>
              <a:t>studies</a:t>
            </a:r>
            <a:r>
              <a:rPr lang="cs-CZ" b="1" dirty="0"/>
              <a:t> </a:t>
            </a:r>
            <a:r>
              <a:rPr lang="cs-CZ" dirty="0"/>
              <a:t>poukazují na sociokulturní aspekty těchto rozdílů reprodukovaných kulturou </a:t>
            </a:r>
            <a:r>
              <a:rPr lang="cs-CZ" altLang="cs-CZ" dirty="0"/>
              <a:t>s cílem dosáhnout </a:t>
            </a:r>
            <a:r>
              <a:rPr lang="cs-CZ" altLang="cs-CZ" b="1" dirty="0"/>
              <a:t>genderovou rovnost. </a:t>
            </a:r>
            <a:r>
              <a:rPr lang="cs-CZ" b="1" dirty="0"/>
              <a:t>Obraz muže a ženy</a:t>
            </a:r>
            <a:r>
              <a:rPr lang="cs-CZ" dirty="0"/>
              <a:t> je sociální a kulturní konstrukcí.</a:t>
            </a:r>
          </a:p>
          <a:p>
            <a:pPr marL="0" indent="0">
              <a:buNone/>
            </a:pPr>
            <a:r>
              <a:rPr lang="cs-CZ" b="1" dirty="0"/>
              <a:t>Sexismus </a:t>
            </a:r>
            <a:r>
              <a:rPr lang="cs-CZ" dirty="0"/>
              <a:t>x </a:t>
            </a:r>
            <a:r>
              <a:rPr lang="cs-CZ" b="1" dirty="0"/>
              <a:t>feminismus;</a:t>
            </a:r>
            <a:r>
              <a:rPr lang="cs-CZ" dirty="0"/>
              <a:t> </a:t>
            </a:r>
            <a:r>
              <a:rPr lang="cs-CZ" b="1" dirty="0"/>
              <a:t>machismus</a:t>
            </a:r>
            <a:r>
              <a:rPr lang="cs-CZ" dirty="0"/>
              <a:t>–mužský šovinismus</a:t>
            </a:r>
          </a:p>
          <a:p>
            <a:pPr marL="0" indent="0">
              <a:buNone/>
            </a:pPr>
            <a:r>
              <a:rPr lang="cs-CZ" altLang="cs-CZ" b="1" dirty="0"/>
              <a:t>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78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936104"/>
          </a:xfrm>
        </p:spPr>
        <p:txBody>
          <a:bodyPr/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Podkladové materiály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r>
              <a:rPr lang="cs-CZ" sz="1800" b="1" dirty="0"/>
              <a:t>Studijní literatura:</a:t>
            </a:r>
            <a:endParaRPr lang="cs-CZ" sz="1800" b="1" i="1" dirty="0"/>
          </a:p>
          <a:p>
            <a:r>
              <a:rPr lang="cs-CZ" sz="1800" dirty="0"/>
              <a:t>VEČEŘA, M., URBANOVÁ, M., ŠTĚPÁNÍKOVÁ, M. Sociologické aspekty veřejné správy. E-kniha, 2019, 189 s. </a:t>
            </a:r>
            <a:endParaRPr lang="cs-CZ" sz="1800" b="1" i="1" dirty="0"/>
          </a:p>
          <a:p>
            <a:r>
              <a:rPr lang="cs-CZ" sz="1800" dirty="0"/>
              <a:t>URBANOVÁ, M.  </a:t>
            </a:r>
            <a:r>
              <a:rPr lang="cs-CZ" sz="1800" i="1" dirty="0"/>
              <a:t>Systémy sociální kontroly a právo</a:t>
            </a:r>
            <a:r>
              <a:rPr lang="cs-CZ" sz="1800" dirty="0"/>
              <a:t>. Plzeň: </a:t>
            </a:r>
            <a:r>
              <a:rPr lang="cs-CZ" sz="1800" dirty="0" err="1"/>
              <a:t>A.Čeněk</a:t>
            </a:r>
            <a:r>
              <a:rPr lang="cs-CZ" sz="1800" dirty="0"/>
              <a:t>, 2006, 191 s.</a:t>
            </a:r>
            <a:endParaRPr lang="cs-CZ" sz="1800" b="1" i="1" dirty="0"/>
          </a:p>
          <a:p>
            <a:r>
              <a:rPr lang="cs-CZ" sz="1800" dirty="0"/>
              <a:t>VEČEŘA, M.  </a:t>
            </a:r>
            <a:r>
              <a:rPr lang="cs-CZ" sz="1800" i="1" dirty="0"/>
              <a:t>Teorie sociálního státu</a:t>
            </a:r>
            <a:r>
              <a:rPr lang="cs-CZ" sz="1800" dirty="0"/>
              <a:t>. Brno: MU, 1995, 141 s.</a:t>
            </a:r>
            <a:endParaRPr lang="cs-CZ" sz="1800" b="1" i="1" dirty="0"/>
          </a:p>
          <a:p>
            <a:r>
              <a:rPr lang="cs-CZ" sz="1800" dirty="0"/>
              <a:t>VEČEŘA, M., URBANOVÁ, M. a kol. </a:t>
            </a:r>
            <a:r>
              <a:rPr lang="cs-CZ" sz="1800" i="1" dirty="0"/>
              <a:t>Práv. vědomí v teoreticko-empirickém pohledu</a:t>
            </a:r>
            <a:r>
              <a:rPr lang="cs-CZ" sz="1800" dirty="0"/>
              <a:t>. Brno: MU, 2015, 194 s.</a:t>
            </a:r>
            <a:endParaRPr lang="cs-CZ" sz="1800" b="1" i="1" dirty="0"/>
          </a:p>
          <a:p>
            <a:r>
              <a:rPr lang="cs-CZ" sz="1800" dirty="0"/>
              <a:t>VEČEŘA, M., MACHALOVÁ, T. </a:t>
            </a:r>
            <a:r>
              <a:rPr lang="cs-CZ" sz="1800" i="1" dirty="0"/>
              <a:t>Evropeizace práva v právně teoretickém kontextu. </a:t>
            </a:r>
            <a:r>
              <a:rPr lang="cs-CZ" sz="1800" dirty="0"/>
              <a:t>Brno: MU, 2010, 227 s.</a:t>
            </a:r>
            <a:endParaRPr lang="cs-CZ" sz="1800" b="1" i="1" dirty="0"/>
          </a:p>
          <a:p>
            <a:r>
              <a:rPr lang="cs-CZ" sz="1800" dirty="0"/>
              <a:t>KELLER, J. </a:t>
            </a:r>
            <a:r>
              <a:rPr lang="cs-CZ" sz="1800" i="1" dirty="0"/>
              <a:t>Sociologie organizace a byrokracie</a:t>
            </a:r>
            <a:r>
              <a:rPr lang="cs-CZ" sz="1800" dirty="0"/>
              <a:t>. Praha: Slon, 2007, 182 s.</a:t>
            </a:r>
            <a:endParaRPr lang="cs-CZ" sz="1800" b="1" i="1" dirty="0"/>
          </a:p>
          <a:p>
            <a:r>
              <a:rPr lang="cs-CZ" sz="1800" b="1" dirty="0"/>
              <a:t>Literatura doporučená:</a:t>
            </a:r>
            <a:endParaRPr lang="cs-CZ" sz="1800" b="1" i="1" dirty="0"/>
          </a:p>
          <a:p>
            <a:r>
              <a:rPr lang="cs-CZ" sz="1800" dirty="0"/>
              <a:t>VEČEŘA, M., URBANOVÁ, M. </a:t>
            </a:r>
            <a:r>
              <a:rPr lang="cs-CZ" sz="1800" i="1" dirty="0"/>
              <a:t>Sociologie práva</a:t>
            </a:r>
            <a:r>
              <a:rPr lang="cs-CZ" sz="1800" dirty="0"/>
              <a:t>. 2. </a:t>
            </a:r>
            <a:r>
              <a:rPr lang="cs-CZ" sz="1800" dirty="0" err="1"/>
              <a:t>upr</a:t>
            </a:r>
            <a:r>
              <a:rPr lang="cs-CZ" sz="1800" dirty="0"/>
              <a:t>. vyd. Plzeň: A. Čeněk, 2011, 313 s.</a:t>
            </a:r>
            <a:endParaRPr lang="cs-CZ" sz="1800" b="1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Věk - životní proměnná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Věk kalendářní, biologický, mentální a sociální. </a:t>
            </a:r>
          </a:p>
          <a:p>
            <a:pPr marL="0" indent="0">
              <a:buNone/>
            </a:pPr>
            <a:r>
              <a:rPr lang="cs-CZ" dirty="0"/>
              <a:t>Čas nabývá v sociálním kontextu sociální smysl a význam. </a:t>
            </a:r>
            <a:r>
              <a:rPr lang="cs-CZ" b="1" dirty="0"/>
              <a:t>Sociální čas </a:t>
            </a:r>
            <a:r>
              <a:rPr lang="cs-CZ" dirty="0"/>
              <a:t>– způsob vnímání a prožívání běhu času jedincem a společností z rytmu sociálních činností.</a:t>
            </a:r>
          </a:p>
          <a:p>
            <a:pPr marL="0" indent="0">
              <a:buNone/>
            </a:pPr>
            <a:r>
              <a:rPr lang="cs-CZ" b="1" dirty="0"/>
              <a:t>Sociální stárnutí</a:t>
            </a:r>
            <a:r>
              <a:rPr lang="cs-CZ" dirty="0"/>
              <a:t>. </a:t>
            </a:r>
            <a:r>
              <a:rPr lang="cs-CZ" b="1" dirty="0"/>
              <a:t>Cena času </a:t>
            </a:r>
            <a:r>
              <a:rPr lang="cs-CZ" dirty="0"/>
              <a:t>– jeho sociální smysl.</a:t>
            </a:r>
          </a:p>
          <a:p>
            <a:pPr marL="0" indent="0">
              <a:buNone/>
            </a:pPr>
            <a:r>
              <a:rPr lang="cs-CZ" dirty="0"/>
              <a:t>Problém věku na </a:t>
            </a:r>
            <a:r>
              <a:rPr lang="cs-CZ" b="1" dirty="0"/>
              <a:t>makroúrovni. </a:t>
            </a:r>
          </a:p>
          <a:p>
            <a:pPr marL="0" indent="0">
              <a:buNone/>
            </a:pPr>
            <a:r>
              <a:rPr lang="cs-CZ" b="1" dirty="0"/>
              <a:t>Věková struktura</a:t>
            </a:r>
            <a:r>
              <a:rPr lang="cs-CZ" dirty="0"/>
              <a:t>: progresivní, stacionární, regresivní. </a:t>
            </a:r>
          </a:p>
          <a:p>
            <a:pPr marL="0" indent="0">
              <a:buNone/>
            </a:pPr>
            <a:r>
              <a:rPr lang="cs-CZ" dirty="0"/>
              <a:t>Věk na </a:t>
            </a:r>
            <a:r>
              <a:rPr lang="cs-CZ" b="1" dirty="0"/>
              <a:t>mikroúrovni</a:t>
            </a:r>
            <a:r>
              <a:rPr lang="cs-CZ" dirty="0"/>
              <a:t> - etapy životního cyklu: dětství do 12 let, mládí 13-20 let, dospělost 21-65 let, stáří 66- .</a:t>
            </a:r>
          </a:p>
          <a:p>
            <a:pPr marL="0" indent="0">
              <a:buNone/>
            </a:pPr>
            <a:r>
              <a:rPr lang="cs-CZ" b="1" dirty="0"/>
              <a:t>Přechodové rituály </a:t>
            </a:r>
            <a:r>
              <a:rPr lang="cs-CZ" dirty="0"/>
              <a:t>mezi etapami. Sociokulturní kontexty přiřazují věku hodnotící významy a sociální role.  </a:t>
            </a:r>
            <a:r>
              <a:rPr lang="cs-CZ" b="1" dirty="0"/>
              <a:t>Ageismus</a:t>
            </a:r>
            <a:r>
              <a:rPr lang="cs-CZ" dirty="0"/>
              <a:t> - </a:t>
            </a:r>
            <a:r>
              <a:rPr lang="cs-CZ" altLang="cs-CZ" dirty="0"/>
              <a:t>diskriminace z důvodu věku.</a:t>
            </a:r>
            <a:endParaRPr lang="cs-CZ" altLang="cs-CZ" dirty="0">
              <a:solidFill>
                <a:schemeClr val="folHlink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3272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1FEED34-9A5E-40D2-A9F9-201ED400A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68638"/>
            <a:ext cx="8229600" cy="1371600"/>
          </a:xfrm>
          <a:noFill/>
        </p:spPr>
        <p:txBody>
          <a:bodyPr/>
          <a:lstStyle/>
          <a:p>
            <a:endParaRPr lang="cs-CZ" altLang="cs-CZ">
              <a:effectLst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784E2D1-DA60-4F5F-A160-3D85F56B5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8436" name="Picture 4" descr="Typy věkových pyramid">
            <a:hlinkClick r:id="rId2" tooltip="&quot;Typy věkových pyramid&quot;"/>
            <a:extLst>
              <a:ext uri="{FF2B5EF4-FFF2-40B4-BE49-F238E27FC236}">
                <a16:creationId xmlns:a16="http://schemas.microsoft.com/office/drawing/2014/main" id="{8724B783-A62C-400E-978E-1FBE0A30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9144000" cy="405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Etnicita – dříve užíván termín „rasa“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6"/>
            <a:ext cx="7772400" cy="4502150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Etnicita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souhrn rasových, kulturních, náboženských a často i jazykových faktorů určité skupiny lidí (etnikum). 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Etnocentrismus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považování hodnot, norem a idejí společenství za jedině správné, pravdivé a věrohodné. 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Podoby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etnocentrismu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rasismus, nacionalismus, náboženský fanatismus, ale i patriotismus.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Rasismus -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nepřátelský postoj či ideologie k příslušníkům jiných „ras“ nebo etnik považovaných za „rasu“. 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rasismu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židovský, černošský, romský, arabský 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relativismus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nejsou kultury vyšší a nižší; hodnoty, normy a ideje jsou srozumitelné jen ve vztahu k dané kultuře.</a:t>
            </a:r>
          </a:p>
          <a:p>
            <a:pPr marL="0" indent="0"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Antropologicky patří všechny „rasy“ ke stejnému druhu homo sapiens, somatické rozdíly nezakládají funkční a vývojové rozdíly, všechny jsou stejně vzdálené od antropoidních předků.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5968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Multikulturalismus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Multikulturalismus</a:t>
            </a:r>
            <a:r>
              <a:rPr lang="cs-CZ" dirty="0"/>
              <a:t> –  idea přátelského soužití kultur, které se vzájemně obohacují a ponechávají si identitu.</a:t>
            </a:r>
          </a:p>
          <a:p>
            <a:pPr marL="0" indent="0">
              <a:buNone/>
            </a:pPr>
            <a:r>
              <a:rPr lang="cs-CZ" dirty="0"/>
              <a:t>Politici i odborná veřejnost </a:t>
            </a:r>
            <a:r>
              <a:rPr lang="cs-CZ" sz="2000" dirty="0"/>
              <a:t>(Giovanni </a:t>
            </a:r>
            <a:r>
              <a:rPr lang="cs-CZ" sz="2000" dirty="0" err="1"/>
              <a:t>Sartori</a:t>
            </a:r>
            <a:r>
              <a:rPr lang="cs-CZ" sz="2000" dirty="0"/>
              <a:t>) </a:t>
            </a:r>
            <a:r>
              <a:rPr lang="cs-CZ" dirty="0"/>
              <a:t>dnes podrobují multikulturalismus kritice a zastávají </a:t>
            </a:r>
            <a:r>
              <a:rPr lang="cs-CZ" b="1" dirty="0"/>
              <a:t>kulturní  pluralismus</a:t>
            </a:r>
            <a:r>
              <a:rPr lang="cs-CZ" dirty="0"/>
              <a:t> respektující odlišnosti bez jejich zbožnění. Důraz na </a:t>
            </a:r>
            <a:r>
              <a:rPr lang="cs-CZ" b="1" dirty="0"/>
              <a:t>občanské integraci </a:t>
            </a:r>
            <a:r>
              <a:rPr lang="cs-CZ" dirty="0"/>
              <a:t>– přijetí jazyka, historie a liberálních hodnot svobody, rovnosti a demokracie.</a:t>
            </a:r>
          </a:p>
          <a:p>
            <a:pPr marL="0" indent="0">
              <a:buNone/>
            </a:pPr>
            <a:r>
              <a:rPr lang="cs-CZ" b="1" dirty="0"/>
              <a:t>Xenofobie</a:t>
            </a:r>
            <a:r>
              <a:rPr lang="cs-CZ" dirty="0"/>
              <a:t> – strach, nepřátelství až nenávist ke všemu cizímu.</a:t>
            </a:r>
          </a:p>
          <a:p>
            <a:pPr marL="0" indent="0">
              <a:buNone/>
            </a:pPr>
            <a:r>
              <a:rPr lang="cs-CZ" b="1" dirty="0" err="1"/>
              <a:t>Xenocentrismus</a:t>
            </a:r>
            <a:r>
              <a:rPr lang="cs-CZ" dirty="0"/>
              <a:t> – obdiv ke všemu cizímu.</a:t>
            </a:r>
          </a:p>
          <a:p>
            <a:pPr marL="0" indent="0">
              <a:buNone/>
            </a:pPr>
            <a:r>
              <a:rPr lang="cs-CZ" b="1" dirty="0"/>
              <a:t>Tolerance</a:t>
            </a:r>
            <a:r>
              <a:rPr lang="cs-CZ" dirty="0"/>
              <a:t>–opak nesnášenlivosti, má hranice, reciprocita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3493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Geneticky předávané dispozice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Genetickým dispozicím je přikládán rostoucí význam.</a:t>
            </a:r>
          </a:p>
          <a:p>
            <a:pPr marL="0" indent="0">
              <a:buNone/>
            </a:pPr>
            <a:r>
              <a:rPr lang="cs-CZ" dirty="0"/>
              <a:t>Výzkumy dvojčat, problémy adopce.</a:t>
            </a:r>
          </a:p>
          <a:p>
            <a:pPr marL="0" indent="0">
              <a:buNone/>
            </a:pPr>
            <a:r>
              <a:rPr lang="cs-CZ" b="1" dirty="0"/>
              <a:t>Dánský výzkum kriminality adoptivních synů: </a:t>
            </a:r>
            <a:br>
              <a:rPr lang="cs-CZ" b="1" dirty="0"/>
            </a:br>
            <a:r>
              <a:rPr lang="cs-CZ" dirty="0"/>
              <a:t>10,4 % ani biologický ani adoptivní otec nepáchali</a:t>
            </a:r>
            <a:br>
              <a:rPr lang="cs-CZ" dirty="0"/>
            </a:br>
            <a:r>
              <a:rPr lang="cs-CZ" dirty="0"/>
              <a:t>11,5 % adoptivní otec páchal, biologický otec nepáchal </a:t>
            </a:r>
            <a:br>
              <a:rPr lang="cs-CZ" dirty="0"/>
            </a:br>
            <a:r>
              <a:rPr lang="cs-CZ" dirty="0"/>
              <a:t>22,0 % biologický otec páchal, adoptivní nepáchal</a:t>
            </a:r>
            <a:br>
              <a:rPr lang="cs-CZ" dirty="0"/>
            </a:br>
            <a:r>
              <a:rPr lang="cs-CZ" dirty="0"/>
              <a:t>36,2 % oba otcové páchali trestnou činnost</a:t>
            </a:r>
          </a:p>
          <a:p>
            <a:pPr marL="0" indent="0">
              <a:buNone/>
            </a:pPr>
            <a:r>
              <a:rPr lang="cs-CZ" b="1" dirty="0"/>
              <a:t>Teorie </a:t>
            </a:r>
            <a:r>
              <a:rPr lang="cs-CZ" b="1" dirty="0" err="1"/>
              <a:t>biosociální</a:t>
            </a:r>
            <a:r>
              <a:rPr lang="cs-CZ" b="1" dirty="0"/>
              <a:t> interakce - přirovnání zámku</a:t>
            </a:r>
            <a:r>
              <a:rPr lang="cs-CZ" dirty="0"/>
              <a:t> (to zděděné) a </a:t>
            </a:r>
            <a:r>
              <a:rPr lang="cs-CZ" b="1" dirty="0"/>
              <a:t>klíče</a:t>
            </a:r>
            <a:r>
              <a:rPr lang="cs-CZ" dirty="0"/>
              <a:t> (prostředí a situace). Když se sejdou, dojde k deviaci. Genetická dispozice zvyšuje práh citlivosti na působení určitých vlivů sociálního prostředí.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44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Sociokulturní determinace sociálního chování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Tvorem společenským se stáváme: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procesu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socializace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vrůstání do společenských vztahů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procesu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enkulturace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osvojení si lidské kultury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Mluvíme 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společnosti (kultuře) v člověku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 je součástí našeho nejniternějšího bytí, vnucuje nám určité způsoby myšlení, cítění a jednání. </a:t>
            </a:r>
            <a:r>
              <a:rPr lang="cs-CZ" sz="2000" dirty="0"/>
              <a:t>(Peter Berger) </a:t>
            </a:r>
            <a:br>
              <a:rPr lang="cs-CZ" sz="2800" dirty="0"/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sociologicus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člověk je uvězněn v sociálních rolích a sociálních sítích.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(Ralf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Dahrendorf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teze sociokulturní determinace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1. Bez života ve společnosti se člověk nestane člověkem.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Člověk je takový, jaká je společnost.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2095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2800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Děkuji za 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58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936104"/>
          </a:xfrm>
        </p:spPr>
        <p:txBody>
          <a:bodyPr/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Sociologie, sociologický přístup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Sociologie jako věda vzniká v polovině 19. století, lze ji vymezit: 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syntetizující definicí,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základními </a:t>
            </a:r>
            <a:r>
              <a:rPr lang="cs-CZ" b="1" dirty="0"/>
              <a:t>okruhy studované problematiky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      • společnost, </a:t>
            </a:r>
            <a:br>
              <a:rPr lang="cs-CZ" dirty="0"/>
            </a:br>
            <a:r>
              <a:rPr lang="cs-CZ" dirty="0"/>
              <a:t>       • struktura společnosti,</a:t>
            </a:r>
            <a:br>
              <a:rPr lang="cs-CZ" dirty="0"/>
            </a:br>
            <a:r>
              <a:rPr lang="cs-CZ" dirty="0"/>
              <a:t>       • sociální vztahy,</a:t>
            </a:r>
            <a:br>
              <a:rPr lang="cs-CZ" dirty="0"/>
            </a:br>
            <a:r>
              <a:rPr lang="cs-CZ" dirty="0"/>
              <a:t>       • sociální jevy.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67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936104"/>
          </a:xfrm>
        </p:spPr>
        <p:txBody>
          <a:bodyPr/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Sociologie, sociologický přístup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Sociologie jako věda vzniká v polovině 19. století, lze ji vymezit: 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syntetizující definicí,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základními </a:t>
            </a:r>
            <a:r>
              <a:rPr lang="cs-CZ" b="1" dirty="0"/>
              <a:t>okruhy studované problematiky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      • společnost, </a:t>
            </a:r>
            <a:br>
              <a:rPr lang="cs-CZ" dirty="0"/>
            </a:br>
            <a:r>
              <a:rPr lang="cs-CZ" dirty="0"/>
              <a:t>       • struktura společnosti,</a:t>
            </a:r>
            <a:br>
              <a:rPr lang="cs-CZ" dirty="0"/>
            </a:br>
            <a:r>
              <a:rPr lang="cs-CZ" dirty="0"/>
              <a:t>       • sociální vztahy,</a:t>
            </a:r>
            <a:br>
              <a:rPr lang="cs-CZ" dirty="0"/>
            </a:br>
            <a:r>
              <a:rPr lang="cs-CZ" dirty="0"/>
              <a:t>       • sociální jevy.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122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Sociální jevy: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oblasti sociálního života (hospodářství, politika, </a:t>
            </a:r>
          </a:p>
          <a:p>
            <a:pPr marL="0" indent="0">
              <a:buNone/>
            </a:pPr>
            <a:r>
              <a:rPr lang="cs-CZ" dirty="0"/>
              <a:t>   právo apod.),</a:t>
            </a:r>
            <a:br>
              <a:rPr lang="cs-CZ" dirty="0"/>
            </a:br>
            <a:r>
              <a:rPr lang="cs-CZ" dirty="0"/>
              <a:t>- sociální seskupení (pracovní skupiny, náboženské  </a:t>
            </a:r>
          </a:p>
          <a:p>
            <a:pPr marL="0" indent="0">
              <a:buNone/>
            </a:pPr>
            <a:r>
              <a:rPr lang="cs-CZ" dirty="0"/>
              <a:t>   komunity, dav apod.),</a:t>
            </a:r>
            <a:br>
              <a:rPr lang="cs-CZ" dirty="0"/>
            </a:br>
            <a:r>
              <a:rPr lang="cs-CZ" dirty="0"/>
              <a:t>- sociální činnosti (práce, zájmová činnost apod.),</a:t>
            </a:r>
            <a:br>
              <a:rPr lang="cs-CZ" dirty="0"/>
            </a:br>
            <a:r>
              <a:rPr lang="cs-CZ" dirty="0"/>
              <a:t>- sociální procesy (socializace, urbanizace, </a:t>
            </a:r>
          </a:p>
          <a:p>
            <a:pPr marL="0" indent="0">
              <a:buNone/>
            </a:pPr>
            <a:r>
              <a:rPr lang="cs-CZ" dirty="0"/>
              <a:t>    globalizace apod.).</a:t>
            </a:r>
          </a:p>
          <a:p>
            <a:pPr>
              <a:buFontTx/>
              <a:buChar char="-"/>
            </a:pPr>
            <a:endParaRPr lang="cs-CZ" sz="800" b="1" dirty="0"/>
          </a:p>
          <a:p>
            <a:pPr marL="0" indent="0">
              <a:buNone/>
            </a:pPr>
            <a:r>
              <a:rPr lang="cs-CZ" b="1" dirty="0"/>
              <a:t>Sociologie </a:t>
            </a:r>
            <a:r>
              <a:rPr lang="cs-CZ" dirty="0"/>
              <a:t>studuje sociální příčiny, důsledky a zákonitosti sociálních jevů. Vzdálené příčiny (příčiny příčin) jsou obvykle příčinami sociálními.</a:t>
            </a:r>
            <a:br>
              <a:rPr lang="cs-CZ" dirty="0"/>
            </a:br>
            <a:r>
              <a:rPr lang="cs-CZ" sz="2800" dirty="0"/>
              <a:t> </a:t>
            </a:r>
            <a:br>
              <a:rPr lang="cs-CZ" dirty="0"/>
            </a:b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přístup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Sociologie</a:t>
            </a:r>
            <a:r>
              <a:rPr lang="cs-CZ" sz="2800" dirty="0"/>
              <a:t> </a:t>
            </a:r>
            <a:r>
              <a:rPr lang="cs-CZ" dirty="0"/>
              <a:t>se snaží postihnout sociální realitu a v ní se realizující sociální vztahy a sociální jevy z hlediska sociálního referenčního rámce. Sociální jevy je třeba vysvětlovat především z jiných sociálních jevů a z povahy sociální reality samé (sociologismus).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Vedle obecné sociologie se rozvíjejí úsekové (odvětvové) sociologie, např. sociologie práva, politiky, práce, sportu, marketingu, venkova, rodiny, a mezi dalšími i sociologie veřejné správy.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Veřejná správa – oblast institucionalizované organizační, regulativní a kontrolní činnosti týkající se veřejných záležitostí. Je užší sférou veřejné politiky. Spočívá ve zvláštním způsobu řízení, obvykle formou rozhodnutí. </a:t>
            </a:r>
            <a:r>
              <a:rPr lang="cs-CZ" dirty="0">
                <a:solidFill>
                  <a:srgbClr val="C00000"/>
                </a:solidFill>
              </a:rPr>
              <a:t>Předmětem</a:t>
            </a:r>
            <a:r>
              <a:rPr lang="cs-CZ" dirty="0"/>
              <a:t> veřejné správy je lidské společenství, obec, území, hmotný majetek, zařízení apod., a to z hlediska státní správy a samosprávy ve veřejném zájmu. S veřejnou správou souvisejí </a:t>
            </a:r>
            <a:r>
              <a:rPr lang="cs-CZ" dirty="0">
                <a:solidFill>
                  <a:srgbClr val="FF0000"/>
                </a:solidFill>
              </a:rPr>
              <a:t>pojmy</a:t>
            </a:r>
            <a:r>
              <a:rPr lang="cs-CZ" dirty="0"/>
              <a:t>: veřejnost, veřejný zájem, veřejné služby, veřejný prostor (tj. veřejně přístupný), veřejné záležitosti, veřejné finance, veřejný sektor, veřejné statky, veřejné mínění. Veřejnou správu je třeba odlišovat od soukromé správy.  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Sociologie veřejné správy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Sociologie veřejné správy se zaměřuje na sociální kontexty veřejné správy. Veřejná správa představuje specifický typ organizačního a řídícího procesu, který stojí na zákonech, vnitřních předpisech a procedurách. </a:t>
            </a:r>
            <a:r>
              <a:rPr lang="cs-CZ" dirty="0">
                <a:solidFill>
                  <a:srgbClr val="C00000"/>
                </a:solidFill>
              </a:rPr>
              <a:t>Sociologický přístup </a:t>
            </a:r>
            <a:r>
              <a:rPr lang="cs-CZ" dirty="0"/>
              <a:t>se zaměřuje zejména na problematiku: vztahu občan – veřejná správa – stát, základů sociálního jednání, fungování sociálních vztahů, sociální komunikace, sociální struktury, sociální rovnosti a diskriminace, kultury a multikulturalismu, normativních systémů, sociální deviace, normality a anomie, organizace a byrokracie, globalizace a evropeizace, sociologických metod a technik.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208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052737"/>
            <a:ext cx="7772400" cy="504056"/>
          </a:xfrm>
        </p:spPr>
        <p:txBody>
          <a:bodyPr/>
          <a:lstStyle/>
          <a:p>
            <a:pPr algn="ctr"/>
            <a:r>
              <a:rPr lang="cs-CZ" b="1" dirty="0"/>
              <a:t>Sociální realita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realita je stále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složitější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abstraktnější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komplexnější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800" dirty="0"/>
          </a:p>
          <a:p>
            <a:pPr marL="0" indent="0">
              <a:buNone/>
            </a:pPr>
            <a:r>
              <a:rPr lang="cs-CZ" altLang="cs-CZ" sz="1800" dirty="0"/>
              <a:t>Žijeme ve stále složitějším světě, než aby se věci mohly hýbat směrem, kterým jsou strčeny</a:t>
            </a:r>
            <a:br>
              <a:rPr lang="cs-CZ" altLang="cs-CZ" sz="1800" dirty="0"/>
            </a:br>
            <a:br>
              <a:rPr lang="cs-CZ" altLang="cs-CZ" sz="1800" dirty="0"/>
            </a:br>
            <a:r>
              <a:rPr lang="cs-CZ" altLang="cs-CZ" sz="1800" dirty="0">
                <a:latin typeface="Arial" charset="0"/>
              </a:rPr>
              <a:t>B</a:t>
            </a:r>
            <a:r>
              <a:rPr lang="cs-CZ" altLang="cs-CZ" sz="1800" dirty="0"/>
              <a:t>ankovní krize</a:t>
            </a:r>
            <a:r>
              <a:rPr lang="cs-CZ" altLang="cs-CZ" sz="1800" dirty="0">
                <a:latin typeface="Arial" charset="0"/>
              </a:rPr>
              <a:t> (15. září 2008)</a:t>
            </a:r>
            <a:r>
              <a:rPr lang="cs-CZ" altLang="cs-CZ" sz="1800" dirty="0"/>
              <a:t> ukázala krach sofistikovaných</a:t>
            </a:r>
            <a:r>
              <a:rPr lang="cs-CZ" altLang="cs-CZ" sz="1800" dirty="0">
                <a:latin typeface="Arial" charset="0"/>
              </a:rPr>
              <a:t> m</a:t>
            </a:r>
            <a:r>
              <a:rPr lang="cs-CZ" altLang="cs-CZ" sz="1800" dirty="0"/>
              <a:t>atematicko-statistických modelů akciových trhů a ekonomického chování lidí</a:t>
            </a:r>
            <a:br>
              <a:rPr lang="cs-CZ" altLang="cs-CZ" sz="1800" dirty="0">
                <a:solidFill>
                  <a:schemeClr val="folHlink"/>
                </a:solidFill>
              </a:rPr>
            </a:br>
            <a:br>
              <a:rPr lang="cs-CZ" altLang="cs-CZ" sz="1800" dirty="0">
                <a:solidFill>
                  <a:schemeClr val="folHlink"/>
                </a:solidFill>
              </a:rPr>
            </a:br>
            <a:r>
              <a:rPr lang="cs-CZ" altLang="cs-CZ" sz="1800" dirty="0"/>
              <a:t>3 důvody</a:t>
            </a:r>
            <a:r>
              <a:rPr lang="cs-CZ" altLang="cs-CZ" sz="1800" dirty="0">
                <a:solidFill>
                  <a:schemeClr val="folHlink"/>
                </a:solidFill>
              </a:rPr>
              <a:t> </a:t>
            </a:r>
            <a:r>
              <a:rPr lang="cs-CZ" altLang="cs-CZ" sz="1800" dirty="0"/>
              <a:t>selhání modelů a prognóz:</a:t>
            </a:r>
            <a:br>
              <a:rPr lang="cs-CZ" altLang="cs-CZ" sz="1800" dirty="0"/>
            </a:br>
            <a:r>
              <a:rPr lang="cs-CZ" altLang="cs-CZ" sz="1800" dirty="0"/>
              <a:t>-  </a:t>
            </a:r>
            <a:r>
              <a:rPr lang="cs-CZ" altLang="cs-CZ" sz="1800" dirty="0">
                <a:solidFill>
                  <a:schemeClr val="folHlink"/>
                </a:solidFill>
              </a:rPr>
              <a:t>reflexivita</a:t>
            </a:r>
            <a:r>
              <a:rPr lang="cs-CZ" altLang="cs-CZ" sz="1800" dirty="0"/>
              <a:t> – zdokonalené modely mění i vztah člověka</a:t>
            </a:r>
            <a:br>
              <a:rPr lang="cs-CZ" altLang="cs-CZ" sz="1800" dirty="0"/>
            </a:br>
            <a:r>
              <a:rPr lang="cs-CZ" altLang="cs-CZ" sz="1800" dirty="0"/>
              <a:t>       ke světu (chová se jinak)</a:t>
            </a:r>
            <a:br>
              <a:rPr lang="cs-CZ" altLang="cs-CZ" sz="1800" dirty="0"/>
            </a:br>
            <a:r>
              <a:rPr lang="cs-CZ" altLang="cs-CZ" sz="1800" dirty="0"/>
              <a:t>- </a:t>
            </a:r>
            <a:r>
              <a:rPr lang="cs-CZ" altLang="cs-CZ" sz="1800" dirty="0">
                <a:solidFill>
                  <a:schemeClr val="folHlink"/>
                </a:solidFill>
              </a:rPr>
              <a:t>konstruovanost</a:t>
            </a:r>
            <a:r>
              <a:rPr lang="cs-CZ" altLang="cs-CZ" sz="1800" dirty="0"/>
              <a:t> – klíčové pojmy, ideály, cíle se stále mění,</a:t>
            </a:r>
            <a:br>
              <a:rPr lang="cs-CZ" altLang="cs-CZ" sz="1800" dirty="0"/>
            </a:br>
            <a:r>
              <a:rPr lang="cs-CZ" altLang="cs-CZ" sz="1800" dirty="0"/>
              <a:t>       konstruujeme si je (ideál krásy, situace na trhu apod.)</a:t>
            </a:r>
            <a:br>
              <a:rPr lang="cs-CZ" altLang="cs-CZ" sz="1800" dirty="0"/>
            </a:br>
            <a:r>
              <a:rPr lang="cs-CZ" altLang="cs-CZ" sz="1800" dirty="0"/>
              <a:t>- </a:t>
            </a:r>
            <a:r>
              <a:rPr lang="cs-CZ" altLang="cs-CZ" sz="1800" dirty="0">
                <a:solidFill>
                  <a:schemeClr val="folHlink"/>
                </a:solidFill>
              </a:rPr>
              <a:t>komplexita soc. světa</a:t>
            </a:r>
            <a:r>
              <a:rPr lang="cs-CZ" altLang="cs-CZ" sz="1800" dirty="0"/>
              <a:t> – je těžké předvídat, když se oproti</a:t>
            </a:r>
            <a:br>
              <a:rPr lang="cs-CZ" altLang="cs-CZ" sz="1800" dirty="0"/>
            </a:br>
            <a:r>
              <a:rPr lang="cs-CZ" altLang="cs-CZ" sz="1800" dirty="0"/>
              <a:t>       šachu pravidla hry a velikost šachovnice stále mění </a:t>
            </a:r>
            <a:r>
              <a:rPr lang="cs-CZ" altLang="cs-CZ" sz="1100" dirty="0">
                <a:latin typeface="Arial" charset="0"/>
              </a:rPr>
              <a:t>(1997 </a:t>
            </a:r>
            <a:r>
              <a:rPr lang="cs-CZ" altLang="cs-CZ" sz="1100" dirty="0" err="1">
                <a:latin typeface="Arial" charset="0"/>
              </a:rPr>
              <a:t>Kasparov</a:t>
            </a:r>
            <a:r>
              <a:rPr lang="cs-CZ" altLang="cs-CZ" sz="1100" dirty="0">
                <a:latin typeface="Arial" charset="0"/>
              </a:rPr>
              <a:t>)</a:t>
            </a:r>
            <a:br>
              <a:rPr lang="cs-CZ" alt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1800" i="1" dirty="0"/>
            </a:br>
            <a:endParaRPr lang="en-US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208055"/>
      </p:ext>
    </p:extLst>
  </p:cSld>
  <p:clrMapOvr>
    <a:masterClrMapping/>
  </p:clrMapOvr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04786F06046B94388EB768EAB913559" ma:contentTypeVersion="10" ma:contentTypeDescription="Vytvoří nový dokument" ma:contentTypeScope="" ma:versionID="f8491af73f721519747bf8482df39093">
  <xsd:schema xmlns:xsd="http://www.w3.org/2001/XMLSchema" xmlns:xs="http://www.w3.org/2001/XMLSchema" xmlns:p="http://schemas.microsoft.com/office/2006/metadata/properties" xmlns:ns3="e054ae44-93b6-49c5-8324-d7bfafcc3406" targetNamespace="http://schemas.microsoft.com/office/2006/metadata/properties" ma:root="true" ma:fieldsID="c4c63ea567430beb8e36dabe89e1198a" ns3:_="">
    <xsd:import namespace="e054ae44-93b6-49c5-8324-d7bfafcc34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4ae44-93b6-49c5-8324-d7bfafcc3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E4BA4B-6DCA-4F15-BDAF-D2E516B830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355828-68D1-4DB0-82E7-738EC09772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54ae44-93b6-49c5-8324-d7bfafcc34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901D02-D81C-47A8-8730-213A263D385D}">
  <ds:schemaRefs>
    <ds:schemaRef ds:uri="http://schemas.microsoft.com/office/2006/metadata/properties"/>
    <ds:schemaRef ds:uri="e054ae44-93b6-49c5-8324-d7bfafcc3406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3558[1]</Template>
  <TotalTime>0</TotalTime>
  <Words>2432</Words>
  <Application>Microsoft Office PowerPoint</Application>
  <PresentationFormat>Předvádění na obrazovce (4:3)</PresentationFormat>
  <Paragraphs>194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Tahoma</vt:lpstr>
      <vt:lpstr>Times New Roman</vt:lpstr>
      <vt:lpstr>Trebuchet MS</vt:lpstr>
      <vt:lpstr>Wingdings</vt:lpstr>
      <vt:lpstr>3558[1]</vt:lpstr>
      <vt:lpstr>BÉŽOVÁ TITL</vt:lpstr>
      <vt:lpstr>  Sociologické aspekty veřejné správy             prof. JUDr. PhDr. Miloš Večeřa, CSc.                   katedra právní teorie</vt:lpstr>
      <vt:lpstr>Podkladové materiály</vt:lpstr>
      <vt:lpstr>Sociologie, sociologický přístup                       </vt:lpstr>
      <vt:lpstr>Sociologie, sociologický přístup                       </vt:lpstr>
      <vt:lpstr> Sociální jevy:</vt:lpstr>
      <vt:lpstr> Sociologický přístup</vt:lpstr>
      <vt:lpstr>Veřejná správa</vt:lpstr>
      <vt:lpstr> Sociologie veřejné správy</vt:lpstr>
      <vt:lpstr>Sociální realita</vt:lpstr>
      <vt:lpstr>Sociální realita</vt:lpstr>
      <vt:lpstr>Jednání s lidmi </vt:lpstr>
      <vt:lpstr>Schopnost jednat s lidmi –  předpoklad výkonu dobré správy </vt:lpstr>
      <vt:lpstr>Sociologické poznání versus  zdravý rozum</vt:lpstr>
      <vt:lpstr>Sociální a emoční inteligence</vt:lpstr>
      <vt:lpstr>EQ a SQ podmiňují schopnost (umění) jednat s lidmi</vt:lpstr>
      <vt:lpstr>Ošidnost zdravého rozumu</vt:lpstr>
      <vt:lpstr>Biologické základy sociálního života</vt:lpstr>
      <vt:lpstr>Pohlaví v našem chování</vt:lpstr>
      <vt:lpstr>Stereotyp pohlaví – gender studies</vt:lpstr>
      <vt:lpstr>Věk - životní proměnná </vt:lpstr>
      <vt:lpstr>Prezentace aplikace PowerPoint</vt:lpstr>
      <vt:lpstr>Etnicita – dříve užíván termín „rasa“</vt:lpstr>
      <vt:lpstr>Multikulturalismus</vt:lpstr>
      <vt:lpstr>Geneticky předávané dispozice </vt:lpstr>
      <vt:lpstr>Sociokulturní determinace sociálního chování </vt:lpstr>
      <vt:lpstr> 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12547</dc:creator>
  <cp:lastModifiedBy>Miloš Večeřa</cp:lastModifiedBy>
  <cp:revision>90</cp:revision>
  <dcterms:created xsi:type="dcterms:W3CDTF">2008-09-02T10:48:00Z</dcterms:created>
  <dcterms:modified xsi:type="dcterms:W3CDTF">2024-10-03T14:51:22Z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0x010100A04786F06046B94388EB768EAB913559</vt:lpwstr>
  </property>
</Properties>
</file>