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1"/>
  </p:notesMasterIdLst>
  <p:handoutMasterIdLst>
    <p:handoutMasterId r:id="rId42"/>
  </p:handoutMasterIdLst>
  <p:sldIdLst>
    <p:sldId id="256" r:id="rId2"/>
    <p:sldId id="259" r:id="rId3"/>
    <p:sldId id="260" r:id="rId4"/>
    <p:sldId id="269" r:id="rId5"/>
    <p:sldId id="262" r:id="rId6"/>
    <p:sldId id="267" r:id="rId7"/>
    <p:sldId id="261" r:id="rId8"/>
    <p:sldId id="264" r:id="rId9"/>
    <p:sldId id="271" r:id="rId10"/>
    <p:sldId id="270" r:id="rId11"/>
    <p:sldId id="272" r:id="rId12"/>
    <p:sldId id="273" r:id="rId13"/>
    <p:sldId id="263" r:id="rId14"/>
    <p:sldId id="274" r:id="rId15"/>
    <p:sldId id="289" r:id="rId16"/>
    <p:sldId id="275" r:id="rId17"/>
    <p:sldId id="276" r:id="rId18"/>
    <p:sldId id="290" r:id="rId19"/>
    <p:sldId id="257" r:id="rId20"/>
    <p:sldId id="277" r:id="rId21"/>
    <p:sldId id="258" r:id="rId22"/>
    <p:sldId id="278" r:id="rId23"/>
    <p:sldId id="268" r:id="rId24"/>
    <p:sldId id="279" r:id="rId25"/>
    <p:sldId id="280" r:id="rId26"/>
    <p:sldId id="281" r:id="rId27"/>
    <p:sldId id="282" r:id="rId28"/>
    <p:sldId id="283" r:id="rId29"/>
    <p:sldId id="265" r:id="rId30"/>
    <p:sldId id="266" r:id="rId31"/>
    <p:sldId id="284" r:id="rId32"/>
    <p:sldId id="285" r:id="rId33"/>
    <p:sldId id="286" r:id="rId34"/>
    <p:sldId id="287" r:id="rId35"/>
    <p:sldId id="288" r:id="rId36"/>
    <p:sldId id="291" r:id="rId37"/>
    <p:sldId id="292" r:id="rId38"/>
    <p:sldId id="293" r:id="rId39"/>
    <p:sldId id="294" r:id="rId40"/>
  </p:sldIdLst>
  <p:sldSz cx="9145588"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guide id="11" pos="321">
          <p15:clr>
            <a:srgbClr val="A4A3A4"/>
          </p15:clr>
        </p15:guide>
        <p15:guide id="12" pos="5419">
          <p15:clr>
            <a:srgbClr val="A4A3A4"/>
          </p15:clr>
        </p15:guide>
        <p15:guide id="13" pos="682">
          <p15:clr>
            <a:srgbClr val="A4A3A4"/>
          </p15:clr>
        </p15:guide>
        <p15:guide id="14" pos="2766">
          <p15:clr>
            <a:srgbClr val="A4A3A4"/>
          </p15:clr>
        </p15:guide>
        <p15:guide id="15" pos="297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33" autoAdjust="0"/>
    <p:restoredTop sz="96754" autoAdjust="0"/>
  </p:normalViewPr>
  <p:slideViewPr>
    <p:cSldViewPr snapToGrid="0">
      <p:cViewPr varScale="1">
        <p:scale>
          <a:sx n="71" d="100"/>
          <a:sy n="71" d="100"/>
        </p:scale>
        <p:origin x="1578" y="66"/>
      </p:cViewPr>
      <p:guideLst>
        <p:guide orient="horz" pos="1120"/>
        <p:guide orient="horz" pos="1272"/>
        <p:guide orient="horz" pos="715"/>
        <p:guide orient="horz" pos="3861"/>
        <p:guide orient="horz" pos="3944"/>
        <p:guide pos="428"/>
        <p:guide pos="7224"/>
        <p:guide pos="909"/>
        <p:guide pos="3688"/>
        <p:guide pos="3968"/>
        <p:guide pos="321"/>
        <p:guide pos="5419"/>
        <p:guide pos="682"/>
        <p:guide pos="2766"/>
        <p:guide pos="2977"/>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298928" y="2900365"/>
            <a:ext cx="8522680" cy="1171580"/>
          </a:xfrm>
        </p:spPr>
        <p:txBody>
          <a:bodyPr anchor="t"/>
          <a:lstStyle>
            <a:lvl1pPr algn="l">
              <a:lnSpc>
                <a:spcPts val="4400"/>
              </a:lnSpc>
              <a:defRPr sz="4400"/>
            </a:lvl1pPr>
          </a:lstStyle>
          <a:p>
            <a:r>
              <a:rPr lang="cs-CZ"/>
              <a:t>Kliknutím lze upravit styl.</a:t>
            </a:r>
            <a:endParaRPr lang="cs-CZ" dirty="0"/>
          </a:p>
        </p:txBody>
      </p:sp>
      <p:sp>
        <p:nvSpPr>
          <p:cNvPr id="8" name="Podnadpis 2"/>
          <p:cNvSpPr>
            <a:spLocks noGrp="1"/>
          </p:cNvSpPr>
          <p:nvPr>
            <p:ph type="subTitle" idx="1"/>
          </p:nvPr>
        </p:nvSpPr>
        <p:spPr>
          <a:xfrm>
            <a:off x="298928" y="4116403"/>
            <a:ext cx="852268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cs-CZ" dirty="0"/>
          </a:p>
        </p:txBody>
      </p:sp>
      <p:pic>
        <p:nvPicPr>
          <p:cNvPr id="11" name="Obrázek 10">
            <a:extLst>
              <a:ext uri="{FF2B5EF4-FFF2-40B4-BE49-F238E27FC236}">
                <a16:creationId xmlns:a16="http://schemas.microsoft.com/office/drawing/2014/main" id="{B229B6B9-1460-4014-8B8A-5645913D2C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754" y="414000"/>
            <a:ext cx="1546943" cy="1067391"/>
          </a:xfrm>
          <a:prstGeom prst="rect">
            <a:avLst/>
          </a:prstGeom>
        </p:spPr>
      </p:pic>
    </p:spTree>
    <p:extLst>
      <p:ext uri="{BB962C8B-B14F-4D97-AF65-F5344CB8AC3E}">
        <p14:creationId xmlns:p14="http://schemas.microsoft.com/office/powerpoint/2010/main" val="935384140"/>
      </p:ext>
    </p:extLst>
  </p:cSld>
  <p:clrMapOvr>
    <a:masterClrMapping/>
  </p:clrMapOvr>
  <p:hf hdr="0" dt="0"/>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540092" y="718713"/>
            <a:ext cx="3915681" cy="3204001"/>
          </a:xfrm>
        </p:spPr>
        <p:txBody>
          <a:bodyPr/>
          <a:lstStyle/>
          <a:p>
            <a:pPr lvl="0"/>
            <a:r>
              <a:rPr lang="cs-CZ"/>
              <a:t>Kliknutím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540093" y="4500000"/>
            <a:ext cx="391568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540637" y="4068000"/>
            <a:ext cx="3915680" cy="360000"/>
          </a:xfrm>
        </p:spPr>
        <p:txBody>
          <a:bodyPr/>
          <a:lstStyle>
            <a:lvl1pPr>
              <a:lnSpc>
                <a:spcPts val="1100"/>
              </a:lnSpc>
              <a:defRPr sz="900" b="1"/>
            </a:lvl1pPr>
          </a:lstStyle>
          <a:p>
            <a:pPr lvl="0"/>
            <a:r>
              <a:rPr lang="cs-CZ"/>
              <a:t>Kliknutím lze upravit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4689273" y="4500000"/>
            <a:ext cx="391568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4689817" y="4068000"/>
            <a:ext cx="3915680" cy="360000"/>
          </a:xfrm>
        </p:spPr>
        <p:txBody>
          <a:bodyPr/>
          <a:lstStyle>
            <a:lvl1pPr>
              <a:lnSpc>
                <a:spcPts val="1100"/>
              </a:lnSpc>
              <a:defRPr sz="900" b="1"/>
            </a:lvl1pPr>
          </a:lstStyle>
          <a:p>
            <a:pPr lvl="0"/>
            <a:r>
              <a:rPr lang="cs-CZ"/>
              <a:t>Kliknutím lze upravit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4689273" y="718713"/>
            <a:ext cx="3915681" cy="3204001"/>
          </a:xfrm>
        </p:spPr>
        <p:txBody>
          <a:bodyPr/>
          <a:lstStyle/>
          <a:p>
            <a:pPr lvl="0"/>
            <a:r>
              <a:rPr lang="cs-CZ"/>
              <a:t>Kliknutím lze upravit styly předlohy textu.</a:t>
            </a:r>
          </a:p>
        </p:txBody>
      </p:sp>
      <p:pic>
        <p:nvPicPr>
          <p:cNvPr id="16" name="Obrázek 15">
            <a:extLst>
              <a:ext uri="{FF2B5EF4-FFF2-40B4-BE49-F238E27FC236}">
                <a16:creationId xmlns:a16="http://schemas.microsoft.com/office/drawing/2014/main" id="{F1694046-8DAB-4CF0-92A5-A8106B541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172298664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F1694046-8DAB-4CF0-92A5-A8106B541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72389077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9100DC"/>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540094" y="6228000"/>
            <a:ext cx="5941032" cy="252000"/>
          </a:xfrm>
        </p:spPr>
        <p:txBody>
          <a:bodyPr/>
          <a:lstStyle>
            <a:lvl1pPr>
              <a:defRPr>
                <a:solidFill>
                  <a:schemeClr val="bg1"/>
                </a:solidFill>
              </a:defRPr>
            </a:lvl1pPr>
          </a:lstStyle>
          <a:p>
            <a:r>
              <a:rPr lang="cs-CZ"/>
              <a:t>Definujte zápatí - název prezentace / pracoviště</a:t>
            </a:r>
            <a:endParaRPr lang="cs-CZ" dirty="0"/>
          </a:p>
        </p:txBody>
      </p:sp>
      <p:sp>
        <p:nvSpPr>
          <p:cNvPr id="5" name="Zástupný symbol pro číslo snímku 2"/>
          <p:cNvSpPr>
            <a:spLocks noGrp="1"/>
          </p:cNvSpPr>
          <p:nvPr>
            <p:ph type="sldNum" sz="quarter" idx="11"/>
          </p:nvPr>
        </p:nvSpPr>
        <p:spPr>
          <a:xfrm>
            <a:off x="310554" y="6228000"/>
            <a:ext cx="189033"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9145588"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9" name="Obrázek 8">
            <a:extLst>
              <a:ext uri="{FF2B5EF4-FFF2-40B4-BE49-F238E27FC236}">
                <a16:creationId xmlns:a16="http://schemas.microsoft.com/office/drawing/2014/main" id="{4C251B53-6C8B-4F0B-8824-504A47FFDC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6133" y="6048047"/>
            <a:ext cx="865419" cy="597139"/>
          </a:xfrm>
          <a:prstGeom prst="rect">
            <a:avLst/>
          </a:prstGeom>
        </p:spPr>
      </p:pic>
    </p:spTree>
    <p:extLst>
      <p:ext uri="{BB962C8B-B14F-4D97-AF65-F5344CB8AC3E}">
        <p14:creationId xmlns:p14="http://schemas.microsoft.com/office/powerpoint/2010/main" val="316385452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LAW">
    <p:bg>
      <p:bgPr>
        <a:solidFill>
          <a:srgbClr val="9100DC"/>
        </a:solidFill>
        <a:effectLst/>
      </p:bgPr>
    </p:bg>
    <p:spTree>
      <p:nvGrpSpPr>
        <p:cNvPr id="1" name=""/>
        <p:cNvGrpSpPr/>
        <p:nvPr/>
      </p:nvGrpSpPr>
      <p:grpSpPr>
        <a:xfrm>
          <a:off x="0" y="0"/>
          <a:ext cx="0" cy="0"/>
          <a:chOff x="0" y="0"/>
          <a:chExt cx="0" cy="0"/>
        </a:xfrm>
      </p:grpSpPr>
      <p:sp>
        <p:nvSpPr>
          <p:cNvPr id="3" name="Zástupný symbol pro zápatí 1"/>
          <p:cNvSpPr>
            <a:spLocks noGrp="1"/>
          </p:cNvSpPr>
          <p:nvPr>
            <p:ph type="ftr" sz="quarter" idx="10"/>
          </p:nvPr>
        </p:nvSpPr>
        <p:spPr>
          <a:xfrm>
            <a:off x="540094" y="6228000"/>
            <a:ext cx="5941032" cy="252000"/>
          </a:xfrm>
        </p:spPr>
        <p:txBody>
          <a:bodyPr/>
          <a:lstStyle>
            <a:lvl1pPr>
              <a:defRPr>
                <a:solidFill>
                  <a:srgbClr val="9100DC"/>
                </a:solidFill>
              </a:defRPr>
            </a:lvl1pPr>
          </a:lstStyle>
          <a:p>
            <a:r>
              <a:rPr lang="cs-CZ" dirty="0"/>
              <a:t>Definujte zápatí - název prezentace / pracoviště</a:t>
            </a:r>
          </a:p>
        </p:txBody>
      </p:sp>
      <p:sp>
        <p:nvSpPr>
          <p:cNvPr id="4" name="Zástupný symbol pro číslo snímku 2"/>
          <p:cNvSpPr>
            <a:spLocks noGrp="1"/>
          </p:cNvSpPr>
          <p:nvPr>
            <p:ph type="sldNum" sz="quarter" idx="11"/>
          </p:nvPr>
        </p:nvSpPr>
        <p:spPr>
          <a:xfrm>
            <a:off x="310554" y="6228000"/>
            <a:ext cx="189033" cy="252000"/>
          </a:xfrm>
        </p:spPr>
        <p:txBody>
          <a:bodyPr/>
          <a:lstStyle>
            <a:lvl1pPr>
              <a:defRPr>
                <a:solidFill>
                  <a:srgbClr val="9100DC"/>
                </a:solidFill>
              </a:defRPr>
            </a:lvl1pPr>
          </a:lstStyle>
          <a:p>
            <a:fld id="{D6D6C118-631F-4A80-9886-907009361577}" type="slidenum">
              <a:rPr lang="cs-CZ" altLang="cs-CZ" smtClean="0"/>
              <a:pPr/>
              <a:t>‹#›</a:t>
            </a:fld>
            <a:endParaRPr lang="cs-CZ" altLang="cs-CZ" dirty="0"/>
          </a:p>
        </p:txBody>
      </p:sp>
      <p:pic>
        <p:nvPicPr>
          <p:cNvPr id="5" name="Obrázek 4">
            <a:extLst>
              <a:ext uri="{FF2B5EF4-FFF2-40B4-BE49-F238E27FC236}">
                <a16:creationId xmlns:a16="http://schemas.microsoft.com/office/drawing/2014/main" id="{F8393F8C-A31C-4CAB-9887-50F0DCCDFB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8877" y="2019299"/>
            <a:ext cx="4106255" cy="2833317"/>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sp>
        <p:nvSpPr>
          <p:cNvPr id="3" name="Zástupný symbol pro zápatí 1">
            <a:extLst>
              <a:ext uri="{FF2B5EF4-FFF2-40B4-BE49-F238E27FC236}">
                <a16:creationId xmlns:a16="http://schemas.microsoft.com/office/drawing/2014/main" id="{AA728D69-F43C-45BB-A655-A4B6ABA23BCA}"/>
              </a:ext>
            </a:extLst>
          </p:cNvPr>
          <p:cNvSpPr>
            <a:spLocks noGrp="1"/>
          </p:cNvSpPr>
          <p:nvPr>
            <p:ph type="ftr" sz="quarter" idx="10"/>
          </p:nvPr>
        </p:nvSpPr>
        <p:spPr>
          <a:xfrm>
            <a:off x="540094" y="6228000"/>
            <a:ext cx="5941032" cy="252000"/>
          </a:xfrm>
        </p:spPr>
        <p:txBody>
          <a:bodyPr/>
          <a:lstStyle>
            <a:lvl1pPr>
              <a:defRPr>
                <a:solidFill>
                  <a:srgbClr val="0000DC"/>
                </a:solidFill>
              </a:defRPr>
            </a:lvl1pPr>
          </a:lstStyle>
          <a:p>
            <a:r>
              <a:rPr lang="cs-CZ" dirty="0"/>
              <a:t>Definujte zápatí - název prezentace / pracoviště</a:t>
            </a:r>
          </a:p>
        </p:txBody>
      </p:sp>
      <p:sp>
        <p:nvSpPr>
          <p:cNvPr id="5" name="Zástupný symbol pro číslo snímku 2">
            <a:extLst>
              <a:ext uri="{FF2B5EF4-FFF2-40B4-BE49-F238E27FC236}">
                <a16:creationId xmlns:a16="http://schemas.microsoft.com/office/drawing/2014/main" id="{B1B107C1-A64C-4C75-A4EF-124CAB9AEE0A}"/>
              </a:ext>
            </a:extLst>
          </p:cNvPr>
          <p:cNvSpPr>
            <a:spLocks noGrp="1"/>
          </p:cNvSpPr>
          <p:nvPr>
            <p:ph type="sldNum" sz="quarter" idx="11"/>
          </p:nvPr>
        </p:nvSpPr>
        <p:spPr>
          <a:xfrm>
            <a:off x="310554" y="6228000"/>
            <a:ext cx="189033"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pic>
        <p:nvPicPr>
          <p:cNvPr id="6" name="Obráze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994" y="2434289"/>
            <a:ext cx="7187994" cy="1863554"/>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540094" y="6228000"/>
            <a:ext cx="5941032" cy="252000"/>
          </a:xfrm>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540094" y="1692002"/>
            <a:ext cx="8066301"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pic>
        <p:nvPicPr>
          <p:cNvPr id="11" name="Obrázek 10">
            <a:extLst>
              <a:ext uri="{FF2B5EF4-FFF2-40B4-BE49-F238E27FC236}">
                <a16:creationId xmlns:a16="http://schemas.microsoft.com/office/drawing/2014/main" id="{F1694046-8DAB-4CF0-92A5-A8106B541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1691229579"/>
      </p:ext>
    </p:extLst>
  </p:cSld>
  <p:clrMapOvr>
    <a:masterClrMapping/>
  </p:clrMapOvr>
  <p:hf hdr="0" dt="0"/>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298928" y="2900365"/>
            <a:ext cx="852268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298928" y="4116403"/>
            <a:ext cx="852268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cs-CZ" dirty="0"/>
          </a:p>
        </p:txBody>
      </p:sp>
      <p:pic>
        <p:nvPicPr>
          <p:cNvPr id="10" name="Obrázek 9">
            <a:extLst>
              <a:ext uri="{FF2B5EF4-FFF2-40B4-BE49-F238E27FC236}">
                <a16:creationId xmlns:a16="http://schemas.microsoft.com/office/drawing/2014/main" id="{0048F454-420A-4E72-98B5-76C7E9DB3E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101" y="414000"/>
            <a:ext cx="1535992" cy="1059835"/>
          </a:xfrm>
          <a:prstGeom prst="rect">
            <a:avLst/>
          </a:prstGeom>
        </p:spPr>
      </p:pic>
    </p:spTree>
    <p:extLst>
      <p:ext uri="{BB962C8B-B14F-4D97-AF65-F5344CB8AC3E}">
        <p14:creationId xmlns:p14="http://schemas.microsoft.com/office/powerpoint/2010/main" val="39481167"/>
      </p:ext>
    </p:extLst>
  </p:cSld>
  <p:clrMapOvr>
    <a:masterClrMapping/>
  </p:clrMapOvr>
  <p:hf hdr="0" dt="0"/>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40094" y="1692002"/>
            <a:ext cx="8066301"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540638" y="1296001"/>
            <a:ext cx="8065504" cy="271576"/>
          </a:xfrm>
        </p:spPr>
        <p:txBody>
          <a:bodyPr lIns="0" tIns="0" rIns="0" bIns="0">
            <a:noAutofit/>
          </a:bodyPr>
          <a:lstStyle>
            <a:lvl1pPr algn="l">
              <a:lnSpc>
                <a:spcPts val="2300"/>
              </a:lnSpc>
              <a:defRPr sz="2000" b="0">
                <a:solidFill>
                  <a:schemeClr val="tx2"/>
                </a:solidFill>
              </a:defRPr>
            </a:lvl1pPr>
          </a:lstStyle>
          <a:p>
            <a:pPr lvl="0"/>
            <a:r>
              <a:rPr lang="cs-CZ"/>
              <a:t>Kliknutím lze upravit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8" name="Obrázek 7">
            <a:extLst>
              <a:ext uri="{FF2B5EF4-FFF2-40B4-BE49-F238E27FC236}">
                <a16:creationId xmlns:a16="http://schemas.microsoft.com/office/drawing/2014/main" id="{F1694046-8DAB-4CF0-92A5-A8106B541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403442829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540638" y="1296001"/>
            <a:ext cx="3915680" cy="271576"/>
          </a:xfrm>
        </p:spPr>
        <p:txBody>
          <a:bodyPr lIns="0" tIns="0" rIns="0" bIns="0">
            <a:noAutofit/>
          </a:bodyPr>
          <a:lstStyle>
            <a:lvl1pPr algn="l">
              <a:lnSpc>
                <a:spcPts val="2300"/>
              </a:lnSpc>
              <a:defRPr sz="2000" b="0">
                <a:solidFill>
                  <a:schemeClr val="tx2"/>
                </a:solidFill>
              </a:defRPr>
            </a:lvl1pPr>
          </a:lstStyle>
          <a:p>
            <a:pPr lvl="0"/>
            <a:r>
              <a:rPr lang="cs-CZ"/>
              <a:t>Kliknutím lze upravit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540094" y="720000"/>
            <a:ext cx="8066301"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4689273" y="1290515"/>
            <a:ext cx="3915680" cy="271576"/>
          </a:xfrm>
        </p:spPr>
        <p:txBody>
          <a:bodyPr lIns="0" tIns="0" rIns="0" bIns="0">
            <a:noAutofit/>
          </a:bodyPr>
          <a:lstStyle>
            <a:lvl1pPr algn="l">
              <a:lnSpc>
                <a:spcPts val="2300"/>
              </a:lnSpc>
              <a:defRPr sz="2000" b="0">
                <a:solidFill>
                  <a:schemeClr val="tx2"/>
                </a:solidFill>
              </a:defRPr>
            </a:lvl1pPr>
          </a:lstStyle>
          <a:p>
            <a:pPr lvl="0"/>
            <a:r>
              <a:rPr lang="cs-CZ"/>
              <a:t>Kliknutím lze upravit styly předlohy textu.</a:t>
            </a:r>
          </a:p>
        </p:txBody>
      </p:sp>
      <p:sp>
        <p:nvSpPr>
          <p:cNvPr id="22" name="Zástupný symbol pro obsah 2"/>
          <p:cNvSpPr>
            <a:spLocks noGrp="1"/>
          </p:cNvSpPr>
          <p:nvPr>
            <p:ph idx="1"/>
          </p:nvPr>
        </p:nvSpPr>
        <p:spPr>
          <a:xfrm>
            <a:off x="540094" y="1692001"/>
            <a:ext cx="391567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4689274" y="1690271"/>
            <a:ext cx="391567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F1694046-8DAB-4CF0-92A5-A8106B541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3317168426"/>
      </p:ext>
    </p:extLst>
  </p:cSld>
  <p:clrMapOvr>
    <a:masterClrMapping/>
  </p:clrMapOvr>
  <p:hf hdr="0" dt="0"/>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539447" y="1695075"/>
            <a:ext cx="3914489" cy="3896711"/>
          </a:xfrm>
        </p:spPr>
        <p:txBody>
          <a:bodyPr/>
          <a:lstStyle/>
          <a:p>
            <a:pPr lvl="0"/>
            <a:r>
              <a:rPr lang="cs-CZ"/>
              <a:t>Kliknutím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540637" y="5599670"/>
            <a:ext cx="3914489" cy="216000"/>
          </a:xfrm>
        </p:spPr>
        <p:txBody>
          <a:bodyPr anchor="ctr"/>
          <a:lstStyle>
            <a:lvl1pPr>
              <a:lnSpc>
                <a:spcPts val="1100"/>
              </a:lnSpc>
              <a:defRPr sz="1000" b="0" i="0"/>
            </a:lvl1pPr>
          </a:lstStyle>
          <a:p>
            <a:pPr lvl="0"/>
            <a:r>
              <a:rPr lang="cs-CZ"/>
              <a:t>Kliknutím lze upravit styly předlohy textu.</a:t>
            </a:r>
          </a:p>
        </p:txBody>
      </p:sp>
      <p:sp>
        <p:nvSpPr>
          <p:cNvPr id="12" name="Zástupný symbol pro obsah 2"/>
          <p:cNvSpPr>
            <a:spLocks noGrp="1"/>
          </p:cNvSpPr>
          <p:nvPr>
            <p:ph idx="28"/>
          </p:nvPr>
        </p:nvSpPr>
        <p:spPr>
          <a:xfrm>
            <a:off x="4689274" y="1667024"/>
            <a:ext cx="391567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F1694046-8DAB-4CF0-92A5-A8106B541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2966739591"/>
      </p:ext>
    </p:extLst>
  </p:cSld>
  <p:clrMapOvr>
    <a:masterClrMapping/>
  </p:clrMapOvr>
  <p:hf hdr="0" dt="0"/>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3330579" y="1692003"/>
            <a:ext cx="2484075" cy="2230711"/>
          </a:xfrm>
        </p:spPr>
        <p:txBody>
          <a:bodyPr/>
          <a:lstStyle/>
          <a:p>
            <a:pPr lvl="0"/>
            <a:r>
              <a:rPr lang="cs-CZ"/>
              <a:t>Kliknutím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540093" y="4414271"/>
            <a:ext cx="2484431"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3330579" y="4414271"/>
            <a:ext cx="2484431"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6121963" y="4414270"/>
            <a:ext cx="2484431"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540638" y="4025136"/>
            <a:ext cx="2484075" cy="216000"/>
          </a:xfrm>
        </p:spPr>
        <p:txBody>
          <a:bodyPr anchor="ctr"/>
          <a:lstStyle>
            <a:lvl1pPr>
              <a:lnSpc>
                <a:spcPts val="1100"/>
              </a:lnSpc>
              <a:defRPr sz="1000" b="0"/>
            </a:lvl1pPr>
          </a:lstStyle>
          <a:p>
            <a:pPr lvl="0"/>
            <a:r>
              <a:rPr lang="cs-CZ"/>
              <a:t>Kliknutím lze upravit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3330935" y="4025136"/>
            <a:ext cx="2484075" cy="216000"/>
          </a:xfrm>
        </p:spPr>
        <p:txBody>
          <a:bodyPr anchor="ctr"/>
          <a:lstStyle>
            <a:lvl1pPr>
              <a:lnSpc>
                <a:spcPts val="1100"/>
              </a:lnSpc>
              <a:defRPr sz="1000" b="0"/>
            </a:lvl1pPr>
          </a:lstStyle>
          <a:p>
            <a:pPr lvl="0"/>
            <a:r>
              <a:rPr lang="cs-CZ"/>
              <a:t>Kliknutím lze upravit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6122140" y="4025136"/>
            <a:ext cx="2484075" cy="216000"/>
          </a:xfrm>
        </p:spPr>
        <p:txBody>
          <a:bodyPr anchor="ctr"/>
          <a:lstStyle>
            <a:lvl1pPr>
              <a:lnSpc>
                <a:spcPts val="1100"/>
              </a:lnSpc>
              <a:defRPr sz="1000" b="0"/>
            </a:lvl1pPr>
          </a:lstStyle>
          <a:p>
            <a:pPr lvl="0"/>
            <a:r>
              <a:rPr lang="cs-CZ"/>
              <a:t>Kliknutím lze upravit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540093" y="1692003"/>
            <a:ext cx="2484075" cy="2230711"/>
          </a:xfrm>
        </p:spPr>
        <p:txBody>
          <a:bodyPr/>
          <a:lstStyle/>
          <a:p>
            <a:pPr lvl="0"/>
            <a:r>
              <a:rPr lang="cs-CZ"/>
              <a:t>Kliknutím lze upravit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6121064" y="1692003"/>
            <a:ext cx="2484075" cy="2230711"/>
          </a:xfrm>
        </p:spPr>
        <p:txBody>
          <a:bodyPr/>
          <a:lstStyle/>
          <a:p>
            <a:pPr lvl="0"/>
            <a:r>
              <a:rPr lang="cs-CZ"/>
              <a:t>Kliknutím lze upravit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540638" y="1296001"/>
            <a:ext cx="8065504" cy="271576"/>
          </a:xfrm>
        </p:spPr>
        <p:txBody>
          <a:bodyPr lIns="0" tIns="0" rIns="0" bIns="0">
            <a:noAutofit/>
          </a:bodyPr>
          <a:lstStyle>
            <a:lvl1pPr algn="l">
              <a:lnSpc>
                <a:spcPts val="2300"/>
              </a:lnSpc>
              <a:defRPr sz="2000" b="0">
                <a:solidFill>
                  <a:schemeClr val="tx2"/>
                </a:solidFill>
              </a:defRPr>
            </a:lvl1pPr>
          </a:lstStyle>
          <a:p>
            <a:pPr lvl="0"/>
            <a:r>
              <a:rPr lang="cs-CZ"/>
              <a:t>Kliknutím lze upravit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540094" y="720000"/>
            <a:ext cx="8066301" cy="451576"/>
          </a:xfrm>
        </p:spPr>
        <p:txBody>
          <a:bodyPr/>
          <a:lstStyle/>
          <a:p>
            <a:r>
              <a:rPr lang="cs-CZ"/>
              <a:t>Kliknutím lze upravit styl.</a:t>
            </a:r>
          </a:p>
        </p:txBody>
      </p:sp>
      <p:pic>
        <p:nvPicPr>
          <p:cNvPr id="22" name="Obrázek 21">
            <a:extLst>
              <a:ext uri="{FF2B5EF4-FFF2-40B4-BE49-F238E27FC236}">
                <a16:creationId xmlns:a16="http://schemas.microsoft.com/office/drawing/2014/main" id="{F1694046-8DAB-4CF0-92A5-A8106B541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2713741071"/>
      </p:ext>
    </p:extLst>
  </p:cSld>
  <p:clrMapOvr>
    <a:masterClrMapping/>
  </p:clrMapOvr>
  <p:hf hdr="0" dt="0"/>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4704976" y="692150"/>
            <a:ext cx="3901418"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539447" y="692151"/>
            <a:ext cx="3914489" cy="4899635"/>
          </a:xfrm>
        </p:spPr>
        <p:txBody>
          <a:bodyPr/>
          <a:lstStyle/>
          <a:p>
            <a:pPr lvl="0"/>
            <a:r>
              <a:rPr lang="cs-CZ"/>
              <a:t>Kliknutím lze upravit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540637" y="5599670"/>
            <a:ext cx="3914489" cy="216000"/>
          </a:xfrm>
        </p:spPr>
        <p:txBody>
          <a:bodyPr anchor="ctr"/>
          <a:lstStyle>
            <a:lvl1pPr>
              <a:lnSpc>
                <a:spcPts val="1100"/>
              </a:lnSpc>
              <a:defRPr sz="1000" b="0" i="0"/>
            </a:lvl1pPr>
          </a:lstStyle>
          <a:p>
            <a:pPr lvl="0"/>
            <a:r>
              <a:rPr lang="cs-CZ"/>
              <a:t>Kliknutím lze upravit styly předlohy textu.</a:t>
            </a:r>
          </a:p>
        </p:txBody>
      </p:sp>
      <p:pic>
        <p:nvPicPr>
          <p:cNvPr id="8" name="Obrázek 7">
            <a:extLst>
              <a:ext uri="{FF2B5EF4-FFF2-40B4-BE49-F238E27FC236}">
                <a16:creationId xmlns:a16="http://schemas.microsoft.com/office/drawing/2014/main" id="{F1694046-8DAB-4CF0-92A5-A8106B541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2117383761"/>
      </p:ext>
    </p:extLst>
  </p:cSld>
  <p:clrMapOvr>
    <a:masterClrMapping/>
  </p:clrMapOvr>
  <p:hf hdr="0" dt="0"/>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540094" y="692150"/>
            <a:ext cx="8066301"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pic>
        <p:nvPicPr>
          <p:cNvPr id="6" name="Obrázek 5">
            <a:extLst>
              <a:ext uri="{FF2B5EF4-FFF2-40B4-BE49-F238E27FC236}">
                <a16:creationId xmlns:a16="http://schemas.microsoft.com/office/drawing/2014/main" id="{F1694046-8DAB-4CF0-92A5-A8106B541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234975528"/>
      </p:ext>
    </p:extLst>
  </p:cSld>
  <p:clrMapOvr>
    <a:masterClrMapping/>
  </p:clrMapOvr>
  <p:hf hdr="0" dt="0"/>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540094" y="6228000"/>
            <a:ext cx="5941032"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dirty="0"/>
              <a:t>Definujte zápatí - název prezentace / pracoviště</a:t>
            </a:r>
          </a:p>
        </p:txBody>
      </p:sp>
      <p:sp>
        <p:nvSpPr>
          <p:cNvPr id="64530" name="Rectangle 18"/>
          <p:cNvSpPr>
            <a:spLocks noGrp="1" noChangeArrowheads="1"/>
          </p:cNvSpPr>
          <p:nvPr>
            <p:ph type="sldNum" sz="quarter" idx="4"/>
          </p:nvPr>
        </p:nvSpPr>
        <p:spPr bwMode="auto">
          <a:xfrm>
            <a:off x="310554" y="6228000"/>
            <a:ext cx="189033"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540094" y="720000"/>
            <a:ext cx="8066301"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539193" y="1872000"/>
            <a:ext cx="8066301"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Lst>
  <p:hf sldNum="0" hdr="0" ft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p:cNvSpPr>
            <a:spLocks noGrp="1"/>
          </p:cNvSpPr>
          <p:nvPr>
            <p:ph type="title"/>
          </p:nvPr>
        </p:nvSpPr>
        <p:spPr/>
        <p:txBody>
          <a:bodyPr/>
          <a:lstStyle/>
          <a:p>
            <a:pPr algn="ctr"/>
            <a:r>
              <a:rPr lang="cs-CZ" dirty="0"/>
              <a:t>Evropské správní právo </a:t>
            </a:r>
            <a:br>
              <a:rPr lang="cs-CZ" dirty="0"/>
            </a:br>
            <a:endParaRPr lang="cs-CZ" dirty="0"/>
          </a:p>
        </p:txBody>
      </p:sp>
      <p:sp>
        <p:nvSpPr>
          <p:cNvPr id="5" name="Podnadpis 4"/>
          <p:cNvSpPr>
            <a:spLocks noGrp="1"/>
          </p:cNvSpPr>
          <p:nvPr>
            <p:ph type="subTitle" idx="1"/>
          </p:nvPr>
        </p:nvSpPr>
        <p:spPr/>
        <p:txBody>
          <a:bodyPr/>
          <a:lstStyle/>
          <a:p>
            <a:pPr algn="ctr"/>
            <a:r>
              <a:rPr lang="cs-CZ" dirty="0"/>
              <a:t>Anna </a:t>
            </a:r>
            <a:r>
              <a:rPr lang="cs-CZ"/>
              <a:t>Chamráthová Richterová</a:t>
            </a:r>
            <a:endParaRPr lang="cs-CZ" dirty="0"/>
          </a:p>
        </p:txBody>
      </p:sp>
    </p:spTree>
    <p:extLst>
      <p:ext uri="{BB962C8B-B14F-4D97-AF65-F5344CB8AC3E}">
        <p14:creationId xmlns:p14="http://schemas.microsoft.com/office/powerpoint/2010/main" val="3358711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ástupný symbol pro obsah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0079" y="1692275"/>
            <a:ext cx="5585430" cy="4140200"/>
          </a:xfrm>
        </p:spPr>
      </p:pic>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6" name="Zástupný symbol pro text 5"/>
          <p:cNvSpPr>
            <a:spLocks noGrp="1"/>
          </p:cNvSpPr>
          <p:nvPr>
            <p:ph type="body" sz="quarter" idx="13"/>
          </p:nvPr>
        </p:nvSpPr>
        <p:spPr/>
        <p:txBody>
          <a:bodyPr/>
          <a:lstStyle/>
          <a:p>
            <a:r>
              <a:rPr lang="cs-CZ" dirty="0">
                <a:solidFill>
                  <a:schemeClr val="tx1"/>
                </a:solidFill>
              </a:rPr>
              <a:t>Sídlem je </a:t>
            </a:r>
            <a:r>
              <a:rPr lang="cs-CZ" b="1" dirty="0">
                <a:solidFill>
                  <a:schemeClr val="tx1"/>
                </a:solidFill>
              </a:rPr>
              <a:t>sídlo Evropského parlamentu</a:t>
            </a:r>
            <a:r>
              <a:rPr lang="cs-CZ" dirty="0">
                <a:solidFill>
                  <a:schemeClr val="tx1"/>
                </a:solidFill>
              </a:rPr>
              <a:t>.</a:t>
            </a:r>
          </a:p>
          <a:p>
            <a:endParaRPr lang="cs-CZ" dirty="0"/>
          </a:p>
        </p:txBody>
      </p:sp>
      <p:sp>
        <p:nvSpPr>
          <p:cNvPr id="4" name="Nadpis 3"/>
          <p:cNvSpPr>
            <a:spLocks noGrp="1"/>
          </p:cNvSpPr>
          <p:nvPr>
            <p:ph type="title"/>
          </p:nvPr>
        </p:nvSpPr>
        <p:spPr/>
        <p:txBody>
          <a:bodyPr/>
          <a:lstStyle/>
          <a:p>
            <a:r>
              <a:rPr lang="cs-CZ" dirty="0"/>
              <a:t>Sídlo</a:t>
            </a:r>
          </a:p>
        </p:txBody>
      </p:sp>
    </p:spTree>
    <p:extLst>
      <p:ext uri="{BB962C8B-B14F-4D97-AF65-F5344CB8AC3E}">
        <p14:creationId xmlns:p14="http://schemas.microsoft.com/office/powerpoint/2010/main" val="470612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p:cNvSpPr>
            <a:spLocks noGrp="1"/>
          </p:cNvSpPr>
          <p:nvPr>
            <p:ph type="title"/>
          </p:nvPr>
        </p:nvSpPr>
        <p:spPr/>
        <p:txBody>
          <a:bodyPr/>
          <a:lstStyle/>
          <a:p>
            <a:r>
              <a:rPr lang="cs-CZ" dirty="0"/>
              <a:t>Vztah k Evropskému parlamentu</a:t>
            </a:r>
          </a:p>
        </p:txBody>
      </p:sp>
      <p:sp>
        <p:nvSpPr>
          <p:cNvPr id="5" name="Zástupný symbol pro obsah 4"/>
          <p:cNvSpPr>
            <a:spLocks noGrp="1"/>
          </p:cNvSpPr>
          <p:nvPr>
            <p:ph idx="1"/>
          </p:nvPr>
        </p:nvSpPr>
        <p:spPr>
          <a:xfrm>
            <a:off x="540094" y="1365504"/>
            <a:ext cx="8262530" cy="4742688"/>
          </a:xfrm>
        </p:spPr>
        <p:txBody>
          <a:bodyPr>
            <a:normAutofit fontScale="77500" lnSpcReduction="20000"/>
          </a:bodyPr>
          <a:lstStyle/>
          <a:p>
            <a:r>
              <a:rPr lang="cs-CZ" b="1" dirty="0">
                <a:solidFill>
                  <a:srgbClr val="0000DC"/>
                </a:solidFill>
              </a:rPr>
              <a:t>Jmenuje</a:t>
            </a:r>
            <a:r>
              <a:rPr lang="cs-CZ" dirty="0"/>
              <a:t> ochránce po každých volbách Evropského parlamentu </a:t>
            </a:r>
            <a:r>
              <a:rPr lang="cs-CZ" b="1" dirty="0">
                <a:solidFill>
                  <a:srgbClr val="0000DC"/>
                </a:solidFill>
              </a:rPr>
              <a:t>na dobu volebního období </a:t>
            </a:r>
            <a:r>
              <a:rPr lang="cs-CZ" dirty="0"/>
              <a:t>(lze i </a:t>
            </a:r>
            <a:r>
              <a:rPr lang="cs-CZ" dirty="0">
                <a:solidFill>
                  <a:srgbClr val="0000DC"/>
                </a:solidFill>
              </a:rPr>
              <a:t>opakovaně</a:t>
            </a:r>
            <a:r>
              <a:rPr lang="cs-CZ" dirty="0"/>
              <a:t>)</a:t>
            </a:r>
          </a:p>
          <a:p>
            <a:pPr lvl="1"/>
            <a:r>
              <a:rPr lang="cs-CZ" dirty="0"/>
              <a:t>Posílení nezávislosti ochránce</a:t>
            </a:r>
          </a:p>
          <a:p>
            <a:r>
              <a:rPr lang="cs-CZ" b="1" dirty="0">
                <a:solidFill>
                  <a:srgbClr val="0000DC"/>
                </a:solidFill>
              </a:rPr>
              <a:t>Podává žádost </a:t>
            </a:r>
            <a:r>
              <a:rPr lang="cs-CZ" dirty="0"/>
              <a:t>Soudnímu dvoru </a:t>
            </a:r>
            <a:r>
              <a:rPr lang="cs-CZ" b="1" dirty="0">
                <a:solidFill>
                  <a:srgbClr val="0000DC"/>
                </a:solidFill>
              </a:rPr>
              <a:t>na odvolání </a:t>
            </a:r>
            <a:r>
              <a:rPr lang="cs-CZ" dirty="0"/>
              <a:t>ochránce, když ten:</a:t>
            </a:r>
          </a:p>
          <a:p>
            <a:pPr lvl="1"/>
            <a:r>
              <a:rPr lang="cs-CZ" dirty="0"/>
              <a:t>Přestane splňovat </a:t>
            </a:r>
            <a:r>
              <a:rPr lang="cs-CZ" dirty="0">
                <a:solidFill>
                  <a:srgbClr val="0000DC"/>
                </a:solidFill>
              </a:rPr>
              <a:t>podmínky výkonu </a:t>
            </a:r>
            <a:r>
              <a:rPr lang="cs-CZ" dirty="0"/>
              <a:t>funkce (viz předchozí </a:t>
            </a:r>
            <a:r>
              <a:rPr lang="cs-CZ" dirty="0" err="1"/>
              <a:t>slide</a:t>
            </a:r>
            <a:r>
              <a:rPr lang="cs-CZ" dirty="0"/>
              <a:t>)</a:t>
            </a:r>
          </a:p>
          <a:p>
            <a:pPr lvl="1"/>
            <a:r>
              <a:rPr lang="cs-CZ" dirty="0"/>
              <a:t>Dopustí se </a:t>
            </a:r>
            <a:r>
              <a:rPr lang="cs-CZ" dirty="0">
                <a:solidFill>
                  <a:srgbClr val="0000DC"/>
                </a:solidFill>
              </a:rPr>
              <a:t>vážného pochybení</a:t>
            </a:r>
          </a:p>
          <a:p>
            <a:r>
              <a:rPr lang="cs-CZ" dirty="0"/>
              <a:t>Vydává </a:t>
            </a:r>
            <a:r>
              <a:rPr lang="cs-CZ" b="1" dirty="0">
                <a:solidFill>
                  <a:srgbClr val="0000DC"/>
                </a:solidFill>
              </a:rPr>
              <a:t>podmínky výkonu funkce</a:t>
            </a:r>
            <a:r>
              <a:rPr lang="cs-CZ" dirty="0"/>
              <a:t> ochránce</a:t>
            </a:r>
          </a:p>
          <a:p>
            <a:r>
              <a:rPr lang="cs-CZ" dirty="0"/>
              <a:t>Ochránce mu je povinen každoročně podat </a:t>
            </a:r>
            <a:r>
              <a:rPr lang="cs-CZ" b="1" dirty="0">
                <a:solidFill>
                  <a:srgbClr val="0000DC"/>
                </a:solidFill>
              </a:rPr>
              <a:t>zprávu o výsledku svých šetření</a:t>
            </a:r>
            <a:r>
              <a:rPr lang="cs-CZ" dirty="0"/>
              <a:t>, stejně tak o každém ukončeném šetření</a:t>
            </a:r>
          </a:p>
          <a:p>
            <a:r>
              <a:rPr lang="cs-CZ" dirty="0"/>
              <a:t>Podniká </a:t>
            </a:r>
            <a:r>
              <a:rPr lang="cs-CZ" b="1" dirty="0">
                <a:solidFill>
                  <a:srgbClr val="0000DC"/>
                </a:solidFill>
              </a:rPr>
              <a:t>kroky</a:t>
            </a:r>
            <a:r>
              <a:rPr lang="cs-CZ" dirty="0"/>
              <a:t> v případě, že jej ochránce informuje o neposkytnutí patřičné </a:t>
            </a:r>
            <a:r>
              <a:rPr lang="cs-CZ" b="1" dirty="0">
                <a:solidFill>
                  <a:srgbClr val="0000DC"/>
                </a:solidFill>
              </a:rPr>
              <a:t>spolupráce </a:t>
            </a:r>
          </a:p>
        </p:txBody>
      </p:sp>
    </p:spTree>
    <p:extLst>
      <p:ext uri="{BB962C8B-B14F-4D97-AF65-F5344CB8AC3E}">
        <p14:creationId xmlns:p14="http://schemas.microsoft.com/office/powerpoint/2010/main" val="938126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p:cNvSpPr>
            <a:spLocks noGrp="1"/>
          </p:cNvSpPr>
          <p:nvPr>
            <p:ph type="title"/>
          </p:nvPr>
        </p:nvSpPr>
        <p:spPr/>
        <p:txBody>
          <a:bodyPr/>
          <a:lstStyle/>
          <a:p>
            <a:r>
              <a:rPr lang="cs-CZ" dirty="0"/>
              <a:t>Vztah k Soudnímu dvoru</a:t>
            </a:r>
          </a:p>
        </p:txBody>
      </p:sp>
      <p:sp>
        <p:nvSpPr>
          <p:cNvPr id="5" name="Zástupný symbol pro obsah 4"/>
          <p:cNvSpPr>
            <a:spLocks noGrp="1"/>
          </p:cNvSpPr>
          <p:nvPr>
            <p:ph idx="1"/>
          </p:nvPr>
        </p:nvSpPr>
        <p:spPr/>
        <p:txBody>
          <a:bodyPr>
            <a:normAutofit fontScale="92500" lnSpcReduction="20000"/>
          </a:bodyPr>
          <a:lstStyle/>
          <a:p>
            <a:r>
              <a:rPr lang="cs-CZ" b="1" dirty="0">
                <a:solidFill>
                  <a:srgbClr val="0000DC"/>
                </a:solidFill>
              </a:rPr>
              <a:t>Odvolává jej z funkce </a:t>
            </a:r>
            <a:r>
              <a:rPr lang="cs-CZ" dirty="0"/>
              <a:t>na návrh Parlamentu</a:t>
            </a:r>
          </a:p>
          <a:p>
            <a:r>
              <a:rPr lang="cs-CZ" dirty="0"/>
              <a:t>Ochránce se před ním </a:t>
            </a:r>
            <a:r>
              <a:rPr lang="cs-CZ" b="1" dirty="0">
                <a:solidFill>
                  <a:srgbClr val="0000DC"/>
                </a:solidFill>
              </a:rPr>
              <a:t>slavnostně zavazuje</a:t>
            </a:r>
            <a:r>
              <a:rPr lang="cs-CZ" dirty="0"/>
              <a:t>, že bude řádně vykonávat svou funkci</a:t>
            </a:r>
          </a:p>
          <a:p>
            <a:r>
              <a:rPr lang="cs-CZ" dirty="0"/>
              <a:t>Nedopadá na něj působnost ochránce v případě, že vykonává </a:t>
            </a:r>
            <a:r>
              <a:rPr lang="cs-CZ" b="1" dirty="0">
                <a:solidFill>
                  <a:srgbClr val="0000DC"/>
                </a:solidFill>
              </a:rPr>
              <a:t>soudní pravomoci</a:t>
            </a:r>
          </a:p>
          <a:p>
            <a:r>
              <a:rPr lang="cs-CZ" dirty="0"/>
              <a:t>Řeší žaloby proti ochránci </a:t>
            </a:r>
            <a:r>
              <a:rPr lang="cs-CZ" b="1" dirty="0">
                <a:solidFill>
                  <a:srgbClr val="0000DC"/>
                </a:solidFill>
              </a:rPr>
              <a:t>na náhradu škody</a:t>
            </a:r>
          </a:p>
          <a:p>
            <a:r>
              <a:rPr lang="cs-CZ" dirty="0"/>
              <a:t>Ochránce je soudci postaven naroveň ohledně platu, náhrad a důchodů</a:t>
            </a:r>
          </a:p>
        </p:txBody>
      </p:sp>
    </p:spTree>
    <p:extLst>
      <p:ext uri="{BB962C8B-B14F-4D97-AF65-F5344CB8AC3E}">
        <p14:creationId xmlns:p14="http://schemas.microsoft.com/office/powerpoint/2010/main" val="2247405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p:cNvSpPr>
            <a:spLocks noGrp="1"/>
          </p:cNvSpPr>
          <p:nvPr>
            <p:ph type="title"/>
          </p:nvPr>
        </p:nvSpPr>
        <p:spPr/>
        <p:txBody>
          <a:bodyPr/>
          <a:lstStyle/>
          <a:p>
            <a:r>
              <a:rPr lang="cs-CZ" dirty="0"/>
              <a:t>Organizační schéma úřadu</a:t>
            </a:r>
          </a:p>
        </p:txBody>
      </p:sp>
      <p:pic>
        <p:nvPicPr>
          <p:cNvPr id="14" name="Zástupný obsah 13">
            <a:extLst>
              <a:ext uri="{FF2B5EF4-FFF2-40B4-BE49-F238E27FC236}">
                <a16:creationId xmlns:a16="http://schemas.microsoft.com/office/drawing/2014/main" id="{5C9A70BA-2700-BE60-9706-3952D83BE649}"/>
              </a:ext>
            </a:extLst>
          </p:cNvPr>
          <p:cNvPicPr>
            <a:picLocks noGrp="1" noChangeAspect="1"/>
          </p:cNvPicPr>
          <p:nvPr>
            <p:ph idx="1"/>
          </p:nvPr>
        </p:nvPicPr>
        <p:blipFill>
          <a:blip r:embed="rId2"/>
          <a:stretch>
            <a:fillRect/>
          </a:stretch>
        </p:blipFill>
        <p:spPr>
          <a:xfrm>
            <a:off x="959092" y="1564377"/>
            <a:ext cx="7389778" cy="4453730"/>
          </a:xfrm>
          <a:prstGeom prst="rect">
            <a:avLst/>
          </a:prstGeom>
        </p:spPr>
      </p:pic>
    </p:spTree>
    <p:extLst>
      <p:ext uri="{BB962C8B-B14F-4D97-AF65-F5344CB8AC3E}">
        <p14:creationId xmlns:p14="http://schemas.microsoft.com/office/powerpoint/2010/main" val="3610866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p:cNvSpPr>
            <a:spLocks noGrp="1"/>
          </p:cNvSpPr>
          <p:nvPr>
            <p:ph type="title"/>
          </p:nvPr>
        </p:nvSpPr>
        <p:spPr/>
        <p:txBody>
          <a:bodyPr/>
          <a:lstStyle/>
          <a:p>
            <a:r>
              <a:rPr lang="cs-CZ" dirty="0"/>
              <a:t>Výkon funkce - skončení</a:t>
            </a:r>
          </a:p>
        </p:txBody>
      </p:sp>
      <p:sp>
        <p:nvSpPr>
          <p:cNvPr id="5" name="Zástupný symbol pro obsah 4"/>
          <p:cNvSpPr>
            <a:spLocks noGrp="1"/>
          </p:cNvSpPr>
          <p:nvPr>
            <p:ph idx="1"/>
          </p:nvPr>
        </p:nvSpPr>
        <p:spPr/>
        <p:txBody>
          <a:bodyPr/>
          <a:lstStyle/>
          <a:p>
            <a:r>
              <a:rPr lang="cs-CZ" b="1" dirty="0"/>
              <a:t>Skončení</a:t>
            </a:r>
            <a:r>
              <a:rPr lang="cs-CZ" dirty="0"/>
              <a:t>: </a:t>
            </a:r>
          </a:p>
          <a:p>
            <a:pPr lvl="1"/>
            <a:r>
              <a:rPr lang="cs-CZ" dirty="0"/>
              <a:t>Uplynutím funkčního období</a:t>
            </a:r>
          </a:p>
          <a:p>
            <a:pPr lvl="1"/>
            <a:r>
              <a:rPr lang="cs-CZ" dirty="0"/>
              <a:t>Odvoláním</a:t>
            </a:r>
          </a:p>
          <a:p>
            <a:pPr lvl="1"/>
            <a:r>
              <a:rPr lang="cs-CZ" dirty="0"/>
              <a:t>Odstoupením</a:t>
            </a:r>
          </a:p>
          <a:p>
            <a:r>
              <a:rPr lang="cs-CZ" dirty="0"/>
              <a:t>Kromě odvolání </a:t>
            </a:r>
            <a:r>
              <a:rPr lang="cs-CZ" dirty="0">
                <a:solidFill>
                  <a:srgbClr val="0000DC"/>
                </a:solidFill>
              </a:rPr>
              <a:t>vykonává funkci dále do doby jmenování nástupce</a:t>
            </a:r>
          </a:p>
          <a:p>
            <a:r>
              <a:rPr lang="cs-CZ" dirty="0"/>
              <a:t>U předčasného skončení je </a:t>
            </a:r>
            <a:r>
              <a:rPr lang="cs-CZ" dirty="0">
                <a:solidFill>
                  <a:srgbClr val="0000DC"/>
                </a:solidFill>
              </a:rPr>
              <a:t>jmenování do 3 měsíců</a:t>
            </a:r>
          </a:p>
        </p:txBody>
      </p:sp>
    </p:spTree>
    <p:extLst>
      <p:ext uri="{BB962C8B-B14F-4D97-AF65-F5344CB8AC3E}">
        <p14:creationId xmlns:p14="http://schemas.microsoft.com/office/powerpoint/2010/main" val="1802954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25710C4-AB26-4285-832E-38409E879497}"/>
              </a:ext>
            </a:extLst>
          </p:cNvPr>
          <p:cNvSpPr>
            <a:spLocks noGrp="1"/>
          </p:cNvSpPr>
          <p:nvPr>
            <p:ph type="ftr" sz="quarter" idx="10"/>
          </p:nvPr>
        </p:nvSpPr>
        <p:spPr/>
        <p:txBody>
          <a:bodyPr/>
          <a:lstStyle/>
          <a:p>
            <a:r>
              <a:rPr lang="cs-CZ"/>
              <a:t>Definujte zápatí - název prezentace / pracoviště</a:t>
            </a:r>
            <a:endParaRPr lang="cs-CZ" dirty="0"/>
          </a:p>
        </p:txBody>
      </p:sp>
      <p:sp>
        <p:nvSpPr>
          <p:cNvPr id="3" name="Zástupný symbol pro číslo snímku 2">
            <a:extLst>
              <a:ext uri="{FF2B5EF4-FFF2-40B4-BE49-F238E27FC236}">
                <a16:creationId xmlns:a16="http://schemas.microsoft.com/office/drawing/2014/main" id="{7EE346CE-D558-45FB-B402-4E3346AFBD8B}"/>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a:extLst>
              <a:ext uri="{FF2B5EF4-FFF2-40B4-BE49-F238E27FC236}">
                <a16:creationId xmlns:a16="http://schemas.microsoft.com/office/drawing/2014/main" id="{55950386-F1A4-43A9-8689-CB528C227F7C}"/>
              </a:ext>
            </a:extLst>
          </p:cNvPr>
          <p:cNvSpPr>
            <a:spLocks noGrp="1"/>
          </p:cNvSpPr>
          <p:nvPr>
            <p:ph type="title"/>
          </p:nvPr>
        </p:nvSpPr>
        <p:spPr/>
        <p:txBody>
          <a:bodyPr/>
          <a:lstStyle/>
          <a:p>
            <a:r>
              <a:rPr lang="cs-CZ" dirty="0"/>
              <a:t>Odvolání</a:t>
            </a:r>
          </a:p>
        </p:txBody>
      </p:sp>
      <p:sp>
        <p:nvSpPr>
          <p:cNvPr id="5" name="Zástupný obsah 4">
            <a:extLst>
              <a:ext uri="{FF2B5EF4-FFF2-40B4-BE49-F238E27FC236}">
                <a16:creationId xmlns:a16="http://schemas.microsoft.com/office/drawing/2014/main" id="{D1180EF6-D153-489D-BDA9-E3323888911F}"/>
              </a:ext>
            </a:extLst>
          </p:cNvPr>
          <p:cNvSpPr>
            <a:spLocks noGrp="1"/>
          </p:cNvSpPr>
          <p:nvPr>
            <p:ph idx="1"/>
          </p:nvPr>
        </p:nvSpPr>
        <p:spPr>
          <a:xfrm>
            <a:off x="540094" y="1255059"/>
            <a:ext cx="8066301" cy="4576941"/>
          </a:xfrm>
        </p:spPr>
        <p:txBody>
          <a:bodyPr/>
          <a:lstStyle/>
          <a:p>
            <a:r>
              <a:rPr lang="cs-CZ" sz="2000" dirty="0"/>
              <a:t>Upraveno v </a:t>
            </a:r>
            <a:r>
              <a:rPr lang="cs-CZ" sz="2000" dirty="0">
                <a:solidFill>
                  <a:srgbClr val="0000DC"/>
                </a:solidFill>
              </a:rPr>
              <a:t>jednacím řádu Evropského parlamentu</a:t>
            </a:r>
            <a:r>
              <a:rPr lang="cs-CZ" sz="2000" dirty="0"/>
              <a:t> (čl. 233)</a:t>
            </a:r>
          </a:p>
          <a:p>
            <a:r>
              <a:rPr lang="cs-CZ" sz="2000" dirty="0"/>
              <a:t>Může o to žádat </a:t>
            </a:r>
            <a:r>
              <a:rPr lang="cs-CZ" sz="2000" dirty="0">
                <a:solidFill>
                  <a:srgbClr val="0000DC"/>
                </a:solidFill>
              </a:rPr>
              <a:t>jedna desetina poslanců</a:t>
            </a:r>
            <a:r>
              <a:rPr lang="cs-CZ" sz="2000" dirty="0"/>
              <a:t>, když se dopustí </a:t>
            </a:r>
            <a:r>
              <a:rPr lang="cs-CZ" sz="2000" dirty="0">
                <a:solidFill>
                  <a:srgbClr val="0000DC"/>
                </a:solidFill>
              </a:rPr>
              <a:t>závažného pochybení nebo přestane splňovat podmínky pro výkon funkce </a:t>
            </a:r>
            <a:r>
              <a:rPr lang="cs-CZ" sz="2000" dirty="0"/>
              <a:t>(</a:t>
            </a:r>
            <a:r>
              <a:rPr lang="cs-CZ" sz="2000" i="1" dirty="0"/>
              <a:t>jedna pětina v případě, že se v </a:t>
            </a:r>
            <a:r>
              <a:rPr lang="cs-CZ" sz="2000" i="1" dirty="0" err="1"/>
              <a:t>posl</a:t>
            </a:r>
            <a:r>
              <a:rPr lang="cs-CZ" sz="2000" i="1" dirty="0"/>
              <a:t>. dvou měsících o takové žádost hlasovalo</a:t>
            </a:r>
            <a:r>
              <a:rPr lang="cs-CZ" sz="2000" dirty="0"/>
              <a:t>)</a:t>
            </a:r>
          </a:p>
          <a:p>
            <a:r>
              <a:rPr lang="cs-CZ" sz="2000" dirty="0"/>
              <a:t>Předá se </a:t>
            </a:r>
            <a:r>
              <a:rPr lang="cs-CZ" sz="2000" dirty="0">
                <a:solidFill>
                  <a:srgbClr val="0000DC"/>
                </a:solidFill>
              </a:rPr>
              <a:t>výboru</a:t>
            </a:r>
            <a:r>
              <a:rPr lang="cs-CZ" sz="2000" dirty="0"/>
              <a:t>, který rozhodne, zda je </a:t>
            </a:r>
            <a:r>
              <a:rPr lang="cs-CZ" sz="2000" dirty="0">
                <a:solidFill>
                  <a:srgbClr val="0000DC"/>
                </a:solidFill>
              </a:rPr>
              <a:t>žádost oprávněná</a:t>
            </a:r>
            <a:r>
              <a:rPr lang="cs-CZ" sz="2000" dirty="0"/>
              <a:t>, ochránce má právo se k tomu </a:t>
            </a:r>
            <a:r>
              <a:rPr lang="cs-CZ" sz="2000" dirty="0">
                <a:solidFill>
                  <a:srgbClr val="0000DC"/>
                </a:solidFill>
              </a:rPr>
              <a:t>vyjádřit</a:t>
            </a:r>
          </a:p>
          <a:p>
            <a:r>
              <a:rPr lang="cs-CZ" sz="2000" dirty="0"/>
              <a:t>Poté o žádost </a:t>
            </a:r>
            <a:r>
              <a:rPr lang="cs-CZ" sz="2000" dirty="0">
                <a:solidFill>
                  <a:srgbClr val="0000DC"/>
                </a:solidFill>
              </a:rPr>
              <a:t>hlasuje Parlament</a:t>
            </a:r>
          </a:p>
          <a:p>
            <a:r>
              <a:rPr lang="cs-CZ" sz="2000" dirty="0"/>
              <a:t>Po schválení má ochránce </a:t>
            </a:r>
            <a:r>
              <a:rPr lang="cs-CZ" sz="2000" dirty="0">
                <a:solidFill>
                  <a:srgbClr val="0000DC"/>
                </a:solidFill>
              </a:rPr>
              <a:t>odstoupit</a:t>
            </a:r>
            <a:r>
              <a:rPr lang="cs-CZ" sz="2000" dirty="0"/>
              <a:t>, když to neudělá, Parlament požádá </a:t>
            </a:r>
            <a:r>
              <a:rPr lang="cs-CZ" sz="2000" dirty="0">
                <a:solidFill>
                  <a:srgbClr val="0000DC"/>
                </a:solidFill>
              </a:rPr>
              <a:t>Soudní dvůr</a:t>
            </a:r>
            <a:r>
              <a:rPr lang="cs-CZ" sz="2000" dirty="0"/>
              <a:t>, aby jej odvolal</a:t>
            </a:r>
          </a:p>
        </p:txBody>
      </p:sp>
    </p:spTree>
    <p:extLst>
      <p:ext uri="{BB962C8B-B14F-4D97-AF65-F5344CB8AC3E}">
        <p14:creationId xmlns:p14="http://schemas.microsoft.com/office/powerpoint/2010/main" val="1320170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p:cNvSpPr>
            <a:spLocks noGrp="1"/>
          </p:cNvSpPr>
          <p:nvPr>
            <p:ph type="title"/>
          </p:nvPr>
        </p:nvSpPr>
        <p:spPr>
          <a:xfrm>
            <a:off x="540094" y="455504"/>
            <a:ext cx="8066301" cy="451576"/>
          </a:xfrm>
        </p:spPr>
        <p:txBody>
          <a:bodyPr/>
          <a:lstStyle/>
          <a:p>
            <a:r>
              <a:rPr lang="cs-CZ" dirty="0"/>
              <a:t>Výkon funkce</a:t>
            </a:r>
          </a:p>
        </p:txBody>
      </p:sp>
      <p:sp>
        <p:nvSpPr>
          <p:cNvPr id="5" name="Zástupný symbol pro obsah 4"/>
          <p:cNvSpPr>
            <a:spLocks noGrp="1"/>
          </p:cNvSpPr>
          <p:nvPr>
            <p:ph idx="1"/>
          </p:nvPr>
        </p:nvSpPr>
        <p:spPr>
          <a:xfrm>
            <a:off x="540094" y="1065540"/>
            <a:ext cx="8066301" cy="4766460"/>
          </a:xfrm>
        </p:spPr>
        <p:txBody>
          <a:bodyPr>
            <a:normAutofit fontScale="62500" lnSpcReduction="20000"/>
          </a:bodyPr>
          <a:lstStyle/>
          <a:p>
            <a:r>
              <a:rPr lang="cs-CZ" dirty="0"/>
              <a:t>zcela </a:t>
            </a:r>
            <a:r>
              <a:rPr lang="cs-CZ" b="1" dirty="0">
                <a:solidFill>
                  <a:srgbClr val="0000DC"/>
                </a:solidFill>
              </a:rPr>
              <a:t>nezávisle</a:t>
            </a:r>
            <a:r>
              <a:rPr lang="cs-CZ" dirty="0"/>
              <a:t> v obecném zájmu Společenství a občanů Evropské unie</a:t>
            </a:r>
          </a:p>
          <a:p>
            <a:r>
              <a:rPr lang="cs-CZ" dirty="0"/>
              <a:t>nesmí </a:t>
            </a:r>
            <a:r>
              <a:rPr lang="cs-CZ" b="1" dirty="0"/>
              <a:t>požadovat ani přijímat </a:t>
            </a:r>
            <a:r>
              <a:rPr lang="cs-CZ" b="1" dirty="0">
                <a:solidFill>
                  <a:srgbClr val="0000DC"/>
                </a:solidFill>
              </a:rPr>
              <a:t>pokyny</a:t>
            </a:r>
            <a:r>
              <a:rPr lang="cs-CZ" dirty="0"/>
              <a:t> od žádné vlády ani orgánu</a:t>
            </a:r>
          </a:p>
          <a:p>
            <a:r>
              <a:rPr lang="cs-CZ" dirty="0"/>
              <a:t>musí se zdržet veškeré </a:t>
            </a:r>
            <a:r>
              <a:rPr lang="cs-CZ" b="1" dirty="0">
                <a:solidFill>
                  <a:srgbClr val="0000DC"/>
                </a:solidFill>
              </a:rPr>
              <a:t>činnosti neslučitelné s povahou jeho funkce</a:t>
            </a:r>
          </a:p>
          <a:p>
            <a:r>
              <a:rPr lang="cs-CZ" dirty="0"/>
              <a:t>nesmí vykonávat žádnou </a:t>
            </a:r>
            <a:r>
              <a:rPr lang="cs-CZ" b="1" dirty="0">
                <a:solidFill>
                  <a:srgbClr val="0000DC"/>
                </a:solidFill>
              </a:rPr>
              <a:t>jinou politickou nebo správní funkci ani jinou výdělečnou či nevýdělečnou profesionální činnost </a:t>
            </a:r>
            <a:r>
              <a:rPr lang="cs-CZ" dirty="0"/>
              <a:t>(po dobu výkonu funkce)</a:t>
            </a:r>
          </a:p>
          <a:p>
            <a:r>
              <a:rPr lang="cs-CZ" dirty="0"/>
              <a:t>slavnostně se zavazuje k tomu, že bude že bude vykonávat svou funkci </a:t>
            </a:r>
            <a:r>
              <a:rPr lang="cs-CZ" b="1" dirty="0">
                <a:solidFill>
                  <a:srgbClr val="0000DC"/>
                </a:solidFill>
              </a:rPr>
              <a:t>zcela nezávisle a nestranně </a:t>
            </a:r>
            <a:r>
              <a:rPr lang="cs-CZ" dirty="0"/>
              <a:t>a plnit po celou dobu výkonu funkce i po jejím ukončení povinnosti z ní vyplývající, zejména:</a:t>
            </a:r>
          </a:p>
          <a:p>
            <a:pPr lvl="1"/>
            <a:r>
              <a:rPr lang="cs-CZ" dirty="0"/>
              <a:t>povinnost </a:t>
            </a:r>
            <a:r>
              <a:rPr lang="cs-CZ" b="1" dirty="0"/>
              <a:t>čestného a zdrženlivého jednání při přijímání některých funkcí </a:t>
            </a:r>
            <a:r>
              <a:rPr lang="cs-CZ" dirty="0"/>
              <a:t>nebo </a:t>
            </a:r>
          </a:p>
          <a:p>
            <a:pPr lvl="1"/>
            <a:r>
              <a:rPr lang="cs-CZ" dirty="0"/>
              <a:t>některých </a:t>
            </a:r>
            <a:r>
              <a:rPr lang="cs-CZ" b="1" dirty="0"/>
              <a:t>výhod po skončení výkonu </a:t>
            </a:r>
            <a:r>
              <a:rPr lang="cs-CZ" dirty="0"/>
              <a:t>funkce veřejného ochránce práv</a:t>
            </a:r>
          </a:p>
          <a:p>
            <a:r>
              <a:rPr lang="cs-CZ" dirty="0"/>
              <a:t>tyto podmínky Emily </a:t>
            </a:r>
            <a:r>
              <a:rPr lang="cs-CZ" dirty="0" err="1"/>
              <a:t>O‘Reilly</a:t>
            </a:r>
            <a:r>
              <a:rPr lang="cs-CZ" dirty="0"/>
              <a:t> rozvedla v </a:t>
            </a:r>
            <a:r>
              <a:rPr lang="cs-CZ" b="1" dirty="0"/>
              <a:t>etických pravidlech</a:t>
            </a:r>
            <a:r>
              <a:rPr lang="cs-CZ" dirty="0"/>
              <a:t>, které si sama pro své chování stanovila a které se týkají i doby po skončení funkce, s tím, že je bude v případě potřeby každoročně aktualizovat</a:t>
            </a:r>
          </a:p>
        </p:txBody>
      </p:sp>
    </p:spTree>
    <p:extLst>
      <p:ext uri="{BB962C8B-B14F-4D97-AF65-F5344CB8AC3E}">
        <p14:creationId xmlns:p14="http://schemas.microsoft.com/office/powerpoint/2010/main" val="20820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p:cNvSpPr>
            <a:spLocks noGrp="1"/>
          </p:cNvSpPr>
          <p:nvPr>
            <p:ph type="title"/>
          </p:nvPr>
        </p:nvSpPr>
        <p:spPr/>
        <p:txBody>
          <a:bodyPr/>
          <a:lstStyle/>
          <a:p>
            <a:r>
              <a:rPr lang="cs-CZ" dirty="0"/>
              <a:t>Zahájení šetření</a:t>
            </a:r>
          </a:p>
        </p:txBody>
      </p:sp>
      <p:sp>
        <p:nvSpPr>
          <p:cNvPr id="5" name="Zástupný symbol pro obsah 4"/>
          <p:cNvSpPr>
            <a:spLocks noGrp="1"/>
          </p:cNvSpPr>
          <p:nvPr>
            <p:ph idx="1"/>
          </p:nvPr>
        </p:nvSpPr>
        <p:spPr/>
        <p:txBody>
          <a:bodyPr/>
          <a:lstStyle/>
          <a:p>
            <a:r>
              <a:rPr lang="cs-CZ" dirty="0"/>
              <a:t>Z </a:t>
            </a:r>
            <a:r>
              <a:rPr lang="cs-CZ" b="1" dirty="0"/>
              <a:t>vlastního podnětu</a:t>
            </a:r>
          </a:p>
          <a:p>
            <a:r>
              <a:rPr lang="cs-CZ" dirty="0"/>
              <a:t>Na základě </a:t>
            </a:r>
            <a:r>
              <a:rPr lang="cs-CZ" b="1" dirty="0"/>
              <a:t>stížnosti</a:t>
            </a:r>
          </a:p>
          <a:p>
            <a:pPr lvl="1"/>
            <a:r>
              <a:rPr lang="cs-CZ" dirty="0"/>
              <a:t>Přímo </a:t>
            </a:r>
            <a:r>
              <a:rPr lang="cs-CZ" dirty="0">
                <a:solidFill>
                  <a:srgbClr val="0000DC"/>
                </a:solidFill>
              </a:rPr>
              <a:t>dotčenou osobou</a:t>
            </a:r>
          </a:p>
          <a:p>
            <a:pPr lvl="1"/>
            <a:r>
              <a:rPr lang="cs-CZ" dirty="0"/>
              <a:t>Prostřednictvím </a:t>
            </a:r>
            <a:r>
              <a:rPr lang="cs-CZ" dirty="0">
                <a:solidFill>
                  <a:srgbClr val="0000DC"/>
                </a:solidFill>
              </a:rPr>
              <a:t>člena Evropského parlamentu</a:t>
            </a:r>
          </a:p>
        </p:txBody>
      </p:sp>
    </p:spTree>
    <p:extLst>
      <p:ext uri="{BB962C8B-B14F-4D97-AF65-F5344CB8AC3E}">
        <p14:creationId xmlns:p14="http://schemas.microsoft.com/office/powerpoint/2010/main" val="2867512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119E74E-305C-4E52-ADD3-DB218961C911}"/>
              </a:ext>
            </a:extLst>
          </p:cNvPr>
          <p:cNvSpPr>
            <a:spLocks noGrp="1"/>
          </p:cNvSpPr>
          <p:nvPr>
            <p:ph type="ftr" sz="quarter" idx="10"/>
          </p:nvPr>
        </p:nvSpPr>
        <p:spPr/>
        <p:txBody>
          <a:bodyPr/>
          <a:lstStyle/>
          <a:p>
            <a:r>
              <a:rPr lang="cs-CZ"/>
              <a:t>Definujte zápatí - název prezentace / pracoviště</a:t>
            </a:r>
            <a:endParaRPr lang="cs-CZ" dirty="0"/>
          </a:p>
        </p:txBody>
      </p:sp>
      <p:sp>
        <p:nvSpPr>
          <p:cNvPr id="3" name="Zástupný symbol pro číslo snímku 2">
            <a:extLst>
              <a:ext uri="{FF2B5EF4-FFF2-40B4-BE49-F238E27FC236}">
                <a16:creationId xmlns:a16="http://schemas.microsoft.com/office/drawing/2014/main" id="{360A1B3D-FAF3-462A-AF63-F8D1BB25C72E}"/>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a:extLst>
              <a:ext uri="{FF2B5EF4-FFF2-40B4-BE49-F238E27FC236}">
                <a16:creationId xmlns:a16="http://schemas.microsoft.com/office/drawing/2014/main" id="{856AC9B8-78E9-4715-8CA7-F3527B09868F}"/>
              </a:ext>
            </a:extLst>
          </p:cNvPr>
          <p:cNvSpPr>
            <a:spLocks noGrp="1"/>
          </p:cNvSpPr>
          <p:nvPr>
            <p:ph type="title"/>
          </p:nvPr>
        </p:nvSpPr>
        <p:spPr>
          <a:xfrm>
            <a:off x="540094" y="271764"/>
            <a:ext cx="8066301" cy="451576"/>
          </a:xfrm>
        </p:spPr>
        <p:txBody>
          <a:bodyPr/>
          <a:lstStyle/>
          <a:p>
            <a:r>
              <a:rPr lang="cs-CZ" dirty="0"/>
              <a:t>Podmínky podání stížnosti</a:t>
            </a:r>
          </a:p>
        </p:txBody>
      </p:sp>
      <p:sp>
        <p:nvSpPr>
          <p:cNvPr id="5" name="Zástupný obsah 4">
            <a:extLst>
              <a:ext uri="{FF2B5EF4-FFF2-40B4-BE49-F238E27FC236}">
                <a16:creationId xmlns:a16="http://schemas.microsoft.com/office/drawing/2014/main" id="{EA43B315-7692-45F2-B9D5-B6101EE284E5}"/>
              </a:ext>
            </a:extLst>
          </p:cNvPr>
          <p:cNvSpPr>
            <a:spLocks noGrp="1"/>
          </p:cNvSpPr>
          <p:nvPr>
            <p:ph idx="1"/>
          </p:nvPr>
        </p:nvSpPr>
        <p:spPr>
          <a:xfrm>
            <a:off x="540094" y="896471"/>
            <a:ext cx="8294940" cy="5331530"/>
          </a:xfrm>
        </p:spPr>
        <p:txBody>
          <a:bodyPr/>
          <a:lstStyle/>
          <a:p>
            <a:r>
              <a:rPr lang="cs-CZ" sz="2400" dirty="0"/>
              <a:t>Podání do </a:t>
            </a:r>
            <a:r>
              <a:rPr lang="cs-CZ" sz="2400" dirty="0">
                <a:solidFill>
                  <a:srgbClr val="0000DC"/>
                </a:solidFill>
              </a:rPr>
              <a:t>dvou let </a:t>
            </a:r>
            <a:r>
              <a:rPr lang="cs-CZ" sz="2400" dirty="0"/>
              <a:t>od události</a:t>
            </a:r>
          </a:p>
          <a:p>
            <a:r>
              <a:rPr lang="cs-CZ" sz="2400" dirty="0"/>
              <a:t>Ve věci nesmí probíhat </a:t>
            </a:r>
            <a:r>
              <a:rPr lang="cs-CZ" sz="2400" dirty="0">
                <a:solidFill>
                  <a:srgbClr val="0000DC"/>
                </a:solidFill>
              </a:rPr>
              <a:t>soudní řízení</a:t>
            </a:r>
            <a:r>
              <a:rPr lang="cs-CZ" sz="2400" dirty="0"/>
              <a:t>/být v téže věci ukončeno </a:t>
            </a:r>
            <a:r>
              <a:rPr lang="cs-CZ" sz="2400" i="1" dirty="0"/>
              <a:t>– ochránce nesmí zasahovat do soudního rozhodování nebo zpochybňovat soudní rozhodnutí</a:t>
            </a:r>
          </a:p>
          <a:p>
            <a:r>
              <a:rPr lang="cs-CZ" sz="2400" dirty="0"/>
              <a:t>Předem se pokusit </a:t>
            </a:r>
            <a:r>
              <a:rPr lang="cs-CZ" sz="2400" dirty="0">
                <a:solidFill>
                  <a:srgbClr val="0000DC"/>
                </a:solidFill>
              </a:rPr>
              <a:t>vyřešit věc přímo s příslušným orgánem/institucí EU</a:t>
            </a:r>
          </a:p>
          <a:p>
            <a:r>
              <a:rPr lang="cs-CZ" sz="2400" b="1" dirty="0"/>
              <a:t>pracovní vztahy mezi orgány a institucemi Společenství a jejich úředníky a ostatními zaměstnanci</a:t>
            </a:r>
          </a:p>
          <a:p>
            <a:pPr lvl="1"/>
            <a:r>
              <a:rPr lang="cs-CZ" sz="1800" dirty="0"/>
              <a:t>Vyčerpány možnosti </a:t>
            </a:r>
            <a:r>
              <a:rPr lang="cs-CZ" sz="1800" dirty="0">
                <a:solidFill>
                  <a:srgbClr val="0000DC"/>
                </a:solidFill>
              </a:rPr>
              <a:t>vnitřních správních žádostí a stížností</a:t>
            </a:r>
          </a:p>
          <a:p>
            <a:pPr lvl="1"/>
            <a:r>
              <a:rPr lang="cs-CZ" sz="1800" dirty="0">
                <a:solidFill>
                  <a:srgbClr val="0000DC"/>
                </a:solidFill>
              </a:rPr>
              <a:t>Uplynuly lhůty </a:t>
            </a:r>
            <a:r>
              <a:rPr lang="cs-CZ" sz="1800" dirty="0"/>
              <a:t>pro reakce příslušných orgánů</a:t>
            </a:r>
          </a:p>
          <a:p>
            <a:endParaRPr lang="cs-CZ" dirty="0"/>
          </a:p>
          <a:p>
            <a:endParaRPr lang="cs-CZ" dirty="0"/>
          </a:p>
        </p:txBody>
      </p:sp>
    </p:spTree>
    <p:extLst>
      <p:ext uri="{BB962C8B-B14F-4D97-AF65-F5344CB8AC3E}">
        <p14:creationId xmlns:p14="http://schemas.microsoft.com/office/powerpoint/2010/main" val="1171802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p:cNvSpPr>
            <a:spLocks noGrp="1"/>
          </p:cNvSpPr>
          <p:nvPr>
            <p:ph type="title"/>
          </p:nvPr>
        </p:nvSpPr>
        <p:spPr/>
        <p:txBody>
          <a:bodyPr/>
          <a:lstStyle/>
          <a:p>
            <a:r>
              <a:rPr lang="cs-CZ" dirty="0"/>
              <a:t>Schéma postupu při vyřizování stížnosti I</a:t>
            </a:r>
          </a:p>
        </p:txBody>
      </p:sp>
      <p:pic>
        <p:nvPicPr>
          <p:cNvPr id="6" name="Zástupný symbol pro obsah 5"/>
          <p:cNvPicPr>
            <a:picLocks noGrp="1" noChangeAspect="1"/>
          </p:cNvPicPr>
          <p:nvPr>
            <p:ph idx="1"/>
          </p:nvPr>
        </p:nvPicPr>
        <p:blipFill>
          <a:blip r:embed="rId2"/>
          <a:stretch>
            <a:fillRect/>
          </a:stretch>
        </p:blipFill>
        <p:spPr>
          <a:xfrm>
            <a:off x="1038434" y="2013635"/>
            <a:ext cx="7069619" cy="3693092"/>
          </a:xfrm>
          <a:prstGeom prst="rect">
            <a:avLst/>
          </a:prstGeom>
        </p:spPr>
      </p:pic>
    </p:spTree>
    <p:extLst>
      <p:ext uri="{BB962C8B-B14F-4D97-AF65-F5344CB8AC3E}">
        <p14:creationId xmlns:p14="http://schemas.microsoft.com/office/powerpoint/2010/main" val="1384521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p:cNvSpPr>
            <a:spLocks noGrp="1"/>
          </p:cNvSpPr>
          <p:nvPr>
            <p:ph type="title"/>
          </p:nvPr>
        </p:nvSpPr>
        <p:spPr/>
        <p:txBody>
          <a:bodyPr/>
          <a:lstStyle/>
          <a:p>
            <a:r>
              <a:rPr lang="cs-CZ" dirty="0"/>
              <a:t>Téma</a:t>
            </a:r>
          </a:p>
        </p:txBody>
      </p:sp>
      <p:sp>
        <p:nvSpPr>
          <p:cNvPr id="5" name="Zástupný symbol pro obsah 4"/>
          <p:cNvSpPr>
            <a:spLocks noGrp="1"/>
          </p:cNvSpPr>
          <p:nvPr>
            <p:ph idx="1"/>
          </p:nvPr>
        </p:nvSpPr>
        <p:spPr/>
        <p:txBody>
          <a:bodyPr/>
          <a:lstStyle/>
          <a:p>
            <a:r>
              <a:rPr lang="cs-CZ" dirty="0"/>
              <a:t>Evropský veřejný ochránce práv - ombudsman</a:t>
            </a:r>
          </a:p>
          <a:p>
            <a:pPr lvl="1"/>
            <a:r>
              <a:rPr lang="cs-CZ" dirty="0"/>
              <a:t>Definice</a:t>
            </a:r>
          </a:p>
          <a:p>
            <a:pPr lvl="1"/>
            <a:r>
              <a:rPr lang="cs-CZ" dirty="0"/>
              <a:t>Právní úprava</a:t>
            </a:r>
          </a:p>
          <a:p>
            <a:pPr lvl="1"/>
            <a:r>
              <a:rPr lang="cs-CZ" dirty="0"/>
              <a:t>Historie</a:t>
            </a:r>
          </a:p>
          <a:p>
            <a:pPr lvl="1"/>
            <a:r>
              <a:rPr lang="cs-CZ" dirty="0"/>
              <a:t>Činnost</a:t>
            </a:r>
          </a:p>
          <a:p>
            <a:pPr lvl="1"/>
            <a:r>
              <a:rPr lang="cs-CZ" dirty="0"/>
              <a:t>Praktické příklady</a:t>
            </a:r>
          </a:p>
          <a:p>
            <a:r>
              <a:rPr lang="cs-CZ" dirty="0"/>
              <a:t>Principy dobré správy</a:t>
            </a:r>
          </a:p>
          <a:p>
            <a:pPr lvl="1"/>
            <a:r>
              <a:rPr lang="cs-CZ" dirty="0"/>
              <a:t>Charakteristika</a:t>
            </a:r>
          </a:p>
          <a:p>
            <a:pPr lvl="1"/>
            <a:r>
              <a:rPr lang="cs-CZ" dirty="0"/>
              <a:t>Katalogy </a:t>
            </a:r>
          </a:p>
          <a:p>
            <a:pPr lvl="1"/>
            <a:r>
              <a:rPr lang="cs-CZ" dirty="0"/>
              <a:t>Dokumenty RE</a:t>
            </a:r>
          </a:p>
        </p:txBody>
      </p:sp>
    </p:spTree>
    <p:extLst>
      <p:ext uri="{BB962C8B-B14F-4D97-AF65-F5344CB8AC3E}">
        <p14:creationId xmlns:p14="http://schemas.microsoft.com/office/powerpoint/2010/main" val="387532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p:cNvSpPr>
            <a:spLocks noGrp="1"/>
          </p:cNvSpPr>
          <p:nvPr>
            <p:ph type="title"/>
          </p:nvPr>
        </p:nvSpPr>
        <p:spPr/>
        <p:txBody>
          <a:bodyPr/>
          <a:lstStyle/>
          <a:p>
            <a:r>
              <a:rPr lang="cs-CZ" dirty="0"/>
              <a:t>Průběh šetření</a:t>
            </a:r>
          </a:p>
        </p:txBody>
      </p:sp>
      <p:sp>
        <p:nvSpPr>
          <p:cNvPr id="5" name="Zástupný symbol pro obsah 4"/>
          <p:cNvSpPr>
            <a:spLocks noGrp="1"/>
          </p:cNvSpPr>
          <p:nvPr>
            <p:ph idx="1"/>
          </p:nvPr>
        </p:nvSpPr>
        <p:spPr>
          <a:xfrm>
            <a:off x="540094" y="1536192"/>
            <a:ext cx="8066301" cy="4584192"/>
          </a:xfrm>
        </p:spPr>
        <p:txBody>
          <a:bodyPr>
            <a:normAutofit fontScale="85000" lnSpcReduction="20000"/>
          </a:bodyPr>
          <a:lstStyle/>
          <a:p>
            <a:r>
              <a:rPr lang="cs-CZ" dirty="0"/>
              <a:t>Pokud </a:t>
            </a:r>
            <a:r>
              <a:rPr lang="cs-CZ" b="1" dirty="0"/>
              <a:t>není důvod </a:t>
            </a:r>
            <a:r>
              <a:rPr lang="cs-CZ" dirty="0"/>
              <a:t>jej zahájit, věc </a:t>
            </a:r>
            <a:r>
              <a:rPr lang="cs-CZ" b="1" dirty="0"/>
              <a:t>nespadá do působnosti ochránce</a:t>
            </a:r>
            <a:r>
              <a:rPr lang="cs-CZ" dirty="0"/>
              <a:t> či je stížnost </a:t>
            </a:r>
            <a:r>
              <a:rPr lang="cs-CZ" b="1" dirty="0"/>
              <a:t>nepřípustná</a:t>
            </a:r>
            <a:r>
              <a:rPr lang="cs-CZ" dirty="0"/>
              <a:t>, </a:t>
            </a:r>
            <a:r>
              <a:rPr lang="cs-CZ" b="1" dirty="0">
                <a:solidFill>
                  <a:srgbClr val="0000DC"/>
                </a:solidFill>
              </a:rPr>
              <a:t>věc se odkládá </a:t>
            </a:r>
            <a:r>
              <a:rPr lang="cs-CZ" i="1" dirty="0"/>
              <a:t>(stejně tak se odkládají výsledky šetření, pokud se v jeho průběhu zjistí, že byla nepřípustná) – </a:t>
            </a:r>
            <a:r>
              <a:rPr lang="cs-CZ" dirty="0"/>
              <a:t>lze se bránit žádostí o přezkum tohoto rozhodnutí</a:t>
            </a:r>
          </a:p>
          <a:p>
            <a:r>
              <a:rPr lang="cs-CZ" dirty="0"/>
              <a:t>Ihned po obdržení stížnosti </a:t>
            </a:r>
            <a:r>
              <a:rPr lang="cs-CZ" dirty="0">
                <a:solidFill>
                  <a:srgbClr val="0000DC"/>
                </a:solidFill>
              </a:rPr>
              <a:t>informuje dotyčný orgán/instituci</a:t>
            </a:r>
          </a:p>
          <a:p>
            <a:r>
              <a:rPr lang="cs-CZ" b="1" dirty="0"/>
              <a:t>Provádění šetření</a:t>
            </a:r>
          </a:p>
          <a:p>
            <a:pPr lvl="1"/>
            <a:r>
              <a:rPr lang="cs-CZ" dirty="0">
                <a:solidFill>
                  <a:srgbClr val="0000DC"/>
                </a:solidFill>
              </a:rPr>
              <a:t>povinnost součinnosti </a:t>
            </a:r>
            <a:r>
              <a:rPr lang="cs-CZ" dirty="0"/>
              <a:t>orgánů a institucí Unie i orgánů členských států</a:t>
            </a:r>
          </a:p>
          <a:p>
            <a:pPr lvl="1"/>
            <a:r>
              <a:rPr lang="cs-CZ" dirty="0">
                <a:solidFill>
                  <a:srgbClr val="0000DC"/>
                </a:solidFill>
              </a:rPr>
              <a:t>návrhy zlepšení a hledání řešení </a:t>
            </a:r>
            <a:r>
              <a:rPr lang="cs-CZ" dirty="0"/>
              <a:t>– lhůta k vyjádření, zaslání stěžovateli k připomínkám (1 měsíc), případné uzavření šetření vydáním rozhodnutí</a:t>
            </a:r>
          </a:p>
          <a:p>
            <a:pPr lvl="1"/>
            <a:endParaRPr lang="cs-CZ" dirty="0"/>
          </a:p>
        </p:txBody>
      </p:sp>
    </p:spTree>
    <p:extLst>
      <p:ext uri="{BB962C8B-B14F-4D97-AF65-F5344CB8AC3E}">
        <p14:creationId xmlns:p14="http://schemas.microsoft.com/office/powerpoint/2010/main" val="1386838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p:cNvSpPr>
            <a:spLocks noGrp="1"/>
          </p:cNvSpPr>
          <p:nvPr>
            <p:ph type="title"/>
          </p:nvPr>
        </p:nvSpPr>
        <p:spPr/>
        <p:txBody>
          <a:bodyPr/>
          <a:lstStyle/>
          <a:p>
            <a:r>
              <a:rPr lang="cs-CZ" dirty="0"/>
              <a:t>Schéma postupu při vyřizování stížnosti II - šetření</a:t>
            </a:r>
          </a:p>
        </p:txBody>
      </p:sp>
      <p:pic>
        <p:nvPicPr>
          <p:cNvPr id="6" name="Zástupný symbol pro obsah 5"/>
          <p:cNvPicPr>
            <a:picLocks noGrp="1" noChangeAspect="1"/>
          </p:cNvPicPr>
          <p:nvPr>
            <p:ph idx="1"/>
          </p:nvPr>
        </p:nvPicPr>
        <p:blipFill>
          <a:blip r:embed="rId2"/>
          <a:stretch>
            <a:fillRect/>
          </a:stretch>
        </p:blipFill>
        <p:spPr>
          <a:xfrm>
            <a:off x="1926336" y="1811377"/>
            <a:ext cx="4969764" cy="4156494"/>
          </a:xfrm>
          <a:prstGeom prst="rect">
            <a:avLst/>
          </a:prstGeom>
        </p:spPr>
      </p:pic>
    </p:spTree>
    <p:extLst>
      <p:ext uri="{BB962C8B-B14F-4D97-AF65-F5344CB8AC3E}">
        <p14:creationId xmlns:p14="http://schemas.microsoft.com/office/powerpoint/2010/main" val="2671890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p:cNvSpPr>
            <a:spLocks noGrp="1"/>
          </p:cNvSpPr>
          <p:nvPr>
            <p:ph type="title"/>
          </p:nvPr>
        </p:nvSpPr>
        <p:spPr>
          <a:xfrm>
            <a:off x="499587" y="342048"/>
            <a:ext cx="8066301" cy="451576"/>
          </a:xfrm>
        </p:spPr>
        <p:txBody>
          <a:bodyPr/>
          <a:lstStyle/>
          <a:p>
            <a:r>
              <a:rPr lang="cs-CZ" dirty="0"/>
              <a:t>Obrana proti činnosti Evropského veřejného ochránce práv – žádost o přezkum</a:t>
            </a:r>
          </a:p>
        </p:txBody>
      </p:sp>
      <p:sp>
        <p:nvSpPr>
          <p:cNvPr id="5" name="Zástupný symbol pro obsah 4"/>
          <p:cNvSpPr>
            <a:spLocks noGrp="1"/>
          </p:cNvSpPr>
          <p:nvPr>
            <p:ph idx="1"/>
          </p:nvPr>
        </p:nvSpPr>
        <p:spPr>
          <a:xfrm>
            <a:off x="540094" y="2072640"/>
            <a:ext cx="8066301" cy="3759360"/>
          </a:xfrm>
        </p:spPr>
        <p:txBody>
          <a:bodyPr>
            <a:normAutofit fontScale="77500" lnSpcReduction="20000"/>
          </a:bodyPr>
          <a:lstStyle/>
          <a:p>
            <a:r>
              <a:rPr lang="cs-CZ" dirty="0"/>
              <a:t>Stěžovatel má právo požádat o přezkum </a:t>
            </a:r>
            <a:r>
              <a:rPr lang="cs-CZ" b="1" dirty="0"/>
              <a:t>jakéhokoli zjištění uvedeného v rozhodnutí, kterým se ukončuje šetření</a:t>
            </a:r>
            <a:r>
              <a:rPr lang="cs-CZ" dirty="0"/>
              <a:t>, </a:t>
            </a:r>
            <a:r>
              <a:rPr lang="cs-CZ" i="1" dirty="0"/>
              <a:t>vyjma zjištění nesprávného úředního postupu</a:t>
            </a:r>
            <a:r>
              <a:rPr lang="cs-CZ" dirty="0"/>
              <a:t>.</a:t>
            </a:r>
          </a:p>
          <a:p>
            <a:r>
              <a:rPr lang="cs-CZ" dirty="0"/>
              <a:t>Do 2 měsíců, nutné odůvodnit, nové skutečnosti lze uplatnit jen v případě, že je nebylo možné uplatnit v průběhu šetření</a:t>
            </a:r>
          </a:p>
          <a:p>
            <a:r>
              <a:rPr lang="cs-CZ" dirty="0"/>
              <a:t>Podrobně upraveno v: </a:t>
            </a:r>
            <a:r>
              <a:rPr lang="cs-CZ" b="1" dirty="0">
                <a:solidFill>
                  <a:srgbClr val="0000DC"/>
                </a:solidFill>
              </a:rPr>
              <a:t>Rozhodnutí evropského veřejného ochránce práv týkající se žádostí o přezkum</a:t>
            </a:r>
            <a:r>
              <a:rPr lang="cs-CZ" dirty="0"/>
              <a:t>, které navazuje na čl. 10 prováděcího rozhodnutí ochránce</a:t>
            </a:r>
          </a:p>
        </p:txBody>
      </p:sp>
    </p:spTree>
    <p:extLst>
      <p:ext uri="{BB962C8B-B14F-4D97-AF65-F5344CB8AC3E}">
        <p14:creationId xmlns:p14="http://schemas.microsoft.com/office/powerpoint/2010/main" val="572129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p:cNvSpPr>
            <a:spLocks noGrp="1"/>
          </p:cNvSpPr>
          <p:nvPr>
            <p:ph type="title"/>
          </p:nvPr>
        </p:nvSpPr>
        <p:spPr>
          <a:xfrm>
            <a:off x="540094" y="423667"/>
            <a:ext cx="8066301" cy="451576"/>
          </a:xfrm>
        </p:spPr>
        <p:txBody>
          <a:bodyPr/>
          <a:lstStyle/>
          <a:p>
            <a:r>
              <a:rPr lang="cs-CZ" dirty="0"/>
              <a:t>Obrana proti činnosti Evropského veřejného ochránce práv - soudní</a:t>
            </a:r>
          </a:p>
        </p:txBody>
      </p:sp>
      <p:sp>
        <p:nvSpPr>
          <p:cNvPr id="5" name="Zástupný symbol pro obsah 4"/>
          <p:cNvSpPr>
            <a:spLocks noGrp="1"/>
          </p:cNvSpPr>
          <p:nvPr>
            <p:ph idx="1"/>
          </p:nvPr>
        </p:nvSpPr>
        <p:spPr>
          <a:xfrm>
            <a:off x="540094" y="2167466"/>
            <a:ext cx="8066301" cy="3664533"/>
          </a:xfrm>
        </p:spPr>
        <p:txBody>
          <a:bodyPr/>
          <a:lstStyle/>
          <a:p>
            <a:r>
              <a:rPr lang="cs-CZ" dirty="0"/>
              <a:t>Obrana </a:t>
            </a:r>
            <a:r>
              <a:rPr lang="cs-CZ" b="1" dirty="0">
                <a:solidFill>
                  <a:srgbClr val="0000DC"/>
                </a:solidFill>
              </a:rPr>
              <a:t>proti výstupům</a:t>
            </a:r>
          </a:p>
          <a:p>
            <a:pPr lvl="1"/>
            <a:r>
              <a:rPr lang="cs-CZ" dirty="0" err="1"/>
              <a:t>Associazione</a:t>
            </a:r>
            <a:r>
              <a:rPr lang="cs-CZ" dirty="0"/>
              <a:t> </a:t>
            </a:r>
            <a:r>
              <a:rPr lang="cs-CZ" dirty="0" err="1"/>
              <a:t>delle</a:t>
            </a:r>
            <a:r>
              <a:rPr lang="cs-CZ" dirty="0"/>
              <a:t> </a:t>
            </a:r>
            <a:r>
              <a:rPr lang="cs-CZ" dirty="0" err="1"/>
              <a:t>Cantine</a:t>
            </a:r>
            <a:r>
              <a:rPr lang="cs-CZ" dirty="0"/>
              <a:t> </a:t>
            </a:r>
            <a:r>
              <a:rPr lang="cs-CZ" dirty="0" err="1"/>
              <a:t>Sociali</a:t>
            </a:r>
            <a:r>
              <a:rPr lang="cs-CZ" dirty="0"/>
              <a:t> </a:t>
            </a:r>
            <a:r>
              <a:rPr lang="cs-CZ" dirty="0" err="1"/>
              <a:t>Venete</a:t>
            </a:r>
            <a:r>
              <a:rPr lang="cs-CZ" dirty="0"/>
              <a:t> vs. </a:t>
            </a:r>
            <a:r>
              <a:rPr lang="cs-CZ" dirty="0" err="1"/>
              <a:t>European</a:t>
            </a:r>
            <a:r>
              <a:rPr lang="cs-CZ" dirty="0"/>
              <a:t> Ombudsman and </a:t>
            </a:r>
            <a:r>
              <a:rPr lang="cs-CZ" dirty="0" err="1"/>
              <a:t>European</a:t>
            </a:r>
            <a:r>
              <a:rPr lang="cs-CZ" dirty="0"/>
              <a:t> </a:t>
            </a:r>
            <a:r>
              <a:rPr lang="cs-CZ" dirty="0" err="1"/>
              <a:t>Parliament</a:t>
            </a:r>
            <a:r>
              <a:rPr lang="cs-CZ" dirty="0"/>
              <a:t>.  Věc T-103/99 </a:t>
            </a:r>
          </a:p>
          <a:p>
            <a:pPr lvl="1"/>
            <a:r>
              <a:rPr lang="cs-CZ" dirty="0" err="1"/>
              <a:t>Devrajan</a:t>
            </a:r>
            <a:r>
              <a:rPr lang="cs-CZ" dirty="0"/>
              <a:t> </a:t>
            </a:r>
            <a:r>
              <a:rPr lang="cs-CZ" dirty="0" err="1"/>
              <a:t>Srinivasan</a:t>
            </a:r>
            <a:r>
              <a:rPr lang="cs-CZ" dirty="0"/>
              <a:t> vs. </a:t>
            </a:r>
            <a:r>
              <a:rPr lang="cs-CZ" dirty="0" err="1"/>
              <a:t>European</a:t>
            </a:r>
            <a:r>
              <a:rPr lang="cs-CZ" dirty="0"/>
              <a:t> Ombudsman. Věc T-196/08.</a:t>
            </a:r>
          </a:p>
          <a:p>
            <a:r>
              <a:rPr lang="cs-CZ" dirty="0"/>
              <a:t>Obrana </a:t>
            </a:r>
            <a:r>
              <a:rPr lang="cs-CZ" b="1" dirty="0">
                <a:solidFill>
                  <a:srgbClr val="0000DC"/>
                </a:solidFill>
              </a:rPr>
              <a:t>proti postupům</a:t>
            </a:r>
          </a:p>
          <a:p>
            <a:pPr lvl="1"/>
            <a:r>
              <a:rPr lang="cs-CZ" dirty="0"/>
              <a:t>Frank </a:t>
            </a:r>
            <a:r>
              <a:rPr lang="cs-CZ" dirty="0" err="1"/>
              <a:t>Lamberts</a:t>
            </a:r>
            <a:r>
              <a:rPr lang="cs-CZ" dirty="0"/>
              <a:t> vs. </a:t>
            </a:r>
            <a:r>
              <a:rPr lang="cs-CZ" dirty="0" err="1"/>
              <a:t>European</a:t>
            </a:r>
            <a:r>
              <a:rPr lang="cs-CZ" dirty="0"/>
              <a:t> Ombudsman. Věc T-209/00 a C-234/02 P.</a:t>
            </a:r>
          </a:p>
          <a:p>
            <a:pPr lvl="1"/>
            <a:r>
              <a:rPr lang="cs-CZ" dirty="0"/>
              <a:t>M. vs. </a:t>
            </a:r>
            <a:r>
              <a:rPr lang="cs-CZ" dirty="0" err="1"/>
              <a:t>Médiateur</a:t>
            </a:r>
            <a:r>
              <a:rPr lang="cs-CZ" dirty="0"/>
              <a:t> </a:t>
            </a:r>
            <a:r>
              <a:rPr lang="cs-CZ" dirty="0" err="1"/>
              <a:t>européen</a:t>
            </a:r>
            <a:r>
              <a:rPr lang="cs-CZ" dirty="0"/>
              <a:t>. Věc T-412/05.</a:t>
            </a:r>
          </a:p>
          <a:p>
            <a:pPr lvl="1"/>
            <a:r>
              <a:rPr lang="cs-CZ" dirty="0"/>
              <a:t>Claire </a:t>
            </a:r>
            <a:r>
              <a:rPr lang="cs-CZ" dirty="0" err="1"/>
              <a:t>Staelen</a:t>
            </a:r>
            <a:r>
              <a:rPr lang="cs-CZ" dirty="0"/>
              <a:t> vs. Evropský veřejný ochránce práv. Věc T-217/11, C‑337/15 P a C-338/15 P.</a:t>
            </a:r>
          </a:p>
          <a:p>
            <a:pPr marL="324000" lvl="1" indent="0">
              <a:buNone/>
            </a:pPr>
            <a:endParaRPr lang="cs-CZ" dirty="0"/>
          </a:p>
        </p:txBody>
      </p:sp>
    </p:spTree>
    <p:extLst>
      <p:ext uri="{BB962C8B-B14F-4D97-AF65-F5344CB8AC3E}">
        <p14:creationId xmlns:p14="http://schemas.microsoft.com/office/powerpoint/2010/main" val="3061173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p:cNvSpPr>
            <a:spLocks noGrp="1"/>
          </p:cNvSpPr>
          <p:nvPr>
            <p:ph type="title"/>
          </p:nvPr>
        </p:nvSpPr>
        <p:spPr>
          <a:xfrm>
            <a:off x="540094" y="390144"/>
            <a:ext cx="8066301" cy="781432"/>
          </a:xfrm>
        </p:spPr>
        <p:txBody>
          <a:bodyPr>
            <a:noAutofit/>
          </a:bodyPr>
          <a:lstStyle/>
          <a:p>
            <a:r>
              <a:rPr lang="cs-CZ" sz="2400" dirty="0" err="1"/>
              <a:t>Associazione</a:t>
            </a:r>
            <a:r>
              <a:rPr lang="cs-CZ" sz="2400" dirty="0"/>
              <a:t> </a:t>
            </a:r>
            <a:r>
              <a:rPr lang="cs-CZ" sz="2400" dirty="0" err="1"/>
              <a:t>delle</a:t>
            </a:r>
            <a:r>
              <a:rPr lang="cs-CZ" sz="2400" dirty="0"/>
              <a:t> </a:t>
            </a:r>
            <a:r>
              <a:rPr lang="cs-CZ" sz="2400" dirty="0" err="1"/>
              <a:t>Cantine</a:t>
            </a:r>
            <a:r>
              <a:rPr lang="cs-CZ" sz="2400" dirty="0"/>
              <a:t> </a:t>
            </a:r>
            <a:r>
              <a:rPr lang="cs-CZ" sz="2400" dirty="0" err="1"/>
              <a:t>Sociali</a:t>
            </a:r>
            <a:r>
              <a:rPr lang="cs-CZ" sz="2400" dirty="0"/>
              <a:t> </a:t>
            </a:r>
            <a:r>
              <a:rPr lang="cs-CZ" sz="2400" dirty="0" err="1"/>
              <a:t>Venete</a:t>
            </a:r>
            <a:r>
              <a:rPr lang="cs-CZ" sz="2400" dirty="0"/>
              <a:t> vs. </a:t>
            </a:r>
            <a:r>
              <a:rPr lang="cs-CZ" sz="2400" dirty="0" err="1"/>
              <a:t>European</a:t>
            </a:r>
            <a:r>
              <a:rPr lang="cs-CZ" sz="2400" dirty="0"/>
              <a:t> Ombudsman and </a:t>
            </a:r>
            <a:r>
              <a:rPr lang="cs-CZ" sz="2400" dirty="0" err="1"/>
              <a:t>European</a:t>
            </a:r>
            <a:r>
              <a:rPr lang="cs-CZ" sz="2400" dirty="0"/>
              <a:t> </a:t>
            </a:r>
            <a:r>
              <a:rPr lang="cs-CZ" sz="2400" dirty="0" err="1"/>
              <a:t>Parliament</a:t>
            </a:r>
            <a:endParaRPr lang="cs-CZ" sz="2400" dirty="0"/>
          </a:p>
        </p:txBody>
      </p:sp>
      <p:sp>
        <p:nvSpPr>
          <p:cNvPr id="5" name="Zástupný symbol pro obsah 4"/>
          <p:cNvSpPr>
            <a:spLocks noGrp="1"/>
          </p:cNvSpPr>
          <p:nvPr>
            <p:ph idx="1"/>
          </p:nvPr>
        </p:nvSpPr>
        <p:spPr>
          <a:xfrm>
            <a:off x="540094" y="1511808"/>
            <a:ext cx="8066301" cy="4320192"/>
          </a:xfrm>
        </p:spPr>
        <p:txBody>
          <a:bodyPr>
            <a:normAutofit fontScale="85000" lnSpcReduction="20000"/>
          </a:bodyPr>
          <a:lstStyle/>
          <a:p>
            <a:r>
              <a:rPr lang="cs-CZ" dirty="0"/>
              <a:t>Ochránce </a:t>
            </a:r>
            <a:r>
              <a:rPr lang="cs-CZ" b="1" dirty="0">
                <a:solidFill>
                  <a:srgbClr val="0000DC"/>
                </a:solidFill>
              </a:rPr>
              <a:t>není orgánem žalovatelným dle Smlouvy na nečinnost</a:t>
            </a:r>
            <a:r>
              <a:rPr lang="cs-CZ" dirty="0"/>
              <a:t>, takováto žaloba je nepřípustná.</a:t>
            </a:r>
            <a:r>
              <a:rPr lang="en-US" dirty="0"/>
              <a:t> </a:t>
            </a:r>
            <a:endParaRPr lang="cs-CZ" dirty="0"/>
          </a:p>
          <a:p>
            <a:r>
              <a:rPr lang="cs-CZ" dirty="0"/>
              <a:t>I kdyby byl ochránce považován za orgán Parlamentu, žaloba na nečinnost by byla i tak přípustná </a:t>
            </a:r>
            <a:r>
              <a:rPr lang="cs-CZ" b="1" dirty="0">
                <a:solidFill>
                  <a:srgbClr val="0000DC"/>
                </a:solidFill>
              </a:rPr>
              <a:t>jen tehdy, kdyby byl žalobce vydávaným aktem přímo a individuálně dotčen</a:t>
            </a:r>
            <a:r>
              <a:rPr lang="cs-CZ" dirty="0"/>
              <a:t>.</a:t>
            </a:r>
          </a:p>
          <a:p>
            <a:r>
              <a:rPr lang="cs-CZ" b="1" dirty="0">
                <a:solidFill>
                  <a:srgbClr val="0000DC"/>
                </a:solidFill>
              </a:rPr>
              <a:t>Zprávy ochránce zasílané Parlamentu nemají právní dopad na třetí strany a nejsou závazné ani pro Parlament</a:t>
            </a:r>
            <a:r>
              <a:rPr lang="cs-CZ" dirty="0"/>
              <a:t>.</a:t>
            </a:r>
          </a:p>
        </p:txBody>
      </p:sp>
    </p:spTree>
    <p:extLst>
      <p:ext uri="{BB962C8B-B14F-4D97-AF65-F5344CB8AC3E}">
        <p14:creationId xmlns:p14="http://schemas.microsoft.com/office/powerpoint/2010/main" val="2259287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4" name="Nadpis 3"/>
          <p:cNvSpPr>
            <a:spLocks noGrp="1"/>
          </p:cNvSpPr>
          <p:nvPr>
            <p:ph type="title"/>
          </p:nvPr>
        </p:nvSpPr>
        <p:spPr>
          <a:xfrm>
            <a:off x="499587" y="378624"/>
            <a:ext cx="8066301" cy="451576"/>
          </a:xfrm>
        </p:spPr>
        <p:txBody>
          <a:bodyPr/>
          <a:lstStyle/>
          <a:p>
            <a:r>
              <a:rPr lang="cs-CZ" dirty="0" err="1"/>
              <a:t>Devrajan</a:t>
            </a:r>
            <a:r>
              <a:rPr lang="cs-CZ" dirty="0"/>
              <a:t> </a:t>
            </a:r>
            <a:r>
              <a:rPr lang="cs-CZ" dirty="0" err="1"/>
              <a:t>Srinivasan</a:t>
            </a:r>
            <a:r>
              <a:rPr lang="cs-CZ" dirty="0"/>
              <a:t> vs. </a:t>
            </a:r>
            <a:r>
              <a:rPr lang="cs-CZ" dirty="0" err="1"/>
              <a:t>European</a:t>
            </a:r>
            <a:r>
              <a:rPr lang="cs-CZ" dirty="0"/>
              <a:t> Ombudsman</a:t>
            </a:r>
          </a:p>
        </p:txBody>
      </p:sp>
      <p:sp>
        <p:nvSpPr>
          <p:cNvPr id="5" name="Zástupný symbol pro obsah 4"/>
          <p:cNvSpPr>
            <a:spLocks noGrp="1"/>
          </p:cNvSpPr>
          <p:nvPr>
            <p:ph idx="1"/>
          </p:nvPr>
        </p:nvSpPr>
        <p:spPr/>
        <p:txBody>
          <a:bodyPr>
            <a:normAutofit fontScale="92500" lnSpcReduction="20000"/>
          </a:bodyPr>
          <a:lstStyle/>
          <a:p>
            <a:r>
              <a:rPr lang="cs-CZ" i="1" dirty="0"/>
              <a:t>Vyšel ze závěrů </a:t>
            </a:r>
            <a:r>
              <a:rPr lang="cs-CZ" i="1" dirty="0" err="1"/>
              <a:t>Associazione</a:t>
            </a:r>
            <a:r>
              <a:rPr lang="cs-CZ" i="1" dirty="0"/>
              <a:t> </a:t>
            </a:r>
            <a:r>
              <a:rPr lang="cs-CZ" i="1" dirty="0" err="1"/>
              <a:t>delle</a:t>
            </a:r>
            <a:r>
              <a:rPr lang="cs-CZ" i="1" dirty="0"/>
              <a:t> </a:t>
            </a:r>
            <a:r>
              <a:rPr lang="cs-CZ" i="1" dirty="0" err="1"/>
              <a:t>Cantine</a:t>
            </a:r>
            <a:r>
              <a:rPr lang="cs-CZ" i="1" dirty="0"/>
              <a:t> </a:t>
            </a:r>
            <a:r>
              <a:rPr lang="cs-CZ" i="1" dirty="0" err="1"/>
              <a:t>Sociali</a:t>
            </a:r>
            <a:r>
              <a:rPr lang="cs-CZ" i="1" dirty="0"/>
              <a:t> </a:t>
            </a:r>
            <a:r>
              <a:rPr lang="cs-CZ" i="1" dirty="0" err="1"/>
              <a:t>Venete</a:t>
            </a:r>
            <a:r>
              <a:rPr lang="cs-CZ" i="1" dirty="0"/>
              <a:t> a doplnil:</a:t>
            </a:r>
          </a:p>
          <a:p>
            <a:r>
              <a:rPr lang="cs-CZ" b="1" dirty="0">
                <a:solidFill>
                  <a:srgbClr val="0000DC"/>
                </a:solidFill>
              </a:rPr>
              <a:t>Odůvodněné rozhodnutí ochránce se po provedeném šetření věcí dále nezabývat není možné žalovat na zrušení </a:t>
            </a:r>
            <a:r>
              <a:rPr lang="cs-CZ" dirty="0"/>
              <a:t>– takováto žaloba je nepřípustná.</a:t>
            </a:r>
          </a:p>
          <a:p>
            <a:r>
              <a:rPr lang="cs-CZ" dirty="0"/>
              <a:t>Ochránce </a:t>
            </a:r>
            <a:r>
              <a:rPr lang="cs-CZ" b="1" dirty="0">
                <a:solidFill>
                  <a:srgbClr val="0000DC"/>
                </a:solidFill>
              </a:rPr>
              <a:t>není dle Smlouvy orgánem žalovatelným ohledně zrušení jeho opatření</a:t>
            </a:r>
            <a:r>
              <a:rPr lang="cs-CZ" dirty="0"/>
              <a:t>. </a:t>
            </a:r>
          </a:p>
        </p:txBody>
      </p:sp>
    </p:spTree>
    <p:extLst>
      <p:ext uri="{BB962C8B-B14F-4D97-AF65-F5344CB8AC3E}">
        <p14:creationId xmlns:p14="http://schemas.microsoft.com/office/powerpoint/2010/main" val="379928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Nadpis 3"/>
          <p:cNvSpPr>
            <a:spLocks noGrp="1"/>
          </p:cNvSpPr>
          <p:nvPr>
            <p:ph type="title"/>
          </p:nvPr>
        </p:nvSpPr>
        <p:spPr>
          <a:xfrm>
            <a:off x="540094" y="304800"/>
            <a:ext cx="8066301" cy="426720"/>
          </a:xfrm>
        </p:spPr>
        <p:txBody>
          <a:bodyPr/>
          <a:lstStyle/>
          <a:p>
            <a:r>
              <a:rPr lang="cs-CZ" sz="2800" dirty="0"/>
              <a:t>Frank </a:t>
            </a:r>
            <a:r>
              <a:rPr lang="cs-CZ" sz="2800" dirty="0" err="1"/>
              <a:t>Lamberts</a:t>
            </a:r>
            <a:r>
              <a:rPr lang="cs-CZ" sz="2800" dirty="0"/>
              <a:t> vs. </a:t>
            </a:r>
            <a:r>
              <a:rPr lang="cs-CZ" sz="2800" dirty="0" err="1"/>
              <a:t>European</a:t>
            </a:r>
            <a:r>
              <a:rPr lang="cs-CZ" sz="2800" dirty="0"/>
              <a:t> Ombudsman</a:t>
            </a:r>
          </a:p>
        </p:txBody>
      </p:sp>
      <p:sp>
        <p:nvSpPr>
          <p:cNvPr id="5" name="Zástupný symbol pro obsah 4"/>
          <p:cNvSpPr>
            <a:spLocks noGrp="1"/>
          </p:cNvSpPr>
          <p:nvPr>
            <p:ph idx="1"/>
          </p:nvPr>
        </p:nvSpPr>
        <p:spPr>
          <a:xfrm>
            <a:off x="310554" y="938784"/>
            <a:ext cx="8577414" cy="5289216"/>
          </a:xfrm>
        </p:spPr>
        <p:txBody>
          <a:bodyPr>
            <a:normAutofit/>
          </a:bodyPr>
          <a:lstStyle/>
          <a:p>
            <a:r>
              <a:rPr lang="cs-CZ" sz="1600" b="1" dirty="0"/>
              <a:t>V případě mimosmluvní odpovědnosti nahradí Unie v souladu s obecnými zásadami společnými právním řádům členských států škody způsobené jejími orgány nebo jejími zaměstnanci při výkonu jejich funkce</a:t>
            </a:r>
            <a:r>
              <a:rPr lang="cs-CZ" sz="1600" dirty="0"/>
              <a:t> (čl. 340 SFEU) </a:t>
            </a:r>
            <a:r>
              <a:rPr lang="cs-CZ" sz="1600" i="1" dirty="0"/>
              <a:t>(škoda, porušení práva, příčinná souvislost, přičitatelnost) </a:t>
            </a:r>
          </a:p>
          <a:p>
            <a:r>
              <a:rPr lang="cs-CZ" sz="1600" dirty="0"/>
              <a:t>Žaloba na náhradu škodu míří </a:t>
            </a:r>
            <a:r>
              <a:rPr lang="cs-CZ" sz="1600" b="1" dirty="0"/>
              <a:t>proti opatření (i právně nezávaznému), které je přičitatelné orgánu či instituci Unie</a:t>
            </a:r>
            <a:r>
              <a:rPr lang="cs-CZ" sz="1600" dirty="0"/>
              <a:t>. Mezi tyto instituce pak spadají všechny, které jsou založené Smlouvou a plní cíle společenství. Mezi tyto instituce </a:t>
            </a:r>
            <a:r>
              <a:rPr lang="cs-CZ" sz="1600" b="1" dirty="0">
                <a:solidFill>
                  <a:srgbClr val="0000DC"/>
                </a:solidFill>
              </a:rPr>
              <a:t>patří i ochránce</a:t>
            </a:r>
            <a:r>
              <a:rPr lang="cs-CZ" sz="1600" dirty="0"/>
              <a:t>.</a:t>
            </a:r>
          </a:p>
          <a:p>
            <a:r>
              <a:rPr lang="cs-CZ" sz="1600" dirty="0"/>
              <a:t>Ačkoliv ochránce má při uplatňování svých </a:t>
            </a:r>
            <a:r>
              <a:rPr lang="cs-CZ" sz="1600" b="1" i="1" dirty="0"/>
              <a:t>pravomocí širokou míru uvážení a zároveň nemá stanoveny konkrétní výsledky</a:t>
            </a:r>
            <a:r>
              <a:rPr lang="cs-CZ" sz="1600" dirty="0"/>
              <a:t>, kterých by musel dosáhnout, </a:t>
            </a:r>
            <a:r>
              <a:rPr lang="cs-CZ" sz="1600" b="1" dirty="0">
                <a:solidFill>
                  <a:srgbClr val="0000DC"/>
                </a:solidFill>
              </a:rPr>
              <a:t>není soudní přezkum jeho jednání úplně vyloučen</a:t>
            </a:r>
            <a:r>
              <a:rPr lang="cs-CZ" sz="1600" dirty="0"/>
              <a:t>. Lze si představit, že </a:t>
            </a:r>
            <a:r>
              <a:rPr lang="cs-CZ" sz="1600" b="1" dirty="0"/>
              <a:t>za velmi výjimečných okolností bude občan schopen prokázat, že ochránce udělal při výkonu svých povinností velmi závažnou chybu, která mohla občanovi způsobit škod</a:t>
            </a:r>
            <a:r>
              <a:rPr lang="cs-CZ" sz="1600" dirty="0"/>
              <a:t>u. </a:t>
            </a:r>
          </a:p>
          <a:p>
            <a:r>
              <a:rPr lang="cs-CZ" sz="1600" dirty="0"/>
              <a:t>Je nutno zohlednit zvláštnosti jeho funkce. </a:t>
            </a:r>
            <a:r>
              <a:rPr lang="cs-CZ" sz="1600" b="1" dirty="0">
                <a:solidFill>
                  <a:srgbClr val="0000DC"/>
                </a:solidFill>
              </a:rPr>
              <a:t>Má pouze povinnost vynaložit veškeré úsilí a má široký prostor pro uvážení.</a:t>
            </a:r>
            <a:r>
              <a:rPr lang="cs-CZ" sz="1600" dirty="0"/>
              <a:t> </a:t>
            </a:r>
          </a:p>
        </p:txBody>
      </p:sp>
    </p:spTree>
    <p:extLst>
      <p:ext uri="{BB962C8B-B14F-4D97-AF65-F5344CB8AC3E}">
        <p14:creationId xmlns:p14="http://schemas.microsoft.com/office/powerpoint/2010/main" val="2224867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Nadpis 3"/>
          <p:cNvSpPr>
            <a:spLocks noGrp="1"/>
          </p:cNvSpPr>
          <p:nvPr>
            <p:ph type="title"/>
          </p:nvPr>
        </p:nvSpPr>
        <p:spPr/>
        <p:txBody>
          <a:bodyPr/>
          <a:lstStyle/>
          <a:p>
            <a:r>
              <a:rPr lang="cs-CZ" dirty="0"/>
              <a:t>M. vs. </a:t>
            </a:r>
            <a:r>
              <a:rPr lang="cs-CZ" dirty="0" err="1"/>
              <a:t>Médiateur</a:t>
            </a:r>
            <a:r>
              <a:rPr lang="cs-CZ" dirty="0"/>
              <a:t> </a:t>
            </a:r>
            <a:r>
              <a:rPr lang="cs-CZ" dirty="0" err="1"/>
              <a:t>européen</a:t>
            </a:r>
            <a:endParaRPr lang="cs-CZ" dirty="0"/>
          </a:p>
        </p:txBody>
      </p:sp>
      <p:sp>
        <p:nvSpPr>
          <p:cNvPr id="5" name="Zástupný symbol pro obsah 4"/>
          <p:cNvSpPr>
            <a:spLocks noGrp="1"/>
          </p:cNvSpPr>
          <p:nvPr>
            <p:ph idx="1"/>
          </p:nvPr>
        </p:nvSpPr>
        <p:spPr/>
        <p:txBody>
          <a:bodyPr/>
          <a:lstStyle/>
          <a:p>
            <a:r>
              <a:rPr lang="cs-CZ" dirty="0"/>
              <a:t>Tribunál uznal ochránce odpovědným za újmu, která zaměstnanci Komise M. vznikla </a:t>
            </a:r>
            <a:r>
              <a:rPr lang="cs-CZ" b="1" dirty="0"/>
              <a:t>zveřejněním nedostatečně anonymizované zprávy ochránce</a:t>
            </a:r>
            <a:r>
              <a:rPr lang="cs-CZ" dirty="0"/>
              <a:t>, ve které bylo uvedeno plné jméno M.</a:t>
            </a:r>
          </a:p>
        </p:txBody>
      </p:sp>
    </p:spTree>
    <p:extLst>
      <p:ext uri="{BB962C8B-B14F-4D97-AF65-F5344CB8AC3E}">
        <p14:creationId xmlns:p14="http://schemas.microsoft.com/office/powerpoint/2010/main" val="1046136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p:cNvSpPr>
            <a:spLocks noGrp="1"/>
          </p:cNvSpPr>
          <p:nvPr>
            <p:ph type="title"/>
          </p:nvPr>
        </p:nvSpPr>
        <p:spPr>
          <a:xfrm>
            <a:off x="499587" y="354240"/>
            <a:ext cx="8066301" cy="194400"/>
          </a:xfrm>
        </p:spPr>
        <p:txBody>
          <a:bodyPr>
            <a:noAutofit/>
          </a:bodyPr>
          <a:lstStyle/>
          <a:p>
            <a:r>
              <a:rPr lang="cs-CZ" sz="2000" dirty="0"/>
              <a:t>Claire </a:t>
            </a:r>
            <a:r>
              <a:rPr lang="cs-CZ" sz="2000" dirty="0" err="1"/>
              <a:t>Staelen</a:t>
            </a:r>
            <a:r>
              <a:rPr lang="cs-CZ" sz="2000" dirty="0"/>
              <a:t> vs. Evropský veřejný ochránce práv - Tribunál</a:t>
            </a:r>
          </a:p>
        </p:txBody>
      </p:sp>
      <p:sp>
        <p:nvSpPr>
          <p:cNvPr id="5" name="Zástupný symbol pro obsah 4"/>
          <p:cNvSpPr>
            <a:spLocks noGrp="1"/>
          </p:cNvSpPr>
          <p:nvPr>
            <p:ph idx="1"/>
          </p:nvPr>
        </p:nvSpPr>
        <p:spPr>
          <a:xfrm>
            <a:off x="310554" y="975360"/>
            <a:ext cx="8485632" cy="5252640"/>
          </a:xfrm>
        </p:spPr>
        <p:txBody>
          <a:bodyPr>
            <a:normAutofit/>
          </a:bodyPr>
          <a:lstStyle/>
          <a:p>
            <a:r>
              <a:rPr lang="cs-CZ" sz="1600" i="1" dirty="0"/>
              <a:t>Potvrdil, že má právo rozhodovat o žalobě na náhradu škody proti ochránci </a:t>
            </a:r>
          </a:p>
          <a:p>
            <a:r>
              <a:rPr lang="cs-CZ" sz="1600" dirty="0"/>
              <a:t>Rozvedl jednotlivé podmínky vzniku mimosmluvní odpovědnosti Unie s konkretizací právě pro ochránce. </a:t>
            </a:r>
            <a:r>
              <a:rPr lang="cs-CZ" sz="1600" i="1" dirty="0"/>
              <a:t>(škoda, porušení práva, příčinná souvislost, přičitatelnost)</a:t>
            </a:r>
            <a:endParaRPr lang="cs-CZ" sz="1600" dirty="0"/>
          </a:p>
          <a:p>
            <a:r>
              <a:rPr lang="cs-CZ" sz="1600" dirty="0"/>
              <a:t>Co se týče porušení práva Evropské unie, ochránce by musel </a:t>
            </a:r>
            <a:r>
              <a:rPr lang="cs-CZ" sz="1600" b="1" dirty="0">
                <a:solidFill>
                  <a:srgbClr val="0000DC"/>
                </a:solidFill>
              </a:rPr>
              <a:t>závažně a zjevně nedodržet svou posuzovací pravomoc</a:t>
            </a:r>
            <a:r>
              <a:rPr lang="cs-CZ" sz="1600" dirty="0"/>
              <a:t>, nicméně v případě </a:t>
            </a:r>
            <a:r>
              <a:rPr lang="cs-CZ" sz="1600" b="1" dirty="0"/>
              <a:t>povinnosti řádné péče </a:t>
            </a:r>
            <a:r>
              <a:rPr lang="cs-CZ" sz="1600" dirty="0"/>
              <a:t>nemá ochránce prostor pro uvážení, takže pro založení jeho odpovědnosti postačí prosté porušení této povinnosti. Povinnost řádné péče je ovšem neurčitý pojem a ne každá nesrovnalost konstituuje porušení této povinnosti. Ochránce by tak tuto povinnost opět musel porušit závažnějším způsobem. </a:t>
            </a:r>
          </a:p>
          <a:p>
            <a:r>
              <a:rPr lang="cs-CZ" sz="1600" b="1" dirty="0">
                <a:solidFill>
                  <a:srgbClr val="0000DC"/>
                </a:solidFill>
              </a:rPr>
              <a:t>Dostatečně závažné porušení unijního práva je i nevyřízení věci v přiměřené lhůtě</a:t>
            </a:r>
            <a:r>
              <a:rPr lang="cs-CZ" sz="1600" dirty="0"/>
              <a:t>. </a:t>
            </a:r>
          </a:p>
          <a:p>
            <a:r>
              <a:rPr lang="cs-CZ" sz="1600" dirty="0"/>
              <a:t>Za dostatečně určitou újmu v této věci Tribunál uznal </a:t>
            </a:r>
            <a:r>
              <a:rPr lang="cs-CZ" sz="1600" b="1" dirty="0"/>
              <a:t>naprostou ztrátu důvěry v instituci ochránce</a:t>
            </a:r>
            <a:r>
              <a:rPr lang="cs-CZ" sz="1600" dirty="0"/>
              <a:t> (</a:t>
            </a:r>
            <a:r>
              <a:rPr lang="cs-CZ" sz="1600" i="1" dirty="0">
                <a:solidFill>
                  <a:srgbClr val="0000DC"/>
                </a:solidFill>
              </a:rPr>
              <a:t>zkreslení skutečností, nedostatku řádné péče při plnění některých vyšetřovacích povinností a nedodržení přiměřené lhůty</a:t>
            </a:r>
            <a:r>
              <a:rPr lang="cs-CZ" sz="1600" dirty="0"/>
              <a:t>). Tribunál tuto újmu „ocenil“ na 7 000 eur.</a:t>
            </a:r>
          </a:p>
        </p:txBody>
      </p:sp>
    </p:spTree>
    <p:extLst>
      <p:ext uri="{BB962C8B-B14F-4D97-AF65-F5344CB8AC3E}">
        <p14:creationId xmlns:p14="http://schemas.microsoft.com/office/powerpoint/2010/main" val="3248190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4" name="Nadpis 3"/>
          <p:cNvSpPr>
            <a:spLocks noGrp="1"/>
          </p:cNvSpPr>
          <p:nvPr>
            <p:ph type="title"/>
          </p:nvPr>
        </p:nvSpPr>
        <p:spPr>
          <a:xfrm>
            <a:off x="540094" y="474467"/>
            <a:ext cx="8066301" cy="451576"/>
          </a:xfrm>
        </p:spPr>
        <p:txBody>
          <a:bodyPr/>
          <a:lstStyle/>
          <a:p>
            <a:r>
              <a:rPr lang="cs-CZ" dirty="0"/>
              <a:t>Čl. 41 LZPEU – Právo na řádnou správu I</a:t>
            </a:r>
          </a:p>
        </p:txBody>
      </p:sp>
      <p:sp>
        <p:nvSpPr>
          <p:cNvPr id="5" name="Zástupný symbol pro obsah 4"/>
          <p:cNvSpPr>
            <a:spLocks noGrp="1"/>
          </p:cNvSpPr>
          <p:nvPr>
            <p:ph idx="1"/>
          </p:nvPr>
        </p:nvSpPr>
        <p:spPr/>
        <p:txBody>
          <a:bodyPr/>
          <a:lstStyle/>
          <a:p>
            <a:pPr marL="586350" indent="-514350">
              <a:lnSpc>
                <a:spcPct val="100000"/>
              </a:lnSpc>
              <a:buFont typeface="+mj-lt"/>
              <a:buAutoNum type="arabicPeriod"/>
            </a:pPr>
            <a:r>
              <a:rPr lang="cs-CZ" dirty="0"/>
              <a:t>Každý má právo na to, aby jeho záležitosti byly orgány, institucemi a jinými subjekty Unie řešeny nestranně, spravedlivě a v přiměřené lhůtě.</a:t>
            </a:r>
          </a:p>
          <a:p>
            <a:pPr marL="586350" indent="-514350">
              <a:lnSpc>
                <a:spcPct val="100000"/>
              </a:lnSpc>
              <a:buFont typeface="+mj-lt"/>
              <a:buAutoNum type="arabicPeriod"/>
            </a:pPr>
            <a:r>
              <a:rPr lang="cs-CZ" dirty="0"/>
              <a:t>Toto právo zahrnuje především:</a:t>
            </a:r>
          </a:p>
          <a:p>
            <a:pPr marL="838350" lvl="1" indent="-514350">
              <a:buFont typeface="+mj-lt"/>
              <a:buAutoNum type="alphaLcParenR"/>
            </a:pPr>
            <a:r>
              <a:rPr lang="cs-CZ" dirty="0"/>
              <a:t>právo každého být vyslechnut před přijetím jemu určeného individuálního opatření, které by se jej mohlo nepříznivě dotknout;</a:t>
            </a:r>
          </a:p>
          <a:p>
            <a:pPr marL="838350" lvl="1" indent="-514350">
              <a:buFont typeface="+mj-lt"/>
              <a:buAutoNum type="alphaLcParenR"/>
            </a:pPr>
            <a:r>
              <a:rPr lang="cs-CZ" dirty="0"/>
              <a:t>právo každého na přístup ke spisu, který se jej týká, při respektování oprávněných zájmů důvěrnosti a profesního a obchodního tajemství;</a:t>
            </a:r>
          </a:p>
          <a:p>
            <a:pPr marL="838350" lvl="1" indent="-514350">
              <a:buFont typeface="+mj-lt"/>
              <a:buAutoNum type="alphaLcParenR"/>
            </a:pPr>
            <a:r>
              <a:rPr lang="cs-CZ" dirty="0"/>
              <a:t>povinnost správních orgánů odůvodňovat svá rozhodnutí.</a:t>
            </a:r>
          </a:p>
        </p:txBody>
      </p:sp>
    </p:spTree>
    <p:extLst>
      <p:ext uri="{BB962C8B-B14F-4D97-AF65-F5344CB8AC3E}">
        <p14:creationId xmlns:p14="http://schemas.microsoft.com/office/powerpoint/2010/main" val="2784743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p:cNvSpPr>
            <a:spLocks noGrp="1"/>
          </p:cNvSpPr>
          <p:nvPr>
            <p:ph type="title"/>
          </p:nvPr>
        </p:nvSpPr>
        <p:spPr/>
        <p:txBody>
          <a:bodyPr/>
          <a:lstStyle/>
          <a:p>
            <a:r>
              <a:rPr lang="cs-CZ" dirty="0"/>
              <a:t>„Ombudsman“</a:t>
            </a:r>
          </a:p>
        </p:txBody>
      </p:sp>
      <p:sp>
        <p:nvSpPr>
          <p:cNvPr id="5" name="Zástupný symbol pro obsah 4"/>
          <p:cNvSpPr>
            <a:spLocks noGrp="1"/>
          </p:cNvSpPr>
          <p:nvPr>
            <p:ph idx="1"/>
          </p:nvPr>
        </p:nvSpPr>
        <p:spPr/>
        <p:txBody>
          <a:bodyPr/>
          <a:lstStyle/>
          <a:p>
            <a:r>
              <a:rPr lang="cs-CZ" sz="2400" dirty="0"/>
              <a:t>úřad </a:t>
            </a:r>
            <a:r>
              <a:rPr lang="cs-CZ" sz="2400" b="1" i="1" dirty="0"/>
              <a:t>založený ústavou nebo zákonem</a:t>
            </a:r>
            <a:r>
              <a:rPr lang="cs-CZ" sz="2400" dirty="0"/>
              <a:t>, v jehož čele stojí </a:t>
            </a:r>
            <a:r>
              <a:rPr lang="cs-CZ" sz="2400" b="1" i="1" dirty="0"/>
              <a:t>nezávislý a vysoce postavený </a:t>
            </a:r>
            <a:r>
              <a:rPr lang="cs-CZ" sz="2400" b="1" i="1" dirty="0">
                <a:solidFill>
                  <a:srgbClr val="0000DC"/>
                </a:solidFill>
              </a:rPr>
              <a:t>veřejný činitel odpovědný moci zákonodárné</a:t>
            </a:r>
            <a:r>
              <a:rPr lang="cs-CZ" sz="2400" dirty="0"/>
              <a:t>, který přijímá </a:t>
            </a:r>
            <a:r>
              <a:rPr lang="cs-CZ" sz="2400" b="1" i="1" dirty="0">
                <a:solidFill>
                  <a:srgbClr val="0000DC"/>
                </a:solidFill>
              </a:rPr>
              <a:t>stížnosti lidí na chování orgánů veřejné správy</a:t>
            </a:r>
            <a:r>
              <a:rPr lang="cs-CZ" sz="2400" dirty="0"/>
              <a:t>, jejích představitelů či zaměstnanců nebo jedná z </a:t>
            </a:r>
            <a:r>
              <a:rPr lang="cs-CZ" sz="2400" b="1" i="1" dirty="0"/>
              <a:t>vlastní iniciativy</a:t>
            </a:r>
            <a:r>
              <a:rPr lang="cs-CZ" sz="2400" dirty="0"/>
              <a:t> a který má </a:t>
            </a:r>
            <a:r>
              <a:rPr lang="cs-CZ" sz="2400" b="1" i="1" dirty="0">
                <a:solidFill>
                  <a:srgbClr val="0000DC"/>
                </a:solidFill>
              </a:rPr>
              <a:t>pravomoc vyšetřovat, doporučovat opatření k nápravě a vydávat zprávy </a:t>
            </a:r>
            <a:r>
              <a:rPr lang="cs-CZ" sz="2400" dirty="0"/>
              <a:t>(o své činnosti, učiněných doporučeních apod.)</a:t>
            </a:r>
          </a:p>
        </p:txBody>
      </p:sp>
    </p:spTree>
    <p:extLst>
      <p:ext uri="{BB962C8B-B14F-4D97-AF65-F5344CB8AC3E}">
        <p14:creationId xmlns:p14="http://schemas.microsoft.com/office/powerpoint/2010/main" val="2152022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Nadpis 3"/>
          <p:cNvSpPr>
            <a:spLocks noGrp="1"/>
          </p:cNvSpPr>
          <p:nvPr>
            <p:ph type="title"/>
          </p:nvPr>
        </p:nvSpPr>
        <p:spPr>
          <a:xfrm>
            <a:off x="540094" y="559134"/>
            <a:ext cx="8066301" cy="451576"/>
          </a:xfrm>
        </p:spPr>
        <p:txBody>
          <a:bodyPr/>
          <a:lstStyle/>
          <a:p>
            <a:r>
              <a:rPr lang="cs-CZ" dirty="0"/>
              <a:t>Čl. 41 LZPEU – Právo na řádnou správu II</a:t>
            </a:r>
          </a:p>
        </p:txBody>
      </p:sp>
      <p:sp>
        <p:nvSpPr>
          <p:cNvPr id="5" name="Zástupný symbol pro obsah 4"/>
          <p:cNvSpPr>
            <a:spLocks noGrp="1"/>
          </p:cNvSpPr>
          <p:nvPr>
            <p:ph idx="1"/>
          </p:nvPr>
        </p:nvSpPr>
        <p:spPr/>
        <p:txBody>
          <a:bodyPr/>
          <a:lstStyle/>
          <a:p>
            <a:pPr marL="72000" indent="0">
              <a:lnSpc>
                <a:spcPct val="100000"/>
              </a:lnSpc>
              <a:buNone/>
            </a:pPr>
            <a:r>
              <a:rPr lang="cs-CZ" dirty="0">
                <a:solidFill>
                  <a:srgbClr val="0000DC"/>
                </a:solidFill>
              </a:rPr>
              <a:t>3. </a:t>
            </a:r>
            <a:r>
              <a:rPr lang="cs-CZ" dirty="0"/>
              <a:t>Každý má právo na to, aby mu Unie v souladu s obecnými zásadami společnými právním řádům členských států nahradila škodu způsobenou jejími orgány nebo jejími zaměstnanci při výkonu jejich funkce.</a:t>
            </a:r>
          </a:p>
          <a:p>
            <a:pPr marL="72000" indent="0">
              <a:lnSpc>
                <a:spcPct val="100000"/>
              </a:lnSpc>
              <a:buNone/>
            </a:pPr>
            <a:r>
              <a:rPr lang="cs-CZ" dirty="0">
                <a:solidFill>
                  <a:srgbClr val="0000DC"/>
                </a:solidFill>
              </a:rPr>
              <a:t>4. </a:t>
            </a:r>
            <a:r>
              <a:rPr lang="cs-CZ" dirty="0"/>
              <a:t>Každý se může písemně obracet na orgány Unie v jednom z jazyků Smluv a musí obdržet odpověď ve stejném jazyce.</a:t>
            </a:r>
          </a:p>
        </p:txBody>
      </p:sp>
    </p:spTree>
    <p:extLst>
      <p:ext uri="{BB962C8B-B14F-4D97-AF65-F5344CB8AC3E}">
        <p14:creationId xmlns:p14="http://schemas.microsoft.com/office/powerpoint/2010/main" val="4139790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4" name="Nadpis 3"/>
          <p:cNvSpPr>
            <a:spLocks noGrp="1"/>
          </p:cNvSpPr>
          <p:nvPr>
            <p:ph type="title"/>
          </p:nvPr>
        </p:nvSpPr>
        <p:spPr>
          <a:xfrm>
            <a:off x="540094" y="451776"/>
            <a:ext cx="8066301" cy="451576"/>
          </a:xfrm>
        </p:spPr>
        <p:txBody>
          <a:bodyPr/>
          <a:lstStyle/>
          <a:p>
            <a:r>
              <a:rPr lang="cs-CZ" sz="3600" dirty="0"/>
              <a:t>Claire </a:t>
            </a:r>
            <a:r>
              <a:rPr lang="cs-CZ" sz="3600" dirty="0" err="1"/>
              <a:t>Staelen</a:t>
            </a:r>
            <a:r>
              <a:rPr lang="cs-CZ" sz="3600" dirty="0"/>
              <a:t> vs. Evropský veřejný ochránce práv – Soudní dvůr</a:t>
            </a:r>
          </a:p>
        </p:txBody>
      </p:sp>
      <p:sp>
        <p:nvSpPr>
          <p:cNvPr id="5" name="Zástupný symbol pro obsah 4"/>
          <p:cNvSpPr>
            <a:spLocks noGrp="1"/>
          </p:cNvSpPr>
          <p:nvPr>
            <p:ph idx="1"/>
          </p:nvPr>
        </p:nvSpPr>
        <p:spPr>
          <a:xfrm>
            <a:off x="540094" y="1658112"/>
            <a:ext cx="8066301" cy="4173888"/>
          </a:xfrm>
        </p:spPr>
        <p:txBody>
          <a:bodyPr>
            <a:normAutofit fontScale="62500" lnSpcReduction="20000"/>
          </a:bodyPr>
          <a:lstStyle/>
          <a:p>
            <a:r>
              <a:rPr lang="cs-CZ" i="1" dirty="0"/>
              <a:t>Korekce vymezení dostatečně závažného porušení práva ochráncem:</a:t>
            </a:r>
          </a:p>
          <a:p>
            <a:r>
              <a:rPr lang="cs-CZ" b="1" dirty="0">
                <a:solidFill>
                  <a:srgbClr val="0000DC"/>
                </a:solidFill>
              </a:rPr>
              <a:t>Porušení povinnosti řádné péče ochráncem nemůže automaticky představovat protiprávní jednání způsobilé založit odpovědnost Unie</a:t>
            </a:r>
            <a:r>
              <a:rPr lang="cs-CZ" dirty="0"/>
              <a:t>, ale musí být posouzeno s ohledem na to, že ochránce je při výkonu funkce </a:t>
            </a:r>
            <a:r>
              <a:rPr lang="cs-CZ" b="1" dirty="0"/>
              <a:t>vázán pouze povinností vynaložit veškeré úsilí a má široký prostor pro uvážení</a:t>
            </a:r>
            <a:r>
              <a:rPr lang="cs-CZ" dirty="0"/>
              <a:t>, pokud jde zaprvé o </a:t>
            </a:r>
            <a:r>
              <a:rPr lang="cs-CZ" dirty="0">
                <a:solidFill>
                  <a:srgbClr val="0000DC"/>
                </a:solidFill>
              </a:rPr>
              <a:t>opodstatněnost obdržených stížností </a:t>
            </a:r>
            <a:r>
              <a:rPr lang="cs-CZ" dirty="0"/>
              <a:t>a </a:t>
            </a:r>
            <a:r>
              <a:rPr lang="cs-CZ" dirty="0">
                <a:solidFill>
                  <a:srgbClr val="0000DC"/>
                </a:solidFill>
              </a:rPr>
              <a:t>způsobů</a:t>
            </a:r>
            <a:r>
              <a:rPr lang="cs-CZ" dirty="0"/>
              <a:t>, jakými je vyřizuje, zadruhé o způsob </a:t>
            </a:r>
            <a:r>
              <a:rPr lang="cs-CZ" dirty="0">
                <a:solidFill>
                  <a:srgbClr val="0000DC"/>
                </a:solidFill>
              </a:rPr>
              <a:t>vedení zahájených šetření </a:t>
            </a:r>
            <a:r>
              <a:rPr lang="cs-CZ" dirty="0"/>
              <a:t>a </a:t>
            </a:r>
            <a:r>
              <a:rPr lang="cs-CZ" dirty="0">
                <a:solidFill>
                  <a:srgbClr val="0000DC"/>
                </a:solidFill>
              </a:rPr>
              <a:t>provádění vyšetřování </a:t>
            </a:r>
            <a:r>
              <a:rPr lang="cs-CZ" dirty="0"/>
              <a:t>a zatřetí o </a:t>
            </a:r>
            <a:r>
              <a:rPr lang="cs-CZ" dirty="0">
                <a:solidFill>
                  <a:srgbClr val="0000DC"/>
                </a:solidFill>
              </a:rPr>
              <a:t>analýzu získaných údajů a závěry</a:t>
            </a:r>
            <a:r>
              <a:rPr lang="cs-CZ" dirty="0"/>
              <a:t>, které je z ní třeba vyvodit.</a:t>
            </a:r>
          </a:p>
          <a:p>
            <a:r>
              <a:rPr lang="cs-CZ" b="1" dirty="0">
                <a:solidFill>
                  <a:srgbClr val="0000DC"/>
                </a:solidFill>
              </a:rPr>
              <a:t>Jakékoli porušení povinnosti jednat v přiměřené lhůtě není dostatečně závažné porušení</a:t>
            </a:r>
            <a:r>
              <a:rPr lang="cs-CZ" dirty="0"/>
              <a:t>.</a:t>
            </a:r>
          </a:p>
        </p:txBody>
      </p:sp>
    </p:spTree>
    <p:extLst>
      <p:ext uri="{BB962C8B-B14F-4D97-AF65-F5344CB8AC3E}">
        <p14:creationId xmlns:p14="http://schemas.microsoft.com/office/powerpoint/2010/main" val="624507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4" name="Nadpis 3"/>
          <p:cNvSpPr>
            <a:spLocks noGrp="1"/>
          </p:cNvSpPr>
          <p:nvPr>
            <p:ph type="title"/>
          </p:nvPr>
        </p:nvSpPr>
        <p:spPr/>
        <p:txBody>
          <a:bodyPr/>
          <a:lstStyle/>
          <a:p>
            <a:r>
              <a:rPr lang="cs-CZ" dirty="0"/>
              <a:t>Principy dobré/řádné správy</a:t>
            </a:r>
          </a:p>
        </p:txBody>
      </p:sp>
      <p:sp>
        <p:nvSpPr>
          <p:cNvPr id="5" name="Zástupný symbol pro obsah 4"/>
          <p:cNvSpPr>
            <a:spLocks noGrp="1"/>
          </p:cNvSpPr>
          <p:nvPr>
            <p:ph idx="1"/>
          </p:nvPr>
        </p:nvSpPr>
        <p:spPr>
          <a:xfrm>
            <a:off x="540094" y="1487962"/>
            <a:ext cx="8066301" cy="4139998"/>
          </a:xfrm>
        </p:spPr>
        <p:txBody>
          <a:bodyPr>
            <a:normAutofit fontScale="77500" lnSpcReduction="20000"/>
          </a:bodyPr>
          <a:lstStyle/>
          <a:p>
            <a:pPr marL="72000" indent="0">
              <a:buNone/>
            </a:pPr>
            <a:r>
              <a:rPr lang="cs-CZ" dirty="0"/>
              <a:t>= obecné představy, </a:t>
            </a:r>
            <a:r>
              <a:rPr lang="cs-CZ" b="1" dirty="0"/>
              <a:t>jak by měl výkon veřejné správy vypadat</a:t>
            </a:r>
            <a:r>
              <a:rPr lang="cs-CZ" dirty="0"/>
              <a:t>, aby byl vnímán jako kvalitní a jako služba veřejnosti</a:t>
            </a:r>
          </a:p>
          <a:p>
            <a:r>
              <a:rPr lang="cs-CZ" dirty="0"/>
              <a:t>Veřejná správy by se je měla za tímto účelem snažit dodržovat, ač k tomu </a:t>
            </a:r>
            <a:r>
              <a:rPr lang="cs-CZ" b="1" dirty="0"/>
              <a:t>nemusí být právně zavázána </a:t>
            </a:r>
            <a:r>
              <a:rPr lang="cs-CZ" i="1" dirty="0"/>
              <a:t>(</a:t>
            </a:r>
            <a:r>
              <a:rPr lang="cs-CZ" i="1" dirty="0">
                <a:solidFill>
                  <a:srgbClr val="0000DC"/>
                </a:solidFill>
              </a:rPr>
              <a:t>bývají ale vtaženy i do právních norem </a:t>
            </a:r>
            <a:r>
              <a:rPr lang="cs-CZ" i="1" dirty="0"/>
              <a:t>– čl. 41 LZPEU, základní zásady činnosti správních orgánů v SŘ…, poté je jejich dodržování závazné)</a:t>
            </a:r>
          </a:p>
          <a:p>
            <a:r>
              <a:rPr lang="cs-CZ" dirty="0"/>
              <a:t>Mají vliv i na efektivitu veřejné správy</a:t>
            </a:r>
          </a:p>
        </p:txBody>
      </p:sp>
    </p:spTree>
    <p:extLst>
      <p:ext uri="{BB962C8B-B14F-4D97-AF65-F5344CB8AC3E}">
        <p14:creationId xmlns:p14="http://schemas.microsoft.com/office/powerpoint/2010/main" val="1542503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4" name="Nadpis 3"/>
          <p:cNvSpPr>
            <a:spLocks noGrp="1"/>
          </p:cNvSpPr>
          <p:nvPr>
            <p:ph type="title"/>
          </p:nvPr>
        </p:nvSpPr>
        <p:spPr/>
        <p:txBody>
          <a:bodyPr/>
          <a:lstStyle/>
          <a:p>
            <a:r>
              <a:rPr lang="cs-CZ" dirty="0"/>
              <a:t>Pojmy</a:t>
            </a:r>
          </a:p>
        </p:txBody>
      </p:sp>
      <p:sp>
        <p:nvSpPr>
          <p:cNvPr id="5" name="Zástupný symbol pro obsah 4"/>
          <p:cNvSpPr>
            <a:spLocks noGrp="1"/>
          </p:cNvSpPr>
          <p:nvPr>
            <p:ph idx="1"/>
          </p:nvPr>
        </p:nvSpPr>
        <p:spPr>
          <a:xfrm>
            <a:off x="540093" y="1563532"/>
            <a:ext cx="8066301" cy="4139998"/>
          </a:xfrm>
        </p:spPr>
        <p:txBody>
          <a:bodyPr/>
          <a:lstStyle/>
          <a:p>
            <a:r>
              <a:rPr lang="cs-CZ" dirty="0"/>
              <a:t>Dobrá správa</a:t>
            </a:r>
          </a:p>
          <a:p>
            <a:r>
              <a:rPr lang="cs-CZ" dirty="0"/>
              <a:t>Řádná správa</a:t>
            </a:r>
          </a:p>
          <a:p>
            <a:r>
              <a:rPr lang="cs-CZ" dirty="0" err="1"/>
              <a:t>Good</a:t>
            </a:r>
            <a:r>
              <a:rPr lang="cs-CZ" dirty="0"/>
              <a:t> </a:t>
            </a:r>
            <a:r>
              <a:rPr lang="cs-CZ" dirty="0" err="1"/>
              <a:t>Governance</a:t>
            </a:r>
            <a:endParaRPr lang="cs-CZ" dirty="0"/>
          </a:p>
          <a:p>
            <a:r>
              <a:rPr lang="cs-CZ" dirty="0" err="1"/>
              <a:t>Good</a:t>
            </a:r>
            <a:r>
              <a:rPr lang="cs-CZ" dirty="0"/>
              <a:t> </a:t>
            </a:r>
            <a:r>
              <a:rPr lang="cs-CZ" dirty="0" err="1"/>
              <a:t>Administrative</a:t>
            </a:r>
            <a:r>
              <a:rPr lang="cs-CZ" dirty="0"/>
              <a:t> </a:t>
            </a:r>
            <a:r>
              <a:rPr lang="cs-CZ" dirty="0" err="1"/>
              <a:t>Behaviour</a:t>
            </a:r>
            <a:endParaRPr lang="cs-CZ" dirty="0"/>
          </a:p>
          <a:p>
            <a:pPr marL="72000" indent="0">
              <a:buNone/>
            </a:pPr>
            <a:r>
              <a:rPr lang="cs-CZ" dirty="0"/>
              <a:t>vs.</a:t>
            </a:r>
          </a:p>
          <a:p>
            <a:r>
              <a:rPr lang="cs-CZ" dirty="0" err="1"/>
              <a:t>Maladministration</a:t>
            </a:r>
            <a:endParaRPr lang="cs-CZ" dirty="0"/>
          </a:p>
          <a:p>
            <a:r>
              <a:rPr lang="cs-CZ" dirty="0"/>
              <a:t>Špatná správa</a:t>
            </a:r>
          </a:p>
        </p:txBody>
      </p:sp>
    </p:spTree>
    <p:extLst>
      <p:ext uri="{BB962C8B-B14F-4D97-AF65-F5344CB8AC3E}">
        <p14:creationId xmlns:p14="http://schemas.microsoft.com/office/powerpoint/2010/main" val="784061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
        <p:nvSpPr>
          <p:cNvPr id="4" name="Nadpis 3"/>
          <p:cNvSpPr>
            <a:spLocks noGrp="1"/>
          </p:cNvSpPr>
          <p:nvPr>
            <p:ph type="title"/>
          </p:nvPr>
        </p:nvSpPr>
        <p:spPr>
          <a:xfrm>
            <a:off x="540094" y="455504"/>
            <a:ext cx="8066301" cy="451576"/>
          </a:xfrm>
        </p:spPr>
        <p:txBody>
          <a:bodyPr/>
          <a:lstStyle/>
          <a:p>
            <a:r>
              <a:rPr lang="cs-CZ" dirty="0"/>
              <a:t>Špatná správa – DZ k zákonu o českém ochránci</a:t>
            </a:r>
          </a:p>
        </p:txBody>
      </p:sp>
      <p:sp>
        <p:nvSpPr>
          <p:cNvPr id="5" name="Zástupný symbol pro obsah 4"/>
          <p:cNvSpPr>
            <a:spLocks noGrp="1"/>
          </p:cNvSpPr>
          <p:nvPr>
            <p:ph idx="1"/>
          </p:nvPr>
        </p:nvSpPr>
        <p:spPr>
          <a:xfrm>
            <a:off x="310555" y="1497541"/>
            <a:ext cx="8493380" cy="4139998"/>
          </a:xfrm>
        </p:spPr>
        <p:txBody>
          <a:bodyPr/>
          <a:lstStyle/>
          <a:p>
            <a:r>
              <a:rPr lang="cs-CZ" dirty="0"/>
              <a:t>Účel instituce spočívá mj. v ochraně před "</a:t>
            </a:r>
            <a:r>
              <a:rPr lang="cs-CZ" b="1" dirty="0">
                <a:solidFill>
                  <a:srgbClr val="0000DC"/>
                </a:solidFill>
              </a:rPr>
              <a:t>špatnou správou</a:t>
            </a:r>
            <a:r>
              <a:rPr lang="cs-CZ" dirty="0"/>
              <a:t>" (která je </a:t>
            </a:r>
            <a:r>
              <a:rPr lang="cs-CZ" b="1" dirty="0">
                <a:solidFill>
                  <a:srgbClr val="0000DC"/>
                </a:solidFill>
              </a:rPr>
              <a:t>opakem "dobré správy"), </a:t>
            </a:r>
            <a:r>
              <a:rPr lang="cs-CZ" dirty="0"/>
              <a:t>před </a:t>
            </a:r>
            <a:r>
              <a:rPr lang="cs-CZ" b="1" dirty="0"/>
              <a:t>byrokratickými, necitlivými či "nespravedlivými" postupy </a:t>
            </a:r>
            <a:r>
              <a:rPr lang="cs-CZ" dirty="0"/>
              <a:t>úředníků a veřejné správy vůbec.</a:t>
            </a:r>
            <a:r>
              <a:rPr lang="cs-CZ" b="1" dirty="0"/>
              <a:t> Přehlíživé nebo liknavé jednání, arogance, nezdvořilost, neodůvodněné průtahy, špatný výklad záměru zákonodárce </a:t>
            </a:r>
            <a:r>
              <a:rPr lang="cs-CZ" dirty="0"/>
              <a:t>atp.</a:t>
            </a:r>
          </a:p>
        </p:txBody>
      </p:sp>
    </p:spTree>
    <p:extLst>
      <p:ext uri="{BB962C8B-B14F-4D97-AF65-F5344CB8AC3E}">
        <p14:creationId xmlns:p14="http://schemas.microsoft.com/office/powerpoint/2010/main" val="611310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
        <p:nvSpPr>
          <p:cNvPr id="4" name="Nadpis 3"/>
          <p:cNvSpPr>
            <a:spLocks noGrp="1"/>
          </p:cNvSpPr>
          <p:nvPr>
            <p:ph type="title"/>
          </p:nvPr>
        </p:nvSpPr>
        <p:spPr/>
        <p:txBody>
          <a:bodyPr/>
          <a:lstStyle/>
          <a:p>
            <a:r>
              <a:rPr lang="cs-CZ" dirty="0"/>
              <a:t>Úrovně</a:t>
            </a:r>
          </a:p>
        </p:txBody>
      </p:sp>
      <p:sp>
        <p:nvSpPr>
          <p:cNvPr id="5" name="Zástupný symbol pro obsah 4"/>
          <p:cNvSpPr>
            <a:spLocks noGrp="1"/>
          </p:cNvSpPr>
          <p:nvPr>
            <p:ph idx="1"/>
          </p:nvPr>
        </p:nvSpPr>
        <p:spPr/>
        <p:txBody>
          <a:bodyPr/>
          <a:lstStyle/>
          <a:p>
            <a:r>
              <a:rPr lang="cs-CZ" dirty="0"/>
              <a:t>Evropská</a:t>
            </a:r>
          </a:p>
          <a:p>
            <a:pPr lvl="1"/>
            <a:r>
              <a:rPr lang="cs-CZ" dirty="0"/>
              <a:t>RE – doporučení Výboru ministrů</a:t>
            </a:r>
          </a:p>
          <a:p>
            <a:pPr lvl="1"/>
            <a:r>
              <a:rPr lang="cs-CZ" dirty="0"/>
              <a:t>EU</a:t>
            </a:r>
          </a:p>
          <a:p>
            <a:pPr marL="1200150" lvl="2" indent="-285750">
              <a:buFont typeface="Arial" panose="020B0604020202020204" pitchFamily="34" charset="0"/>
              <a:buChar char="•"/>
            </a:pPr>
            <a:r>
              <a:rPr lang="en-US" dirty="0">
                <a:solidFill>
                  <a:srgbClr val="0000DC"/>
                </a:solidFill>
              </a:rPr>
              <a:t>Code </a:t>
            </a:r>
            <a:r>
              <a:rPr lang="cs-CZ" dirty="0">
                <a:solidFill>
                  <a:srgbClr val="0000DC"/>
                </a:solidFill>
              </a:rPr>
              <a:t>o</a:t>
            </a:r>
            <a:r>
              <a:rPr lang="en-US" dirty="0">
                <a:solidFill>
                  <a:srgbClr val="0000DC"/>
                </a:solidFill>
              </a:rPr>
              <a:t>f Good Administrative </a:t>
            </a:r>
            <a:r>
              <a:rPr lang="en-US" dirty="0" err="1">
                <a:solidFill>
                  <a:srgbClr val="0000DC"/>
                </a:solidFill>
              </a:rPr>
              <a:t>Behaviour</a:t>
            </a:r>
            <a:r>
              <a:rPr lang="en-US" dirty="0">
                <a:solidFill>
                  <a:srgbClr val="0000DC"/>
                </a:solidFill>
              </a:rPr>
              <a:t> </a:t>
            </a:r>
            <a:r>
              <a:rPr lang="cs-CZ" dirty="0">
                <a:solidFill>
                  <a:srgbClr val="0000DC"/>
                </a:solidFill>
              </a:rPr>
              <a:t>f</a:t>
            </a:r>
            <a:r>
              <a:rPr lang="en-US" dirty="0">
                <a:solidFill>
                  <a:srgbClr val="0000DC"/>
                </a:solidFill>
              </a:rPr>
              <a:t>or Staff </a:t>
            </a:r>
            <a:r>
              <a:rPr lang="cs-CZ" dirty="0">
                <a:solidFill>
                  <a:srgbClr val="0000DC"/>
                </a:solidFill>
              </a:rPr>
              <a:t>o</a:t>
            </a:r>
            <a:r>
              <a:rPr lang="en-US" dirty="0">
                <a:solidFill>
                  <a:srgbClr val="0000DC"/>
                </a:solidFill>
              </a:rPr>
              <a:t>f </a:t>
            </a:r>
            <a:r>
              <a:rPr lang="cs-CZ" dirty="0">
                <a:solidFill>
                  <a:srgbClr val="0000DC"/>
                </a:solidFill>
              </a:rPr>
              <a:t>t</a:t>
            </a:r>
            <a:r>
              <a:rPr lang="en-US" dirty="0">
                <a:solidFill>
                  <a:srgbClr val="0000DC"/>
                </a:solidFill>
              </a:rPr>
              <a:t>he</a:t>
            </a:r>
            <a:r>
              <a:rPr lang="cs-CZ" dirty="0">
                <a:solidFill>
                  <a:srgbClr val="0000DC"/>
                </a:solidFill>
              </a:rPr>
              <a:t> </a:t>
            </a:r>
            <a:r>
              <a:rPr lang="en-US" dirty="0">
                <a:solidFill>
                  <a:srgbClr val="0000DC"/>
                </a:solidFill>
              </a:rPr>
              <a:t>European Commission </a:t>
            </a:r>
            <a:r>
              <a:rPr lang="cs-CZ" dirty="0">
                <a:solidFill>
                  <a:srgbClr val="0000DC"/>
                </a:solidFill>
              </a:rPr>
              <a:t>i</a:t>
            </a:r>
            <a:r>
              <a:rPr lang="en-US" dirty="0">
                <a:solidFill>
                  <a:srgbClr val="0000DC"/>
                </a:solidFill>
              </a:rPr>
              <a:t>n Their Relations </a:t>
            </a:r>
            <a:r>
              <a:rPr lang="cs-CZ" dirty="0">
                <a:solidFill>
                  <a:srgbClr val="0000DC"/>
                </a:solidFill>
              </a:rPr>
              <a:t>w</a:t>
            </a:r>
            <a:r>
              <a:rPr lang="en-US" dirty="0" err="1">
                <a:solidFill>
                  <a:srgbClr val="0000DC"/>
                </a:solidFill>
              </a:rPr>
              <a:t>ith</a:t>
            </a:r>
            <a:r>
              <a:rPr lang="en-US" dirty="0">
                <a:solidFill>
                  <a:srgbClr val="0000DC"/>
                </a:solidFill>
              </a:rPr>
              <a:t> </a:t>
            </a:r>
            <a:r>
              <a:rPr lang="cs-CZ" dirty="0">
                <a:solidFill>
                  <a:srgbClr val="0000DC"/>
                </a:solidFill>
              </a:rPr>
              <a:t>t</a:t>
            </a:r>
            <a:r>
              <a:rPr lang="en-US" dirty="0">
                <a:solidFill>
                  <a:srgbClr val="0000DC"/>
                </a:solidFill>
              </a:rPr>
              <a:t>he Public</a:t>
            </a:r>
            <a:endParaRPr lang="cs-CZ" dirty="0">
              <a:solidFill>
                <a:srgbClr val="0000DC"/>
              </a:solidFill>
            </a:endParaRPr>
          </a:p>
          <a:p>
            <a:pPr marL="1200150" lvl="2" indent="-285750">
              <a:buFont typeface="Arial" panose="020B0604020202020204" pitchFamily="34" charset="0"/>
              <a:buChar char="•"/>
            </a:pPr>
            <a:r>
              <a:rPr lang="cs-CZ" dirty="0">
                <a:solidFill>
                  <a:srgbClr val="0000DC"/>
                </a:solidFill>
              </a:rPr>
              <a:t>Evropský veřejný ochránce práv </a:t>
            </a:r>
            <a:r>
              <a:rPr lang="cs-CZ" dirty="0"/>
              <a:t>– Kodex řádné správní praxe + Zásady veřejné služby pro úředníky EU </a:t>
            </a:r>
            <a:r>
              <a:rPr lang="cs-CZ" i="1" dirty="0"/>
              <a:t>(sloučeno v jednu publikaci)</a:t>
            </a:r>
          </a:p>
          <a:p>
            <a:pPr marL="709200" indent="-457200"/>
            <a:r>
              <a:rPr lang="cs-CZ" dirty="0"/>
              <a:t>Národní</a:t>
            </a:r>
          </a:p>
          <a:p>
            <a:pPr marL="961200" lvl="1" indent="-457200"/>
            <a:r>
              <a:rPr lang="cs-CZ" dirty="0"/>
              <a:t>Ústavní principy</a:t>
            </a:r>
          </a:p>
          <a:p>
            <a:pPr marL="961200" lvl="1" indent="-457200"/>
            <a:r>
              <a:rPr lang="cs-CZ" dirty="0"/>
              <a:t>Desatero principů dobré správy veřejného ochránce práv</a:t>
            </a:r>
          </a:p>
          <a:p>
            <a:pPr marL="961200" lvl="1" indent="-457200"/>
            <a:r>
              <a:rPr lang="cs-CZ" dirty="0"/>
              <a:t>Základní zásady činnosti správních orgánů v SŘ</a:t>
            </a:r>
          </a:p>
          <a:p>
            <a:pPr marL="961200" lvl="1" indent="-457200"/>
            <a:r>
              <a:rPr lang="cs-CZ" dirty="0"/>
              <a:t>Služební předpis nejvyššího státního tajemníka č. 3 ze dne 3. října 2023 o pravidlech etiky státních zaměstnanců</a:t>
            </a:r>
          </a:p>
        </p:txBody>
      </p:sp>
    </p:spTree>
    <p:extLst>
      <p:ext uri="{BB962C8B-B14F-4D97-AF65-F5344CB8AC3E}">
        <p14:creationId xmlns:p14="http://schemas.microsoft.com/office/powerpoint/2010/main" val="3029121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26DE3BE-5B03-4EF9-BDAE-872DCF44DACE}"/>
              </a:ext>
            </a:extLst>
          </p:cNvPr>
          <p:cNvSpPr>
            <a:spLocks noGrp="1"/>
          </p:cNvSpPr>
          <p:nvPr>
            <p:ph type="ftr" sz="quarter" idx="10"/>
          </p:nvPr>
        </p:nvSpPr>
        <p:spPr/>
        <p:txBody>
          <a:bodyPr/>
          <a:lstStyle/>
          <a:p>
            <a:r>
              <a:rPr lang="cs-CZ"/>
              <a:t>Definujte zápatí - název prezentace / pracoviště</a:t>
            </a:r>
            <a:endParaRPr lang="cs-CZ" dirty="0"/>
          </a:p>
        </p:txBody>
      </p:sp>
      <p:sp>
        <p:nvSpPr>
          <p:cNvPr id="3" name="Zástupný symbol pro číslo snímku 2">
            <a:extLst>
              <a:ext uri="{FF2B5EF4-FFF2-40B4-BE49-F238E27FC236}">
                <a16:creationId xmlns:a16="http://schemas.microsoft.com/office/drawing/2014/main" id="{C48D5F0C-96AE-409D-9E31-F369E1D26D4A}"/>
              </a:ext>
            </a:extLst>
          </p:cNvPr>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
        <p:nvSpPr>
          <p:cNvPr id="4" name="Nadpis 3">
            <a:extLst>
              <a:ext uri="{FF2B5EF4-FFF2-40B4-BE49-F238E27FC236}">
                <a16:creationId xmlns:a16="http://schemas.microsoft.com/office/drawing/2014/main" id="{CF552824-5014-4E7A-8D17-2FCC696E2CE5}"/>
              </a:ext>
            </a:extLst>
          </p:cNvPr>
          <p:cNvSpPr>
            <a:spLocks noGrp="1"/>
          </p:cNvSpPr>
          <p:nvPr>
            <p:ph type="title"/>
          </p:nvPr>
        </p:nvSpPr>
        <p:spPr>
          <a:xfrm>
            <a:off x="310554" y="378000"/>
            <a:ext cx="8654152" cy="451576"/>
          </a:xfrm>
        </p:spPr>
        <p:txBody>
          <a:bodyPr/>
          <a:lstStyle/>
          <a:p>
            <a:pPr algn="ctr"/>
            <a:r>
              <a:rPr lang="cs-CZ" sz="2800" dirty="0"/>
              <a:t>Projevy principů v chování správních orgánů</a:t>
            </a:r>
          </a:p>
        </p:txBody>
      </p:sp>
      <p:sp>
        <p:nvSpPr>
          <p:cNvPr id="5" name="Zástupný obsah 4">
            <a:extLst>
              <a:ext uri="{FF2B5EF4-FFF2-40B4-BE49-F238E27FC236}">
                <a16:creationId xmlns:a16="http://schemas.microsoft.com/office/drawing/2014/main" id="{D25BF8F4-7B09-4C11-87D0-35738D499101}"/>
              </a:ext>
            </a:extLst>
          </p:cNvPr>
          <p:cNvSpPr>
            <a:spLocks noGrp="1"/>
          </p:cNvSpPr>
          <p:nvPr>
            <p:ph idx="1"/>
          </p:nvPr>
        </p:nvSpPr>
        <p:spPr>
          <a:xfrm>
            <a:off x="310554" y="896471"/>
            <a:ext cx="8654152" cy="4935529"/>
          </a:xfrm>
        </p:spPr>
        <p:txBody>
          <a:bodyPr/>
          <a:lstStyle/>
          <a:p>
            <a:r>
              <a:rPr lang="cs-CZ" sz="1400" b="1" dirty="0">
                <a:solidFill>
                  <a:srgbClr val="0000DC"/>
                </a:solidFill>
              </a:rPr>
              <a:t>Zásada veřejné správy jako služby </a:t>
            </a:r>
            <a:r>
              <a:rPr lang="cs-CZ" sz="1400" dirty="0"/>
              <a:t>- správní orgány jsou povinny koordinovat své postupy a spolupracovat v zájmu naplnění požadavků dobré správy. Každý správní orgán povinen zabývat se předmětnou věcí </a:t>
            </a:r>
            <a:r>
              <a:rPr lang="cs-CZ" sz="1400" dirty="0">
                <a:solidFill>
                  <a:srgbClr val="0000DC"/>
                </a:solidFill>
              </a:rPr>
              <a:t>svědomitě a odpovědně a použít nejvhodnějších prostředků, které vedou ke správnému vyřízení věci, bez zbytečného zatěžování uživatelů veřejné správy</a:t>
            </a:r>
            <a:r>
              <a:rPr lang="cs-CZ" sz="1400" dirty="0"/>
              <a:t>. Pokud se hovoří o nejvhodnějších prostředcích k vyřízení věci, mají se tím samozřejmě na mysli prostředky nejvhodnější pro uživatele veřejné správy, nikoliv pro správní orgán.</a:t>
            </a:r>
          </a:p>
          <a:p>
            <a:r>
              <a:rPr lang="cs-CZ" sz="1400" b="1" dirty="0">
                <a:solidFill>
                  <a:srgbClr val="0000DC"/>
                </a:solidFill>
              </a:rPr>
              <a:t>Princip součinnosti </a:t>
            </a:r>
            <a:r>
              <a:rPr lang="cs-CZ" sz="1400" dirty="0"/>
              <a:t>– obsahuje povinnost správního orgánu, kterému bylo doručeno podání, k jehož vyřízení není oprávněn, postoupit toto podání příslušnému správnímu orgánu a informovat o tom žadatele</a:t>
            </a:r>
          </a:p>
          <a:p>
            <a:r>
              <a:rPr lang="cs-CZ" sz="1400" b="1" dirty="0">
                <a:solidFill>
                  <a:srgbClr val="0000DC"/>
                </a:solidFill>
              </a:rPr>
              <a:t>Princip efektivnosti </a:t>
            </a:r>
            <a:r>
              <a:rPr lang="cs-CZ" sz="1400" dirty="0"/>
              <a:t>- směřuje ke </a:t>
            </a:r>
            <a:r>
              <a:rPr lang="cs-CZ" sz="1400" dirty="0">
                <a:solidFill>
                  <a:srgbClr val="0000DC"/>
                </a:solidFill>
              </a:rPr>
              <a:t>komplexnímu vyřízení věci</a:t>
            </a:r>
            <a:r>
              <a:rPr lang="cs-CZ" sz="1400" dirty="0"/>
              <a:t>. Správní orgány jsou proto povinny učinit </a:t>
            </a:r>
            <a:r>
              <a:rPr lang="cs-CZ" sz="1400" dirty="0">
                <a:solidFill>
                  <a:srgbClr val="0000DC"/>
                </a:solidFill>
              </a:rPr>
              <a:t>všechny kroky nezbytné k vyřešení problému</a:t>
            </a:r>
            <a:r>
              <a:rPr lang="cs-CZ" sz="1400" dirty="0"/>
              <a:t>, se kterým se uživatel veřejné správy obrátil na správní orgán (včetně výzvy k odstranění eventuálních vad podání), nikoliv naložit s podáním pouze tak, aby bylo „vyřešeno“ jen z formálního hlediska, například přesunutím vyřízení věci na jiný správní orgán. Je absolutně nepřípustné, aby porušení povinností vyplývajících z tohoto principu správními orgány mělo odpovědnostní důsledky pro uživatele veřejné správy, a to dokonce v oblasti správního práva trestního.</a:t>
            </a:r>
          </a:p>
          <a:p>
            <a:r>
              <a:rPr lang="cs-CZ" sz="1400" b="1" dirty="0">
                <a:solidFill>
                  <a:srgbClr val="0000DC"/>
                </a:solidFill>
              </a:rPr>
              <a:t>Principy dobré správy jsou aplikovatelné jednak v horizontální rovině mezi vykonavateli veřejné správy navzájem, jednak ve vertikálním vztahu mezi veřejnou správou a jejími uživateli.</a:t>
            </a:r>
          </a:p>
          <a:p>
            <a:pPr marL="72000" indent="0">
              <a:buNone/>
            </a:pPr>
            <a:r>
              <a:rPr lang="cs-CZ" sz="1200" dirty="0"/>
              <a:t>(Podle rozsudku Nejvyššího správního soudu ze dne 11. 9. 2008, čj. 1 As 30/2008-49)</a:t>
            </a:r>
          </a:p>
        </p:txBody>
      </p:sp>
    </p:spTree>
    <p:extLst>
      <p:ext uri="{BB962C8B-B14F-4D97-AF65-F5344CB8AC3E}">
        <p14:creationId xmlns:p14="http://schemas.microsoft.com/office/powerpoint/2010/main" val="14069259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509D262-5223-4A3A-B867-D55B3CB9C322}"/>
              </a:ext>
            </a:extLst>
          </p:cNvPr>
          <p:cNvSpPr>
            <a:spLocks noGrp="1"/>
          </p:cNvSpPr>
          <p:nvPr>
            <p:ph type="ftr" sz="quarter" idx="10"/>
          </p:nvPr>
        </p:nvSpPr>
        <p:spPr/>
        <p:txBody>
          <a:bodyPr/>
          <a:lstStyle/>
          <a:p>
            <a:r>
              <a:rPr lang="cs-CZ"/>
              <a:t>Definujte zápatí - název prezentace / pracoviště</a:t>
            </a:r>
            <a:endParaRPr lang="cs-CZ" dirty="0"/>
          </a:p>
        </p:txBody>
      </p:sp>
      <p:sp>
        <p:nvSpPr>
          <p:cNvPr id="3" name="Zástupný symbol pro číslo snímku 2">
            <a:extLst>
              <a:ext uri="{FF2B5EF4-FFF2-40B4-BE49-F238E27FC236}">
                <a16:creationId xmlns:a16="http://schemas.microsoft.com/office/drawing/2014/main" id="{ECC87B2A-EBF4-409E-BE26-DA34A9454898}"/>
              </a:ext>
            </a:extLst>
          </p:cNvPr>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
        <p:nvSpPr>
          <p:cNvPr id="4" name="Nadpis 3">
            <a:extLst>
              <a:ext uri="{FF2B5EF4-FFF2-40B4-BE49-F238E27FC236}">
                <a16:creationId xmlns:a16="http://schemas.microsoft.com/office/drawing/2014/main" id="{3892713B-F385-45C5-BC38-F5D0A0F902DE}"/>
              </a:ext>
            </a:extLst>
          </p:cNvPr>
          <p:cNvSpPr>
            <a:spLocks noGrp="1"/>
          </p:cNvSpPr>
          <p:nvPr>
            <p:ph type="title"/>
          </p:nvPr>
        </p:nvSpPr>
        <p:spPr>
          <a:xfrm>
            <a:off x="540094" y="152212"/>
            <a:ext cx="8066301" cy="451576"/>
          </a:xfrm>
        </p:spPr>
        <p:txBody>
          <a:bodyPr/>
          <a:lstStyle/>
          <a:p>
            <a:r>
              <a:rPr lang="cs-CZ" dirty="0"/>
              <a:t>Principy českého ochránce</a:t>
            </a:r>
          </a:p>
        </p:txBody>
      </p:sp>
      <p:sp>
        <p:nvSpPr>
          <p:cNvPr id="5" name="Zástupný obsah 4">
            <a:extLst>
              <a:ext uri="{FF2B5EF4-FFF2-40B4-BE49-F238E27FC236}">
                <a16:creationId xmlns:a16="http://schemas.microsoft.com/office/drawing/2014/main" id="{9205F074-4483-4711-9357-2898CBD4FA21}"/>
              </a:ext>
            </a:extLst>
          </p:cNvPr>
          <p:cNvSpPr>
            <a:spLocks noGrp="1"/>
          </p:cNvSpPr>
          <p:nvPr>
            <p:ph idx="1"/>
          </p:nvPr>
        </p:nvSpPr>
        <p:spPr>
          <a:xfrm>
            <a:off x="310554" y="797859"/>
            <a:ext cx="8627258" cy="5289176"/>
          </a:xfrm>
        </p:spPr>
        <p:txBody>
          <a:bodyPr/>
          <a:lstStyle/>
          <a:p>
            <a:pPr marL="72000" indent="0">
              <a:buNone/>
            </a:pPr>
            <a:r>
              <a:rPr lang="cs-CZ" sz="1200" dirty="0"/>
              <a:t>1. </a:t>
            </a:r>
            <a:r>
              <a:rPr lang="cs-CZ" sz="1200" b="1" dirty="0">
                <a:solidFill>
                  <a:srgbClr val="0000DC"/>
                </a:solidFill>
              </a:rPr>
              <a:t>Dodržování právního řádu </a:t>
            </a:r>
            <a:r>
              <a:rPr lang="cs-CZ" sz="1200" dirty="0"/>
              <a:t>Princip obsahuje povinnost úřadu postupovat v souladu s právním řádem ČR jako celkem a vykládat právní předpisy podle jejich smyslu, v souladu s principy dobré správy, s respektem ke stanoviskům nadřízeného úřadu a konstantní judikatuře soudů. Nadřízený úřad zavazuje k poskytování jednoznačných a srozumitelných právních stanovisek podřízeným úřadům. Úředníky zavazuje, aby využívali své pravomoci pouze k účelu, ke kterému jsou jim zákonem svěřeny a aby při užití správního uvážení zohledňovali výhradně objektivní kritéria a relevantní skutečnosti. </a:t>
            </a:r>
          </a:p>
          <a:p>
            <a:pPr marL="72000" indent="0">
              <a:buNone/>
            </a:pPr>
            <a:r>
              <a:rPr lang="cs-CZ" sz="1200" dirty="0"/>
              <a:t>2</a:t>
            </a:r>
            <a:r>
              <a:rPr lang="cs-CZ" sz="1200" b="1" dirty="0">
                <a:solidFill>
                  <a:srgbClr val="0000DC"/>
                </a:solidFill>
              </a:rPr>
              <a:t>. Nestrannost </a:t>
            </a:r>
            <a:r>
              <a:rPr lang="cs-CZ" sz="1200" dirty="0"/>
              <a:t>Princip požaduje rovné zacházení se všemi osobami, především aby všem byla dána možnost se vyjádřit. Pokud se úřad rozhodne k některému vyjádření v dalším řízení nepřihlížet, vždy takový postup odůvodní. Stížnost osoby na konkrétního úředníka řeší zásadně jiný úředník, než proti kterému stížnost směřuje, a to na základě porovnání tvrzení obou stran a objektivně zjištěných skutečností. </a:t>
            </a:r>
          </a:p>
          <a:p>
            <a:pPr marL="72000" indent="0">
              <a:buNone/>
            </a:pPr>
            <a:r>
              <a:rPr lang="cs-CZ" sz="1200" dirty="0"/>
              <a:t>3. </a:t>
            </a:r>
            <a:r>
              <a:rPr lang="cs-CZ" sz="1200" b="1" dirty="0">
                <a:solidFill>
                  <a:srgbClr val="0000DC"/>
                </a:solidFill>
              </a:rPr>
              <a:t>Včasnost </a:t>
            </a:r>
            <a:r>
              <a:rPr lang="cs-CZ" sz="1200" dirty="0"/>
              <a:t>Princip zavazuje úřad vyřídit každé podání osoby v rozumném a přiměřeném čase bez zbytečných průtahů, případně vyrozumět osobu o důvodech prodlevy a předpokládaném termínu vydání rozhodnutí. Pokud může mít rozhodnutí úřadu vliv na výsledek jiného řízení, snaží se úřad rozhodnout ještě před ukončením tohoto jiného řízení. U řízení zahajovaných z vlastního podnětu zahájí úřad řízení neodkladně poté, jakmile se dozví o důvodu pro jeho zahájení a dokončí ho v takovém čase, aby bylo plně dosaženo jeho účelu. </a:t>
            </a:r>
          </a:p>
          <a:p>
            <a:pPr marL="72000" indent="0">
              <a:buNone/>
            </a:pPr>
            <a:r>
              <a:rPr lang="cs-CZ" sz="1200" dirty="0"/>
              <a:t>4. </a:t>
            </a:r>
            <a:r>
              <a:rPr lang="cs-CZ" sz="1200" b="1" dirty="0">
                <a:solidFill>
                  <a:srgbClr val="0000DC"/>
                </a:solidFill>
              </a:rPr>
              <a:t>Předvídatelnost</a:t>
            </a:r>
            <a:r>
              <a:rPr lang="cs-CZ" sz="1200" dirty="0"/>
              <a:t> Princip požaduje po úřadu, aby rozhodoval shodně s tím, jak rozhodoval obdobné případy v minulosti, případně odůvodnil, proč se od své dosavadní praxe v konkrétním případě odchýlil. Úřad také používá v obdobných případech obdobné postupy. Při užití správního uvážení se úřad drží předem daných obecných měřítek a vychází ze spolehlivě zjištěných skutečností. Struktura důležitých dokumentů úřadu je ustálená tak, aby se osoby mohly v těchto dokumentech snadno orientovat. </a:t>
            </a:r>
          </a:p>
        </p:txBody>
      </p:sp>
    </p:spTree>
    <p:extLst>
      <p:ext uri="{BB962C8B-B14F-4D97-AF65-F5344CB8AC3E}">
        <p14:creationId xmlns:p14="http://schemas.microsoft.com/office/powerpoint/2010/main" val="5018067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7FCD2F7-B020-46A7-B92D-5ACF886FFF33}"/>
              </a:ext>
            </a:extLst>
          </p:cNvPr>
          <p:cNvSpPr>
            <a:spLocks noGrp="1"/>
          </p:cNvSpPr>
          <p:nvPr>
            <p:ph type="ftr" sz="quarter" idx="10"/>
          </p:nvPr>
        </p:nvSpPr>
        <p:spPr/>
        <p:txBody>
          <a:bodyPr/>
          <a:lstStyle/>
          <a:p>
            <a:r>
              <a:rPr lang="cs-CZ"/>
              <a:t>Definujte zápatí - název prezentace / pracoviště</a:t>
            </a:r>
            <a:endParaRPr lang="cs-CZ" dirty="0"/>
          </a:p>
        </p:txBody>
      </p:sp>
      <p:sp>
        <p:nvSpPr>
          <p:cNvPr id="3" name="Zástupný symbol pro číslo snímku 2">
            <a:extLst>
              <a:ext uri="{FF2B5EF4-FFF2-40B4-BE49-F238E27FC236}">
                <a16:creationId xmlns:a16="http://schemas.microsoft.com/office/drawing/2014/main" id="{CC046D9C-2CA7-4F86-B9D3-EDC8CB27F7DF}"/>
              </a:ext>
            </a:extLst>
          </p:cNvPr>
          <p:cNvSpPr>
            <a:spLocks noGrp="1"/>
          </p:cNvSpPr>
          <p:nvPr>
            <p:ph type="sldNum" sz="quarter" idx="11"/>
          </p:nvPr>
        </p:nvSpPr>
        <p:spPr/>
        <p:txBody>
          <a:bodyPr/>
          <a:lstStyle/>
          <a:p>
            <a:fld id="{0970407D-EE58-4A0B-824B-1D3AE42DD9CF}" type="slidenum">
              <a:rPr lang="cs-CZ" altLang="cs-CZ" smtClean="0"/>
              <a:pPr/>
              <a:t>38</a:t>
            </a:fld>
            <a:endParaRPr lang="cs-CZ" altLang="cs-CZ" dirty="0"/>
          </a:p>
        </p:txBody>
      </p:sp>
      <p:sp>
        <p:nvSpPr>
          <p:cNvPr id="4" name="Nadpis 3">
            <a:extLst>
              <a:ext uri="{FF2B5EF4-FFF2-40B4-BE49-F238E27FC236}">
                <a16:creationId xmlns:a16="http://schemas.microsoft.com/office/drawing/2014/main" id="{8FE12161-2320-4065-8590-8D37ADB2F029}"/>
              </a:ext>
            </a:extLst>
          </p:cNvPr>
          <p:cNvSpPr>
            <a:spLocks noGrp="1"/>
          </p:cNvSpPr>
          <p:nvPr>
            <p:ph type="title"/>
          </p:nvPr>
        </p:nvSpPr>
        <p:spPr>
          <a:xfrm>
            <a:off x="540094" y="289694"/>
            <a:ext cx="8066301" cy="451576"/>
          </a:xfrm>
        </p:spPr>
        <p:txBody>
          <a:bodyPr/>
          <a:lstStyle/>
          <a:p>
            <a:r>
              <a:rPr lang="cs-CZ" dirty="0"/>
              <a:t>Principy českého ochránce II</a:t>
            </a:r>
          </a:p>
        </p:txBody>
      </p:sp>
      <p:sp>
        <p:nvSpPr>
          <p:cNvPr id="5" name="Zástupný obsah 4">
            <a:extLst>
              <a:ext uri="{FF2B5EF4-FFF2-40B4-BE49-F238E27FC236}">
                <a16:creationId xmlns:a16="http://schemas.microsoft.com/office/drawing/2014/main" id="{C05C8A77-598C-424A-9D09-7581D518C896}"/>
              </a:ext>
            </a:extLst>
          </p:cNvPr>
          <p:cNvSpPr>
            <a:spLocks noGrp="1"/>
          </p:cNvSpPr>
          <p:nvPr>
            <p:ph idx="1"/>
          </p:nvPr>
        </p:nvSpPr>
        <p:spPr>
          <a:xfrm>
            <a:off x="405070" y="898317"/>
            <a:ext cx="8489577" cy="5172635"/>
          </a:xfrm>
        </p:spPr>
        <p:txBody>
          <a:bodyPr/>
          <a:lstStyle/>
          <a:p>
            <a:pPr marL="72000" indent="0">
              <a:buNone/>
            </a:pPr>
            <a:r>
              <a:rPr lang="cs-CZ" sz="1300" dirty="0"/>
              <a:t>5. </a:t>
            </a:r>
            <a:r>
              <a:rPr lang="cs-CZ" sz="1300" b="1" dirty="0">
                <a:solidFill>
                  <a:srgbClr val="0000DC"/>
                </a:solidFill>
              </a:rPr>
              <a:t>Přesvědčivost</a:t>
            </a:r>
            <a:r>
              <a:rPr lang="cs-CZ" sz="1300" dirty="0"/>
              <a:t> Princip předpokládá, že úřad poskytuje osobě přiměřeně během řízení informace o zjištěných skutečnostech a o jejích povinnostech vůči úřadu a informuje ji o svém budoucím postupu. Úředník přihlíží ve svém ústním a písemném vyjadřování ke komunikačním a intelektuálním schopnostem osoby. Každé rozhodnutí úřadu má přesvědčivé odůvodnění, kde jsou přehledně popsány všechny skutečnosti, ze kterých úřad při přijímání rozhodnutí vycházel, dále způsob, jakým tyto skutečnosti zjistil, a u každé z nich je jednoznačně vysvětleno, jak ji úřad posoudil. Úřad poučí osobu v rozhodnutí o možnosti použití opravných prostředků, a to včetně soudního přezkumu. Úřad podnikne účinné kroky k tomu, aby se osoba, jíž se rozhodnutí týká, o něm dozvěděla. </a:t>
            </a:r>
          </a:p>
          <a:p>
            <a:pPr marL="72000" indent="0">
              <a:buNone/>
            </a:pPr>
            <a:r>
              <a:rPr lang="cs-CZ" sz="1300" dirty="0"/>
              <a:t>6. </a:t>
            </a:r>
            <a:r>
              <a:rPr lang="cs-CZ" sz="1300" b="1" dirty="0">
                <a:solidFill>
                  <a:srgbClr val="0000DC"/>
                </a:solidFill>
              </a:rPr>
              <a:t>Přiměřenost</a:t>
            </a:r>
            <a:r>
              <a:rPr lang="cs-CZ" sz="1300" dirty="0"/>
              <a:t> Na základě tohoto principu úřad zohledňuje při uplatňování svých pravomocí mimořádnou situaci určité osoby a její oprávněné zájmy tak, aby jeho postup nebyl vůči této osobě nepřiměřeně tvrdý. Úřad se vždy snaží volit takové prostředky, které co nejméně zatěžují osoby zúčastněné na řízení a jsou vůči nim šetrné a hospodárné. Z možných řešení k dosažení účelu řízení upřednostňuje úřad to, které nejvíce respektuje práva a právem chráněné zájmy osob. Po osobách požaduje pouze takovou míru součinnosti, která je k dosažení účelu řízení nezbytně nutná.  </a:t>
            </a:r>
          </a:p>
          <a:p>
            <a:pPr marL="72000" indent="0">
              <a:buNone/>
            </a:pPr>
            <a:r>
              <a:rPr lang="cs-CZ" sz="1300" dirty="0"/>
              <a:t>7</a:t>
            </a:r>
            <a:r>
              <a:rPr lang="cs-CZ" sz="1300" b="1" dirty="0">
                <a:solidFill>
                  <a:srgbClr val="0000DC"/>
                </a:solidFill>
              </a:rPr>
              <a:t>. Součinnost </a:t>
            </a:r>
            <a:r>
              <a:rPr lang="cs-CZ" sz="1300" dirty="0"/>
              <a:t>Podle tohoto principu úřad vždy usiluje o komplexní řešení problému osoby. Za tímto účelem naváže v případě potřeby kontakt s jinými úřady, případně zajistí vzájemnou komunikaci a předávání informací mezi svými vlastními odbory či organizačními jednotkami. Úřad je důsledný a udržuje kontakt s každým konkrétním případem či problémem až do jeho faktického vyřešení.</a:t>
            </a:r>
          </a:p>
          <a:p>
            <a:endParaRPr lang="cs-CZ" sz="1200" dirty="0"/>
          </a:p>
        </p:txBody>
      </p:sp>
    </p:spTree>
    <p:extLst>
      <p:ext uri="{BB962C8B-B14F-4D97-AF65-F5344CB8AC3E}">
        <p14:creationId xmlns:p14="http://schemas.microsoft.com/office/powerpoint/2010/main" val="33636352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BF48814-FE12-4E4C-B2CF-7784EA391992}"/>
              </a:ext>
            </a:extLst>
          </p:cNvPr>
          <p:cNvSpPr>
            <a:spLocks noGrp="1"/>
          </p:cNvSpPr>
          <p:nvPr>
            <p:ph type="ftr" sz="quarter" idx="10"/>
          </p:nvPr>
        </p:nvSpPr>
        <p:spPr/>
        <p:txBody>
          <a:bodyPr/>
          <a:lstStyle/>
          <a:p>
            <a:r>
              <a:rPr lang="cs-CZ"/>
              <a:t>Definujte zápatí - název prezentace / pracoviště</a:t>
            </a:r>
            <a:endParaRPr lang="cs-CZ" dirty="0"/>
          </a:p>
        </p:txBody>
      </p:sp>
      <p:sp>
        <p:nvSpPr>
          <p:cNvPr id="3" name="Zástupný symbol pro číslo snímku 2">
            <a:extLst>
              <a:ext uri="{FF2B5EF4-FFF2-40B4-BE49-F238E27FC236}">
                <a16:creationId xmlns:a16="http://schemas.microsoft.com/office/drawing/2014/main" id="{9F041CDA-134F-4DCD-98A7-C16F6CA82496}"/>
              </a:ext>
            </a:extLst>
          </p:cNvPr>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sp>
        <p:nvSpPr>
          <p:cNvPr id="4" name="Nadpis 3">
            <a:extLst>
              <a:ext uri="{FF2B5EF4-FFF2-40B4-BE49-F238E27FC236}">
                <a16:creationId xmlns:a16="http://schemas.microsoft.com/office/drawing/2014/main" id="{1EA3ACC0-618A-4F26-8361-54DEC40CCD5C}"/>
              </a:ext>
            </a:extLst>
          </p:cNvPr>
          <p:cNvSpPr>
            <a:spLocks noGrp="1"/>
          </p:cNvSpPr>
          <p:nvPr>
            <p:ph type="title"/>
          </p:nvPr>
        </p:nvSpPr>
        <p:spPr>
          <a:xfrm>
            <a:off x="540094" y="378000"/>
            <a:ext cx="8066301" cy="451576"/>
          </a:xfrm>
        </p:spPr>
        <p:txBody>
          <a:bodyPr/>
          <a:lstStyle/>
          <a:p>
            <a:r>
              <a:rPr lang="cs-CZ" dirty="0"/>
              <a:t>Principy českého ochránce III</a:t>
            </a:r>
          </a:p>
        </p:txBody>
      </p:sp>
      <p:sp>
        <p:nvSpPr>
          <p:cNvPr id="5" name="Zástupný obsah 4">
            <a:extLst>
              <a:ext uri="{FF2B5EF4-FFF2-40B4-BE49-F238E27FC236}">
                <a16:creationId xmlns:a16="http://schemas.microsoft.com/office/drawing/2014/main" id="{DF3C5AD5-5F17-4BD7-8DF0-A204743D242F}"/>
              </a:ext>
            </a:extLst>
          </p:cNvPr>
          <p:cNvSpPr>
            <a:spLocks noGrp="1"/>
          </p:cNvSpPr>
          <p:nvPr>
            <p:ph idx="1"/>
          </p:nvPr>
        </p:nvSpPr>
        <p:spPr>
          <a:xfrm>
            <a:off x="242047" y="1001718"/>
            <a:ext cx="8633012" cy="5121175"/>
          </a:xfrm>
        </p:spPr>
        <p:txBody>
          <a:bodyPr/>
          <a:lstStyle/>
          <a:p>
            <a:pPr marL="72000" indent="0">
              <a:buNone/>
            </a:pPr>
            <a:r>
              <a:rPr lang="cs-CZ" sz="1300" dirty="0"/>
              <a:t>8. </a:t>
            </a:r>
            <a:r>
              <a:rPr lang="cs-CZ" sz="1300" b="1" dirty="0">
                <a:solidFill>
                  <a:srgbClr val="0000DC"/>
                </a:solidFill>
              </a:rPr>
              <a:t>Odpovědnost</a:t>
            </a:r>
            <a:r>
              <a:rPr lang="cs-CZ" sz="1300" dirty="0"/>
              <a:t> Princip požaduje po úřadu, aby se nevyhýbal posouzení předběžné otázky nebo přijetí rozhodnutí ve věci, která spadá do jeho působnosti. Ke všem námitkám a návrhům osob se úřad ve svém rozhodnutí jednoznačně vyjádří. V případě, že úřad udělá chybu, jasně a výslovně tuto chybu přizná, písemně se za ni osobě omluví a přijme účinná opatření k nápravě. </a:t>
            </a:r>
          </a:p>
          <a:p>
            <a:pPr marL="72000" indent="0">
              <a:buNone/>
            </a:pPr>
            <a:r>
              <a:rPr lang="cs-CZ" sz="1300" dirty="0"/>
              <a:t>9. </a:t>
            </a:r>
            <a:r>
              <a:rPr lang="cs-CZ" sz="1300" b="1" dirty="0">
                <a:solidFill>
                  <a:srgbClr val="0000DC"/>
                </a:solidFill>
              </a:rPr>
              <a:t>Otevřenost </a:t>
            </a:r>
            <a:r>
              <a:rPr lang="cs-CZ" sz="1300" dirty="0"/>
              <a:t>Princip, podle něhož úřad umožní osobám nahlížet do všech úředních dokumentů a pořizovat si jejich kopie. Toto oprávnění osob omezí pouze do té míry, jakou vyžaduje ochrana osobních údajů, soukromí, oprávněných zájmů jiných osob, utajovaných skutečností, obchodních tajemství nebo jiné zákonné limity. Úřad pečlivě dodržuje spisový pořádek a vede záznamy o příchozí a odchozí poště, takže je schopen jednotlivé dokumenty vyhledat. Na dokumentech úřadu je vždy uvedeno jméno úředníka, který dokument vypracoval, a telefonický či e-mailový kontakt na něj. Budova úřadu je vybavena informačním systémem, který umožňuje snadnou orientaci osob uvnitř a zaručuje možnost identifikace jednotlivých úředníků na jejich pracovištích. Úřední deska úřadu je umístěna na snadno dostupném místě, je zřetelně označena a přehledně členěna. </a:t>
            </a:r>
          </a:p>
          <a:p>
            <a:pPr marL="72000" indent="0">
              <a:buNone/>
            </a:pPr>
            <a:r>
              <a:rPr lang="cs-CZ" sz="1300" dirty="0"/>
              <a:t>10. </a:t>
            </a:r>
            <a:r>
              <a:rPr lang="cs-CZ" sz="1300" b="1" dirty="0">
                <a:solidFill>
                  <a:srgbClr val="0000DC"/>
                </a:solidFill>
              </a:rPr>
              <a:t>Vstřícnost</a:t>
            </a:r>
            <a:r>
              <a:rPr lang="cs-CZ" sz="1300" dirty="0"/>
              <a:t> Princip zavazuje úředníky, aby se chovali k osobám s respektem a zdvořilostí. Úřad se vždy snaží pomoci osobě dosáhnout cíle, který sleduje svým podáním, a teprve v případě, že to není možné, protože tomu brání zákon nebo oprávněný zájem jiné osoby, úřad podání odmítne. Úřad věnuje všem sdělením osob náležitou pozornost a na všechna podání řádně odpovídá, s výjimkou podání opakovaných a nepřinášejících nové skutečnosti a podání anonymních.</a:t>
            </a:r>
          </a:p>
        </p:txBody>
      </p:sp>
    </p:spTree>
    <p:extLst>
      <p:ext uri="{BB962C8B-B14F-4D97-AF65-F5344CB8AC3E}">
        <p14:creationId xmlns:p14="http://schemas.microsoft.com/office/powerpoint/2010/main" val="2419986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p:cNvSpPr>
            <a:spLocks noGrp="1"/>
          </p:cNvSpPr>
          <p:nvPr>
            <p:ph type="title"/>
          </p:nvPr>
        </p:nvSpPr>
        <p:spPr>
          <a:xfrm>
            <a:off x="540094" y="403008"/>
            <a:ext cx="8066301" cy="451576"/>
          </a:xfrm>
        </p:spPr>
        <p:txBody>
          <a:bodyPr/>
          <a:lstStyle/>
          <a:p>
            <a:r>
              <a:rPr lang="cs-CZ" dirty="0"/>
              <a:t>Čl. 228 SFEU</a:t>
            </a:r>
          </a:p>
        </p:txBody>
      </p:sp>
      <p:sp>
        <p:nvSpPr>
          <p:cNvPr id="5" name="Zástupný symbol pro obsah 4"/>
          <p:cNvSpPr>
            <a:spLocks noGrp="1"/>
          </p:cNvSpPr>
          <p:nvPr>
            <p:ph idx="1"/>
          </p:nvPr>
        </p:nvSpPr>
        <p:spPr>
          <a:xfrm>
            <a:off x="540094" y="1072896"/>
            <a:ext cx="8225954" cy="4937760"/>
          </a:xfrm>
        </p:spPr>
        <p:txBody>
          <a:bodyPr>
            <a:normAutofit fontScale="77500" lnSpcReduction="20000"/>
          </a:bodyPr>
          <a:lstStyle/>
          <a:p>
            <a:r>
              <a:rPr lang="cs-CZ" dirty="0"/>
              <a:t>Evropský veřejný ochránce práv </a:t>
            </a:r>
            <a:r>
              <a:rPr lang="cs-CZ" b="1" dirty="0">
                <a:solidFill>
                  <a:srgbClr val="0000DC"/>
                </a:solidFill>
              </a:rPr>
              <a:t>volený Evropským parlamentem</a:t>
            </a:r>
            <a:r>
              <a:rPr lang="cs-CZ" dirty="0">
                <a:solidFill>
                  <a:srgbClr val="0000DC"/>
                </a:solidFill>
              </a:rPr>
              <a:t> </a:t>
            </a:r>
            <a:r>
              <a:rPr lang="cs-CZ" dirty="0"/>
              <a:t>je oprávněn </a:t>
            </a:r>
            <a:r>
              <a:rPr lang="cs-CZ" b="1" dirty="0">
                <a:solidFill>
                  <a:srgbClr val="0000DC"/>
                </a:solidFill>
              </a:rPr>
              <a:t>přijímat stížnosti </a:t>
            </a:r>
            <a:r>
              <a:rPr lang="cs-CZ" dirty="0"/>
              <a:t>od kteréhokoli občana Unie nebo od kterékoli fyzické osoby s bydlištěm nebo právnické osoby se statutárním sídlem v členském státě, které se týkají případů </a:t>
            </a:r>
            <a:r>
              <a:rPr lang="cs-CZ" b="1" dirty="0">
                <a:solidFill>
                  <a:srgbClr val="0000DC"/>
                </a:solidFill>
              </a:rPr>
              <a:t>nesprávného úředního postupu </a:t>
            </a:r>
            <a:r>
              <a:rPr lang="cs-CZ" dirty="0"/>
              <a:t>orgánů, institucí nebo jiných subjektů Unie, </a:t>
            </a:r>
            <a:r>
              <a:rPr lang="cs-CZ" i="1" dirty="0"/>
              <a:t>s výjimkou Soudního dvora Evropské unie při výkonu jeho soudních pravomocí</a:t>
            </a:r>
            <a:r>
              <a:rPr lang="cs-CZ" dirty="0"/>
              <a:t>. Stížnosti </a:t>
            </a:r>
            <a:r>
              <a:rPr lang="cs-CZ" b="1" dirty="0">
                <a:solidFill>
                  <a:srgbClr val="0000DC"/>
                </a:solidFill>
              </a:rPr>
              <a:t>přezkoumává a podává o nich zprávu</a:t>
            </a:r>
            <a:r>
              <a:rPr lang="cs-CZ" dirty="0"/>
              <a:t>.</a:t>
            </a:r>
          </a:p>
          <a:p>
            <a:r>
              <a:rPr lang="cs-CZ" dirty="0"/>
              <a:t>V souladu se svými povinnostmi provádí veřejný ochránce práv šetření, která považuje za </a:t>
            </a:r>
            <a:r>
              <a:rPr lang="pl-PL" dirty="0"/>
              <a:t>opodstatněná, a to </a:t>
            </a:r>
            <a:r>
              <a:rPr lang="pl-PL" b="1" dirty="0">
                <a:solidFill>
                  <a:srgbClr val="0000DC"/>
                </a:solidFill>
              </a:rPr>
              <a:t>z vlastního podnětu nebo na základě stížností.</a:t>
            </a:r>
            <a:endParaRPr lang="cs-CZ" b="1" dirty="0">
              <a:solidFill>
                <a:srgbClr val="0000DC"/>
              </a:solidFill>
            </a:endParaRPr>
          </a:p>
        </p:txBody>
      </p:sp>
    </p:spTree>
    <p:extLst>
      <p:ext uri="{BB962C8B-B14F-4D97-AF65-F5344CB8AC3E}">
        <p14:creationId xmlns:p14="http://schemas.microsoft.com/office/powerpoint/2010/main" val="2925262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p:cNvSpPr>
            <a:spLocks noGrp="1"/>
          </p:cNvSpPr>
          <p:nvPr>
            <p:ph type="title"/>
          </p:nvPr>
        </p:nvSpPr>
        <p:spPr>
          <a:xfrm>
            <a:off x="540094" y="398267"/>
            <a:ext cx="8066301" cy="451576"/>
          </a:xfrm>
        </p:spPr>
        <p:txBody>
          <a:bodyPr/>
          <a:lstStyle/>
          <a:p>
            <a:r>
              <a:rPr lang="cs-CZ" dirty="0"/>
              <a:t>Právní úprava</a:t>
            </a:r>
          </a:p>
        </p:txBody>
      </p:sp>
      <p:sp>
        <p:nvSpPr>
          <p:cNvPr id="5" name="Zástupný symbol pro obsah 4"/>
          <p:cNvSpPr>
            <a:spLocks noGrp="1"/>
          </p:cNvSpPr>
          <p:nvPr>
            <p:ph idx="1"/>
          </p:nvPr>
        </p:nvSpPr>
        <p:spPr>
          <a:xfrm>
            <a:off x="540094" y="1024467"/>
            <a:ext cx="8066301" cy="4684183"/>
          </a:xfrm>
        </p:spPr>
        <p:txBody>
          <a:bodyPr/>
          <a:lstStyle/>
          <a:p>
            <a:r>
              <a:rPr lang="cs-CZ" dirty="0"/>
              <a:t>Čl. </a:t>
            </a:r>
            <a:r>
              <a:rPr lang="cs-CZ" dirty="0">
                <a:solidFill>
                  <a:srgbClr val="0000DC"/>
                </a:solidFill>
              </a:rPr>
              <a:t>228 SFEU </a:t>
            </a:r>
            <a:r>
              <a:rPr lang="cs-CZ" dirty="0"/>
              <a:t>(původně čl. 195 Smlouvy o ES)</a:t>
            </a:r>
          </a:p>
          <a:p>
            <a:pPr>
              <a:lnSpc>
                <a:spcPct val="100000"/>
              </a:lnSpc>
            </a:pPr>
            <a:r>
              <a:rPr lang="cs-CZ" dirty="0">
                <a:solidFill>
                  <a:srgbClr val="0000DC"/>
                </a:solidFill>
              </a:rPr>
              <a:t>Statut</a:t>
            </a:r>
            <a:r>
              <a:rPr lang="cs-CZ" dirty="0"/>
              <a:t> Evropského veřejného ochránce práv</a:t>
            </a:r>
            <a:br>
              <a:rPr lang="cs-CZ" dirty="0"/>
            </a:br>
            <a:r>
              <a:rPr lang="cs-CZ" sz="2000" i="1" dirty="0"/>
              <a:t>(Nařízení Evropského Parlamentu (EU, Euratom) 2021/1163 ze dne 24. června 2021, kterým se stanoví pravidla a obecné podmínky výkonu funkce veřejného ochránce práv)</a:t>
            </a:r>
          </a:p>
          <a:p>
            <a:r>
              <a:rPr lang="cs-CZ" dirty="0">
                <a:solidFill>
                  <a:srgbClr val="0000DC"/>
                </a:solidFill>
              </a:rPr>
              <a:t>Prováděcí rozhodnutí </a:t>
            </a:r>
            <a:r>
              <a:rPr lang="cs-CZ" dirty="0"/>
              <a:t>ochránce </a:t>
            </a:r>
          </a:p>
          <a:p>
            <a:pPr lvl="1"/>
            <a:r>
              <a:rPr lang="cs-CZ" dirty="0"/>
              <a:t>Doplňující prováděcí rozhodnutí </a:t>
            </a:r>
            <a:r>
              <a:rPr lang="cs-CZ" i="1" dirty="0"/>
              <a:t>(např. rozhodnutí evropského veřejného ochránce práv týkající se žádostí o přezkum, rozhodnutí, kterým se vydávají pokyny pro postup v případě nepatřičné komunikace a stížností, které představují zneužití procesu)</a:t>
            </a:r>
          </a:p>
          <a:p>
            <a:r>
              <a:rPr lang="cs-CZ" dirty="0">
                <a:solidFill>
                  <a:srgbClr val="0000DC"/>
                </a:solidFill>
              </a:rPr>
              <a:t>Pravidla chování</a:t>
            </a:r>
            <a:r>
              <a:rPr lang="cs-CZ" dirty="0"/>
              <a:t> ochránce, vydávaná přímo jím</a:t>
            </a:r>
          </a:p>
          <a:p>
            <a:r>
              <a:rPr lang="cs-CZ" dirty="0"/>
              <a:t>Čl. </a:t>
            </a:r>
            <a:r>
              <a:rPr lang="cs-CZ" dirty="0">
                <a:solidFill>
                  <a:srgbClr val="0000DC"/>
                </a:solidFill>
              </a:rPr>
              <a:t>43 LZPEU</a:t>
            </a:r>
          </a:p>
        </p:txBody>
      </p:sp>
    </p:spTree>
    <p:extLst>
      <p:ext uri="{BB962C8B-B14F-4D97-AF65-F5344CB8AC3E}">
        <p14:creationId xmlns:p14="http://schemas.microsoft.com/office/powerpoint/2010/main" val="2124367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p:cNvSpPr>
            <a:spLocks noGrp="1"/>
          </p:cNvSpPr>
          <p:nvPr>
            <p:ph type="title"/>
          </p:nvPr>
        </p:nvSpPr>
        <p:spPr/>
        <p:txBody>
          <a:bodyPr/>
          <a:lstStyle/>
          <a:p>
            <a:r>
              <a:rPr lang="cs-CZ" dirty="0"/>
              <a:t>Čl. </a:t>
            </a:r>
            <a:r>
              <a:rPr lang="cs-CZ" dirty="0">
                <a:solidFill>
                  <a:srgbClr val="0000DC"/>
                </a:solidFill>
              </a:rPr>
              <a:t>43 LZPEU – Evropský veřejný ochránce práv</a:t>
            </a:r>
            <a:br>
              <a:rPr lang="cs-CZ" dirty="0">
                <a:solidFill>
                  <a:srgbClr val="0000DC"/>
                </a:solidFill>
              </a:rPr>
            </a:br>
            <a:endParaRPr lang="cs-CZ" dirty="0"/>
          </a:p>
        </p:txBody>
      </p:sp>
      <p:sp>
        <p:nvSpPr>
          <p:cNvPr id="5" name="Zástupný symbol pro obsah 4"/>
          <p:cNvSpPr>
            <a:spLocks noGrp="1"/>
          </p:cNvSpPr>
          <p:nvPr>
            <p:ph idx="1"/>
          </p:nvPr>
        </p:nvSpPr>
        <p:spPr>
          <a:xfrm>
            <a:off x="540093" y="1852868"/>
            <a:ext cx="8066301" cy="4139998"/>
          </a:xfrm>
        </p:spPr>
        <p:txBody>
          <a:bodyPr/>
          <a:lstStyle/>
          <a:p>
            <a:pPr>
              <a:lnSpc>
                <a:spcPct val="114000"/>
              </a:lnSpc>
            </a:pPr>
            <a:r>
              <a:rPr lang="cs-CZ" dirty="0"/>
              <a:t>Každý </a:t>
            </a:r>
            <a:r>
              <a:rPr lang="cs-CZ" dirty="0">
                <a:solidFill>
                  <a:srgbClr val="0000DC"/>
                </a:solidFill>
              </a:rPr>
              <a:t>občan Unie </a:t>
            </a:r>
            <a:r>
              <a:rPr lang="cs-CZ" dirty="0"/>
              <a:t>a každá </a:t>
            </a:r>
            <a:r>
              <a:rPr lang="cs-CZ" dirty="0">
                <a:solidFill>
                  <a:srgbClr val="0000DC"/>
                </a:solidFill>
              </a:rPr>
              <a:t>fyzická osoba s bydlištěm</a:t>
            </a:r>
            <a:r>
              <a:rPr lang="cs-CZ" dirty="0"/>
              <a:t> nebo </a:t>
            </a:r>
            <a:r>
              <a:rPr lang="cs-CZ" dirty="0">
                <a:solidFill>
                  <a:srgbClr val="0000DC"/>
                </a:solidFill>
              </a:rPr>
              <a:t>právnická osoba se sídlem </a:t>
            </a:r>
            <a:r>
              <a:rPr lang="cs-CZ" dirty="0"/>
              <a:t>v členském státě má právo obracet se na evropského veřejného ochránce práv v případě </a:t>
            </a:r>
            <a:r>
              <a:rPr lang="cs-CZ" dirty="0">
                <a:solidFill>
                  <a:srgbClr val="0000DC"/>
                </a:solidFill>
              </a:rPr>
              <a:t>nesprávného úředního postupu orgánů, institucí nebo jiných subjektů Unie</a:t>
            </a:r>
            <a:r>
              <a:rPr lang="cs-CZ" dirty="0"/>
              <a:t>, </a:t>
            </a:r>
            <a:r>
              <a:rPr lang="cs-CZ" i="1" dirty="0"/>
              <a:t>s výjimkou Soudního dvora Evropské unie při výkonu jeho soudních pravomocí.</a:t>
            </a:r>
          </a:p>
        </p:txBody>
      </p:sp>
    </p:spTree>
    <p:extLst>
      <p:ext uri="{BB962C8B-B14F-4D97-AF65-F5344CB8AC3E}">
        <p14:creationId xmlns:p14="http://schemas.microsoft.com/office/powerpoint/2010/main" val="2372486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p:cNvSpPr>
            <a:spLocks noGrp="1"/>
          </p:cNvSpPr>
          <p:nvPr>
            <p:ph type="title"/>
          </p:nvPr>
        </p:nvSpPr>
        <p:spPr/>
        <p:txBody>
          <a:bodyPr/>
          <a:lstStyle/>
          <a:p>
            <a:r>
              <a:rPr lang="cs-CZ" dirty="0"/>
              <a:t>Historie</a:t>
            </a:r>
          </a:p>
        </p:txBody>
      </p:sp>
      <p:sp>
        <p:nvSpPr>
          <p:cNvPr id="5" name="Zástupný symbol pro obsah 4"/>
          <p:cNvSpPr>
            <a:spLocks noGrp="1"/>
          </p:cNvSpPr>
          <p:nvPr>
            <p:ph idx="1"/>
          </p:nvPr>
        </p:nvSpPr>
        <p:spPr>
          <a:xfrm>
            <a:off x="540094" y="1511808"/>
            <a:ext cx="8238146" cy="4547616"/>
          </a:xfrm>
        </p:spPr>
        <p:txBody>
          <a:bodyPr>
            <a:normAutofit fontScale="77500" lnSpcReduction="20000"/>
          </a:bodyPr>
          <a:lstStyle/>
          <a:p>
            <a:r>
              <a:rPr lang="cs-CZ" dirty="0">
                <a:solidFill>
                  <a:srgbClr val="0000DC"/>
                </a:solidFill>
              </a:rPr>
              <a:t>Předchůdce</a:t>
            </a:r>
            <a:r>
              <a:rPr lang="cs-CZ" dirty="0"/>
              <a:t>: Marie-Claude </a:t>
            </a:r>
            <a:r>
              <a:rPr lang="cs-CZ" dirty="0" err="1"/>
              <a:t>Vayssade</a:t>
            </a:r>
            <a:r>
              <a:rPr lang="cs-CZ" dirty="0"/>
              <a:t> </a:t>
            </a:r>
            <a:r>
              <a:rPr lang="cs-CZ" i="1" dirty="0"/>
              <a:t>(pro únosy dětí v rámci manželství osob nestejné národnosti, působila jako mediátor)</a:t>
            </a:r>
          </a:p>
          <a:p>
            <a:r>
              <a:rPr lang="cs-CZ" dirty="0"/>
              <a:t>Založen Maastrichtskou smlouvou 1992 </a:t>
            </a:r>
            <a:r>
              <a:rPr lang="cs-CZ" i="1" dirty="0"/>
              <a:t>(obavy, že by konkuroval peticím podávaným Parlamentu), </a:t>
            </a:r>
            <a:r>
              <a:rPr lang="cs-CZ" dirty="0"/>
              <a:t>aby částečně kompenzoval demokratický deficit EU</a:t>
            </a:r>
          </a:p>
          <a:p>
            <a:r>
              <a:rPr lang="cs-CZ" dirty="0"/>
              <a:t>1995: do funkce zvolen </a:t>
            </a:r>
            <a:r>
              <a:rPr lang="cs-CZ" dirty="0">
                <a:solidFill>
                  <a:srgbClr val="0000DC"/>
                </a:solidFill>
              </a:rPr>
              <a:t>Jacob </a:t>
            </a:r>
            <a:r>
              <a:rPr lang="cs-CZ" dirty="0" err="1">
                <a:solidFill>
                  <a:srgbClr val="0000DC"/>
                </a:solidFill>
              </a:rPr>
              <a:t>Söderman</a:t>
            </a:r>
            <a:r>
              <a:rPr lang="cs-CZ" dirty="0">
                <a:solidFill>
                  <a:srgbClr val="0000DC"/>
                </a:solidFill>
              </a:rPr>
              <a:t> </a:t>
            </a:r>
            <a:r>
              <a:rPr lang="cs-CZ" dirty="0"/>
              <a:t>– finský ombudsman</a:t>
            </a:r>
          </a:p>
          <a:p>
            <a:r>
              <a:rPr lang="cs-CZ" dirty="0"/>
              <a:t>2003: funkci přebírá </a:t>
            </a:r>
            <a:r>
              <a:rPr lang="cs-CZ" dirty="0">
                <a:solidFill>
                  <a:srgbClr val="0000DC"/>
                </a:solidFill>
              </a:rPr>
              <a:t>P. </a:t>
            </a:r>
            <a:r>
              <a:rPr lang="cs-CZ" dirty="0" err="1">
                <a:solidFill>
                  <a:srgbClr val="0000DC"/>
                </a:solidFill>
              </a:rPr>
              <a:t>Nikiforos</a:t>
            </a:r>
            <a:r>
              <a:rPr lang="cs-CZ" dirty="0">
                <a:solidFill>
                  <a:srgbClr val="0000DC"/>
                </a:solidFill>
              </a:rPr>
              <a:t> </a:t>
            </a:r>
            <a:r>
              <a:rPr lang="cs-CZ" dirty="0" err="1">
                <a:solidFill>
                  <a:srgbClr val="0000DC"/>
                </a:solidFill>
              </a:rPr>
              <a:t>Diamandouros</a:t>
            </a:r>
            <a:r>
              <a:rPr lang="cs-CZ" dirty="0">
                <a:solidFill>
                  <a:srgbClr val="0000DC"/>
                </a:solidFill>
              </a:rPr>
              <a:t> </a:t>
            </a:r>
            <a:r>
              <a:rPr lang="cs-CZ" dirty="0"/>
              <a:t>– řecký ochránce, autor jednoho z katalogů principů dobré správy</a:t>
            </a:r>
          </a:p>
          <a:p>
            <a:r>
              <a:rPr lang="cs-CZ" dirty="0"/>
              <a:t>2013: ochránkyní se stává </a:t>
            </a:r>
            <a:r>
              <a:rPr lang="cs-CZ" dirty="0">
                <a:solidFill>
                  <a:srgbClr val="0000DC"/>
                </a:solidFill>
              </a:rPr>
              <a:t>Emily </a:t>
            </a:r>
            <a:r>
              <a:rPr lang="cs-CZ" dirty="0" err="1">
                <a:solidFill>
                  <a:srgbClr val="0000DC"/>
                </a:solidFill>
              </a:rPr>
              <a:t>O‘Reilly</a:t>
            </a:r>
            <a:r>
              <a:rPr lang="cs-CZ" dirty="0">
                <a:solidFill>
                  <a:srgbClr val="0000DC"/>
                </a:solidFill>
              </a:rPr>
              <a:t> </a:t>
            </a:r>
            <a:r>
              <a:rPr lang="cs-CZ" dirty="0"/>
              <a:t>– první irská ochránkyně ženského pohlaví</a:t>
            </a:r>
            <a:endParaRPr lang="cs-CZ" i="1" dirty="0"/>
          </a:p>
        </p:txBody>
      </p:sp>
    </p:spTree>
    <p:extLst>
      <p:ext uri="{BB962C8B-B14F-4D97-AF65-F5344CB8AC3E}">
        <p14:creationId xmlns:p14="http://schemas.microsoft.com/office/powerpoint/2010/main" val="2737935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p:cNvSpPr>
            <a:spLocks noGrp="1"/>
          </p:cNvSpPr>
          <p:nvPr>
            <p:ph type="title"/>
          </p:nvPr>
        </p:nvSpPr>
        <p:spPr/>
        <p:txBody>
          <a:bodyPr/>
          <a:lstStyle/>
          <a:p>
            <a:r>
              <a:rPr lang="cs-CZ" dirty="0">
                <a:solidFill>
                  <a:srgbClr val="0000DC"/>
                </a:solidFill>
              </a:rPr>
              <a:t>Emily </a:t>
            </a:r>
            <a:r>
              <a:rPr lang="cs-CZ" dirty="0" err="1">
                <a:solidFill>
                  <a:srgbClr val="0000DC"/>
                </a:solidFill>
              </a:rPr>
              <a:t>O‘Reilly</a:t>
            </a:r>
            <a:endParaRPr lang="cs-CZ" dirty="0"/>
          </a:p>
        </p:txBody>
      </p:sp>
      <p:pic>
        <p:nvPicPr>
          <p:cNvPr id="6" name="Zástupný symbol pro obsah 5"/>
          <p:cNvPicPr>
            <a:picLocks noGrp="1" noChangeAspect="1"/>
          </p:cNvPicPr>
          <p:nvPr>
            <p:ph idx="1"/>
          </p:nvPr>
        </p:nvPicPr>
        <p:blipFill>
          <a:blip r:embed="rId2"/>
          <a:stretch>
            <a:fillRect/>
          </a:stretch>
        </p:blipFill>
        <p:spPr>
          <a:xfrm>
            <a:off x="1705138" y="1482725"/>
            <a:ext cx="5557512" cy="4140200"/>
          </a:xfrm>
          <a:prstGeom prst="rect">
            <a:avLst/>
          </a:prstGeom>
        </p:spPr>
      </p:pic>
    </p:spTree>
    <p:extLst>
      <p:ext uri="{BB962C8B-B14F-4D97-AF65-F5344CB8AC3E}">
        <p14:creationId xmlns:p14="http://schemas.microsoft.com/office/powerpoint/2010/main" val="2752085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p:cNvSpPr>
            <a:spLocks noGrp="1"/>
          </p:cNvSpPr>
          <p:nvPr>
            <p:ph type="title"/>
          </p:nvPr>
        </p:nvSpPr>
        <p:spPr/>
        <p:txBody>
          <a:bodyPr/>
          <a:lstStyle/>
          <a:p>
            <a:r>
              <a:rPr lang="cs-CZ" dirty="0"/>
              <a:t>Požadavky na funkci</a:t>
            </a:r>
          </a:p>
        </p:txBody>
      </p:sp>
      <p:sp>
        <p:nvSpPr>
          <p:cNvPr id="5" name="Zástupný symbol pro obsah 4"/>
          <p:cNvSpPr>
            <a:spLocks noGrp="1"/>
          </p:cNvSpPr>
          <p:nvPr>
            <p:ph idx="1"/>
          </p:nvPr>
        </p:nvSpPr>
        <p:spPr>
          <a:xfrm>
            <a:off x="540094" y="1463041"/>
            <a:ext cx="8066301" cy="4492486"/>
          </a:xfrm>
        </p:spPr>
        <p:txBody>
          <a:bodyPr>
            <a:normAutofit fontScale="77500" lnSpcReduction="20000"/>
          </a:bodyPr>
          <a:lstStyle/>
          <a:p>
            <a:r>
              <a:rPr lang="cs-CZ" dirty="0"/>
              <a:t>Je vybírán z osob, které jsou </a:t>
            </a:r>
            <a:r>
              <a:rPr lang="cs-CZ" b="1" dirty="0">
                <a:solidFill>
                  <a:srgbClr val="0000DC"/>
                </a:solidFill>
              </a:rPr>
              <a:t>občany Evropské unie</a:t>
            </a:r>
            <a:r>
              <a:rPr lang="cs-CZ" dirty="0"/>
              <a:t>, </a:t>
            </a:r>
          </a:p>
          <a:p>
            <a:r>
              <a:rPr lang="cs-CZ" dirty="0"/>
              <a:t>mají </a:t>
            </a:r>
            <a:r>
              <a:rPr lang="cs-CZ" b="1" dirty="0"/>
              <a:t>plná občanská a politická práva</a:t>
            </a:r>
            <a:r>
              <a:rPr lang="cs-CZ" dirty="0"/>
              <a:t>, </a:t>
            </a:r>
          </a:p>
          <a:p>
            <a:r>
              <a:rPr lang="cs-CZ" dirty="0"/>
              <a:t>poskytují veškeré </a:t>
            </a:r>
            <a:r>
              <a:rPr lang="cs-CZ" b="1" dirty="0"/>
              <a:t>záruky nezávislosti</a:t>
            </a:r>
            <a:r>
              <a:rPr lang="cs-CZ" dirty="0"/>
              <a:t>, </a:t>
            </a:r>
          </a:p>
          <a:p>
            <a:r>
              <a:rPr lang="cs-CZ" dirty="0"/>
              <a:t>splňují </a:t>
            </a:r>
            <a:r>
              <a:rPr lang="cs-CZ" dirty="0">
                <a:solidFill>
                  <a:srgbClr val="0000DC"/>
                </a:solidFill>
              </a:rPr>
              <a:t>podmínky požadované pro výkon nejvyšších soudních funkcí ve své zemi</a:t>
            </a:r>
            <a:r>
              <a:rPr lang="cs-CZ" dirty="0"/>
              <a:t> nebo mají obecně </a:t>
            </a:r>
            <a:r>
              <a:rPr lang="cs-CZ" dirty="0">
                <a:solidFill>
                  <a:srgbClr val="0000DC"/>
                </a:solidFill>
              </a:rPr>
              <a:t>uznávané zkušenosti a způsobilost </a:t>
            </a:r>
            <a:r>
              <a:rPr lang="cs-CZ" dirty="0"/>
              <a:t>pro výkon funkce veřejného ochránce práv,</a:t>
            </a:r>
          </a:p>
          <a:p>
            <a:r>
              <a:rPr lang="cs-CZ" b="0" i="0" dirty="0">
                <a:solidFill>
                  <a:srgbClr val="000000"/>
                </a:solidFill>
                <a:effectLst/>
                <a:highlight>
                  <a:srgbClr val="FFFFFF"/>
                </a:highlight>
                <a:latin typeface="Source Sans Pro" panose="020F0502020204030204" pitchFamily="34" charset="0"/>
              </a:rPr>
              <a:t>nebyly členy vnitrostátních vlád nebo poslanci Evropského parlamentu, členy Evropské rady či Evropské komise během dvou let předcházejících datu zveřejnění výzvy k předkládání nominací kandidátů. </a:t>
            </a:r>
            <a:endParaRPr lang="cs-CZ" dirty="0"/>
          </a:p>
        </p:txBody>
      </p:sp>
    </p:spTree>
    <p:extLst>
      <p:ext uri="{BB962C8B-B14F-4D97-AF65-F5344CB8AC3E}">
        <p14:creationId xmlns:p14="http://schemas.microsoft.com/office/powerpoint/2010/main" val="3857130407"/>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LAW-CZ.potx" id="{9368F25A-D07D-4454-BB9E-323E9573381A}" vid="{D76D3162-79D4-49CC-8197-D810905360BE}"/>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prezentace-law-cz-4-3</Template>
  <TotalTime>731</TotalTime>
  <Words>3808</Words>
  <Application>Microsoft Office PowerPoint</Application>
  <PresentationFormat>Vlastní</PresentationFormat>
  <Paragraphs>268</Paragraphs>
  <Slides>39</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39</vt:i4>
      </vt:variant>
    </vt:vector>
  </HeadingPairs>
  <TitlesOfParts>
    <vt:vector size="44" baseType="lpstr">
      <vt:lpstr>Arial</vt:lpstr>
      <vt:lpstr>Source Sans Pro</vt:lpstr>
      <vt:lpstr>Tahoma</vt:lpstr>
      <vt:lpstr>Wingdings</vt:lpstr>
      <vt:lpstr>Prezentace_MU_CZ</vt:lpstr>
      <vt:lpstr>Evropské správní právo  </vt:lpstr>
      <vt:lpstr>Téma</vt:lpstr>
      <vt:lpstr>„Ombudsman“</vt:lpstr>
      <vt:lpstr>Čl. 228 SFEU</vt:lpstr>
      <vt:lpstr>Právní úprava</vt:lpstr>
      <vt:lpstr>Čl. 43 LZPEU – Evropský veřejný ochránce práv </vt:lpstr>
      <vt:lpstr>Historie</vt:lpstr>
      <vt:lpstr>Emily O‘Reilly</vt:lpstr>
      <vt:lpstr>Požadavky na funkci</vt:lpstr>
      <vt:lpstr>Sídlo</vt:lpstr>
      <vt:lpstr>Vztah k Evropskému parlamentu</vt:lpstr>
      <vt:lpstr>Vztah k Soudnímu dvoru</vt:lpstr>
      <vt:lpstr>Organizační schéma úřadu</vt:lpstr>
      <vt:lpstr>Výkon funkce - skončení</vt:lpstr>
      <vt:lpstr>Odvolání</vt:lpstr>
      <vt:lpstr>Výkon funkce</vt:lpstr>
      <vt:lpstr>Zahájení šetření</vt:lpstr>
      <vt:lpstr>Podmínky podání stížnosti</vt:lpstr>
      <vt:lpstr>Schéma postupu při vyřizování stížnosti I</vt:lpstr>
      <vt:lpstr>Průběh šetření</vt:lpstr>
      <vt:lpstr>Schéma postupu při vyřizování stížnosti II - šetření</vt:lpstr>
      <vt:lpstr>Obrana proti činnosti Evropského veřejného ochránce práv – žádost o přezkum</vt:lpstr>
      <vt:lpstr>Obrana proti činnosti Evropského veřejného ochránce práv - soudní</vt:lpstr>
      <vt:lpstr>Associazione delle Cantine Sociali Venete vs. European Ombudsman and European Parliament</vt:lpstr>
      <vt:lpstr>Devrajan Srinivasan vs. European Ombudsman</vt:lpstr>
      <vt:lpstr>Frank Lamberts vs. European Ombudsman</vt:lpstr>
      <vt:lpstr>M. vs. Médiateur européen</vt:lpstr>
      <vt:lpstr>Claire Staelen vs. Evropský veřejný ochránce práv - Tribunál</vt:lpstr>
      <vt:lpstr>Čl. 41 LZPEU – Právo na řádnou správu I</vt:lpstr>
      <vt:lpstr>Čl. 41 LZPEU – Právo na řádnou správu II</vt:lpstr>
      <vt:lpstr>Claire Staelen vs. Evropský veřejný ochránce práv – Soudní dvůr</vt:lpstr>
      <vt:lpstr>Principy dobré/řádné správy</vt:lpstr>
      <vt:lpstr>Pojmy</vt:lpstr>
      <vt:lpstr>Špatná správa – DZ k zákonu o českém ochránci</vt:lpstr>
      <vt:lpstr>Úrovně</vt:lpstr>
      <vt:lpstr>Projevy principů v chování správních orgánů</vt:lpstr>
      <vt:lpstr>Principy českého ochránce</vt:lpstr>
      <vt:lpstr>Principy českého ochránce II</vt:lpstr>
      <vt:lpstr>Principy českého ochránce III</vt:lpstr>
    </vt:vector>
  </TitlesOfParts>
  <Company>PrF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Lukas Potesil</dc:creator>
  <cp:lastModifiedBy>Anna Richterová</cp:lastModifiedBy>
  <cp:revision>76</cp:revision>
  <cp:lastPrinted>1601-01-01T00:00:00Z</cp:lastPrinted>
  <dcterms:created xsi:type="dcterms:W3CDTF">2019-02-27T15:02:38Z</dcterms:created>
  <dcterms:modified xsi:type="dcterms:W3CDTF">2024-10-04T13:47:47Z</dcterms:modified>
</cp:coreProperties>
</file>