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s-E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větlý styl 1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730" autoAdjust="0"/>
    <p:restoredTop sz="94700" autoAdjust="0"/>
  </p:normalViewPr>
  <p:slideViewPr>
    <p:cSldViewPr>
      <p:cViewPr varScale="1">
        <p:scale>
          <a:sx n="105" d="100"/>
          <a:sy n="105" d="100"/>
        </p:scale>
        <p:origin x="139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2ABC373-0046-4937-A146-BDF42FA9B91D}" type="doc">
      <dgm:prSet loTypeId="urn:microsoft.com/office/officeart/2005/8/layout/vList2" loCatId="list" qsTypeId="urn:microsoft.com/office/officeart/2005/8/quickstyle/simple4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148A492C-CA52-416D-BEE0-ED8ABC3E16AD}">
      <dgm:prSet/>
      <dgm:spPr/>
      <dgm:t>
        <a:bodyPr/>
        <a:lstStyle/>
        <a:p>
          <a:r>
            <a:rPr lang="cs-CZ"/>
            <a:t>Osoby působící v závislém postavení (typicky vztah zaměstnavatel – zaměstnanec)</a:t>
          </a:r>
          <a:endParaRPr lang="en-US"/>
        </a:p>
      </dgm:t>
    </dgm:pt>
    <dgm:pt modelId="{A625DA6A-6F55-4E10-A70F-1EF1DB26AA03}" type="parTrans" cxnId="{35306B10-905A-445D-8782-A95D8977A243}">
      <dgm:prSet/>
      <dgm:spPr/>
      <dgm:t>
        <a:bodyPr/>
        <a:lstStyle/>
        <a:p>
          <a:endParaRPr lang="en-US"/>
        </a:p>
      </dgm:t>
    </dgm:pt>
    <dgm:pt modelId="{172889E0-FB73-46D4-98AF-57B3D1CC0282}" type="sibTrans" cxnId="{35306B10-905A-445D-8782-A95D8977A243}">
      <dgm:prSet/>
      <dgm:spPr/>
      <dgm:t>
        <a:bodyPr/>
        <a:lstStyle/>
        <a:p>
          <a:endParaRPr lang="en-US"/>
        </a:p>
      </dgm:t>
    </dgm:pt>
    <dgm:pt modelId="{32714697-2182-45FF-AD92-D3CDB223236F}">
      <dgm:prSet/>
      <dgm:spPr/>
      <dgm:t>
        <a:bodyPr/>
        <a:lstStyle/>
        <a:p>
          <a:r>
            <a:rPr lang="cs-CZ"/>
            <a:t>Osoby samostatně výdělečně činné (typicky samostatní podnikatelé – fyzické osoby)</a:t>
          </a:r>
          <a:endParaRPr lang="en-US"/>
        </a:p>
      </dgm:t>
    </dgm:pt>
    <dgm:pt modelId="{B6AC2F73-CCBF-4735-B214-0F5CBCA45102}" type="parTrans" cxnId="{024FC649-963C-44C7-862A-5BF68EA0257D}">
      <dgm:prSet/>
      <dgm:spPr/>
      <dgm:t>
        <a:bodyPr/>
        <a:lstStyle/>
        <a:p>
          <a:endParaRPr lang="en-US"/>
        </a:p>
      </dgm:t>
    </dgm:pt>
    <dgm:pt modelId="{F3A32C9E-FD6C-4D34-B707-EE8D154CC4BD}" type="sibTrans" cxnId="{024FC649-963C-44C7-862A-5BF68EA0257D}">
      <dgm:prSet/>
      <dgm:spPr/>
      <dgm:t>
        <a:bodyPr/>
        <a:lstStyle/>
        <a:p>
          <a:endParaRPr lang="en-US"/>
        </a:p>
      </dgm:t>
    </dgm:pt>
    <dgm:pt modelId="{B4874271-75AA-4B50-B8A0-96A7BCA05F7C}">
      <dgm:prSet/>
      <dgm:spPr/>
      <dgm:t>
        <a:bodyPr/>
        <a:lstStyle/>
        <a:p>
          <a:r>
            <a:rPr lang="cs-CZ"/>
            <a:t>Osoby působící v rámci ekonomických entit nikoliv v závislém postavení</a:t>
          </a:r>
          <a:endParaRPr lang="en-US"/>
        </a:p>
      </dgm:t>
    </dgm:pt>
    <dgm:pt modelId="{C63C4823-EFD7-4A7C-AD22-D908F6A88E54}" type="parTrans" cxnId="{387A314B-F4C4-429D-B646-01CC2721C2C4}">
      <dgm:prSet/>
      <dgm:spPr/>
      <dgm:t>
        <a:bodyPr/>
        <a:lstStyle/>
        <a:p>
          <a:endParaRPr lang="en-US"/>
        </a:p>
      </dgm:t>
    </dgm:pt>
    <dgm:pt modelId="{0ECBD922-E1EB-44B4-B4C0-FA8D1EAB21B0}" type="sibTrans" cxnId="{387A314B-F4C4-429D-B646-01CC2721C2C4}">
      <dgm:prSet/>
      <dgm:spPr/>
      <dgm:t>
        <a:bodyPr/>
        <a:lstStyle/>
        <a:p>
          <a:endParaRPr lang="en-US"/>
        </a:p>
      </dgm:t>
    </dgm:pt>
    <dgm:pt modelId="{A754F945-EDB4-8242-9155-DF5C360027A7}" type="pres">
      <dgm:prSet presAssocID="{12ABC373-0046-4937-A146-BDF42FA9B91D}" presName="linear" presStyleCnt="0">
        <dgm:presLayoutVars>
          <dgm:animLvl val="lvl"/>
          <dgm:resizeHandles val="exact"/>
        </dgm:presLayoutVars>
      </dgm:prSet>
      <dgm:spPr/>
    </dgm:pt>
    <dgm:pt modelId="{CC9C0E71-70BD-4C4C-8421-FB558D5D40A1}" type="pres">
      <dgm:prSet presAssocID="{148A492C-CA52-416D-BEE0-ED8ABC3E16AD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744CE6AD-0710-1B44-9CC8-1685CF926777}" type="pres">
      <dgm:prSet presAssocID="{172889E0-FB73-46D4-98AF-57B3D1CC0282}" presName="spacer" presStyleCnt="0"/>
      <dgm:spPr/>
    </dgm:pt>
    <dgm:pt modelId="{1E58E44D-262D-BC40-B3C1-BD766BF87935}" type="pres">
      <dgm:prSet presAssocID="{32714697-2182-45FF-AD92-D3CDB223236F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D2EAECAB-12BF-1A44-AADC-BE3919D61E3D}" type="pres">
      <dgm:prSet presAssocID="{F3A32C9E-FD6C-4D34-B707-EE8D154CC4BD}" presName="spacer" presStyleCnt="0"/>
      <dgm:spPr/>
    </dgm:pt>
    <dgm:pt modelId="{D348BF1A-F895-7E4A-8E58-EDAC68D48336}" type="pres">
      <dgm:prSet presAssocID="{B4874271-75AA-4B50-B8A0-96A7BCA05F7C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35306B10-905A-445D-8782-A95D8977A243}" srcId="{12ABC373-0046-4937-A146-BDF42FA9B91D}" destId="{148A492C-CA52-416D-BEE0-ED8ABC3E16AD}" srcOrd="0" destOrd="0" parTransId="{A625DA6A-6F55-4E10-A70F-1EF1DB26AA03}" sibTransId="{172889E0-FB73-46D4-98AF-57B3D1CC0282}"/>
    <dgm:cxn modelId="{BCE6C421-212B-C749-93A0-17CCCF8494A8}" type="presOf" srcId="{12ABC373-0046-4937-A146-BDF42FA9B91D}" destId="{A754F945-EDB4-8242-9155-DF5C360027A7}" srcOrd="0" destOrd="0" presId="urn:microsoft.com/office/officeart/2005/8/layout/vList2"/>
    <dgm:cxn modelId="{024FC649-963C-44C7-862A-5BF68EA0257D}" srcId="{12ABC373-0046-4937-A146-BDF42FA9B91D}" destId="{32714697-2182-45FF-AD92-D3CDB223236F}" srcOrd="1" destOrd="0" parTransId="{B6AC2F73-CCBF-4735-B214-0F5CBCA45102}" sibTransId="{F3A32C9E-FD6C-4D34-B707-EE8D154CC4BD}"/>
    <dgm:cxn modelId="{387A314B-F4C4-429D-B646-01CC2721C2C4}" srcId="{12ABC373-0046-4937-A146-BDF42FA9B91D}" destId="{B4874271-75AA-4B50-B8A0-96A7BCA05F7C}" srcOrd="2" destOrd="0" parTransId="{C63C4823-EFD7-4A7C-AD22-D908F6A88E54}" sibTransId="{0ECBD922-E1EB-44B4-B4C0-FA8D1EAB21B0}"/>
    <dgm:cxn modelId="{44E4ABB2-BDA6-2647-AB1B-4A2C43F5BC1A}" type="presOf" srcId="{148A492C-CA52-416D-BEE0-ED8ABC3E16AD}" destId="{CC9C0E71-70BD-4C4C-8421-FB558D5D40A1}" srcOrd="0" destOrd="0" presId="urn:microsoft.com/office/officeart/2005/8/layout/vList2"/>
    <dgm:cxn modelId="{5EBF88CF-1B20-4D4B-9C30-6FEC18F4B1D2}" type="presOf" srcId="{B4874271-75AA-4B50-B8A0-96A7BCA05F7C}" destId="{D348BF1A-F895-7E4A-8E58-EDAC68D48336}" srcOrd="0" destOrd="0" presId="urn:microsoft.com/office/officeart/2005/8/layout/vList2"/>
    <dgm:cxn modelId="{49D01CD8-2374-994B-A3CF-E8849C03C2FC}" type="presOf" srcId="{32714697-2182-45FF-AD92-D3CDB223236F}" destId="{1E58E44D-262D-BC40-B3C1-BD766BF87935}" srcOrd="0" destOrd="0" presId="urn:microsoft.com/office/officeart/2005/8/layout/vList2"/>
    <dgm:cxn modelId="{28004597-9D17-3644-AFF8-91A969CA499C}" type="presParOf" srcId="{A754F945-EDB4-8242-9155-DF5C360027A7}" destId="{CC9C0E71-70BD-4C4C-8421-FB558D5D40A1}" srcOrd="0" destOrd="0" presId="urn:microsoft.com/office/officeart/2005/8/layout/vList2"/>
    <dgm:cxn modelId="{DB424D0B-4616-1249-9CF5-77DF24CC6284}" type="presParOf" srcId="{A754F945-EDB4-8242-9155-DF5C360027A7}" destId="{744CE6AD-0710-1B44-9CC8-1685CF926777}" srcOrd="1" destOrd="0" presId="urn:microsoft.com/office/officeart/2005/8/layout/vList2"/>
    <dgm:cxn modelId="{DB6551CE-5E72-6246-8B3F-DEF6D3A92D6F}" type="presParOf" srcId="{A754F945-EDB4-8242-9155-DF5C360027A7}" destId="{1E58E44D-262D-BC40-B3C1-BD766BF87935}" srcOrd="2" destOrd="0" presId="urn:microsoft.com/office/officeart/2005/8/layout/vList2"/>
    <dgm:cxn modelId="{DE534844-EC99-AE45-BF60-C1C5CF0520FB}" type="presParOf" srcId="{A754F945-EDB4-8242-9155-DF5C360027A7}" destId="{D2EAECAB-12BF-1A44-AADC-BE3919D61E3D}" srcOrd="3" destOrd="0" presId="urn:microsoft.com/office/officeart/2005/8/layout/vList2"/>
    <dgm:cxn modelId="{9DDE834F-50FD-ED4E-AC90-5831D4043FCA}" type="presParOf" srcId="{A754F945-EDB4-8242-9155-DF5C360027A7}" destId="{D348BF1A-F895-7E4A-8E58-EDAC68D48336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3F13226-270B-41A8-A75B-61AB6C0BA6F6}" type="doc">
      <dgm:prSet loTypeId="urn:microsoft.com/office/officeart/2008/layout/LinedList" loCatId="list" qsTypeId="urn:microsoft.com/office/officeart/2005/8/quickstyle/simple4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3C03B195-ACAF-4051-AC16-27C8A6CCB14E}">
      <dgm:prSet/>
      <dgm:spPr/>
      <dgm:t>
        <a:bodyPr/>
        <a:lstStyle/>
        <a:p>
          <a:r>
            <a:rPr lang="cs-CZ"/>
            <a:t>Je třeba vždy zvážit</a:t>
          </a:r>
          <a:endParaRPr lang="en-US"/>
        </a:p>
      </dgm:t>
    </dgm:pt>
    <dgm:pt modelId="{06A84C27-599D-4758-B867-DAB5FE9098A5}" type="parTrans" cxnId="{5AFD1F41-C5BE-45BF-9981-CFD75042764E}">
      <dgm:prSet/>
      <dgm:spPr/>
      <dgm:t>
        <a:bodyPr/>
        <a:lstStyle/>
        <a:p>
          <a:endParaRPr lang="en-US"/>
        </a:p>
      </dgm:t>
    </dgm:pt>
    <dgm:pt modelId="{C3A5033B-6E10-44C5-8AF8-398AFEAEB9BE}" type="sibTrans" cxnId="{5AFD1F41-C5BE-45BF-9981-CFD75042764E}">
      <dgm:prSet/>
      <dgm:spPr/>
      <dgm:t>
        <a:bodyPr/>
        <a:lstStyle/>
        <a:p>
          <a:endParaRPr lang="en-US"/>
        </a:p>
      </dgm:t>
    </dgm:pt>
    <dgm:pt modelId="{A4EC7113-1656-4DB5-9980-E9895EB9D881}">
      <dgm:prSet/>
      <dgm:spPr/>
      <dgm:t>
        <a:bodyPr/>
        <a:lstStyle/>
        <a:p>
          <a:r>
            <a:rPr lang="cs-CZ"/>
            <a:t>Administrativní složitost</a:t>
          </a:r>
          <a:endParaRPr lang="en-US"/>
        </a:p>
      </dgm:t>
    </dgm:pt>
    <dgm:pt modelId="{5D8AE68B-9E88-4738-BF11-B16D67D419EE}" type="parTrans" cxnId="{D46D5E85-DF9A-46B2-9BC4-43729A2EB161}">
      <dgm:prSet/>
      <dgm:spPr/>
      <dgm:t>
        <a:bodyPr/>
        <a:lstStyle/>
        <a:p>
          <a:endParaRPr lang="en-US"/>
        </a:p>
      </dgm:t>
    </dgm:pt>
    <dgm:pt modelId="{DEDED49D-6D7A-451B-A607-43347C142551}" type="sibTrans" cxnId="{D46D5E85-DF9A-46B2-9BC4-43729A2EB161}">
      <dgm:prSet/>
      <dgm:spPr/>
      <dgm:t>
        <a:bodyPr/>
        <a:lstStyle/>
        <a:p>
          <a:endParaRPr lang="en-US"/>
        </a:p>
      </dgm:t>
    </dgm:pt>
    <dgm:pt modelId="{AB171D7D-6A8B-41DB-AEAD-DE96D496F8F4}">
      <dgm:prSet/>
      <dgm:spPr/>
      <dgm:t>
        <a:bodyPr/>
        <a:lstStyle/>
        <a:p>
          <a:r>
            <a:rPr lang="cs-CZ"/>
            <a:t>Daňové zatížení</a:t>
          </a:r>
          <a:endParaRPr lang="en-US"/>
        </a:p>
      </dgm:t>
    </dgm:pt>
    <dgm:pt modelId="{EACF50D5-A596-4373-9E1C-D3B40C8102A6}" type="parTrans" cxnId="{9FF7D88D-575F-41E2-A9B8-0141CA75D27A}">
      <dgm:prSet/>
      <dgm:spPr/>
      <dgm:t>
        <a:bodyPr/>
        <a:lstStyle/>
        <a:p>
          <a:endParaRPr lang="en-US"/>
        </a:p>
      </dgm:t>
    </dgm:pt>
    <dgm:pt modelId="{FD5D64B3-974E-4857-B00B-78F3A7C91679}" type="sibTrans" cxnId="{9FF7D88D-575F-41E2-A9B8-0141CA75D27A}">
      <dgm:prSet/>
      <dgm:spPr/>
      <dgm:t>
        <a:bodyPr/>
        <a:lstStyle/>
        <a:p>
          <a:endParaRPr lang="en-US"/>
        </a:p>
      </dgm:t>
    </dgm:pt>
    <dgm:pt modelId="{5B58721A-22B6-4A18-A9DC-AF52F186A114}">
      <dgm:prSet/>
      <dgm:spPr/>
      <dgm:t>
        <a:bodyPr/>
        <a:lstStyle/>
        <a:p>
          <a:r>
            <a:rPr lang="cs-CZ"/>
            <a:t>Majetková rizika</a:t>
          </a:r>
          <a:endParaRPr lang="en-US"/>
        </a:p>
      </dgm:t>
    </dgm:pt>
    <dgm:pt modelId="{FD30AE9B-C376-4554-8EB3-C224BF58F920}" type="parTrans" cxnId="{66357791-856F-4485-BF35-3AC3C205FEA0}">
      <dgm:prSet/>
      <dgm:spPr/>
      <dgm:t>
        <a:bodyPr/>
        <a:lstStyle/>
        <a:p>
          <a:endParaRPr lang="en-US"/>
        </a:p>
      </dgm:t>
    </dgm:pt>
    <dgm:pt modelId="{FA9E7C2F-F448-4A24-B8DE-309B0A7F2704}" type="sibTrans" cxnId="{66357791-856F-4485-BF35-3AC3C205FEA0}">
      <dgm:prSet/>
      <dgm:spPr/>
      <dgm:t>
        <a:bodyPr/>
        <a:lstStyle/>
        <a:p>
          <a:endParaRPr lang="en-US"/>
        </a:p>
      </dgm:t>
    </dgm:pt>
    <dgm:pt modelId="{A2100867-908F-664A-8D95-4753D560A9E8}" type="pres">
      <dgm:prSet presAssocID="{83F13226-270B-41A8-A75B-61AB6C0BA6F6}" presName="vert0" presStyleCnt="0">
        <dgm:presLayoutVars>
          <dgm:dir/>
          <dgm:animOne val="branch"/>
          <dgm:animLvl val="lvl"/>
        </dgm:presLayoutVars>
      </dgm:prSet>
      <dgm:spPr/>
    </dgm:pt>
    <dgm:pt modelId="{C503C20B-D7A3-F040-8944-77A34832CA9B}" type="pres">
      <dgm:prSet presAssocID="{3C03B195-ACAF-4051-AC16-27C8A6CCB14E}" presName="thickLine" presStyleLbl="alignNode1" presStyleIdx="0" presStyleCnt="1"/>
      <dgm:spPr/>
    </dgm:pt>
    <dgm:pt modelId="{CFE6B35F-2782-524B-BDFB-98B311C77EAE}" type="pres">
      <dgm:prSet presAssocID="{3C03B195-ACAF-4051-AC16-27C8A6CCB14E}" presName="horz1" presStyleCnt="0"/>
      <dgm:spPr/>
    </dgm:pt>
    <dgm:pt modelId="{DEEF405C-DCDC-A042-87F7-AEA4CCDAF20C}" type="pres">
      <dgm:prSet presAssocID="{3C03B195-ACAF-4051-AC16-27C8A6CCB14E}" presName="tx1" presStyleLbl="revTx" presStyleIdx="0" presStyleCnt="4"/>
      <dgm:spPr/>
    </dgm:pt>
    <dgm:pt modelId="{FB3DF050-9384-2B48-ADDC-981C15CF7417}" type="pres">
      <dgm:prSet presAssocID="{3C03B195-ACAF-4051-AC16-27C8A6CCB14E}" presName="vert1" presStyleCnt="0"/>
      <dgm:spPr/>
    </dgm:pt>
    <dgm:pt modelId="{7CA74965-0528-4C4D-90B2-5CA75B9581F5}" type="pres">
      <dgm:prSet presAssocID="{A4EC7113-1656-4DB5-9980-E9895EB9D881}" presName="vertSpace2a" presStyleCnt="0"/>
      <dgm:spPr/>
    </dgm:pt>
    <dgm:pt modelId="{319765E0-69A0-1848-B4C0-2EB14A0DD889}" type="pres">
      <dgm:prSet presAssocID="{A4EC7113-1656-4DB5-9980-E9895EB9D881}" presName="horz2" presStyleCnt="0"/>
      <dgm:spPr/>
    </dgm:pt>
    <dgm:pt modelId="{D9D1AD75-B4CF-C24D-A4FB-BAB2F0197747}" type="pres">
      <dgm:prSet presAssocID="{A4EC7113-1656-4DB5-9980-E9895EB9D881}" presName="horzSpace2" presStyleCnt="0"/>
      <dgm:spPr/>
    </dgm:pt>
    <dgm:pt modelId="{32158FC6-3739-F742-A67E-6170AC709992}" type="pres">
      <dgm:prSet presAssocID="{A4EC7113-1656-4DB5-9980-E9895EB9D881}" presName="tx2" presStyleLbl="revTx" presStyleIdx="1" presStyleCnt="4"/>
      <dgm:spPr/>
    </dgm:pt>
    <dgm:pt modelId="{2C1CEB41-8426-8B46-B248-794524982A29}" type="pres">
      <dgm:prSet presAssocID="{A4EC7113-1656-4DB5-9980-E9895EB9D881}" presName="vert2" presStyleCnt="0"/>
      <dgm:spPr/>
    </dgm:pt>
    <dgm:pt modelId="{25C94EF5-97B4-8240-9954-E57E6A5031DC}" type="pres">
      <dgm:prSet presAssocID="{A4EC7113-1656-4DB5-9980-E9895EB9D881}" presName="thinLine2b" presStyleLbl="callout" presStyleIdx="0" presStyleCnt="3"/>
      <dgm:spPr/>
    </dgm:pt>
    <dgm:pt modelId="{48A38BF0-7294-EC40-8CC0-5AA3F53FC3A6}" type="pres">
      <dgm:prSet presAssocID="{A4EC7113-1656-4DB5-9980-E9895EB9D881}" presName="vertSpace2b" presStyleCnt="0"/>
      <dgm:spPr/>
    </dgm:pt>
    <dgm:pt modelId="{2EDFA4AB-F2AA-764B-8539-DE756DC4475D}" type="pres">
      <dgm:prSet presAssocID="{AB171D7D-6A8B-41DB-AEAD-DE96D496F8F4}" presName="horz2" presStyleCnt="0"/>
      <dgm:spPr/>
    </dgm:pt>
    <dgm:pt modelId="{C8D8902F-6CA5-5145-8167-641E9CBCEA26}" type="pres">
      <dgm:prSet presAssocID="{AB171D7D-6A8B-41DB-AEAD-DE96D496F8F4}" presName="horzSpace2" presStyleCnt="0"/>
      <dgm:spPr/>
    </dgm:pt>
    <dgm:pt modelId="{0165AF52-DB17-FE4F-B2AD-23A4C5816078}" type="pres">
      <dgm:prSet presAssocID="{AB171D7D-6A8B-41DB-AEAD-DE96D496F8F4}" presName="tx2" presStyleLbl="revTx" presStyleIdx="2" presStyleCnt="4"/>
      <dgm:spPr/>
    </dgm:pt>
    <dgm:pt modelId="{3D394B37-0CE3-4A47-B0E8-DC317AA32B3C}" type="pres">
      <dgm:prSet presAssocID="{AB171D7D-6A8B-41DB-AEAD-DE96D496F8F4}" presName="vert2" presStyleCnt="0"/>
      <dgm:spPr/>
    </dgm:pt>
    <dgm:pt modelId="{3152E3F9-555F-B645-A834-D32613C79C95}" type="pres">
      <dgm:prSet presAssocID="{AB171D7D-6A8B-41DB-AEAD-DE96D496F8F4}" presName="thinLine2b" presStyleLbl="callout" presStyleIdx="1" presStyleCnt="3"/>
      <dgm:spPr/>
    </dgm:pt>
    <dgm:pt modelId="{5116F584-676C-9E48-9BC1-934F2E666B50}" type="pres">
      <dgm:prSet presAssocID="{AB171D7D-6A8B-41DB-AEAD-DE96D496F8F4}" presName="vertSpace2b" presStyleCnt="0"/>
      <dgm:spPr/>
    </dgm:pt>
    <dgm:pt modelId="{BB727DD7-C35A-8245-9DB7-19FEDF410DFC}" type="pres">
      <dgm:prSet presAssocID="{5B58721A-22B6-4A18-A9DC-AF52F186A114}" presName="horz2" presStyleCnt="0"/>
      <dgm:spPr/>
    </dgm:pt>
    <dgm:pt modelId="{653FF8AD-A51D-554A-92ED-645FE0DE0E1E}" type="pres">
      <dgm:prSet presAssocID="{5B58721A-22B6-4A18-A9DC-AF52F186A114}" presName="horzSpace2" presStyleCnt="0"/>
      <dgm:spPr/>
    </dgm:pt>
    <dgm:pt modelId="{B0282BA6-9EC7-C84C-B643-D73F4DD2E3CB}" type="pres">
      <dgm:prSet presAssocID="{5B58721A-22B6-4A18-A9DC-AF52F186A114}" presName="tx2" presStyleLbl="revTx" presStyleIdx="3" presStyleCnt="4"/>
      <dgm:spPr/>
    </dgm:pt>
    <dgm:pt modelId="{FB7795C3-518B-C943-A3AD-A6461AD1B6FF}" type="pres">
      <dgm:prSet presAssocID="{5B58721A-22B6-4A18-A9DC-AF52F186A114}" presName="vert2" presStyleCnt="0"/>
      <dgm:spPr/>
    </dgm:pt>
    <dgm:pt modelId="{5D52E52F-0B54-A840-A819-AD8E559B5924}" type="pres">
      <dgm:prSet presAssocID="{5B58721A-22B6-4A18-A9DC-AF52F186A114}" presName="thinLine2b" presStyleLbl="callout" presStyleIdx="2" presStyleCnt="3"/>
      <dgm:spPr/>
    </dgm:pt>
    <dgm:pt modelId="{C0E6DC69-E07D-644F-868A-6F3E544FBDEC}" type="pres">
      <dgm:prSet presAssocID="{5B58721A-22B6-4A18-A9DC-AF52F186A114}" presName="vertSpace2b" presStyleCnt="0"/>
      <dgm:spPr/>
    </dgm:pt>
  </dgm:ptLst>
  <dgm:cxnLst>
    <dgm:cxn modelId="{41C55821-E63F-8843-815F-F815F43B49C4}" type="presOf" srcId="{3C03B195-ACAF-4051-AC16-27C8A6CCB14E}" destId="{DEEF405C-DCDC-A042-87F7-AEA4CCDAF20C}" srcOrd="0" destOrd="0" presId="urn:microsoft.com/office/officeart/2008/layout/LinedList"/>
    <dgm:cxn modelId="{5AFD1F41-C5BE-45BF-9981-CFD75042764E}" srcId="{83F13226-270B-41A8-A75B-61AB6C0BA6F6}" destId="{3C03B195-ACAF-4051-AC16-27C8A6CCB14E}" srcOrd="0" destOrd="0" parTransId="{06A84C27-599D-4758-B867-DAB5FE9098A5}" sibTransId="{C3A5033B-6E10-44C5-8AF8-398AFEAEB9BE}"/>
    <dgm:cxn modelId="{37834B57-4A65-E84E-863D-13084FF784EC}" type="presOf" srcId="{A4EC7113-1656-4DB5-9980-E9895EB9D881}" destId="{32158FC6-3739-F742-A67E-6170AC709992}" srcOrd="0" destOrd="0" presId="urn:microsoft.com/office/officeart/2008/layout/LinedList"/>
    <dgm:cxn modelId="{535C237D-46F0-B040-92F9-D01047068D57}" type="presOf" srcId="{AB171D7D-6A8B-41DB-AEAD-DE96D496F8F4}" destId="{0165AF52-DB17-FE4F-B2AD-23A4C5816078}" srcOrd="0" destOrd="0" presId="urn:microsoft.com/office/officeart/2008/layout/LinedList"/>
    <dgm:cxn modelId="{3D43F07D-E14B-EA46-86C7-BAFF1F140221}" type="presOf" srcId="{5B58721A-22B6-4A18-A9DC-AF52F186A114}" destId="{B0282BA6-9EC7-C84C-B643-D73F4DD2E3CB}" srcOrd="0" destOrd="0" presId="urn:microsoft.com/office/officeart/2008/layout/LinedList"/>
    <dgm:cxn modelId="{D46D5E85-DF9A-46B2-9BC4-43729A2EB161}" srcId="{3C03B195-ACAF-4051-AC16-27C8A6CCB14E}" destId="{A4EC7113-1656-4DB5-9980-E9895EB9D881}" srcOrd="0" destOrd="0" parTransId="{5D8AE68B-9E88-4738-BF11-B16D67D419EE}" sibTransId="{DEDED49D-6D7A-451B-A607-43347C142551}"/>
    <dgm:cxn modelId="{9FF7D88D-575F-41E2-A9B8-0141CA75D27A}" srcId="{3C03B195-ACAF-4051-AC16-27C8A6CCB14E}" destId="{AB171D7D-6A8B-41DB-AEAD-DE96D496F8F4}" srcOrd="1" destOrd="0" parTransId="{EACF50D5-A596-4373-9E1C-D3B40C8102A6}" sibTransId="{FD5D64B3-974E-4857-B00B-78F3A7C91679}"/>
    <dgm:cxn modelId="{66357791-856F-4485-BF35-3AC3C205FEA0}" srcId="{3C03B195-ACAF-4051-AC16-27C8A6CCB14E}" destId="{5B58721A-22B6-4A18-A9DC-AF52F186A114}" srcOrd="2" destOrd="0" parTransId="{FD30AE9B-C376-4554-8EB3-C224BF58F920}" sibTransId="{FA9E7C2F-F448-4A24-B8DE-309B0A7F2704}"/>
    <dgm:cxn modelId="{1E9AB0DD-8956-604E-9624-C352AE149243}" type="presOf" srcId="{83F13226-270B-41A8-A75B-61AB6C0BA6F6}" destId="{A2100867-908F-664A-8D95-4753D560A9E8}" srcOrd="0" destOrd="0" presId="urn:microsoft.com/office/officeart/2008/layout/LinedList"/>
    <dgm:cxn modelId="{B174BD38-6D7E-7242-933E-B402370CBD43}" type="presParOf" srcId="{A2100867-908F-664A-8D95-4753D560A9E8}" destId="{C503C20B-D7A3-F040-8944-77A34832CA9B}" srcOrd="0" destOrd="0" presId="urn:microsoft.com/office/officeart/2008/layout/LinedList"/>
    <dgm:cxn modelId="{1F23F9F3-C45A-CC4C-8C1D-DBFE2FF8A489}" type="presParOf" srcId="{A2100867-908F-664A-8D95-4753D560A9E8}" destId="{CFE6B35F-2782-524B-BDFB-98B311C77EAE}" srcOrd="1" destOrd="0" presId="urn:microsoft.com/office/officeart/2008/layout/LinedList"/>
    <dgm:cxn modelId="{CB9C41BA-145A-D647-94FB-B9C2082C76EF}" type="presParOf" srcId="{CFE6B35F-2782-524B-BDFB-98B311C77EAE}" destId="{DEEF405C-DCDC-A042-87F7-AEA4CCDAF20C}" srcOrd="0" destOrd="0" presId="urn:microsoft.com/office/officeart/2008/layout/LinedList"/>
    <dgm:cxn modelId="{68DCAB1C-8BF3-384D-A9B8-50D915A77D3A}" type="presParOf" srcId="{CFE6B35F-2782-524B-BDFB-98B311C77EAE}" destId="{FB3DF050-9384-2B48-ADDC-981C15CF7417}" srcOrd="1" destOrd="0" presId="urn:microsoft.com/office/officeart/2008/layout/LinedList"/>
    <dgm:cxn modelId="{B8541754-00E9-814E-9E12-2C7E79DD1BA1}" type="presParOf" srcId="{FB3DF050-9384-2B48-ADDC-981C15CF7417}" destId="{7CA74965-0528-4C4D-90B2-5CA75B9581F5}" srcOrd="0" destOrd="0" presId="urn:microsoft.com/office/officeart/2008/layout/LinedList"/>
    <dgm:cxn modelId="{445C216B-CA99-7345-8F80-29D3219101A2}" type="presParOf" srcId="{FB3DF050-9384-2B48-ADDC-981C15CF7417}" destId="{319765E0-69A0-1848-B4C0-2EB14A0DD889}" srcOrd="1" destOrd="0" presId="urn:microsoft.com/office/officeart/2008/layout/LinedList"/>
    <dgm:cxn modelId="{0A2C64A8-5824-8E4D-99D5-317F9ACAAD95}" type="presParOf" srcId="{319765E0-69A0-1848-B4C0-2EB14A0DD889}" destId="{D9D1AD75-B4CF-C24D-A4FB-BAB2F0197747}" srcOrd="0" destOrd="0" presId="urn:microsoft.com/office/officeart/2008/layout/LinedList"/>
    <dgm:cxn modelId="{64928B21-ED69-464F-9044-0C417AC451E7}" type="presParOf" srcId="{319765E0-69A0-1848-B4C0-2EB14A0DD889}" destId="{32158FC6-3739-F742-A67E-6170AC709992}" srcOrd="1" destOrd="0" presId="urn:microsoft.com/office/officeart/2008/layout/LinedList"/>
    <dgm:cxn modelId="{01739E7D-2CA4-3945-9249-A53DCEC7000D}" type="presParOf" srcId="{319765E0-69A0-1848-B4C0-2EB14A0DD889}" destId="{2C1CEB41-8426-8B46-B248-794524982A29}" srcOrd="2" destOrd="0" presId="urn:microsoft.com/office/officeart/2008/layout/LinedList"/>
    <dgm:cxn modelId="{54987C8C-DFCD-FB43-A032-2B4F42E04851}" type="presParOf" srcId="{FB3DF050-9384-2B48-ADDC-981C15CF7417}" destId="{25C94EF5-97B4-8240-9954-E57E6A5031DC}" srcOrd="2" destOrd="0" presId="urn:microsoft.com/office/officeart/2008/layout/LinedList"/>
    <dgm:cxn modelId="{2FBACB09-E088-1D44-9BCE-0AB72F03244B}" type="presParOf" srcId="{FB3DF050-9384-2B48-ADDC-981C15CF7417}" destId="{48A38BF0-7294-EC40-8CC0-5AA3F53FC3A6}" srcOrd="3" destOrd="0" presId="urn:microsoft.com/office/officeart/2008/layout/LinedList"/>
    <dgm:cxn modelId="{34CC7ED3-5253-3841-86F4-CEF86358F3AF}" type="presParOf" srcId="{FB3DF050-9384-2B48-ADDC-981C15CF7417}" destId="{2EDFA4AB-F2AA-764B-8539-DE756DC4475D}" srcOrd="4" destOrd="0" presId="urn:microsoft.com/office/officeart/2008/layout/LinedList"/>
    <dgm:cxn modelId="{9C3AC6F9-6B43-B442-98AC-8829DE1912B8}" type="presParOf" srcId="{2EDFA4AB-F2AA-764B-8539-DE756DC4475D}" destId="{C8D8902F-6CA5-5145-8167-641E9CBCEA26}" srcOrd="0" destOrd="0" presId="urn:microsoft.com/office/officeart/2008/layout/LinedList"/>
    <dgm:cxn modelId="{010548F9-EEC9-A947-B432-72BA08D84835}" type="presParOf" srcId="{2EDFA4AB-F2AA-764B-8539-DE756DC4475D}" destId="{0165AF52-DB17-FE4F-B2AD-23A4C5816078}" srcOrd="1" destOrd="0" presId="urn:microsoft.com/office/officeart/2008/layout/LinedList"/>
    <dgm:cxn modelId="{50C5A81C-3E22-F045-8EE7-D423DB6F6C26}" type="presParOf" srcId="{2EDFA4AB-F2AA-764B-8539-DE756DC4475D}" destId="{3D394B37-0CE3-4A47-B0E8-DC317AA32B3C}" srcOrd="2" destOrd="0" presId="urn:microsoft.com/office/officeart/2008/layout/LinedList"/>
    <dgm:cxn modelId="{C8B30FC4-A15D-9546-9F2D-31C59D084552}" type="presParOf" srcId="{FB3DF050-9384-2B48-ADDC-981C15CF7417}" destId="{3152E3F9-555F-B645-A834-D32613C79C95}" srcOrd="5" destOrd="0" presId="urn:microsoft.com/office/officeart/2008/layout/LinedList"/>
    <dgm:cxn modelId="{550416BF-F6E9-3B46-8A89-AFC9705F0869}" type="presParOf" srcId="{FB3DF050-9384-2B48-ADDC-981C15CF7417}" destId="{5116F584-676C-9E48-9BC1-934F2E666B50}" srcOrd="6" destOrd="0" presId="urn:microsoft.com/office/officeart/2008/layout/LinedList"/>
    <dgm:cxn modelId="{A7496FCB-8C58-E14E-98B4-DF58A4DDC004}" type="presParOf" srcId="{FB3DF050-9384-2B48-ADDC-981C15CF7417}" destId="{BB727DD7-C35A-8245-9DB7-19FEDF410DFC}" srcOrd="7" destOrd="0" presId="urn:microsoft.com/office/officeart/2008/layout/LinedList"/>
    <dgm:cxn modelId="{CD139723-4594-A74D-8C40-C6F65855C6E3}" type="presParOf" srcId="{BB727DD7-C35A-8245-9DB7-19FEDF410DFC}" destId="{653FF8AD-A51D-554A-92ED-645FE0DE0E1E}" srcOrd="0" destOrd="0" presId="urn:microsoft.com/office/officeart/2008/layout/LinedList"/>
    <dgm:cxn modelId="{01B4CAF6-3B4C-2D49-AEBA-F412F40389F0}" type="presParOf" srcId="{BB727DD7-C35A-8245-9DB7-19FEDF410DFC}" destId="{B0282BA6-9EC7-C84C-B643-D73F4DD2E3CB}" srcOrd="1" destOrd="0" presId="urn:microsoft.com/office/officeart/2008/layout/LinedList"/>
    <dgm:cxn modelId="{B417C1C1-4D49-8A44-8C59-4DE75C97A18F}" type="presParOf" srcId="{BB727DD7-C35A-8245-9DB7-19FEDF410DFC}" destId="{FB7795C3-518B-C943-A3AD-A6461AD1B6FF}" srcOrd="2" destOrd="0" presId="urn:microsoft.com/office/officeart/2008/layout/LinedList"/>
    <dgm:cxn modelId="{F85C7FC9-0438-3E42-A71C-832A288C9CF4}" type="presParOf" srcId="{FB3DF050-9384-2B48-ADDC-981C15CF7417}" destId="{5D52E52F-0B54-A840-A819-AD8E559B5924}" srcOrd="8" destOrd="0" presId="urn:microsoft.com/office/officeart/2008/layout/LinedList"/>
    <dgm:cxn modelId="{A8628580-D8C3-E748-BC57-1A7006643BF5}" type="presParOf" srcId="{FB3DF050-9384-2B48-ADDC-981C15CF7417}" destId="{C0E6DC69-E07D-644F-868A-6F3E544FBDEC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D0F78AA-CD8C-4691-9EA4-DC1148E848E4}" type="doc">
      <dgm:prSet loTypeId="urn:microsoft.com/office/officeart/2008/layout/LinedList" loCatId="list" qsTypeId="urn:microsoft.com/office/officeart/2005/8/quickstyle/simple4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E1C153B9-1AA6-44C6-BA6E-35788D7A5588}">
      <dgm:prSet/>
      <dgm:spPr/>
      <dgm:t>
        <a:bodyPr/>
        <a:lstStyle/>
        <a:p>
          <a:r>
            <a:rPr lang="cs-CZ"/>
            <a:t>OSVČ</a:t>
          </a:r>
          <a:endParaRPr lang="en-US"/>
        </a:p>
      </dgm:t>
    </dgm:pt>
    <dgm:pt modelId="{598EF3DE-D989-48B8-87D8-A214F3B0810B}" type="parTrans" cxnId="{827BC22F-64D6-4E9F-BC42-A18C82A9142E}">
      <dgm:prSet/>
      <dgm:spPr/>
      <dgm:t>
        <a:bodyPr/>
        <a:lstStyle/>
        <a:p>
          <a:endParaRPr lang="en-US"/>
        </a:p>
      </dgm:t>
    </dgm:pt>
    <dgm:pt modelId="{901CA9F4-5CD4-4879-98BE-4B032581589A}" type="sibTrans" cxnId="{827BC22F-64D6-4E9F-BC42-A18C82A9142E}">
      <dgm:prSet/>
      <dgm:spPr/>
      <dgm:t>
        <a:bodyPr/>
        <a:lstStyle/>
        <a:p>
          <a:endParaRPr lang="en-US"/>
        </a:p>
      </dgm:t>
    </dgm:pt>
    <dgm:pt modelId="{4DDE1C0F-B374-43B2-A260-DCC778C85B82}">
      <dgm:prSet/>
      <dgm:spPr/>
      <dgm:t>
        <a:bodyPr/>
        <a:lstStyle/>
        <a:p>
          <a:r>
            <a:rPr lang="cs-CZ"/>
            <a:t>Dosažení 18 let</a:t>
          </a:r>
          <a:endParaRPr lang="en-US"/>
        </a:p>
      </dgm:t>
    </dgm:pt>
    <dgm:pt modelId="{4E55EABF-7DF4-4A38-852D-02E2B182BE2A}" type="parTrans" cxnId="{5555E032-CE50-46BC-B71E-2FB75BA185C7}">
      <dgm:prSet/>
      <dgm:spPr/>
      <dgm:t>
        <a:bodyPr/>
        <a:lstStyle/>
        <a:p>
          <a:endParaRPr lang="en-US"/>
        </a:p>
      </dgm:t>
    </dgm:pt>
    <dgm:pt modelId="{738049E9-D0DB-45B1-ACB6-BD15EB058B84}" type="sibTrans" cxnId="{5555E032-CE50-46BC-B71E-2FB75BA185C7}">
      <dgm:prSet/>
      <dgm:spPr/>
      <dgm:t>
        <a:bodyPr/>
        <a:lstStyle/>
        <a:p>
          <a:endParaRPr lang="en-US"/>
        </a:p>
      </dgm:t>
    </dgm:pt>
    <dgm:pt modelId="{52B681FC-68A3-4CDF-B709-33AB0460DDEE}">
      <dgm:prSet/>
      <dgm:spPr/>
      <dgm:t>
        <a:bodyPr/>
        <a:lstStyle/>
        <a:p>
          <a:r>
            <a:rPr lang="cs-CZ"/>
            <a:t>Způsobilost k právním úkonům</a:t>
          </a:r>
          <a:endParaRPr lang="en-US"/>
        </a:p>
      </dgm:t>
    </dgm:pt>
    <dgm:pt modelId="{15CACDC2-A949-49C5-B2A8-E92CC7E26968}" type="parTrans" cxnId="{E34AA479-6414-43E1-80AE-3B29773BA711}">
      <dgm:prSet/>
      <dgm:spPr/>
      <dgm:t>
        <a:bodyPr/>
        <a:lstStyle/>
        <a:p>
          <a:endParaRPr lang="en-US"/>
        </a:p>
      </dgm:t>
    </dgm:pt>
    <dgm:pt modelId="{3F3E8574-9A22-41C7-BDF3-517648E47101}" type="sibTrans" cxnId="{E34AA479-6414-43E1-80AE-3B29773BA711}">
      <dgm:prSet/>
      <dgm:spPr/>
      <dgm:t>
        <a:bodyPr/>
        <a:lstStyle/>
        <a:p>
          <a:endParaRPr lang="en-US"/>
        </a:p>
      </dgm:t>
    </dgm:pt>
    <dgm:pt modelId="{2948E3E9-31F9-4F54-892F-E0DD642967E6}">
      <dgm:prSet/>
      <dgm:spPr/>
      <dgm:t>
        <a:bodyPr/>
        <a:lstStyle/>
        <a:p>
          <a:r>
            <a:rPr lang="cs-CZ"/>
            <a:t>bezúhonnost</a:t>
          </a:r>
          <a:endParaRPr lang="en-US"/>
        </a:p>
      </dgm:t>
    </dgm:pt>
    <dgm:pt modelId="{24C3D50C-1174-4B7C-8926-058191555F8E}" type="parTrans" cxnId="{1E5BCBCB-2BF3-40E1-91D5-50FE2FB502A6}">
      <dgm:prSet/>
      <dgm:spPr/>
      <dgm:t>
        <a:bodyPr/>
        <a:lstStyle/>
        <a:p>
          <a:endParaRPr lang="en-US"/>
        </a:p>
      </dgm:t>
    </dgm:pt>
    <dgm:pt modelId="{316980EF-5C46-4487-9485-7D01917D820E}" type="sibTrans" cxnId="{1E5BCBCB-2BF3-40E1-91D5-50FE2FB502A6}">
      <dgm:prSet/>
      <dgm:spPr/>
      <dgm:t>
        <a:bodyPr/>
        <a:lstStyle/>
        <a:p>
          <a:endParaRPr lang="en-US"/>
        </a:p>
      </dgm:t>
    </dgm:pt>
    <dgm:pt modelId="{24D4BB5C-5123-E04B-A915-AA66AA15FC58}" type="pres">
      <dgm:prSet presAssocID="{6D0F78AA-CD8C-4691-9EA4-DC1148E848E4}" presName="vert0" presStyleCnt="0">
        <dgm:presLayoutVars>
          <dgm:dir/>
          <dgm:animOne val="branch"/>
          <dgm:animLvl val="lvl"/>
        </dgm:presLayoutVars>
      </dgm:prSet>
      <dgm:spPr/>
    </dgm:pt>
    <dgm:pt modelId="{44FFA8CB-9D0A-0A42-B98F-FC4026011117}" type="pres">
      <dgm:prSet presAssocID="{E1C153B9-1AA6-44C6-BA6E-35788D7A5588}" presName="thickLine" presStyleLbl="alignNode1" presStyleIdx="0" presStyleCnt="4"/>
      <dgm:spPr/>
    </dgm:pt>
    <dgm:pt modelId="{3B7239C1-98AC-0740-8986-8A1DB5F3B91A}" type="pres">
      <dgm:prSet presAssocID="{E1C153B9-1AA6-44C6-BA6E-35788D7A5588}" presName="horz1" presStyleCnt="0"/>
      <dgm:spPr/>
    </dgm:pt>
    <dgm:pt modelId="{88758869-9C27-4D4E-A19B-920C8467F415}" type="pres">
      <dgm:prSet presAssocID="{E1C153B9-1AA6-44C6-BA6E-35788D7A5588}" presName="tx1" presStyleLbl="revTx" presStyleIdx="0" presStyleCnt="4"/>
      <dgm:spPr/>
    </dgm:pt>
    <dgm:pt modelId="{A1A00AC9-0C50-8946-B19B-D731D57EF1A8}" type="pres">
      <dgm:prSet presAssocID="{E1C153B9-1AA6-44C6-BA6E-35788D7A5588}" presName="vert1" presStyleCnt="0"/>
      <dgm:spPr/>
    </dgm:pt>
    <dgm:pt modelId="{BF2B6EF7-006A-7441-81B7-57941338AF4C}" type="pres">
      <dgm:prSet presAssocID="{4DDE1C0F-B374-43B2-A260-DCC778C85B82}" presName="thickLine" presStyleLbl="alignNode1" presStyleIdx="1" presStyleCnt="4"/>
      <dgm:spPr/>
    </dgm:pt>
    <dgm:pt modelId="{919D0C65-B14F-2D41-9E2E-DD38C024CC82}" type="pres">
      <dgm:prSet presAssocID="{4DDE1C0F-B374-43B2-A260-DCC778C85B82}" presName="horz1" presStyleCnt="0"/>
      <dgm:spPr/>
    </dgm:pt>
    <dgm:pt modelId="{55852A82-1C3D-5A46-B454-AEFC092F016E}" type="pres">
      <dgm:prSet presAssocID="{4DDE1C0F-B374-43B2-A260-DCC778C85B82}" presName="tx1" presStyleLbl="revTx" presStyleIdx="1" presStyleCnt="4"/>
      <dgm:spPr/>
    </dgm:pt>
    <dgm:pt modelId="{7ADE7BCB-57F5-2741-9618-04C58EEA5F6D}" type="pres">
      <dgm:prSet presAssocID="{4DDE1C0F-B374-43B2-A260-DCC778C85B82}" presName="vert1" presStyleCnt="0"/>
      <dgm:spPr/>
    </dgm:pt>
    <dgm:pt modelId="{F1156041-12C4-AA45-84B5-50985606A50F}" type="pres">
      <dgm:prSet presAssocID="{52B681FC-68A3-4CDF-B709-33AB0460DDEE}" presName="thickLine" presStyleLbl="alignNode1" presStyleIdx="2" presStyleCnt="4"/>
      <dgm:spPr/>
    </dgm:pt>
    <dgm:pt modelId="{95DBA566-BE1A-5349-8493-2820D3A8AF07}" type="pres">
      <dgm:prSet presAssocID="{52B681FC-68A3-4CDF-B709-33AB0460DDEE}" presName="horz1" presStyleCnt="0"/>
      <dgm:spPr/>
    </dgm:pt>
    <dgm:pt modelId="{6CA6D7DA-BAE0-2047-9C1F-C32E5612CA90}" type="pres">
      <dgm:prSet presAssocID="{52B681FC-68A3-4CDF-B709-33AB0460DDEE}" presName="tx1" presStyleLbl="revTx" presStyleIdx="2" presStyleCnt="4"/>
      <dgm:spPr/>
    </dgm:pt>
    <dgm:pt modelId="{42E8EFFA-1F36-0B45-A9F9-E1EEBEFAEFA5}" type="pres">
      <dgm:prSet presAssocID="{52B681FC-68A3-4CDF-B709-33AB0460DDEE}" presName="vert1" presStyleCnt="0"/>
      <dgm:spPr/>
    </dgm:pt>
    <dgm:pt modelId="{310BD5F1-74AB-F540-9C39-084E6D57BC32}" type="pres">
      <dgm:prSet presAssocID="{2948E3E9-31F9-4F54-892F-E0DD642967E6}" presName="thickLine" presStyleLbl="alignNode1" presStyleIdx="3" presStyleCnt="4"/>
      <dgm:spPr/>
    </dgm:pt>
    <dgm:pt modelId="{B55E74B4-78E3-8D4E-AF21-53603BC70247}" type="pres">
      <dgm:prSet presAssocID="{2948E3E9-31F9-4F54-892F-E0DD642967E6}" presName="horz1" presStyleCnt="0"/>
      <dgm:spPr/>
    </dgm:pt>
    <dgm:pt modelId="{3EDCA1D7-3655-7143-9DA4-A914AD344D79}" type="pres">
      <dgm:prSet presAssocID="{2948E3E9-31F9-4F54-892F-E0DD642967E6}" presName="tx1" presStyleLbl="revTx" presStyleIdx="3" presStyleCnt="4"/>
      <dgm:spPr/>
    </dgm:pt>
    <dgm:pt modelId="{E0AF7D2C-6279-F24E-8CF6-F01C46148881}" type="pres">
      <dgm:prSet presAssocID="{2948E3E9-31F9-4F54-892F-E0DD642967E6}" presName="vert1" presStyleCnt="0"/>
      <dgm:spPr/>
    </dgm:pt>
  </dgm:ptLst>
  <dgm:cxnLst>
    <dgm:cxn modelId="{98CDC00D-5845-5E42-B9F4-645558F372C6}" type="presOf" srcId="{E1C153B9-1AA6-44C6-BA6E-35788D7A5588}" destId="{88758869-9C27-4D4E-A19B-920C8467F415}" srcOrd="0" destOrd="0" presId="urn:microsoft.com/office/officeart/2008/layout/LinedList"/>
    <dgm:cxn modelId="{827BC22F-64D6-4E9F-BC42-A18C82A9142E}" srcId="{6D0F78AA-CD8C-4691-9EA4-DC1148E848E4}" destId="{E1C153B9-1AA6-44C6-BA6E-35788D7A5588}" srcOrd="0" destOrd="0" parTransId="{598EF3DE-D989-48B8-87D8-A214F3B0810B}" sibTransId="{901CA9F4-5CD4-4879-98BE-4B032581589A}"/>
    <dgm:cxn modelId="{5555E032-CE50-46BC-B71E-2FB75BA185C7}" srcId="{6D0F78AA-CD8C-4691-9EA4-DC1148E848E4}" destId="{4DDE1C0F-B374-43B2-A260-DCC778C85B82}" srcOrd="1" destOrd="0" parTransId="{4E55EABF-7DF4-4A38-852D-02E2B182BE2A}" sibTransId="{738049E9-D0DB-45B1-ACB6-BD15EB058B84}"/>
    <dgm:cxn modelId="{C0B9DF35-AD63-784B-A7D2-CD2AA74132D7}" type="presOf" srcId="{4DDE1C0F-B374-43B2-A260-DCC778C85B82}" destId="{55852A82-1C3D-5A46-B454-AEFC092F016E}" srcOrd="0" destOrd="0" presId="urn:microsoft.com/office/officeart/2008/layout/LinedList"/>
    <dgm:cxn modelId="{912FCC3A-62BD-2B4D-A64A-5C0542E4BF0C}" type="presOf" srcId="{52B681FC-68A3-4CDF-B709-33AB0460DDEE}" destId="{6CA6D7DA-BAE0-2047-9C1F-C32E5612CA90}" srcOrd="0" destOrd="0" presId="urn:microsoft.com/office/officeart/2008/layout/LinedList"/>
    <dgm:cxn modelId="{E34AA479-6414-43E1-80AE-3B29773BA711}" srcId="{6D0F78AA-CD8C-4691-9EA4-DC1148E848E4}" destId="{52B681FC-68A3-4CDF-B709-33AB0460DDEE}" srcOrd="2" destOrd="0" parTransId="{15CACDC2-A949-49C5-B2A8-E92CC7E26968}" sibTransId="{3F3E8574-9A22-41C7-BDF3-517648E47101}"/>
    <dgm:cxn modelId="{0C45658B-71B2-E54D-8D43-FF7CBD5EB881}" type="presOf" srcId="{6D0F78AA-CD8C-4691-9EA4-DC1148E848E4}" destId="{24D4BB5C-5123-E04B-A915-AA66AA15FC58}" srcOrd="0" destOrd="0" presId="urn:microsoft.com/office/officeart/2008/layout/LinedList"/>
    <dgm:cxn modelId="{33BDCCA3-D25A-6D4E-9239-41CE6B8E2368}" type="presOf" srcId="{2948E3E9-31F9-4F54-892F-E0DD642967E6}" destId="{3EDCA1D7-3655-7143-9DA4-A914AD344D79}" srcOrd="0" destOrd="0" presId="urn:microsoft.com/office/officeart/2008/layout/LinedList"/>
    <dgm:cxn modelId="{1E5BCBCB-2BF3-40E1-91D5-50FE2FB502A6}" srcId="{6D0F78AA-CD8C-4691-9EA4-DC1148E848E4}" destId="{2948E3E9-31F9-4F54-892F-E0DD642967E6}" srcOrd="3" destOrd="0" parTransId="{24C3D50C-1174-4B7C-8926-058191555F8E}" sibTransId="{316980EF-5C46-4487-9485-7D01917D820E}"/>
    <dgm:cxn modelId="{50A9138E-1A24-0E4A-8B4E-3E77D6ACE0F5}" type="presParOf" srcId="{24D4BB5C-5123-E04B-A915-AA66AA15FC58}" destId="{44FFA8CB-9D0A-0A42-B98F-FC4026011117}" srcOrd="0" destOrd="0" presId="urn:microsoft.com/office/officeart/2008/layout/LinedList"/>
    <dgm:cxn modelId="{EE43255D-4A9E-9F45-BC53-6CE514BA22DE}" type="presParOf" srcId="{24D4BB5C-5123-E04B-A915-AA66AA15FC58}" destId="{3B7239C1-98AC-0740-8986-8A1DB5F3B91A}" srcOrd="1" destOrd="0" presId="urn:microsoft.com/office/officeart/2008/layout/LinedList"/>
    <dgm:cxn modelId="{956C9D4F-D7BA-0C4D-B947-2C73FBD8584A}" type="presParOf" srcId="{3B7239C1-98AC-0740-8986-8A1DB5F3B91A}" destId="{88758869-9C27-4D4E-A19B-920C8467F415}" srcOrd="0" destOrd="0" presId="urn:microsoft.com/office/officeart/2008/layout/LinedList"/>
    <dgm:cxn modelId="{6B445B6D-F122-9D47-952B-4093D43E614F}" type="presParOf" srcId="{3B7239C1-98AC-0740-8986-8A1DB5F3B91A}" destId="{A1A00AC9-0C50-8946-B19B-D731D57EF1A8}" srcOrd="1" destOrd="0" presId="urn:microsoft.com/office/officeart/2008/layout/LinedList"/>
    <dgm:cxn modelId="{1B18E135-E68B-184C-8C0D-D8887F52D3AB}" type="presParOf" srcId="{24D4BB5C-5123-E04B-A915-AA66AA15FC58}" destId="{BF2B6EF7-006A-7441-81B7-57941338AF4C}" srcOrd="2" destOrd="0" presId="urn:microsoft.com/office/officeart/2008/layout/LinedList"/>
    <dgm:cxn modelId="{BF7582A8-4120-6E40-A817-7836C1189A82}" type="presParOf" srcId="{24D4BB5C-5123-E04B-A915-AA66AA15FC58}" destId="{919D0C65-B14F-2D41-9E2E-DD38C024CC82}" srcOrd="3" destOrd="0" presId="urn:microsoft.com/office/officeart/2008/layout/LinedList"/>
    <dgm:cxn modelId="{786CF159-FC6A-1B4D-B492-3C5A07E5D8F5}" type="presParOf" srcId="{919D0C65-B14F-2D41-9E2E-DD38C024CC82}" destId="{55852A82-1C3D-5A46-B454-AEFC092F016E}" srcOrd="0" destOrd="0" presId="urn:microsoft.com/office/officeart/2008/layout/LinedList"/>
    <dgm:cxn modelId="{15172C86-46E0-E04D-B4A2-678149D95671}" type="presParOf" srcId="{919D0C65-B14F-2D41-9E2E-DD38C024CC82}" destId="{7ADE7BCB-57F5-2741-9618-04C58EEA5F6D}" srcOrd="1" destOrd="0" presId="urn:microsoft.com/office/officeart/2008/layout/LinedList"/>
    <dgm:cxn modelId="{65C042AD-7530-7F4A-A09C-28E02EFAE6F7}" type="presParOf" srcId="{24D4BB5C-5123-E04B-A915-AA66AA15FC58}" destId="{F1156041-12C4-AA45-84B5-50985606A50F}" srcOrd="4" destOrd="0" presId="urn:microsoft.com/office/officeart/2008/layout/LinedList"/>
    <dgm:cxn modelId="{A303A584-6DE4-264C-8028-C02291C68B74}" type="presParOf" srcId="{24D4BB5C-5123-E04B-A915-AA66AA15FC58}" destId="{95DBA566-BE1A-5349-8493-2820D3A8AF07}" srcOrd="5" destOrd="0" presId="urn:microsoft.com/office/officeart/2008/layout/LinedList"/>
    <dgm:cxn modelId="{9C43F5F2-EE50-9142-9026-8EE076AD3B08}" type="presParOf" srcId="{95DBA566-BE1A-5349-8493-2820D3A8AF07}" destId="{6CA6D7DA-BAE0-2047-9C1F-C32E5612CA90}" srcOrd="0" destOrd="0" presId="urn:microsoft.com/office/officeart/2008/layout/LinedList"/>
    <dgm:cxn modelId="{8E497B47-3FFB-784E-9347-7BF7C307894B}" type="presParOf" srcId="{95DBA566-BE1A-5349-8493-2820D3A8AF07}" destId="{42E8EFFA-1F36-0B45-A9F9-E1EEBEFAEFA5}" srcOrd="1" destOrd="0" presId="urn:microsoft.com/office/officeart/2008/layout/LinedList"/>
    <dgm:cxn modelId="{24AA55C5-E1D8-9D44-BB66-66E9AED143BB}" type="presParOf" srcId="{24D4BB5C-5123-E04B-A915-AA66AA15FC58}" destId="{310BD5F1-74AB-F540-9C39-084E6D57BC32}" srcOrd="6" destOrd="0" presId="urn:microsoft.com/office/officeart/2008/layout/LinedList"/>
    <dgm:cxn modelId="{0BD0FED1-01EE-2E44-8B41-BB339551A52C}" type="presParOf" srcId="{24D4BB5C-5123-E04B-A915-AA66AA15FC58}" destId="{B55E74B4-78E3-8D4E-AF21-53603BC70247}" srcOrd="7" destOrd="0" presId="urn:microsoft.com/office/officeart/2008/layout/LinedList"/>
    <dgm:cxn modelId="{73D23089-94D7-DA4D-96E4-07BE9B161301}" type="presParOf" srcId="{B55E74B4-78E3-8D4E-AF21-53603BC70247}" destId="{3EDCA1D7-3655-7143-9DA4-A914AD344D79}" srcOrd="0" destOrd="0" presId="urn:microsoft.com/office/officeart/2008/layout/LinedList"/>
    <dgm:cxn modelId="{D76F155C-BA87-B344-8262-622ADC4DC4A8}" type="presParOf" srcId="{B55E74B4-78E3-8D4E-AF21-53603BC70247}" destId="{E0AF7D2C-6279-F24E-8CF6-F01C46148881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8FE5070-5839-49C2-86CF-D2F186EC084A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EB688A68-CB1E-4474-92B7-7E71658D0CB9}">
      <dgm:prSet/>
      <dgm:spPr/>
      <dgm:t>
        <a:bodyPr/>
        <a:lstStyle/>
        <a:p>
          <a:r>
            <a:rPr lang="cs-CZ"/>
            <a:t>ohlašovací živnosti (provozování těchto živností je na základě ohlášení)</a:t>
          </a:r>
          <a:endParaRPr lang="en-US"/>
        </a:p>
      </dgm:t>
    </dgm:pt>
    <dgm:pt modelId="{682CB618-EA2A-476E-A107-8014FABE46F1}" type="parTrans" cxnId="{376A7B8E-87E3-4F28-BCCF-833E4B19CDDD}">
      <dgm:prSet/>
      <dgm:spPr/>
      <dgm:t>
        <a:bodyPr/>
        <a:lstStyle/>
        <a:p>
          <a:endParaRPr lang="en-US"/>
        </a:p>
      </dgm:t>
    </dgm:pt>
    <dgm:pt modelId="{C5CF1E57-5FFC-4482-918B-A136643C09FF}" type="sibTrans" cxnId="{376A7B8E-87E3-4F28-BCCF-833E4B19CDDD}">
      <dgm:prSet/>
      <dgm:spPr/>
      <dgm:t>
        <a:bodyPr/>
        <a:lstStyle/>
        <a:p>
          <a:endParaRPr lang="en-US"/>
        </a:p>
      </dgm:t>
    </dgm:pt>
    <dgm:pt modelId="{FB85400D-F843-4795-8833-27D8B881970F}">
      <dgm:prSet/>
      <dgm:spPr/>
      <dgm:t>
        <a:bodyPr/>
        <a:lstStyle/>
        <a:p>
          <a:r>
            <a:rPr lang="cs-CZ"/>
            <a:t>řemeslné (doložená zkušenost/vzdělání)</a:t>
          </a:r>
          <a:endParaRPr lang="en-US"/>
        </a:p>
      </dgm:t>
    </dgm:pt>
    <dgm:pt modelId="{D11835E8-D473-4F5F-A0D2-66FDA209D6CF}" type="parTrans" cxnId="{70624307-CCC1-4423-A30F-CE73DE753A8F}">
      <dgm:prSet/>
      <dgm:spPr/>
      <dgm:t>
        <a:bodyPr/>
        <a:lstStyle/>
        <a:p>
          <a:endParaRPr lang="en-US"/>
        </a:p>
      </dgm:t>
    </dgm:pt>
    <dgm:pt modelId="{E1AAAE78-90FA-4FCC-A1D3-D1D912A0484B}" type="sibTrans" cxnId="{70624307-CCC1-4423-A30F-CE73DE753A8F}">
      <dgm:prSet/>
      <dgm:spPr/>
      <dgm:t>
        <a:bodyPr/>
        <a:lstStyle/>
        <a:p>
          <a:endParaRPr lang="en-US"/>
        </a:p>
      </dgm:t>
    </dgm:pt>
    <dgm:pt modelId="{F2B9A8A0-0E30-4D0E-AAE8-AA45CE2EFA34}">
      <dgm:prSet/>
      <dgm:spPr/>
      <dgm:t>
        <a:bodyPr/>
        <a:lstStyle/>
        <a:p>
          <a:r>
            <a:rPr lang="cs-CZ" dirty="0"/>
            <a:t>Vázané (doložená zkušenost/vzdělání)</a:t>
          </a:r>
          <a:endParaRPr lang="en-US" dirty="0"/>
        </a:p>
      </dgm:t>
    </dgm:pt>
    <dgm:pt modelId="{2102AA8E-19A2-44AF-A65C-A1B2548BF51E}" type="parTrans" cxnId="{0D7124A8-B53F-482F-B1D4-FA4528E25F5C}">
      <dgm:prSet/>
      <dgm:spPr/>
      <dgm:t>
        <a:bodyPr/>
        <a:lstStyle/>
        <a:p>
          <a:endParaRPr lang="en-US"/>
        </a:p>
      </dgm:t>
    </dgm:pt>
    <dgm:pt modelId="{5C45E2DF-2769-48FD-A2AD-D460E4534F64}" type="sibTrans" cxnId="{0D7124A8-B53F-482F-B1D4-FA4528E25F5C}">
      <dgm:prSet/>
      <dgm:spPr/>
      <dgm:t>
        <a:bodyPr/>
        <a:lstStyle/>
        <a:p>
          <a:endParaRPr lang="en-US"/>
        </a:p>
      </dgm:t>
    </dgm:pt>
    <dgm:pt modelId="{5A01BE32-6B08-4D7D-BA41-CE85D8673EF6}">
      <dgm:prSet/>
      <dgm:spPr/>
      <dgm:t>
        <a:bodyPr/>
        <a:lstStyle/>
        <a:p>
          <a:r>
            <a:rPr lang="cs-CZ"/>
            <a:t>volné</a:t>
          </a:r>
          <a:endParaRPr lang="en-US"/>
        </a:p>
      </dgm:t>
    </dgm:pt>
    <dgm:pt modelId="{4A5ADF9A-3319-4FB2-B7F6-0D1FD5332B37}" type="parTrans" cxnId="{EA653ACD-E24A-47E0-A7F1-4AA48E67C5BC}">
      <dgm:prSet/>
      <dgm:spPr/>
      <dgm:t>
        <a:bodyPr/>
        <a:lstStyle/>
        <a:p>
          <a:endParaRPr lang="en-US"/>
        </a:p>
      </dgm:t>
    </dgm:pt>
    <dgm:pt modelId="{9CD8F23A-5FDC-4F11-B9A0-4FD24A38CB8A}" type="sibTrans" cxnId="{EA653ACD-E24A-47E0-A7F1-4AA48E67C5BC}">
      <dgm:prSet/>
      <dgm:spPr/>
      <dgm:t>
        <a:bodyPr/>
        <a:lstStyle/>
        <a:p>
          <a:endParaRPr lang="en-US"/>
        </a:p>
      </dgm:t>
    </dgm:pt>
    <dgm:pt modelId="{C21261B0-B799-4CC7-96A7-166557FA0A1F}">
      <dgm:prSet/>
      <dgm:spPr/>
      <dgm:t>
        <a:bodyPr/>
        <a:lstStyle/>
        <a:p>
          <a:r>
            <a:rPr lang="cs-CZ" dirty="0">
              <a:solidFill>
                <a:schemeClr val="tx1"/>
              </a:solidFill>
            </a:rPr>
            <a:t>koncesované živnosti (jsou provozovány na základě správního rozhodnutí, které vydává živnostenský úřad)</a:t>
          </a:r>
          <a:endParaRPr lang="en-US" dirty="0">
            <a:solidFill>
              <a:schemeClr val="tx1"/>
            </a:solidFill>
          </a:endParaRPr>
        </a:p>
      </dgm:t>
    </dgm:pt>
    <dgm:pt modelId="{364B569B-2F4C-495A-9546-70F8EC6B1FED}" type="parTrans" cxnId="{4028ED39-0B10-40F1-8470-674D9F9472CA}">
      <dgm:prSet/>
      <dgm:spPr/>
      <dgm:t>
        <a:bodyPr/>
        <a:lstStyle/>
        <a:p>
          <a:endParaRPr lang="en-US"/>
        </a:p>
      </dgm:t>
    </dgm:pt>
    <dgm:pt modelId="{2A7DE7C0-5410-4260-A31D-9E94D3A2E71E}" type="sibTrans" cxnId="{4028ED39-0B10-40F1-8470-674D9F9472CA}">
      <dgm:prSet/>
      <dgm:spPr/>
      <dgm:t>
        <a:bodyPr/>
        <a:lstStyle/>
        <a:p>
          <a:endParaRPr lang="en-US"/>
        </a:p>
      </dgm:t>
    </dgm:pt>
    <dgm:pt modelId="{C744CF1E-3D4E-E543-AEAE-639DEADC38D0}" type="pres">
      <dgm:prSet presAssocID="{D8FE5070-5839-49C2-86CF-D2F186EC084A}" presName="linear" presStyleCnt="0">
        <dgm:presLayoutVars>
          <dgm:animLvl val="lvl"/>
          <dgm:resizeHandles val="exact"/>
        </dgm:presLayoutVars>
      </dgm:prSet>
      <dgm:spPr/>
    </dgm:pt>
    <dgm:pt modelId="{87D32059-25D7-F04F-BD56-730CF8FA78DC}" type="pres">
      <dgm:prSet presAssocID="{EB688A68-CB1E-4474-92B7-7E71658D0CB9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FDE95B57-5F97-774C-80F7-7228A5EAF01F}" type="pres">
      <dgm:prSet presAssocID="{EB688A68-CB1E-4474-92B7-7E71658D0CB9}" presName="childText" presStyleLbl="revTx" presStyleIdx="0" presStyleCnt="1">
        <dgm:presLayoutVars>
          <dgm:bulletEnabled val="1"/>
        </dgm:presLayoutVars>
      </dgm:prSet>
      <dgm:spPr/>
    </dgm:pt>
    <dgm:pt modelId="{6ADB87B2-E2FC-B84B-8116-506F5A92D48D}" type="pres">
      <dgm:prSet presAssocID="{C21261B0-B799-4CC7-96A7-166557FA0A1F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70624307-CCC1-4423-A30F-CE73DE753A8F}" srcId="{EB688A68-CB1E-4474-92B7-7E71658D0CB9}" destId="{FB85400D-F843-4795-8833-27D8B881970F}" srcOrd="0" destOrd="0" parTransId="{D11835E8-D473-4F5F-A0D2-66FDA209D6CF}" sibTransId="{E1AAAE78-90FA-4FCC-A1D3-D1D912A0484B}"/>
    <dgm:cxn modelId="{4028ED39-0B10-40F1-8470-674D9F9472CA}" srcId="{D8FE5070-5839-49C2-86CF-D2F186EC084A}" destId="{C21261B0-B799-4CC7-96A7-166557FA0A1F}" srcOrd="1" destOrd="0" parTransId="{364B569B-2F4C-495A-9546-70F8EC6B1FED}" sibTransId="{2A7DE7C0-5410-4260-A31D-9E94D3A2E71E}"/>
    <dgm:cxn modelId="{6C488243-FEA4-204E-9552-61D577AD72AC}" type="presOf" srcId="{FB85400D-F843-4795-8833-27D8B881970F}" destId="{FDE95B57-5F97-774C-80F7-7228A5EAF01F}" srcOrd="0" destOrd="0" presId="urn:microsoft.com/office/officeart/2005/8/layout/vList2"/>
    <dgm:cxn modelId="{03452584-DCF4-5B47-B1B7-34E5FB25F3B3}" type="presOf" srcId="{C21261B0-B799-4CC7-96A7-166557FA0A1F}" destId="{6ADB87B2-E2FC-B84B-8116-506F5A92D48D}" srcOrd="0" destOrd="0" presId="urn:microsoft.com/office/officeart/2005/8/layout/vList2"/>
    <dgm:cxn modelId="{5E057A89-4D89-0142-A54B-5A3F8B5CBB83}" type="presOf" srcId="{D8FE5070-5839-49C2-86CF-D2F186EC084A}" destId="{C744CF1E-3D4E-E543-AEAE-639DEADC38D0}" srcOrd="0" destOrd="0" presId="urn:microsoft.com/office/officeart/2005/8/layout/vList2"/>
    <dgm:cxn modelId="{376A7B8E-87E3-4F28-BCCF-833E4B19CDDD}" srcId="{D8FE5070-5839-49C2-86CF-D2F186EC084A}" destId="{EB688A68-CB1E-4474-92B7-7E71658D0CB9}" srcOrd="0" destOrd="0" parTransId="{682CB618-EA2A-476E-A107-8014FABE46F1}" sibTransId="{C5CF1E57-5FFC-4482-918B-A136643C09FF}"/>
    <dgm:cxn modelId="{3154D38F-07A1-2E43-A410-8091E09D6707}" type="presOf" srcId="{5A01BE32-6B08-4D7D-BA41-CE85D8673EF6}" destId="{FDE95B57-5F97-774C-80F7-7228A5EAF01F}" srcOrd="0" destOrd="2" presId="urn:microsoft.com/office/officeart/2005/8/layout/vList2"/>
    <dgm:cxn modelId="{662F7D95-8CBE-EF49-8639-65E258F7DF8A}" type="presOf" srcId="{F2B9A8A0-0E30-4D0E-AAE8-AA45CE2EFA34}" destId="{FDE95B57-5F97-774C-80F7-7228A5EAF01F}" srcOrd="0" destOrd="1" presId="urn:microsoft.com/office/officeart/2005/8/layout/vList2"/>
    <dgm:cxn modelId="{09AA0BA7-AC3A-644F-B44E-AD425F2245A8}" type="presOf" srcId="{EB688A68-CB1E-4474-92B7-7E71658D0CB9}" destId="{87D32059-25D7-F04F-BD56-730CF8FA78DC}" srcOrd="0" destOrd="0" presId="urn:microsoft.com/office/officeart/2005/8/layout/vList2"/>
    <dgm:cxn modelId="{0D7124A8-B53F-482F-B1D4-FA4528E25F5C}" srcId="{EB688A68-CB1E-4474-92B7-7E71658D0CB9}" destId="{F2B9A8A0-0E30-4D0E-AAE8-AA45CE2EFA34}" srcOrd="1" destOrd="0" parTransId="{2102AA8E-19A2-44AF-A65C-A1B2548BF51E}" sibTransId="{5C45E2DF-2769-48FD-A2AD-D460E4534F64}"/>
    <dgm:cxn modelId="{EA653ACD-E24A-47E0-A7F1-4AA48E67C5BC}" srcId="{EB688A68-CB1E-4474-92B7-7E71658D0CB9}" destId="{5A01BE32-6B08-4D7D-BA41-CE85D8673EF6}" srcOrd="2" destOrd="0" parTransId="{4A5ADF9A-3319-4FB2-B7F6-0D1FD5332B37}" sibTransId="{9CD8F23A-5FDC-4F11-B9A0-4FD24A38CB8A}"/>
    <dgm:cxn modelId="{D29C8236-021E-E54D-906A-25CB7C81E2F8}" type="presParOf" srcId="{C744CF1E-3D4E-E543-AEAE-639DEADC38D0}" destId="{87D32059-25D7-F04F-BD56-730CF8FA78DC}" srcOrd="0" destOrd="0" presId="urn:microsoft.com/office/officeart/2005/8/layout/vList2"/>
    <dgm:cxn modelId="{269F7B27-F83F-9448-A0FE-331B11DC4F55}" type="presParOf" srcId="{C744CF1E-3D4E-E543-AEAE-639DEADC38D0}" destId="{FDE95B57-5F97-774C-80F7-7228A5EAF01F}" srcOrd="1" destOrd="0" presId="urn:microsoft.com/office/officeart/2005/8/layout/vList2"/>
    <dgm:cxn modelId="{3D357888-1460-2541-850A-4DDD9026F3D8}" type="presParOf" srcId="{C744CF1E-3D4E-E543-AEAE-639DEADC38D0}" destId="{6ADB87B2-E2FC-B84B-8116-506F5A92D48D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9C0E71-70BD-4C4C-8421-FB558D5D40A1}">
      <dsp:nvSpPr>
        <dsp:cNvPr id="0" name=""/>
        <dsp:cNvSpPr/>
      </dsp:nvSpPr>
      <dsp:spPr>
        <a:xfrm>
          <a:off x="0" y="598729"/>
          <a:ext cx="5000124" cy="136890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/>
            <a:t>Osoby působící v závislém postavení (typicky vztah zaměstnavatel – zaměstnanec)</a:t>
          </a:r>
          <a:endParaRPr lang="en-US" sz="2600" kern="1200"/>
        </a:p>
      </dsp:txBody>
      <dsp:txXfrm>
        <a:off x="66824" y="665553"/>
        <a:ext cx="4866476" cy="1235252"/>
      </dsp:txXfrm>
    </dsp:sp>
    <dsp:sp modelId="{1E58E44D-262D-BC40-B3C1-BD766BF87935}">
      <dsp:nvSpPr>
        <dsp:cNvPr id="0" name=""/>
        <dsp:cNvSpPr/>
      </dsp:nvSpPr>
      <dsp:spPr>
        <a:xfrm>
          <a:off x="0" y="2042509"/>
          <a:ext cx="5000124" cy="1368900"/>
        </a:xfrm>
        <a:prstGeom prst="roundRect">
          <a:avLst/>
        </a:prstGeom>
        <a:gradFill rotWithShape="0">
          <a:gsLst>
            <a:gs pos="0">
              <a:schemeClr val="accent5">
                <a:hueOff val="1628513"/>
                <a:satOff val="5598"/>
                <a:lumOff val="-2686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1628513"/>
                <a:satOff val="5598"/>
                <a:lumOff val="-2686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1628513"/>
                <a:satOff val="5598"/>
                <a:lumOff val="-2686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/>
            <a:t>Osoby samostatně výdělečně činné (typicky samostatní podnikatelé – fyzické osoby)</a:t>
          </a:r>
          <a:endParaRPr lang="en-US" sz="2600" kern="1200"/>
        </a:p>
      </dsp:txBody>
      <dsp:txXfrm>
        <a:off x="66824" y="2109333"/>
        <a:ext cx="4866476" cy="1235252"/>
      </dsp:txXfrm>
    </dsp:sp>
    <dsp:sp modelId="{D348BF1A-F895-7E4A-8E58-EDAC68D48336}">
      <dsp:nvSpPr>
        <dsp:cNvPr id="0" name=""/>
        <dsp:cNvSpPr/>
      </dsp:nvSpPr>
      <dsp:spPr>
        <a:xfrm>
          <a:off x="0" y="3486290"/>
          <a:ext cx="5000124" cy="1368900"/>
        </a:xfrm>
        <a:prstGeom prst="roundRect">
          <a:avLst/>
        </a:prstGeom>
        <a:gradFill rotWithShape="0">
          <a:gsLst>
            <a:gs pos="0">
              <a:schemeClr val="accent5">
                <a:hueOff val="3257026"/>
                <a:satOff val="11196"/>
                <a:lumOff val="-5372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3257026"/>
                <a:satOff val="11196"/>
                <a:lumOff val="-5372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3257026"/>
                <a:satOff val="11196"/>
                <a:lumOff val="-5372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/>
            <a:t>Osoby působící v rámci ekonomických entit nikoliv v závislém postavení</a:t>
          </a:r>
          <a:endParaRPr lang="en-US" sz="2600" kern="1200"/>
        </a:p>
      </dsp:txBody>
      <dsp:txXfrm>
        <a:off x="66824" y="3553114"/>
        <a:ext cx="4866476" cy="123525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03C20B-D7A3-F040-8944-77A34832CA9B}">
      <dsp:nvSpPr>
        <dsp:cNvPr id="0" name=""/>
        <dsp:cNvSpPr/>
      </dsp:nvSpPr>
      <dsp:spPr>
        <a:xfrm>
          <a:off x="0" y="0"/>
          <a:ext cx="5000124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EEF405C-DCDC-A042-87F7-AEA4CCDAF20C}">
      <dsp:nvSpPr>
        <dsp:cNvPr id="0" name=""/>
        <dsp:cNvSpPr/>
      </dsp:nvSpPr>
      <dsp:spPr>
        <a:xfrm>
          <a:off x="0" y="0"/>
          <a:ext cx="1000024" cy="54539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/>
            <a:t>Je třeba vždy zvážit</a:t>
          </a:r>
          <a:endParaRPr lang="en-US" sz="2400" kern="1200"/>
        </a:p>
      </dsp:txBody>
      <dsp:txXfrm>
        <a:off x="0" y="0"/>
        <a:ext cx="1000024" cy="5453920"/>
      </dsp:txXfrm>
    </dsp:sp>
    <dsp:sp modelId="{32158FC6-3739-F742-A67E-6170AC709992}">
      <dsp:nvSpPr>
        <dsp:cNvPr id="0" name=""/>
        <dsp:cNvSpPr/>
      </dsp:nvSpPr>
      <dsp:spPr>
        <a:xfrm>
          <a:off x="1075026" y="85217"/>
          <a:ext cx="3925097" cy="17043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830" tIns="163830" rIns="163830" bIns="163830" numCol="1" spcCol="1270" anchor="t" anchorCtr="0">
          <a:noAutofit/>
        </a:bodyPr>
        <a:lstStyle/>
        <a:p>
          <a:pPr marL="0" lvl="0" indent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300" kern="1200"/>
            <a:t>Administrativní složitost</a:t>
          </a:r>
          <a:endParaRPr lang="en-US" sz="4300" kern="1200"/>
        </a:p>
      </dsp:txBody>
      <dsp:txXfrm>
        <a:off x="1075026" y="85217"/>
        <a:ext cx="3925097" cy="1704350"/>
      </dsp:txXfrm>
    </dsp:sp>
    <dsp:sp modelId="{25C94EF5-97B4-8240-9954-E57E6A5031DC}">
      <dsp:nvSpPr>
        <dsp:cNvPr id="0" name=""/>
        <dsp:cNvSpPr/>
      </dsp:nvSpPr>
      <dsp:spPr>
        <a:xfrm>
          <a:off x="1000024" y="1789567"/>
          <a:ext cx="4000099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0165AF52-DB17-FE4F-B2AD-23A4C5816078}">
      <dsp:nvSpPr>
        <dsp:cNvPr id="0" name=""/>
        <dsp:cNvSpPr/>
      </dsp:nvSpPr>
      <dsp:spPr>
        <a:xfrm>
          <a:off x="1075026" y="1874784"/>
          <a:ext cx="3925097" cy="17043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830" tIns="163830" rIns="163830" bIns="163830" numCol="1" spcCol="1270" anchor="t" anchorCtr="0">
          <a:noAutofit/>
        </a:bodyPr>
        <a:lstStyle/>
        <a:p>
          <a:pPr marL="0" lvl="0" indent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300" kern="1200"/>
            <a:t>Daňové zatížení</a:t>
          </a:r>
          <a:endParaRPr lang="en-US" sz="4300" kern="1200"/>
        </a:p>
      </dsp:txBody>
      <dsp:txXfrm>
        <a:off x="1075026" y="1874784"/>
        <a:ext cx="3925097" cy="1704350"/>
      </dsp:txXfrm>
    </dsp:sp>
    <dsp:sp modelId="{3152E3F9-555F-B645-A834-D32613C79C95}">
      <dsp:nvSpPr>
        <dsp:cNvPr id="0" name=""/>
        <dsp:cNvSpPr/>
      </dsp:nvSpPr>
      <dsp:spPr>
        <a:xfrm>
          <a:off x="1000024" y="3579134"/>
          <a:ext cx="4000099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B0282BA6-9EC7-C84C-B643-D73F4DD2E3CB}">
      <dsp:nvSpPr>
        <dsp:cNvPr id="0" name=""/>
        <dsp:cNvSpPr/>
      </dsp:nvSpPr>
      <dsp:spPr>
        <a:xfrm>
          <a:off x="1075026" y="3664352"/>
          <a:ext cx="3925097" cy="17043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830" tIns="163830" rIns="163830" bIns="163830" numCol="1" spcCol="1270" anchor="t" anchorCtr="0">
          <a:noAutofit/>
        </a:bodyPr>
        <a:lstStyle/>
        <a:p>
          <a:pPr marL="0" lvl="0" indent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300" kern="1200"/>
            <a:t>Majetková rizika</a:t>
          </a:r>
          <a:endParaRPr lang="en-US" sz="4300" kern="1200"/>
        </a:p>
      </dsp:txBody>
      <dsp:txXfrm>
        <a:off x="1075026" y="3664352"/>
        <a:ext cx="3925097" cy="1704350"/>
      </dsp:txXfrm>
    </dsp:sp>
    <dsp:sp modelId="{5D52E52F-0B54-A840-A819-AD8E559B5924}">
      <dsp:nvSpPr>
        <dsp:cNvPr id="0" name=""/>
        <dsp:cNvSpPr/>
      </dsp:nvSpPr>
      <dsp:spPr>
        <a:xfrm>
          <a:off x="1000024" y="5368702"/>
          <a:ext cx="4000099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FFA8CB-9D0A-0A42-B98F-FC4026011117}">
      <dsp:nvSpPr>
        <dsp:cNvPr id="0" name=""/>
        <dsp:cNvSpPr/>
      </dsp:nvSpPr>
      <dsp:spPr>
        <a:xfrm>
          <a:off x="0" y="0"/>
          <a:ext cx="5000124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8758869-9C27-4D4E-A19B-920C8467F415}">
      <dsp:nvSpPr>
        <dsp:cNvPr id="0" name=""/>
        <dsp:cNvSpPr/>
      </dsp:nvSpPr>
      <dsp:spPr>
        <a:xfrm>
          <a:off x="0" y="0"/>
          <a:ext cx="5000124" cy="13634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000" kern="1200"/>
            <a:t>OSVČ</a:t>
          </a:r>
          <a:endParaRPr lang="en-US" sz="4000" kern="1200"/>
        </a:p>
      </dsp:txBody>
      <dsp:txXfrm>
        <a:off x="0" y="0"/>
        <a:ext cx="5000124" cy="1363480"/>
      </dsp:txXfrm>
    </dsp:sp>
    <dsp:sp modelId="{BF2B6EF7-006A-7441-81B7-57941338AF4C}">
      <dsp:nvSpPr>
        <dsp:cNvPr id="0" name=""/>
        <dsp:cNvSpPr/>
      </dsp:nvSpPr>
      <dsp:spPr>
        <a:xfrm>
          <a:off x="0" y="1363480"/>
          <a:ext cx="5000124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5852A82-1C3D-5A46-B454-AEFC092F016E}">
      <dsp:nvSpPr>
        <dsp:cNvPr id="0" name=""/>
        <dsp:cNvSpPr/>
      </dsp:nvSpPr>
      <dsp:spPr>
        <a:xfrm>
          <a:off x="0" y="1363480"/>
          <a:ext cx="5000124" cy="13634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000" kern="1200"/>
            <a:t>Dosažení 18 let</a:t>
          </a:r>
          <a:endParaRPr lang="en-US" sz="4000" kern="1200"/>
        </a:p>
      </dsp:txBody>
      <dsp:txXfrm>
        <a:off x="0" y="1363480"/>
        <a:ext cx="5000124" cy="1363480"/>
      </dsp:txXfrm>
    </dsp:sp>
    <dsp:sp modelId="{F1156041-12C4-AA45-84B5-50985606A50F}">
      <dsp:nvSpPr>
        <dsp:cNvPr id="0" name=""/>
        <dsp:cNvSpPr/>
      </dsp:nvSpPr>
      <dsp:spPr>
        <a:xfrm>
          <a:off x="0" y="2726960"/>
          <a:ext cx="5000124" cy="0"/>
        </a:xfrm>
        <a:prstGeom prst="lin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CA6D7DA-BAE0-2047-9C1F-C32E5612CA90}">
      <dsp:nvSpPr>
        <dsp:cNvPr id="0" name=""/>
        <dsp:cNvSpPr/>
      </dsp:nvSpPr>
      <dsp:spPr>
        <a:xfrm>
          <a:off x="0" y="2726960"/>
          <a:ext cx="5000124" cy="13634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000" kern="1200"/>
            <a:t>Způsobilost k právním úkonům</a:t>
          </a:r>
          <a:endParaRPr lang="en-US" sz="4000" kern="1200"/>
        </a:p>
      </dsp:txBody>
      <dsp:txXfrm>
        <a:off x="0" y="2726960"/>
        <a:ext cx="5000124" cy="1363480"/>
      </dsp:txXfrm>
    </dsp:sp>
    <dsp:sp modelId="{310BD5F1-74AB-F540-9C39-084E6D57BC32}">
      <dsp:nvSpPr>
        <dsp:cNvPr id="0" name=""/>
        <dsp:cNvSpPr/>
      </dsp:nvSpPr>
      <dsp:spPr>
        <a:xfrm>
          <a:off x="0" y="4090440"/>
          <a:ext cx="5000124" cy="0"/>
        </a:xfrm>
        <a:prstGeom prst="lin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EDCA1D7-3655-7143-9DA4-A914AD344D79}">
      <dsp:nvSpPr>
        <dsp:cNvPr id="0" name=""/>
        <dsp:cNvSpPr/>
      </dsp:nvSpPr>
      <dsp:spPr>
        <a:xfrm>
          <a:off x="0" y="4090440"/>
          <a:ext cx="5000124" cy="13634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000" kern="1200"/>
            <a:t>bezúhonnost</a:t>
          </a:r>
          <a:endParaRPr lang="en-US" sz="4000" kern="1200"/>
        </a:p>
      </dsp:txBody>
      <dsp:txXfrm>
        <a:off x="0" y="4090440"/>
        <a:ext cx="5000124" cy="136348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D32059-25D7-F04F-BD56-730CF8FA78DC}">
      <dsp:nvSpPr>
        <dsp:cNvPr id="0" name=""/>
        <dsp:cNvSpPr/>
      </dsp:nvSpPr>
      <dsp:spPr>
        <a:xfrm>
          <a:off x="0" y="12211"/>
          <a:ext cx="5000124" cy="1888818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/>
            <a:t>ohlašovací živnosti (provozování těchto živností je na základě ohlášení)</a:t>
          </a:r>
          <a:endParaRPr lang="en-US" sz="2800" kern="1200"/>
        </a:p>
      </dsp:txBody>
      <dsp:txXfrm>
        <a:off x="92204" y="104415"/>
        <a:ext cx="4815716" cy="1704410"/>
      </dsp:txXfrm>
    </dsp:sp>
    <dsp:sp modelId="{FDE95B57-5F97-774C-80F7-7228A5EAF01F}">
      <dsp:nvSpPr>
        <dsp:cNvPr id="0" name=""/>
        <dsp:cNvSpPr/>
      </dsp:nvSpPr>
      <dsp:spPr>
        <a:xfrm>
          <a:off x="0" y="1901030"/>
          <a:ext cx="5000124" cy="16518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8754" tIns="35560" rIns="199136" bIns="3556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200" kern="1200"/>
            <a:t>řemeslné (doložená zkušenost/vzdělání)</a:t>
          </a:r>
          <a:endParaRPr lang="en-US" sz="2200" kern="120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200" kern="1200" dirty="0"/>
            <a:t>Vázané (doložená zkušenost/vzdělání)</a:t>
          </a:r>
          <a:endParaRPr lang="en-US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200" kern="1200"/>
            <a:t>volné</a:t>
          </a:r>
          <a:endParaRPr lang="en-US" sz="2200" kern="1200"/>
        </a:p>
      </dsp:txBody>
      <dsp:txXfrm>
        <a:off x="0" y="1901030"/>
        <a:ext cx="5000124" cy="1651860"/>
      </dsp:txXfrm>
    </dsp:sp>
    <dsp:sp modelId="{6ADB87B2-E2FC-B84B-8116-506F5A92D48D}">
      <dsp:nvSpPr>
        <dsp:cNvPr id="0" name=""/>
        <dsp:cNvSpPr/>
      </dsp:nvSpPr>
      <dsp:spPr>
        <a:xfrm>
          <a:off x="0" y="3552890"/>
          <a:ext cx="5000124" cy="1888818"/>
        </a:xfrm>
        <a:prstGeom prst="roundRect">
          <a:avLst/>
        </a:prstGeom>
        <a:gradFill rotWithShape="0">
          <a:gsLst>
            <a:gs pos="0">
              <a:schemeClr val="accent2">
                <a:hueOff val="-14400000"/>
                <a:satOff val="-50003"/>
                <a:lumOff val="6000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4400000"/>
                <a:satOff val="-50003"/>
                <a:lumOff val="6000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4400000"/>
                <a:satOff val="-50003"/>
                <a:lumOff val="6000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 dirty="0">
              <a:solidFill>
                <a:schemeClr val="tx1"/>
              </a:solidFill>
            </a:rPr>
            <a:t>koncesované živnosti (jsou provozovány na základě správního rozhodnutí, které vydává živnostenský úřad)</a:t>
          </a:r>
          <a:endParaRPr lang="en-US" sz="2800" kern="1200" dirty="0">
            <a:solidFill>
              <a:schemeClr val="tx1"/>
            </a:solidFill>
          </a:endParaRPr>
        </a:p>
      </dsp:txBody>
      <dsp:txXfrm>
        <a:off x="92204" y="3645094"/>
        <a:ext cx="4815716" cy="17044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CC02C9B9-E0B5-27DA-D66A-6A17DEFB5DA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206EDFDD-A368-2E6D-0494-24112242862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93DB993-81BD-9A41-9782-05526B3B15F4}" type="datetimeFigureOut">
              <a:rPr lang="cs-CZ"/>
              <a:pPr>
                <a:defRPr/>
              </a:pPr>
              <a:t>20.09.2024</a:t>
            </a:fld>
            <a:endParaRPr lang="cs-CZ"/>
          </a:p>
        </p:txBody>
      </p:sp>
      <p:sp>
        <p:nvSpPr>
          <p:cNvPr id="4" name="Zástupný symbol pro obrázek snímku 3">
            <a:extLst>
              <a:ext uri="{FF2B5EF4-FFF2-40B4-BE49-F238E27FC236}">
                <a16:creationId xmlns:a16="http://schemas.microsoft.com/office/drawing/2014/main" id="{34128CA2-EBDF-E061-7892-9A84C8DC1DD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>
            <a:extLst>
              <a:ext uri="{FF2B5EF4-FFF2-40B4-BE49-F238E27FC236}">
                <a16:creationId xmlns:a16="http://schemas.microsoft.com/office/drawing/2014/main" id="{009E158F-AAF8-CB01-FF06-EAEA8FD022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/>
              <a:t>Po kliknutí můžete upravovat styly textu v předloze.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F16D511-7C1D-EE4F-FD7C-5BCC8EDBBFB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3192419-76AB-0E3B-F88B-75FEECA7025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0DAD3E6-8F94-3540-9303-90246A0F0DD3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171A53D-14C8-A11D-8128-56761724A35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06C65C0-A92F-CD99-5D03-C4AA0F23959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C5DA62F-0712-8AE2-28B8-F83A2A0C26B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60CAE1-9F85-3449-B12F-0249176BE4AC}" type="slidenum">
              <a:rPr lang="es-ES" altLang="cs-CZ"/>
              <a:pPr/>
              <a:t>‹#›</a:t>
            </a:fld>
            <a:endParaRPr lang="es-ES" altLang="cs-CZ"/>
          </a:p>
        </p:txBody>
      </p:sp>
    </p:spTree>
    <p:extLst>
      <p:ext uri="{BB962C8B-B14F-4D97-AF65-F5344CB8AC3E}">
        <p14:creationId xmlns:p14="http://schemas.microsoft.com/office/powerpoint/2010/main" val="3277794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F486495-BF11-957B-25CB-115E96F2AAD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2B48C45-9B12-2017-DBC6-4E73E837C6B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7431A44-BA16-0EC1-118E-7DC25402D7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6F1438-7903-034D-AB25-F1B0E5354021}" type="slidenum">
              <a:rPr lang="es-ES" altLang="cs-CZ"/>
              <a:pPr/>
              <a:t>‹#›</a:t>
            </a:fld>
            <a:endParaRPr lang="es-ES" altLang="cs-CZ"/>
          </a:p>
        </p:txBody>
      </p:sp>
    </p:spTree>
    <p:extLst>
      <p:ext uri="{BB962C8B-B14F-4D97-AF65-F5344CB8AC3E}">
        <p14:creationId xmlns:p14="http://schemas.microsoft.com/office/powerpoint/2010/main" val="772779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4C7A41C-0F22-7D47-8D9F-97B0B329222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C21C7E8-0D0F-ECB6-54A1-948E883F1A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CBADEF9-DBE4-B24C-6319-95F983126C0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4E618B-8197-1E4C-9F5C-76F37109314A}" type="slidenum">
              <a:rPr lang="es-ES" altLang="cs-CZ"/>
              <a:pPr/>
              <a:t>‹#›</a:t>
            </a:fld>
            <a:endParaRPr lang="es-ES" altLang="cs-CZ"/>
          </a:p>
        </p:txBody>
      </p:sp>
    </p:spTree>
    <p:extLst>
      <p:ext uri="{BB962C8B-B14F-4D97-AF65-F5344CB8AC3E}">
        <p14:creationId xmlns:p14="http://schemas.microsoft.com/office/powerpoint/2010/main" val="565345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126CC47-5BEB-1D7C-3E29-48CAD3AD299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343A290-D5CD-0857-0D9D-C74A60B462B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D0805C7-2C25-ED1C-322A-3AE75E54296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ACB6B7-9AA0-C94A-9298-467E6AED37AC}" type="slidenum">
              <a:rPr lang="es-ES" altLang="cs-CZ"/>
              <a:pPr/>
              <a:t>‹#›</a:t>
            </a:fld>
            <a:endParaRPr lang="es-ES" altLang="cs-CZ"/>
          </a:p>
        </p:txBody>
      </p:sp>
    </p:spTree>
    <p:extLst>
      <p:ext uri="{BB962C8B-B14F-4D97-AF65-F5344CB8AC3E}">
        <p14:creationId xmlns:p14="http://schemas.microsoft.com/office/powerpoint/2010/main" val="2364485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8B9FC5E-AFC7-D36E-E7BC-6BA77F9A3A1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03BE689-1E61-8A33-D0F3-9F2C8EDD52C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BB641E2-9CA6-1B10-C27D-7BE8001AA3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9B63E0-2B2E-1F4B-9DA2-FBCFF33E1BA4}" type="slidenum">
              <a:rPr lang="es-ES" altLang="cs-CZ"/>
              <a:pPr/>
              <a:t>‹#›</a:t>
            </a:fld>
            <a:endParaRPr lang="es-ES" altLang="cs-CZ"/>
          </a:p>
        </p:txBody>
      </p:sp>
    </p:spTree>
    <p:extLst>
      <p:ext uri="{BB962C8B-B14F-4D97-AF65-F5344CB8AC3E}">
        <p14:creationId xmlns:p14="http://schemas.microsoft.com/office/powerpoint/2010/main" val="4159945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47FBD30-201B-54D8-4AB9-3F67ECDCBC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AA901AF-FCBB-A236-C406-17029611B36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2145B40-9703-03C8-B439-E4DA2D484E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B59D8E-F5BF-CB46-9186-C17952D5B2E1}" type="slidenum">
              <a:rPr lang="es-ES" altLang="cs-CZ"/>
              <a:pPr/>
              <a:t>‹#›</a:t>
            </a:fld>
            <a:endParaRPr lang="es-ES" altLang="cs-CZ"/>
          </a:p>
        </p:txBody>
      </p:sp>
    </p:spTree>
    <p:extLst>
      <p:ext uri="{BB962C8B-B14F-4D97-AF65-F5344CB8AC3E}">
        <p14:creationId xmlns:p14="http://schemas.microsoft.com/office/powerpoint/2010/main" val="2605709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4588743-03A7-21E8-7007-05F3FE5D1A4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cs-CZ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591CF75-38DD-9152-465B-920F916333F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cs-CZ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2338F423-A33F-924A-D1CA-7774E052976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70108C-4CE5-BD40-878D-48549B2F42F4}" type="slidenum">
              <a:rPr lang="es-ES" altLang="cs-CZ"/>
              <a:pPr/>
              <a:t>‹#›</a:t>
            </a:fld>
            <a:endParaRPr lang="es-ES" altLang="cs-CZ"/>
          </a:p>
        </p:txBody>
      </p:sp>
    </p:spTree>
    <p:extLst>
      <p:ext uri="{BB962C8B-B14F-4D97-AF65-F5344CB8AC3E}">
        <p14:creationId xmlns:p14="http://schemas.microsoft.com/office/powerpoint/2010/main" val="3810247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7349375D-0759-8AC3-3332-7077378B1F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07C55ED-C535-52F1-9A58-978F3FDFE40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cs-CZ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1F47497-776E-ED85-5D3C-D074F2D4F69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99DB98-321D-F243-84D0-820F381CE645}" type="slidenum">
              <a:rPr lang="es-ES" altLang="cs-CZ"/>
              <a:pPr/>
              <a:t>‹#›</a:t>
            </a:fld>
            <a:endParaRPr lang="es-ES" altLang="cs-CZ"/>
          </a:p>
        </p:txBody>
      </p:sp>
    </p:spTree>
    <p:extLst>
      <p:ext uri="{BB962C8B-B14F-4D97-AF65-F5344CB8AC3E}">
        <p14:creationId xmlns:p14="http://schemas.microsoft.com/office/powerpoint/2010/main" val="3109766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D842D25F-8DDD-E59E-A1DF-8E7E2643050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cs-CZ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968937E1-7506-B8E3-86C5-882F87A9289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cs-CZ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A1B1EF6-44A5-BBFD-42C7-EF67D4FFE7D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7A309B-4090-F641-99DA-55C649A3B498}" type="slidenum">
              <a:rPr lang="es-ES" altLang="cs-CZ"/>
              <a:pPr/>
              <a:t>‹#›</a:t>
            </a:fld>
            <a:endParaRPr lang="es-ES" altLang="cs-CZ"/>
          </a:p>
        </p:txBody>
      </p:sp>
    </p:spTree>
    <p:extLst>
      <p:ext uri="{BB962C8B-B14F-4D97-AF65-F5344CB8AC3E}">
        <p14:creationId xmlns:p14="http://schemas.microsoft.com/office/powerpoint/2010/main" val="581115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080706C-47E4-1623-7544-A02ED8C833C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BA81CC6-98CA-53DA-991B-1B3C7F909EC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EE74005-12D9-4885-9062-716F986F0DD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EC1D2D-E3DD-DB4D-A255-3E72DAFBABA7}" type="slidenum">
              <a:rPr lang="es-ES" altLang="cs-CZ"/>
              <a:pPr/>
              <a:t>‹#›</a:t>
            </a:fld>
            <a:endParaRPr lang="es-ES" altLang="cs-CZ"/>
          </a:p>
        </p:txBody>
      </p:sp>
    </p:spTree>
    <p:extLst>
      <p:ext uri="{BB962C8B-B14F-4D97-AF65-F5344CB8AC3E}">
        <p14:creationId xmlns:p14="http://schemas.microsoft.com/office/powerpoint/2010/main" val="67344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7E68768-0837-1111-FE93-984CE732104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EF7CC1A-82F0-5936-6CFD-DFFD0DDCF99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629793D-19E4-D5D5-5ED3-6C3741303CC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6EEBC1-C54B-2C44-AE8A-1878B0FFA3D1}" type="slidenum">
              <a:rPr lang="es-ES" altLang="cs-CZ"/>
              <a:pPr/>
              <a:t>‹#›</a:t>
            </a:fld>
            <a:endParaRPr lang="es-ES" altLang="cs-CZ"/>
          </a:p>
        </p:txBody>
      </p:sp>
    </p:spTree>
    <p:extLst>
      <p:ext uri="{BB962C8B-B14F-4D97-AF65-F5344CB8AC3E}">
        <p14:creationId xmlns:p14="http://schemas.microsoft.com/office/powerpoint/2010/main" val="4184912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E8D096D-E320-1128-E5E9-00BA1175EC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cs-CZ"/>
              <a:t>Haga clic para cambiar el estilo de título	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42F033F5-7E26-FCB2-F00E-0E1CF804BE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cs-CZ"/>
              <a:t>Haga clic para modificar el estilo de texto del patrón</a:t>
            </a:r>
          </a:p>
          <a:p>
            <a:pPr lvl="1"/>
            <a:r>
              <a:rPr lang="es-ES" altLang="cs-CZ"/>
              <a:t>Segundo nivel</a:t>
            </a:r>
          </a:p>
          <a:p>
            <a:pPr lvl="2"/>
            <a:r>
              <a:rPr lang="es-ES" altLang="cs-CZ"/>
              <a:t>Tercer nivel</a:t>
            </a:r>
          </a:p>
          <a:p>
            <a:pPr lvl="3"/>
            <a:r>
              <a:rPr lang="es-ES" altLang="cs-CZ"/>
              <a:t>Cuarto nivel</a:t>
            </a:r>
          </a:p>
          <a:p>
            <a:pPr lvl="4"/>
            <a:r>
              <a:rPr lang="es-ES" altLang="cs-CZ"/>
              <a:t>Quinto nivel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0B87884-C414-2C89-3787-8A6B7A6DA1D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s-ES" altLang="cs-CZ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7FB783C-7875-93DE-3D65-4C1C2DB0E1B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s-ES" altLang="cs-CZ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C7F59C4-7EFC-D88E-D7D4-7EFD6134DC3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9E0270DA-E19A-8745-B019-8D21DDB99FBB}" type="slidenum">
              <a:rPr lang="es-ES" altLang="cs-CZ"/>
              <a:pPr/>
              <a:t>‹#›</a:t>
            </a:fld>
            <a:endParaRPr lang="es-ES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8" name="Rectangle 150">
            <a:extLst>
              <a:ext uri="{FF2B5EF4-FFF2-40B4-BE49-F238E27FC236}">
                <a16:creationId xmlns:a16="http://schemas.microsoft.com/office/drawing/2014/main" id="{9E725CA5-128D-11F1-7D26-41CB6610555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-30163" y="2492375"/>
            <a:ext cx="5254626" cy="647700"/>
          </a:xfrm>
        </p:spPr>
        <p:txBody>
          <a:bodyPr anchor="ctr"/>
          <a:lstStyle/>
          <a:p>
            <a:pPr algn="l" eaLnBrk="1" hangingPunct="1">
              <a:defRPr/>
            </a:pPr>
            <a:r>
              <a:rPr lang="cs-CZ" altLang="cs-CZ" sz="4000" b="1" dirty="0">
                <a:solidFill>
                  <a:schemeClr val="accent2">
                    <a:lumMod val="75000"/>
                  </a:schemeClr>
                </a:solidFill>
              </a:rPr>
              <a:t>Ekonomické základy práva</a:t>
            </a:r>
            <a:br>
              <a:rPr lang="cs-CZ" altLang="cs-CZ" sz="4000" b="1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cs-CZ" altLang="cs-CZ" sz="4000" b="1" dirty="0">
                <a:solidFill>
                  <a:schemeClr val="accent2">
                    <a:lumMod val="75000"/>
                  </a:schemeClr>
                </a:solidFill>
              </a:rPr>
              <a:t>Michal Janovec</a:t>
            </a:r>
            <a:endParaRPr lang="es-ES" altLang="cs-CZ" sz="4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4339" name="Rectangle 175">
            <a:extLst>
              <a:ext uri="{FF2B5EF4-FFF2-40B4-BE49-F238E27FC236}">
                <a16:creationId xmlns:a16="http://schemas.microsoft.com/office/drawing/2014/main" id="{587CB21E-EABA-3ADA-1ED4-F6F56BC83F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5229225"/>
            <a:ext cx="525462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b="1">
                <a:solidFill>
                  <a:schemeClr val="bg1"/>
                </a:solidFill>
              </a:rPr>
              <a:t>Ekonomicky činné subjekty - přednáška</a:t>
            </a:r>
            <a:endParaRPr lang="es-ES" altLang="cs-CZ" sz="2000" b="1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559" name="Rectangle 2355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61" name="Rectangle 2356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63" name="Rectangle 2356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65" name="Rectangle 2356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67" name="Rectangle 2356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53" name="Nadpis 1">
            <a:extLst>
              <a:ext uri="{FF2B5EF4-FFF2-40B4-BE49-F238E27FC236}">
                <a16:creationId xmlns:a16="http://schemas.microsoft.com/office/drawing/2014/main" id="{CCFFE99E-4C93-0935-D54E-FFB9A2A280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28699" y="294538"/>
            <a:ext cx="7421963" cy="1033669"/>
          </a:xfrm>
        </p:spPr>
        <p:txBody>
          <a:bodyPr>
            <a:normAutofit/>
          </a:bodyPr>
          <a:lstStyle/>
          <a:p>
            <a:r>
              <a:rPr lang="cs-CZ" altLang="cs-CZ" sz="3500">
                <a:solidFill>
                  <a:srgbClr val="FFFFFF"/>
                </a:solidFill>
              </a:rPr>
              <a:t>Založení obchodní korporace</a:t>
            </a:r>
          </a:p>
        </p:txBody>
      </p:sp>
      <p:sp>
        <p:nvSpPr>
          <p:cNvPr id="23554" name="Zástupný obsah 2">
            <a:extLst>
              <a:ext uri="{FF2B5EF4-FFF2-40B4-BE49-F238E27FC236}">
                <a16:creationId xmlns:a16="http://schemas.microsoft.com/office/drawing/2014/main" id="{3050FA2C-66E4-F754-3A70-F99EE4CC08F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28699" y="2318197"/>
            <a:ext cx="7293023" cy="3683358"/>
          </a:xfrm>
        </p:spPr>
        <p:txBody>
          <a:bodyPr anchor="ctr">
            <a:normAutofit/>
          </a:bodyPr>
          <a:lstStyle/>
          <a:p>
            <a:r>
              <a:rPr lang="cs-CZ" altLang="cs-CZ" sz="1700"/>
              <a:t>Notářský zápis</a:t>
            </a:r>
          </a:p>
          <a:p>
            <a:r>
              <a:rPr lang="cs-CZ" altLang="cs-CZ" sz="1700"/>
              <a:t>Živnostenské oprávnění</a:t>
            </a:r>
          </a:p>
          <a:p>
            <a:r>
              <a:rPr lang="cs-CZ" altLang="cs-CZ" sz="1700"/>
              <a:t>Základní kapitál (výpis z účtu - potvrzení)</a:t>
            </a:r>
          </a:p>
          <a:p>
            <a:r>
              <a:rPr lang="cs-CZ" altLang="cs-CZ" sz="1700"/>
              <a:t>Poplatek za zápis</a:t>
            </a:r>
          </a:p>
          <a:p>
            <a:r>
              <a:rPr lang="cs-CZ" altLang="cs-CZ" sz="1700"/>
              <a:t>Čestné prohlášení a podpisový vzor</a:t>
            </a:r>
          </a:p>
          <a:p>
            <a:endParaRPr lang="cs-CZ" altLang="cs-CZ" sz="1700"/>
          </a:p>
          <a:p>
            <a:r>
              <a:rPr lang="cs-CZ" altLang="cs-CZ" sz="1700"/>
              <a:t>Celkem k založení 3 dny až týden</a:t>
            </a:r>
          </a:p>
          <a:p>
            <a:r>
              <a:rPr lang="cs-CZ" altLang="cs-CZ" sz="1700"/>
              <a:t>Finance: 12.000 (s.r.o.) – 24.000 (a.s.)</a:t>
            </a:r>
          </a:p>
          <a:p>
            <a:endParaRPr lang="cs-CZ" altLang="cs-CZ" sz="1700"/>
          </a:p>
          <a:p>
            <a:endParaRPr lang="cs-CZ" altLang="cs-CZ" sz="17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583" name="Rectangle 24582">
            <a:extLst>
              <a:ext uri="{FF2B5EF4-FFF2-40B4-BE49-F238E27FC236}">
                <a16:creationId xmlns:a16="http://schemas.microsoft.com/office/drawing/2014/main" id="{DEE2AD96-B495-4E06-9291-B71706F72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85" name="Rectangle 24584">
            <a:extLst>
              <a:ext uri="{FF2B5EF4-FFF2-40B4-BE49-F238E27FC236}">
                <a16:creationId xmlns:a16="http://schemas.microsoft.com/office/drawing/2014/main" id="{53CF6D67-C5A8-4ADD-9E8E-1E38CA1D3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336136" y="1336710"/>
            <a:ext cx="6858000" cy="418458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87" name="Rectangle 24586">
            <a:extLst>
              <a:ext uri="{FF2B5EF4-FFF2-40B4-BE49-F238E27FC236}">
                <a16:creationId xmlns:a16="http://schemas.microsoft.com/office/drawing/2014/main" id="{86909FA0-B515-4681-B7A8-FA281D133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088181" y="1092216"/>
            <a:ext cx="6346209" cy="418206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89" name="Rectangle 24588">
            <a:extLst>
              <a:ext uri="{FF2B5EF4-FFF2-40B4-BE49-F238E27FC236}">
                <a16:creationId xmlns:a16="http://schemas.microsoft.com/office/drawing/2014/main" id="{21C9FE86-FCC3-4A31-AA1C-C882262B7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833933" y="3515977"/>
            <a:ext cx="2501979" cy="418206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591" name="Rectangle 24590">
            <a:extLst>
              <a:ext uri="{FF2B5EF4-FFF2-40B4-BE49-F238E27FC236}">
                <a16:creationId xmlns:a16="http://schemas.microsoft.com/office/drawing/2014/main" id="{7D96243B-ECED-4B71-8E06-AE9A285EA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176002" y="1496845"/>
            <a:ext cx="6858001" cy="386430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93" name="Oval 24592">
            <a:extLst>
              <a:ext uri="{FF2B5EF4-FFF2-40B4-BE49-F238E27FC236}">
                <a16:creationId xmlns:a16="http://schemas.microsoft.com/office/drawing/2014/main" id="{A09989E4-EFDC-4A90-A633-E0525FB41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74277" y="1668285"/>
            <a:ext cx="4318303" cy="3238727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577" name="Nadpis 1">
            <a:extLst>
              <a:ext uri="{FF2B5EF4-FFF2-40B4-BE49-F238E27FC236}">
                <a16:creationId xmlns:a16="http://schemas.microsoft.com/office/drawing/2014/main" id="{9E32EAA5-3107-614C-70C9-C7FB747B83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19797" y="586855"/>
            <a:ext cx="3172575" cy="3387497"/>
          </a:xfrm>
        </p:spPr>
        <p:txBody>
          <a:bodyPr anchor="b">
            <a:normAutofit/>
          </a:bodyPr>
          <a:lstStyle/>
          <a:p>
            <a:pPr algn="r"/>
            <a:r>
              <a:rPr lang="cs-CZ" altLang="cs-CZ" sz="3500">
                <a:solidFill>
                  <a:srgbClr val="FFFFFF"/>
                </a:solidFill>
              </a:rPr>
              <a:t>Výhody nevýhody jednotlivých typů</a:t>
            </a:r>
          </a:p>
        </p:txBody>
      </p:sp>
      <p:sp>
        <p:nvSpPr>
          <p:cNvPr id="24578" name="Zástupný obsah 2">
            <a:extLst>
              <a:ext uri="{FF2B5EF4-FFF2-40B4-BE49-F238E27FC236}">
                <a16:creationId xmlns:a16="http://schemas.microsoft.com/office/drawing/2014/main" id="{7EC7D81D-5C97-D359-2887-E07EE911B29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877368" y="649480"/>
            <a:ext cx="3646835" cy="5546047"/>
          </a:xfrm>
        </p:spPr>
        <p:txBody>
          <a:bodyPr anchor="ctr">
            <a:normAutofit/>
          </a:bodyPr>
          <a:lstStyle/>
          <a:p>
            <a:r>
              <a:rPr lang="cs-CZ" altLang="cs-CZ" sz="1700"/>
              <a:t>A.S.</a:t>
            </a:r>
          </a:p>
          <a:p>
            <a:r>
              <a:rPr lang="cs-CZ" altLang="cs-CZ" sz="1700"/>
              <a:t>S.R.O</a:t>
            </a:r>
          </a:p>
          <a:p>
            <a:r>
              <a:rPr lang="cs-CZ" altLang="cs-CZ" sz="1700"/>
              <a:t>V.O.S</a:t>
            </a:r>
          </a:p>
          <a:p>
            <a:r>
              <a:rPr lang="cs-CZ" altLang="cs-CZ" sz="1700"/>
              <a:t>K.S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6" name="Rectangle 25605">
            <a:extLst>
              <a:ext uri="{FF2B5EF4-FFF2-40B4-BE49-F238E27FC236}">
                <a16:creationId xmlns:a16="http://schemas.microsoft.com/office/drawing/2014/main" id="{4C608BEB-860E-4094-8511-78603564A7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044287" cy="68580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601" name="Nadpis 1">
            <a:extLst>
              <a:ext uri="{FF2B5EF4-FFF2-40B4-BE49-F238E27FC236}">
                <a16:creationId xmlns:a16="http://schemas.microsoft.com/office/drawing/2014/main" id="{E8F1CAE0-ED76-A9BB-B8E6-2CABEC90BA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1412488"/>
            <a:ext cx="2174391" cy="4363844"/>
          </a:xfrm>
        </p:spPr>
        <p:txBody>
          <a:bodyPr anchor="t">
            <a:normAutofit/>
          </a:bodyPr>
          <a:lstStyle/>
          <a:p>
            <a:r>
              <a:rPr lang="cs-CZ" altLang="cs-CZ" sz="3500">
                <a:solidFill>
                  <a:srgbClr val="FFFFFF"/>
                </a:solidFill>
              </a:rPr>
              <a:t>Výhody / Nevýhody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92782B6-FDC6-668C-FB02-CB8CC6401C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285641" y="1412489"/>
            <a:ext cx="2570462" cy="436384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sz="1700"/>
              <a:t>Živnostník</a:t>
            </a:r>
          </a:p>
          <a:p>
            <a:pPr marL="0" indent="0">
              <a:buFontTx/>
              <a:buNone/>
              <a:defRPr/>
            </a:pPr>
            <a:r>
              <a:rPr lang="cs-CZ" sz="1700"/>
              <a:t>+Jednoduší založení</a:t>
            </a:r>
          </a:p>
          <a:p>
            <a:pPr marL="0" indent="0">
              <a:buFontTx/>
              <a:buNone/>
              <a:defRPr/>
            </a:pPr>
            <a:r>
              <a:rPr lang="cs-CZ" sz="1700"/>
              <a:t>+Levnější proces</a:t>
            </a:r>
          </a:p>
          <a:p>
            <a:pPr marL="0" indent="0">
              <a:buFontTx/>
              <a:buNone/>
              <a:defRPr/>
            </a:pPr>
            <a:r>
              <a:rPr lang="cs-CZ" sz="1700"/>
              <a:t>+Daně</a:t>
            </a:r>
          </a:p>
          <a:p>
            <a:pPr>
              <a:buFontTx/>
              <a:buChar char="-"/>
              <a:defRPr/>
            </a:pPr>
            <a:r>
              <a:rPr lang="cs-CZ" sz="1700"/>
              <a:t>Plná odpovědnost</a:t>
            </a:r>
          </a:p>
          <a:p>
            <a:pPr>
              <a:buFontTx/>
              <a:buChar char="-"/>
              <a:defRPr/>
            </a:pPr>
            <a:r>
              <a:rPr lang="cs-CZ" sz="1700"/>
              <a:t>Vyšší risk při větším podnikání</a:t>
            </a:r>
          </a:p>
        </p:txBody>
      </p:sp>
      <p:cxnSp>
        <p:nvCxnSpPr>
          <p:cNvPr id="25608" name="Straight Connector 25607">
            <a:extLst>
              <a:ext uri="{FF2B5EF4-FFF2-40B4-BE49-F238E27FC236}">
                <a16:creationId xmlns:a16="http://schemas.microsoft.com/office/drawing/2014/main" id="{1F16A8D4-FE87-4604-88B2-394B5D1EB4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97403" y="1412488"/>
            <a:ext cx="0" cy="365760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CD1728D-D08E-C0AF-FC90-F53FD659A4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38703" y="1412489"/>
            <a:ext cx="2398275" cy="436384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sz="1700"/>
              <a:t>Obchodní korporace</a:t>
            </a:r>
          </a:p>
          <a:p>
            <a:pPr marL="0" indent="0">
              <a:buFontTx/>
              <a:buNone/>
              <a:defRPr/>
            </a:pPr>
            <a:r>
              <a:rPr lang="cs-CZ" sz="1700"/>
              <a:t>- Delší proces založení</a:t>
            </a:r>
          </a:p>
          <a:p>
            <a:pPr>
              <a:buFontTx/>
              <a:buChar char="-"/>
              <a:defRPr/>
            </a:pPr>
            <a:r>
              <a:rPr lang="cs-CZ" sz="1700"/>
              <a:t>Vyšší daně</a:t>
            </a:r>
          </a:p>
          <a:p>
            <a:pPr marL="0" indent="0">
              <a:buFontTx/>
              <a:buNone/>
              <a:defRPr/>
            </a:pPr>
            <a:endParaRPr lang="cs-CZ" sz="1700"/>
          </a:p>
          <a:p>
            <a:pPr marL="0" indent="0">
              <a:buFontTx/>
              <a:buNone/>
              <a:defRPr/>
            </a:pPr>
            <a:r>
              <a:rPr lang="cs-CZ" sz="1700"/>
              <a:t>+Žádné ručení společníků</a:t>
            </a:r>
          </a:p>
          <a:p>
            <a:pPr marL="0" indent="0">
              <a:buFontTx/>
              <a:buNone/>
              <a:defRPr/>
            </a:pPr>
            <a:r>
              <a:rPr lang="cs-CZ" sz="1700"/>
              <a:t>+Vhodnější pro větší podnikání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630" name="Rectangle 26629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6632" name="Rectangle 26631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34" name="Rectangle 26633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36" name="Rectangle 26635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38" name="Rectangle 26637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640" name="Freeform: Shape 26639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6642" name="Rectangle 26641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25" name="Nadpis 1">
            <a:extLst>
              <a:ext uri="{FF2B5EF4-FFF2-40B4-BE49-F238E27FC236}">
                <a16:creationId xmlns:a16="http://schemas.microsoft.com/office/drawing/2014/main" id="{091BEE00-5936-4318-0348-3FDC9FFC20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50041" y="586855"/>
            <a:ext cx="2401025" cy="3387497"/>
          </a:xfrm>
        </p:spPr>
        <p:txBody>
          <a:bodyPr anchor="b">
            <a:normAutofit/>
          </a:bodyPr>
          <a:lstStyle/>
          <a:p>
            <a:pPr algn="r"/>
            <a:r>
              <a:rPr lang="cs-CZ" altLang="cs-CZ" sz="2700">
                <a:solidFill>
                  <a:srgbClr val="FFFFFF"/>
                </a:solidFill>
              </a:rPr>
              <a:t>Největší administrativní problémy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6992841-3078-7412-0475-D61CCA06E4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7694" y="649480"/>
            <a:ext cx="4916510" cy="5546047"/>
          </a:xfrm>
        </p:spPr>
        <p:txBody>
          <a:bodyPr anchor="ctr">
            <a:normAutofit/>
          </a:bodyPr>
          <a:lstStyle/>
          <a:p>
            <a:pPr>
              <a:defRPr/>
            </a:pPr>
            <a:r>
              <a:rPr lang="cs-CZ" sz="1700"/>
              <a:t>Nedostatek informací?</a:t>
            </a:r>
          </a:p>
          <a:p>
            <a:pPr marL="0" indent="0">
              <a:buFontTx/>
              <a:buNone/>
              <a:defRPr/>
            </a:pPr>
            <a:r>
              <a:rPr lang="cs-CZ" sz="1700"/>
              <a:t>Všude informací dostatek </a:t>
            </a:r>
          </a:p>
          <a:p>
            <a:pPr marL="0" indent="0">
              <a:buFontTx/>
              <a:buNone/>
              <a:defRPr/>
            </a:pPr>
            <a:endParaRPr lang="cs-CZ" sz="1700"/>
          </a:p>
          <a:p>
            <a:pPr>
              <a:defRPr/>
            </a:pPr>
            <a:r>
              <a:rPr lang="cs-CZ" sz="1700"/>
              <a:t>Závislost na úředním rozhodnutí?</a:t>
            </a:r>
          </a:p>
          <a:p>
            <a:pPr marL="0" indent="0">
              <a:buFontTx/>
              <a:buNone/>
              <a:defRPr/>
            </a:pPr>
            <a:r>
              <a:rPr lang="cs-CZ" sz="1700"/>
              <a:t>Jen u koncesované živnosti</a:t>
            </a:r>
          </a:p>
          <a:p>
            <a:pPr>
              <a:defRPr/>
            </a:pPr>
            <a:endParaRPr lang="cs-CZ" sz="1700"/>
          </a:p>
          <a:p>
            <a:pPr>
              <a:defRPr/>
            </a:pPr>
            <a:r>
              <a:rPr lang="cs-CZ" sz="1700"/>
              <a:t>Dlouhý proces založení?</a:t>
            </a:r>
          </a:p>
          <a:p>
            <a:pPr marL="0" indent="0">
              <a:buFontTx/>
              <a:buNone/>
              <a:defRPr/>
            </a:pPr>
            <a:r>
              <a:rPr lang="cs-CZ" sz="1700"/>
              <a:t>Většinou velmi rychlé – např. u notáře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DCA64AA-8722-7802-309C-411610E231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041" y="586855"/>
            <a:ext cx="2401025" cy="3387497"/>
          </a:xfrm>
        </p:spPr>
        <p:txBody>
          <a:bodyPr anchor="b">
            <a:normAutofit/>
          </a:bodyPr>
          <a:lstStyle/>
          <a:p>
            <a:pPr algn="r"/>
            <a:r>
              <a:rPr lang="cs-CZ" sz="2700">
                <a:solidFill>
                  <a:srgbClr val="FFFFFF"/>
                </a:solidFill>
              </a:rPr>
              <a:t>Management personální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649BFD6-CA6C-3DDA-7516-5ECBC6A51D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7694" y="649480"/>
            <a:ext cx="4916510" cy="5546047"/>
          </a:xfrm>
        </p:spPr>
        <p:txBody>
          <a:bodyPr anchor="ctr">
            <a:normAutofit/>
          </a:bodyPr>
          <a:lstStyle/>
          <a:p>
            <a:r>
              <a:rPr lang="cs-CZ" sz="1700"/>
              <a:t>OSVČ</a:t>
            </a:r>
          </a:p>
          <a:p>
            <a:r>
              <a:rPr lang="cs-CZ" sz="1700"/>
              <a:t>Zaměstnanci (právní profese, office profese, další např. marketing u velkých kanceláří)</a:t>
            </a:r>
          </a:p>
          <a:p>
            <a:endParaRPr lang="cs-CZ" sz="1700"/>
          </a:p>
          <a:p>
            <a:r>
              <a:rPr lang="cs-CZ" sz="1700"/>
              <a:t>Vždy provázán s finančním plánováním</a:t>
            </a:r>
          </a:p>
          <a:p>
            <a:r>
              <a:rPr lang="cs-CZ" sz="1700"/>
              <a:t>Náklady na zaměstnance</a:t>
            </a:r>
          </a:p>
          <a:p>
            <a:r>
              <a:rPr lang="cs-CZ" sz="1700"/>
              <a:t>Otázky švarcsystému</a:t>
            </a:r>
          </a:p>
          <a:p>
            <a:pPr marL="0" indent="0">
              <a:buNone/>
            </a:pPr>
            <a:endParaRPr lang="cs-CZ" sz="1700"/>
          </a:p>
        </p:txBody>
      </p:sp>
    </p:spTree>
    <p:extLst>
      <p:ext uri="{BB962C8B-B14F-4D97-AF65-F5344CB8AC3E}">
        <p14:creationId xmlns:p14="http://schemas.microsoft.com/office/powerpoint/2010/main" val="32395196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B38934C-70DC-2A22-2C56-73757DE870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041" y="586855"/>
            <a:ext cx="2401025" cy="3387497"/>
          </a:xfrm>
        </p:spPr>
        <p:txBody>
          <a:bodyPr anchor="b">
            <a:normAutofit/>
          </a:bodyPr>
          <a:lstStyle/>
          <a:p>
            <a:pPr algn="r"/>
            <a:r>
              <a:rPr lang="cs-CZ" sz="2700">
                <a:solidFill>
                  <a:srgbClr val="FFFFFF"/>
                </a:solidFill>
              </a:rPr>
              <a:t>Náklady na zaměstnance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DE76366-D1DD-17B5-F1A4-146C1C2791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7694" y="649480"/>
            <a:ext cx="4916510" cy="5546047"/>
          </a:xfrm>
        </p:spPr>
        <p:txBody>
          <a:bodyPr anchor="ctr">
            <a:normAutofit/>
          </a:bodyPr>
          <a:lstStyle/>
          <a:p>
            <a:r>
              <a:rPr lang="cs-CZ" sz="1700"/>
              <a:t>Zaměstnavatel platí zdravotní pojištění ve výši 9 % z hrubé mzdy. Sociální pojištění za zaměstnance se od července 2019 snížilo na 24,8 % z hrubé mzdy zaměstnance, předtím to bylo 25 % z hrubé mzdy zaměstnance.</a:t>
            </a:r>
          </a:p>
          <a:p>
            <a:r>
              <a:rPr lang="cs-CZ" sz="1700"/>
              <a:t>Zaměstnanci se strhne z hrubé mzdy 6,5 % na sociální pojištění a 4,5 % na zdravotní pojištění.</a:t>
            </a:r>
          </a:p>
          <a:p>
            <a:r>
              <a:rPr lang="cs-CZ" sz="1700" b="1"/>
              <a:t>Základem daně</a:t>
            </a:r>
            <a:r>
              <a:rPr lang="cs-CZ" sz="1700"/>
              <a:t> je tedy od roku 2021 hrubá mzda.  Když vypočteme 15 % ze základu daně (resp. 23 % pro příjmy převyšující 155 644 Kč), získáme </a:t>
            </a:r>
            <a:r>
              <a:rPr lang="cs-CZ" sz="1700" b="1"/>
              <a:t>zálohu na daň před odečtením slev na dani</a:t>
            </a:r>
            <a:endParaRPr lang="cs-CZ" sz="1700"/>
          </a:p>
          <a:p>
            <a:endParaRPr lang="cs-CZ" sz="1700"/>
          </a:p>
        </p:txBody>
      </p:sp>
    </p:spTree>
    <p:extLst>
      <p:ext uri="{BB962C8B-B14F-4D97-AF65-F5344CB8AC3E}">
        <p14:creationId xmlns:p14="http://schemas.microsoft.com/office/powerpoint/2010/main" val="32048977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282117" y="-253670"/>
            <a:ext cx="137072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668730" y="422146"/>
            <a:ext cx="484026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7532611" y="655140"/>
            <a:ext cx="515604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7017482" y="0"/>
            <a:ext cx="2126518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982258" y="6115501"/>
            <a:ext cx="1120884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Isosceles Triangle 21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703060" y="6453143"/>
            <a:ext cx="611177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0C2F5A8B-0BA7-F2EE-4BFE-45A8DA6163C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4375594"/>
              </p:ext>
            </p:extLst>
          </p:nvPr>
        </p:nvGraphicFramePr>
        <p:xfrm>
          <a:off x="482600" y="1016325"/>
          <a:ext cx="8178800" cy="5070464"/>
        </p:xfrm>
        <a:graphic>
          <a:graphicData uri="http://schemas.openxmlformats.org/drawingml/2006/table">
            <a:tbl>
              <a:tblPr firstRow="1" firstCol="1" bandRow="1">
                <a:noFill/>
                <a:tableStyleId>{5C22544A-7EE6-4342-B048-85BDC9FD1C3A}</a:tableStyleId>
              </a:tblPr>
              <a:tblGrid>
                <a:gridCol w="4089400">
                  <a:extLst>
                    <a:ext uri="{9D8B030D-6E8A-4147-A177-3AD203B41FA5}">
                      <a16:colId xmlns:a16="http://schemas.microsoft.com/office/drawing/2014/main" val="3207383072"/>
                    </a:ext>
                  </a:extLst>
                </a:gridCol>
                <a:gridCol w="4089400">
                  <a:extLst>
                    <a:ext uri="{9D8B030D-6E8A-4147-A177-3AD203B41FA5}">
                      <a16:colId xmlns:a16="http://schemas.microsoft.com/office/drawing/2014/main" val="771025958"/>
                    </a:ext>
                  </a:extLst>
                </a:gridCol>
              </a:tblGrid>
              <a:tr h="57204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5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Hrubá mzda</a:t>
                      </a:r>
                      <a:endParaRPr lang="cs-CZ" sz="1500" b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4370" marR="116622" marT="116622" marB="116622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rgbClr val="8F9A9D">
                          <a:alpha val="60000"/>
                        </a:srgb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5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35 000 Kč</a:t>
                      </a:r>
                      <a:endParaRPr lang="cs-CZ" sz="15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4370" marR="116622" marT="116622" marB="116622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rgbClr val="8F9A9D">
                          <a:alpha val="60000"/>
                        </a:srgb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5641144"/>
                  </a:ext>
                </a:extLst>
              </a:tr>
              <a:tr h="47259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2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Zdravotní pojištění placené zaměstnavatelem</a:t>
                      </a:r>
                      <a:endParaRPr lang="cs-CZ" sz="1200" b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4370" marR="101072" marT="101072" marB="101072">
                    <a:lnL w="12700" cmpd="sng">
                      <a:noFill/>
                      <a:prstDash val="soli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4BCBE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3 150 Kč (35 000 x 9 %)</a:t>
                      </a:r>
                      <a:endParaRPr lang="cs-CZ" sz="12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4370" marR="101072" marT="101072" marB="101072">
                    <a:lnL w="19050" cap="flat" cmpd="sng" algn="ctr">
                      <a:solidFill>
                        <a:srgbClr val="FFFFFF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B4BCBE">
                        <a:alpha val="3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9784875"/>
                  </a:ext>
                </a:extLst>
              </a:tr>
              <a:tr h="47259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2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Sociální pojištění placené zaměstnavatelem</a:t>
                      </a:r>
                      <a:endParaRPr lang="cs-CZ" sz="1200" b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4370" marR="101072" marT="101072" marB="101072">
                    <a:lnL w="12700" cmpd="sng">
                      <a:noFill/>
                      <a:prstDash val="soli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4BCBE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8 680 Kč (35 000 x 24,8 %)</a:t>
                      </a:r>
                      <a:endParaRPr lang="cs-CZ" sz="12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4370" marR="101072" marT="101072" marB="101072">
                    <a:lnL w="19050" cap="flat" cmpd="sng" algn="ctr">
                      <a:solidFill>
                        <a:srgbClr val="FFFFFF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B4BCBE">
                        <a:alpha val="3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3670689"/>
                  </a:ext>
                </a:extLst>
              </a:tr>
              <a:tr h="47259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2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Mzdové náklady zaměstnavatele</a:t>
                      </a:r>
                      <a:endParaRPr lang="cs-CZ" sz="1200" b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4370" marR="101072" marT="101072" marB="101072">
                    <a:lnL w="12700" cmpd="sng">
                      <a:noFill/>
                      <a:prstDash val="soli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4BCBE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46.830 Kč (35.000 + 3150 + 8680)</a:t>
                      </a:r>
                    </a:p>
                  </a:txBody>
                  <a:tcPr marL="194370" marR="101072" marT="101072" marB="101072">
                    <a:lnL w="19050" cap="flat" cmpd="sng" algn="ctr">
                      <a:solidFill>
                        <a:srgbClr val="FFFFFF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B4BCBE">
                        <a:alpha val="3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1955987"/>
                  </a:ext>
                </a:extLst>
              </a:tr>
              <a:tr h="47259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2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Zdravotní pojištění placené zaměstnancem</a:t>
                      </a:r>
                      <a:endParaRPr lang="cs-CZ" sz="1200" b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4370" marR="101072" marT="101072" marB="101072">
                    <a:lnL w="12700" cmpd="sng">
                      <a:noFill/>
                      <a:prstDash val="soli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4BCBE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1 575 Kč (35 000 x 4,5 %)</a:t>
                      </a:r>
                      <a:endParaRPr lang="cs-CZ" sz="12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4370" marR="101072" marT="101072" marB="101072">
                    <a:lnL w="19050" cap="flat" cmpd="sng" algn="ctr">
                      <a:solidFill>
                        <a:srgbClr val="FFFFFF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B4BCBE">
                        <a:alpha val="3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0618640"/>
                  </a:ext>
                </a:extLst>
              </a:tr>
              <a:tr h="47259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2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Sociální pojištění placené zaměstnancem</a:t>
                      </a:r>
                      <a:endParaRPr lang="cs-CZ" sz="1200" b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4370" marR="101072" marT="101072" marB="101072">
                    <a:lnL w="12700" cmpd="sng">
                      <a:noFill/>
                      <a:prstDash val="soli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4BCBE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2 275 Kč (35 000 </a:t>
                      </a:r>
                      <a:r>
                        <a:rPr lang="cs-CZ" sz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x</a:t>
                      </a:r>
                      <a:r>
                        <a:rPr lang="cs-CZ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 6,5 %)</a:t>
                      </a:r>
                      <a:endParaRPr lang="cs-CZ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4370" marR="101072" marT="101072" marB="101072">
                    <a:lnL w="19050" cap="flat" cmpd="sng" algn="ctr">
                      <a:solidFill>
                        <a:srgbClr val="FFFFFF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B4BCBE">
                        <a:alpha val="3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8852280"/>
                  </a:ext>
                </a:extLst>
              </a:tr>
              <a:tr h="47259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Nemocenské pojištění</a:t>
                      </a:r>
                    </a:p>
                  </a:txBody>
                  <a:tcPr marL="194370" marR="101072" marT="101072" marB="101072">
                    <a:lnL w="12700" cmpd="sng">
                      <a:noFill/>
                      <a:prstDash val="soli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4BCBE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210 Kč (0,6 %)</a:t>
                      </a:r>
                    </a:p>
                  </a:txBody>
                  <a:tcPr marL="194370" marR="101072" marT="101072" marB="101072">
                    <a:lnL w="19050" cap="flat" cmpd="sng" algn="ctr">
                      <a:solidFill>
                        <a:srgbClr val="FFFFFF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B4BCBE">
                        <a:alpha val="3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1772559"/>
                  </a:ext>
                </a:extLst>
              </a:tr>
              <a:tr h="47259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2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Sleva na poplatníka</a:t>
                      </a:r>
                      <a:endParaRPr lang="cs-CZ" sz="1200" b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4370" marR="101072" marT="101072" marB="101072">
                    <a:lnL w="12700" cmpd="sng">
                      <a:noFill/>
                      <a:prstDash val="soli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4BCBE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2.570 Kč</a:t>
                      </a:r>
                      <a:endParaRPr lang="cs-CZ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4370" marR="101072" marT="101072" marB="101072">
                    <a:lnL w="19050" cap="flat" cmpd="sng" algn="ctr">
                      <a:solidFill>
                        <a:srgbClr val="FFFFFF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B4BCBE">
                        <a:alpha val="3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4376009"/>
                  </a:ext>
                </a:extLst>
              </a:tr>
              <a:tr h="47259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2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Záloha na daň z příjmu</a:t>
                      </a:r>
                      <a:endParaRPr lang="cs-CZ" sz="1200" b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4370" marR="101072" marT="101072" marB="101072">
                    <a:lnL w="12700" cmpd="sng">
                      <a:noFill/>
                      <a:prstDash val="soli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4BCBE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5.250 Kč (35.000 </a:t>
                      </a:r>
                      <a:r>
                        <a:rPr lang="cs-CZ" sz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x</a:t>
                      </a:r>
                      <a:r>
                        <a:rPr lang="cs-CZ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 15 %) – 2.570</a:t>
                      </a:r>
                      <a:endParaRPr lang="cs-CZ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4370" marR="101072" marT="101072" marB="101072">
                    <a:lnL w="19050" cap="flat" cmpd="sng" algn="ctr">
                      <a:solidFill>
                        <a:srgbClr val="FFFFFF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B4BCBE">
                        <a:alpha val="3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0815081"/>
                  </a:ext>
                </a:extLst>
              </a:tr>
              <a:tr h="47259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2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Čistá mzda</a:t>
                      </a:r>
                      <a:endParaRPr lang="cs-CZ" sz="1200" b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4370" marR="101072" marT="101072" marB="101072">
                    <a:lnL w="12700" cmpd="sng">
                      <a:noFill/>
                      <a:prstDash val="soli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4BCBE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26 260 Kč (35 000 – 1 575 – 2 275 – /5.250 – 2570/ - 210)</a:t>
                      </a:r>
                      <a:endParaRPr lang="cs-CZ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4370" marR="101072" marT="101072" marB="101072">
                    <a:lnL w="19050" cap="flat" cmpd="sng" algn="ctr">
                      <a:solidFill>
                        <a:srgbClr val="FFFFFF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4BCBE">
                        <a:alpha val="3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4775247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3BFFF8F3-260C-F8D1-AA36-6E8C2EE725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5745" y="90100"/>
            <a:ext cx="309251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s-ES" altLang="cs-CZ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Jednoduchý</a:t>
            </a:r>
            <a:r>
              <a:rPr kumimoji="0" lang="es-ES" altLang="cs-CZ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s-ES" altLang="cs-CZ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příklad</a:t>
            </a:r>
            <a:r>
              <a:rPr kumimoji="0" lang="es-ES" altLang="cs-CZ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s-ES" altLang="cs-CZ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výpočtu</a:t>
            </a:r>
            <a:r>
              <a:rPr kumimoji="0" lang="es-ES" altLang="cs-CZ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s-ES" altLang="cs-CZ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mzdy</a:t>
            </a:r>
            <a:r>
              <a:rPr kumimoji="0" lang="es-ES" altLang="cs-CZ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2024</a:t>
            </a:r>
            <a:endParaRPr kumimoji="0" lang="es-ES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8939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392" name="Rectangle 16391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94" name="Rectangle 16393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96" name="Rectangle 16395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98" name="Rectangle 16397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400" name="Freeform: Shape 16399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6402" name="Rectangle 16401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2" y="1914808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85" name="Nadpis 1">
            <a:extLst>
              <a:ext uri="{FF2B5EF4-FFF2-40B4-BE49-F238E27FC236}">
                <a16:creationId xmlns:a16="http://schemas.microsoft.com/office/drawing/2014/main" id="{5E071302-DE0C-7040-CA4E-73DD3E02B6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39858" y="1683756"/>
            <a:ext cx="2336449" cy="2396359"/>
          </a:xfrm>
        </p:spPr>
        <p:txBody>
          <a:bodyPr anchor="b">
            <a:normAutofit/>
          </a:bodyPr>
          <a:lstStyle/>
          <a:p>
            <a:pPr algn="r">
              <a:lnSpc>
                <a:spcPct val="90000"/>
              </a:lnSpc>
            </a:pPr>
            <a:r>
              <a:rPr lang="cs-CZ" altLang="cs-CZ" sz="3200">
                <a:solidFill>
                  <a:srgbClr val="FFFFFF"/>
                </a:solidFill>
              </a:rPr>
              <a:t>Základní tři skupiny ekonomicky činných subjektů</a:t>
            </a:r>
          </a:p>
        </p:txBody>
      </p:sp>
      <p:graphicFrame>
        <p:nvGraphicFramePr>
          <p:cNvPr id="16388" name="Zástupný obsah 2">
            <a:extLst>
              <a:ext uri="{FF2B5EF4-FFF2-40B4-BE49-F238E27FC236}">
                <a16:creationId xmlns:a16="http://schemas.microsoft.com/office/drawing/2014/main" id="{3060AE50-B53F-39FC-0F50-931C8913BAA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2979450"/>
              </p:ext>
            </p:extLst>
          </p:nvPr>
        </p:nvGraphicFramePr>
        <p:xfrm>
          <a:off x="3678789" y="750440"/>
          <a:ext cx="5000124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415" name="Rectangle 17414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17" name="Rectangle 17416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19" name="Rectangle 17418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21" name="Rectangle 17420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423" name="Freeform: Shape 17422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425" name="Rectangle 17424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2" y="1914808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09" name="Nadpis 1">
            <a:extLst>
              <a:ext uri="{FF2B5EF4-FFF2-40B4-BE49-F238E27FC236}">
                <a16:creationId xmlns:a16="http://schemas.microsoft.com/office/drawing/2014/main" id="{6C9871A1-B4AD-6F79-BAA4-A93410F724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39858" y="1683756"/>
            <a:ext cx="2336449" cy="2396359"/>
          </a:xfrm>
        </p:spPr>
        <p:txBody>
          <a:bodyPr anchor="b">
            <a:normAutofit/>
          </a:bodyPr>
          <a:lstStyle/>
          <a:p>
            <a:pPr algn="r"/>
            <a:r>
              <a:rPr lang="cs-CZ" altLang="cs-CZ" sz="3500">
                <a:solidFill>
                  <a:srgbClr val="FFFFFF"/>
                </a:solidFill>
              </a:rPr>
              <a:t>Výhody a nevýhody </a:t>
            </a:r>
          </a:p>
        </p:txBody>
      </p:sp>
      <p:graphicFrame>
        <p:nvGraphicFramePr>
          <p:cNvPr id="17411" name="Zástupný obsah 2">
            <a:extLst>
              <a:ext uri="{FF2B5EF4-FFF2-40B4-BE49-F238E27FC236}">
                <a16:creationId xmlns:a16="http://schemas.microsoft.com/office/drawing/2014/main" id="{E6EC04C9-B8EA-9BD9-38B5-80C030084BD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1765928"/>
              </p:ext>
            </p:extLst>
          </p:nvPr>
        </p:nvGraphicFramePr>
        <p:xfrm>
          <a:off x="3678789" y="750440"/>
          <a:ext cx="5000124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452" name="Rectangle 18439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53" name="Rectangle 18441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54" name="Rectangle 18443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55" name="Rectangle 18445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456" name="Freeform: Shape 18447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8457" name="Rectangle 18449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2" y="1914808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33" name="Nadpis 1">
            <a:extLst>
              <a:ext uri="{FF2B5EF4-FFF2-40B4-BE49-F238E27FC236}">
                <a16:creationId xmlns:a16="http://schemas.microsoft.com/office/drawing/2014/main" id="{2E047340-8C37-55F1-85CD-76E52D98B4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39858" y="1683756"/>
            <a:ext cx="2336449" cy="2396359"/>
          </a:xfrm>
        </p:spPr>
        <p:txBody>
          <a:bodyPr anchor="b">
            <a:normAutofit/>
          </a:bodyPr>
          <a:lstStyle/>
          <a:p>
            <a:pPr algn="r"/>
            <a:r>
              <a:rPr lang="cs-CZ" altLang="cs-CZ" sz="3500">
                <a:solidFill>
                  <a:srgbClr val="FFFFFF"/>
                </a:solidFill>
              </a:rPr>
              <a:t>Podnikání fyzických osob</a:t>
            </a:r>
          </a:p>
        </p:txBody>
      </p:sp>
      <p:graphicFrame>
        <p:nvGraphicFramePr>
          <p:cNvPr id="18458" name="Zástupný obsah 2">
            <a:extLst>
              <a:ext uri="{FF2B5EF4-FFF2-40B4-BE49-F238E27FC236}">
                <a16:creationId xmlns:a16="http://schemas.microsoft.com/office/drawing/2014/main" id="{008791B1-9C94-66D9-A76E-EC27F256FCA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7475017"/>
              </p:ext>
            </p:extLst>
          </p:nvPr>
        </p:nvGraphicFramePr>
        <p:xfrm>
          <a:off x="3678789" y="750440"/>
          <a:ext cx="5000124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464" name="Rectangle 19463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66" name="Rectangle 19465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68" name="Rectangle 19467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70" name="Rectangle 19469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472" name="Freeform: Shape 19471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474" name="Rectangle 19473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2" y="1914808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57" name="Nadpis 1">
            <a:extLst>
              <a:ext uri="{FF2B5EF4-FFF2-40B4-BE49-F238E27FC236}">
                <a16:creationId xmlns:a16="http://schemas.microsoft.com/office/drawing/2014/main" id="{CC48B5AE-0C48-835B-4AF4-E813DB9E5B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39858" y="1683756"/>
            <a:ext cx="2336449" cy="2396359"/>
          </a:xfrm>
        </p:spPr>
        <p:txBody>
          <a:bodyPr anchor="b">
            <a:normAutofit/>
          </a:bodyPr>
          <a:lstStyle/>
          <a:p>
            <a:pPr algn="r"/>
            <a:r>
              <a:rPr lang="cs-CZ" altLang="cs-CZ" sz="3500">
                <a:solidFill>
                  <a:srgbClr val="FFFFFF"/>
                </a:solidFill>
              </a:rPr>
              <a:t>Odborné živnosti</a:t>
            </a:r>
          </a:p>
        </p:txBody>
      </p:sp>
      <p:graphicFrame>
        <p:nvGraphicFramePr>
          <p:cNvPr id="19460" name="Zástupný obsah 2">
            <a:extLst>
              <a:ext uri="{FF2B5EF4-FFF2-40B4-BE49-F238E27FC236}">
                <a16:creationId xmlns:a16="http://schemas.microsoft.com/office/drawing/2014/main" id="{4F18ACF3-7695-A06B-2AFE-5FDA45220F5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1892127"/>
              </p:ext>
            </p:extLst>
          </p:nvPr>
        </p:nvGraphicFramePr>
        <p:xfrm>
          <a:off x="3678789" y="750440"/>
          <a:ext cx="5000124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487" name="Rectangle 20486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89" name="Rectangle 20488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91" name="Rectangle 20490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93" name="Rectangle 20492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95" name="Rectangle 20494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81" name="Nadpis 1">
            <a:extLst>
              <a:ext uri="{FF2B5EF4-FFF2-40B4-BE49-F238E27FC236}">
                <a16:creationId xmlns:a16="http://schemas.microsoft.com/office/drawing/2014/main" id="{45F373FF-B9F3-2874-E695-F3E05D6E2A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28699" y="294538"/>
            <a:ext cx="7421963" cy="1033669"/>
          </a:xfrm>
        </p:spPr>
        <p:txBody>
          <a:bodyPr>
            <a:normAutofit/>
          </a:bodyPr>
          <a:lstStyle/>
          <a:p>
            <a:r>
              <a:rPr lang="cs-CZ" altLang="cs-CZ" sz="3500">
                <a:solidFill>
                  <a:srgbClr val="FFFFFF"/>
                </a:solidFill>
              </a:rPr>
              <a:t>Koncesované živnosti</a:t>
            </a:r>
          </a:p>
        </p:txBody>
      </p:sp>
      <p:sp>
        <p:nvSpPr>
          <p:cNvPr id="20482" name="Zástupný obsah 2">
            <a:extLst>
              <a:ext uri="{FF2B5EF4-FFF2-40B4-BE49-F238E27FC236}">
                <a16:creationId xmlns:a16="http://schemas.microsoft.com/office/drawing/2014/main" id="{6978FA44-6526-8F5E-3737-16D1FFF493A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28699" y="2318197"/>
            <a:ext cx="7293023" cy="3683358"/>
          </a:xfrm>
        </p:spPr>
        <p:txBody>
          <a:bodyPr anchor="ctr">
            <a:normAutofit/>
          </a:bodyPr>
          <a:lstStyle/>
          <a:p>
            <a:r>
              <a:rPr lang="cs-CZ" altLang="cs-CZ" sz="1700"/>
              <a:t>chráněné koncesí – státním povolením </a:t>
            </a:r>
          </a:p>
          <a:p>
            <a:r>
              <a:rPr lang="cs-CZ" altLang="cs-CZ" sz="1700"/>
              <a:t>vzhledem k jejich vysoké odbornosti, kterou je třeba takto potvrdit a to z toho důvodu, aby bylo zaručeno, že takovéto odborné živnosti bude provozovat skutečně jen někdo, kdo se v daném oboru vyzná.</a:t>
            </a:r>
          </a:p>
          <a:p>
            <a:endParaRPr lang="cs-CZ" altLang="cs-CZ" sz="1700"/>
          </a:p>
          <a:p>
            <a:r>
              <a:rPr lang="cs-CZ" altLang="cs-CZ" sz="1700"/>
              <a:t>Získání koncese – 1-6 měsíců</a:t>
            </a:r>
          </a:p>
          <a:p>
            <a:endParaRPr lang="cs-CZ" altLang="cs-CZ" sz="17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511" name="Rectangle 21510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13" name="Rectangle 21512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15" name="Rectangle 21514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17" name="Rectangle 21516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19" name="Rectangle 21518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05" name="Nadpis 1">
            <a:extLst>
              <a:ext uri="{FF2B5EF4-FFF2-40B4-BE49-F238E27FC236}">
                <a16:creationId xmlns:a16="http://schemas.microsoft.com/office/drawing/2014/main" id="{98B96BB5-8264-E4FF-66CE-7EFDE46C5E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28699" y="294538"/>
            <a:ext cx="7421963" cy="1033669"/>
          </a:xfrm>
        </p:spPr>
        <p:txBody>
          <a:bodyPr>
            <a:normAutofit/>
          </a:bodyPr>
          <a:lstStyle/>
          <a:p>
            <a:r>
              <a:rPr lang="cs-CZ" altLang="cs-CZ" sz="3500">
                <a:solidFill>
                  <a:srgbClr val="FFFFFF"/>
                </a:solidFill>
              </a:rPr>
              <a:t>Odpovědnost FO</a:t>
            </a:r>
          </a:p>
        </p:txBody>
      </p:sp>
      <p:sp>
        <p:nvSpPr>
          <p:cNvPr id="21506" name="Zástupný obsah 2">
            <a:extLst>
              <a:ext uri="{FF2B5EF4-FFF2-40B4-BE49-F238E27FC236}">
                <a16:creationId xmlns:a16="http://schemas.microsoft.com/office/drawing/2014/main" id="{572214AC-4518-AE1F-FE64-05251208814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28699" y="2318197"/>
            <a:ext cx="7293023" cy="3683358"/>
          </a:xfrm>
        </p:spPr>
        <p:txBody>
          <a:bodyPr anchor="ctr">
            <a:normAutofit/>
          </a:bodyPr>
          <a:lstStyle/>
          <a:p>
            <a:r>
              <a:rPr lang="cs-CZ" altLang="cs-CZ" sz="1700"/>
              <a:t>Plná odpovědnost celým svým majetkem</a:t>
            </a:r>
          </a:p>
          <a:p>
            <a:r>
              <a:rPr lang="cs-CZ" altLang="cs-CZ" sz="1700"/>
              <a:t>Administrativní jednoduchost ve většině případů</a:t>
            </a:r>
          </a:p>
          <a:p>
            <a:r>
              <a:rPr lang="cs-CZ" altLang="cs-CZ" sz="1700"/>
              <a:t>Nižší daňové zatížení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Nadpis 1">
            <a:extLst>
              <a:ext uri="{FF2B5EF4-FFF2-40B4-BE49-F238E27FC236}">
                <a16:creationId xmlns:a16="http://schemas.microsoft.com/office/drawing/2014/main" id="{52E5A780-56B0-F81E-B1C6-35CE7A1702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Kategorizace osob</a:t>
            </a:r>
          </a:p>
        </p:txBody>
      </p:sp>
      <p:sp>
        <p:nvSpPr>
          <p:cNvPr id="15362" name="Zástupný obsah 2">
            <a:extLst>
              <a:ext uri="{FF2B5EF4-FFF2-40B4-BE49-F238E27FC236}">
                <a16:creationId xmlns:a16="http://schemas.microsoft.com/office/drawing/2014/main" id="{67A36573-3337-7E8F-72A4-D2B67CA881D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50825" y="1504950"/>
            <a:ext cx="8229600" cy="4525963"/>
          </a:xfrm>
        </p:spPr>
        <p:txBody>
          <a:bodyPr/>
          <a:lstStyle/>
          <a:p>
            <a:endParaRPr lang="cs-CZ" altLang="cs-CZ"/>
          </a:p>
        </p:txBody>
      </p:sp>
      <p:sp>
        <p:nvSpPr>
          <p:cNvPr id="15363" name="Rectangle 1">
            <a:extLst>
              <a:ext uri="{FF2B5EF4-FFF2-40B4-BE49-F238E27FC236}">
                <a16:creationId xmlns:a16="http://schemas.microsoft.com/office/drawing/2014/main" id="{32F20554-A597-3827-21A2-565D0C0760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89313" y="1557338"/>
            <a:ext cx="1344612" cy="377825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s-ES" altLang="cs-CZ" sz="1200">
                <a:cs typeface="Times New Roman" panose="02020603050405020304" pitchFamily="18" charset="0"/>
              </a:rPr>
              <a:t>OSOBY</a:t>
            </a:r>
            <a:endParaRPr lang="es-ES" altLang="cs-CZ"/>
          </a:p>
        </p:txBody>
      </p:sp>
      <p:sp>
        <p:nvSpPr>
          <p:cNvPr id="15364" name="Rectangle 2">
            <a:extLst>
              <a:ext uri="{FF2B5EF4-FFF2-40B4-BE49-F238E27FC236}">
                <a16:creationId xmlns:a16="http://schemas.microsoft.com/office/drawing/2014/main" id="{C8BFF4E3-CDD9-43AD-02AD-C5122B248F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188" y="2287588"/>
            <a:ext cx="1538287" cy="325437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s-ES" altLang="cs-CZ" sz="1200">
                <a:cs typeface="Times New Roman" panose="02020603050405020304" pitchFamily="18" charset="0"/>
              </a:rPr>
              <a:t>Fyzické osoby</a:t>
            </a:r>
            <a:endParaRPr lang="es-ES" altLang="cs-CZ"/>
          </a:p>
        </p:txBody>
      </p:sp>
      <p:sp>
        <p:nvSpPr>
          <p:cNvPr id="15365" name="Rectangle 3">
            <a:extLst>
              <a:ext uri="{FF2B5EF4-FFF2-40B4-BE49-F238E27FC236}">
                <a16:creationId xmlns:a16="http://schemas.microsoft.com/office/drawing/2014/main" id="{0835F946-72FC-5830-C6C1-93CDB2BA74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65513" y="3248025"/>
            <a:ext cx="1344612" cy="377825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s-ES" altLang="cs-CZ" sz="1200">
                <a:cs typeface="Times New Roman" panose="02020603050405020304" pitchFamily="18" charset="0"/>
              </a:rPr>
              <a:t>Korporace</a:t>
            </a:r>
            <a:endParaRPr lang="es-ES" altLang="cs-CZ"/>
          </a:p>
        </p:txBody>
      </p:sp>
      <p:sp>
        <p:nvSpPr>
          <p:cNvPr id="15366" name="Rectangle 5">
            <a:extLst>
              <a:ext uri="{FF2B5EF4-FFF2-40B4-BE49-F238E27FC236}">
                <a16:creationId xmlns:a16="http://schemas.microsoft.com/office/drawing/2014/main" id="{0C70C569-6297-CB25-F2F6-322F622E2E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87738" y="4337050"/>
            <a:ext cx="1344612" cy="377825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s-ES" altLang="cs-CZ" sz="1200">
                <a:cs typeface="Times New Roman" panose="02020603050405020304" pitchFamily="18" charset="0"/>
              </a:rPr>
              <a:t>Fundace</a:t>
            </a:r>
            <a:endParaRPr lang="es-ES" altLang="cs-CZ"/>
          </a:p>
        </p:txBody>
      </p:sp>
      <p:sp>
        <p:nvSpPr>
          <p:cNvPr id="15367" name="Rectangle 6">
            <a:extLst>
              <a:ext uri="{FF2B5EF4-FFF2-40B4-BE49-F238E27FC236}">
                <a16:creationId xmlns:a16="http://schemas.microsoft.com/office/drawing/2014/main" id="{EA06F840-6BC2-F532-4389-AF51ACFB60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87738" y="5283200"/>
            <a:ext cx="1344612" cy="377825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s-ES" altLang="cs-CZ" sz="1200">
                <a:cs typeface="Times New Roman" panose="02020603050405020304" pitchFamily="18" charset="0"/>
              </a:rPr>
              <a:t>Ústav</a:t>
            </a:r>
            <a:endParaRPr lang="es-ES" altLang="cs-CZ"/>
          </a:p>
        </p:txBody>
      </p:sp>
      <p:sp>
        <p:nvSpPr>
          <p:cNvPr id="15368" name="Rectangle 7">
            <a:extLst>
              <a:ext uri="{FF2B5EF4-FFF2-40B4-BE49-F238E27FC236}">
                <a16:creationId xmlns:a16="http://schemas.microsoft.com/office/drawing/2014/main" id="{BB348870-8A56-0DA3-14BD-6457F2FC40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60975" y="3570288"/>
            <a:ext cx="1554163" cy="315912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s-ES" altLang="cs-CZ" sz="1200">
                <a:cs typeface="Times New Roman" panose="02020603050405020304" pitchFamily="18" charset="0"/>
              </a:rPr>
              <a:t>Obchodní korporace</a:t>
            </a:r>
            <a:endParaRPr lang="es-ES" altLang="cs-CZ"/>
          </a:p>
        </p:txBody>
      </p:sp>
      <p:sp>
        <p:nvSpPr>
          <p:cNvPr id="15369" name="Rectangle 9">
            <a:extLst>
              <a:ext uri="{FF2B5EF4-FFF2-40B4-BE49-F238E27FC236}">
                <a16:creationId xmlns:a16="http://schemas.microsoft.com/office/drawing/2014/main" id="{F010AE22-15A5-715A-DDF6-77FE79951E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29225" y="2312988"/>
            <a:ext cx="1450975" cy="325437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s-ES" altLang="cs-CZ" sz="1200">
                <a:cs typeface="Times New Roman" panose="02020603050405020304" pitchFamily="18" charset="0"/>
              </a:rPr>
              <a:t>Právnické osoby</a:t>
            </a:r>
            <a:endParaRPr lang="es-ES" altLang="cs-CZ"/>
          </a:p>
        </p:txBody>
      </p:sp>
      <p:sp>
        <p:nvSpPr>
          <p:cNvPr id="15370" name="Rectangle 10">
            <a:extLst>
              <a:ext uri="{FF2B5EF4-FFF2-40B4-BE49-F238E27FC236}">
                <a16:creationId xmlns:a16="http://schemas.microsoft.com/office/drawing/2014/main" id="{99DB0E62-E99A-CE4E-0F5A-C382B6D186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70500" y="4129088"/>
            <a:ext cx="1552575" cy="315912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s-ES" altLang="cs-CZ" sz="1200">
                <a:cs typeface="Times New Roman" panose="02020603050405020304" pitchFamily="18" charset="0"/>
              </a:rPr>
              <a:t>Nadace</a:t>
            </a:r>
            <a:endParaRPr lang="es-ES" altLang="cs-CZ"/>
          </a:p>
        </p:txBody>
      </p:sp>
      <p:sp>
        <p:nvSpPr>
          <p:cNvPr id="15371" name="Rectangle 11">
            <a:extLst>
              <a:ext uri="{FF2B5EF4-FFF2-40B4-BE49-F238E27FC236}">
                <a16:creationId xmlns:a16="http://schemas.microsoft.com/office/drawing/2014/main" id="{1CC6E138-7A33-3E3C-BC05-6F0DA87ED3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72088" y="4683125"/>
            <a:ext cx="1554162" cy="352425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s-ES" altLang="cs-CZ" sz="1200">
                <a:cs typeface="Times New Roman" panose="02020603050405020304" pitchFamily="18" charset="0"/>
              </a:rPr>
              <a:t>Nadační fond</a:t>
            </a:r>
            <a:endParaRPr lang="es-ES" altLang="cs-CZ"/>
          </a:p>
        </p:txBody>
      </p:sp>
      <p:sp>
        <p:nvSpPr>
          <p:cNvPr id="15372" name="Rectangle 12">
            <a:extLst>
              <a:ext uri="{FF2B5EF4-FFF2-40B4-BE49-F238E27FC236}">
                <a16:creationId xmlns:a16="http://schemas.microsoft.com/office/drawing/2014/main" id="{C3AE4C99-ECBC-BC19-0ABF-F9D5723C52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70500" y="3033713"/>
            <a:ext cx="1555750" cy="280987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s-ES" altLang="cs-CZ" sz="1200">
                <a:cs typeface="Times New Roman" panose="02020603050405020304" pitchFamily="18" charset="0"/>
              </a:rPr>
              <a:t>Spolek</a:t>
            </a:r>
            <a:endParaRPr lang="es-ES" altLang="cs-CZ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83C905B-2CF7-1DB5-BAD8-E57286486849}"/>
              </a:ext>
            </a:extLst>
          </p:cNvPr>
          <p:cNvCxnSpPr/>
          <p:nvPr/>
        </p:nvCxnSpPr>
        <p:spPr>
          <a:xfrm flipV="1">
            <a:off x="3171825" y="2071688"/>
            <a:ext cx="773113" cy="2206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7E04638-4412-72A2-C903-F538265AC2B2}"/>
              </a:ext>
            </a:extLst>
          </p:cNvPr>
          <p:cNvCxnSpPr/>
          <p:nvPr/>
        </p:nvCxnSpPr>
        <p:spPr>
          <a:xfrm>
            <a:off x="4316413" y="2065338"/>
            <a:ext cx="835025" cy="2635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7">
            <a:extLst>
              <a:ext uri="{FF2B5EF4-FFF2-40B4-BE49-F238E27FC236}">
                <a16:creationId xmlns:a16="http://schemas.microsoft.com/office/drawing/2014/main" id="{1E0BBFA2-B30F-1AEC-9C3B-B2234AE3070E}"/>
              </a:ext>
            </a:extLst>
          </p:cNvPr>
          <p:cNvCxnSpPr/>
          <p:nvPr/>
        </p:nvCxnSpPr>
        <p:spPr>
          <a:xfrm>
            <a:off x="5849938" y="2638425"/>
            <a:ext cx="0" cy="2190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8">
            <a:extLst>
              <a:ext uri="{FF2B5EF4-FFF2-40B4-BE49-F238E27FC236}">
                <a16:creationId xmlns:a16="http://schemas.microsoft.com/office/drawing/2014/main" id="{29BCD436-E068-C93F-E6D3-D51958FAE19D}"/>
              </a:ext>
            </a:extLst>
          </p:cNvPr>
          <p:cNvCxnSpPr/>
          <p:nvPr/>
        </p:nvCxnSpPr>
        <p:spPr>
          <a:xfrm flipH="1">
            <a:off x="3113088" y="2843213"/>
            <a:ext cx="276066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9">
            <a:extLst>
              <a:ext uri="{FF2B5EF4-FFF2-40B4-BE49-F238E27FC236}">
                <a16:creationId xmlns:a16="http://schemas.microsoft.com/office/drawing/2014/main" id="{D1ABD253-C442-ABDB-583B-59FCAF44DA20}"/>
              </a:ext>
            </a:extLst>
          </p:cNvPr>
          <p:cNvCxnSpPr/>
          <p:nvPr/>
        </p:nvCxnSpPr>
        <p:spPr>
          <a:xfrm>
            <a:off x="3155950" y="2905125"/>
            <a:ext cx="0" cy="24796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20">
            <a:extLst>
              <a:ext uri="{FF2B5EF4-FFF2-40B4-BE49-F238E27FC236}">
                <a16:creationId xmlns:a16="http://schemas.microsoft.com/office/drawing/2014/main" id="{09BB23BF-D835-FBFE-C5EB-1162C7A5512F}"/>
              </a:ext>
            </a:extLst>
          </p:cNvPr>
          <p:cNvCxnSpPr/>
          <p:nvPr/>
        </p:nvCxnSpPr>
        <p:spPr>
          <a:xfrm>
            <a:off x="3146425" y="4535488"/>
            <a:ext cx="2809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21">
            <a:extLst>
              <a:ext uri="{FF2B5EF4-FFF2-40B4-BE49-F238E27FC236}">
                <a16:creationId xmlns:a16="http://schemas.microsoft.com/office/drawing/2014/main" id="{D15308C6-A654-8314-4767-CDA487046A7E}"/>
              </a:ext>
            </a:extLst>
          </p:cNvPr>
          <p:cNvCxnSpPr/>
          <p:nvPr/>
        </p:nvCxnSpPr>
        <p:spPr>
          <a:xfrm>
            <a:off x="3171825" y="3281363"/>
            <a:ext cx="2809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2">
            <a:extLst>
              <a:ext uri="{FF2B5EF4-FFF2-40B4-BE49-F238E27FC236}">
                <a16:creationId xmlns:a16="http://schemas.microsoft.com/office/drawing/2014/main" id="{998E2F94-5751-8C52-0DC6-3B3748AB609A}"/>
              </a:ext>
            </a:extLst>
          </p:cNvPr>
          <p:cNvCxnSpPr/>
          <p:nvPr/>
        </p:nvCxnSpPr>
        <p:spPr>
          <a:xfrm>
            <a:off x="3146425" y="5384800"/>
            <a:ext cx="2809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3">
            <a:extLst>
              <a:ext uri="{FF2B5EF4-FFF2-40B4-BE49-F238E27FC236}">
                <a16:creationId xmlns:a16="http://schemas.microsoft.com/office/drawing/2014/main" id="{9EE7D56A-8BED-4E52-41A9-8BE7A2FB3041}"/>
              </a:ext>
            </a:extLst>
          </p:cNvPr>
          <p:cNvCxnSpPr/>
          <p:nvPr/>
        </p:nvCxnSpPr>
        <p:spPr>
          <a:xfrm flipV="1">
            <a:off x="4897438" y="4286250"/>
            <a:ext cx="307975" cy="203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4">
            <a:extLst>
              <a:ext uri="{FF2B5EF4-FFF2-40B4-BE49-F238E27FC236}">
                <a16:creationId xmlns:a16="http://schemas.microsoft.com/office/drawing/2014/main" id="{1D042FC2-0B62-8888-17F3-9F1E33347AB6}"/>
              </a:ext>
            </a:extLst>
          </p:cNvPr>
          <p:cNvCxnSpPr/>
          <p:nvPr/>
        </p:nvCxnSpPr>
        <p:spPr>
          <a:xfrm>
            <a:off x="4868863" y="4668838"/>
            <a:ext cx="307975" cy="174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5">
            <a:extLst>
              <a:ext uri="{FF2B5EF4-FFF2-40B4-BE49-F238E27FC236}">
                <a16:creationId xmlns:a16="http://schemas.microsoft.com/office/drawing/2014/main" id="{88B5E4E4-D3C2-8CF2-859B-A54B5B92EEF0}"/>
              </a:ext>
            </a:extLst>
          </p:cNvPr>
          <p:cNvCxnSpPr/>
          <p:nvPr/>
        </p:nvCxnSpPr>
        <p:spPr>
          <a:xfrm flipV="1">
            <a:off x="4918075" y="3173413"/>
            <a:ext cx="307975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6">
            <a:extLst>
              <a:ext uri="{FF2B5EF4-FFF2-40B4-BE49-F238E27FC236}">
                <a16:creationId xmlns:a16="http://schemas.microsoft.com/office/drawing/2014/main" id="{073E4ACF-6F14-B46B-D3DC-37037782D9B8}"/>
              </a:ext>
            </a:extLst>
          </p:cNvPr>
          <p:cNvCxnSpPr/>
          <p:nvPr/>
        </p:nvCxnSpPr>
        <p:spPr>
          <a:xfrm>
            <a:off x="4868863" y="3598863"/>
            <a:ext cx="307975" cy="2111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85" name="Rectangle 23">
            <a:extLst>
              <a:ext uri="{FF2B5EF4-FFF2-40B4-BE49-F238E27FC236}">
                <a16:creationId xmlns:a16="http://schemas.microsoft.com/office/drawing/2014/main" id="{B79353CB-ED98-0E2A-8F28-0B83C99239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6375" y="12430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cs-CZ" altLang="cs-CZ"/>
          </a:p>
        </p:txBody>
      </p:sp>
      <p:sp>
        <p:nvSpPr>
          <p:cNvPr id="15386" name="Rectangle 27">
            <a:extLst>
              <a:ext uri="{FF2B5EF4-FFF2-40B4-BE49-F238E27FC236}">
                <a16:creationId xmlns:a16="http://schemas.microsoft.com/office/drawing/2014/main" id="{970B5970-132A-8213-3337-9BA17810A3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6375" y="17002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s-ES" altLang="cs-CZ" sz="800"/>
          </a:p>
          <a:p>
            <a:br>
              <a:rPr lang="es-ES" altLang="cs-CZ"/>
            </a:br>
            <a:endParaRPr lang="es-ES" altLang="cs-CZ"/>
          </a:p>
          <a:p>
            <a:endParaRPr lang="es-ES" altLang="cs-CZ"/>
          </a:p>
        </p:txBody>
      </p:sp>
      <p:sp>
        <p:nvSpPr>
          <p:cNvPr id="15387" name="Rectangle 28">
            <a:extLst>
              <a:ext uri="{FF2B5EF4-FFF2-40B4-BE49-F238E27FC236}">
                <a16:creationId xmlns:a16="http://schemas.microsoft.com/office/drawing/2014/main" id="{2C188DAF-E9B1-AB35-8882-F2AECA3752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1263" y="15319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s-ES" altLang="cs-CZ" sz="1200">
                <a:cs typeface="Times New Roman" panose="02020603050405020304" pitchFamily="18" charset="0"/>
              </a:rPr>
              <a:t>				</a:t>
            </a:r>
            <a:endParaRPr lang="es-ES" altLang="cs-CZ" sz="800"/>
          </a:p>
          <a:p>
            <a:endParaRPr lang="es-ES" altLang="cs-CZ"/>
          </a:p>
        </p:txBody>
      </p:sp>
      <p:sp>
        <p:nvSpPr>
          <p:cNvPr id="15388" name="Rectangle 36">
            <a:extLst>
              <a:ext uri="{FF2B5EF4-FFF2-40B4-BE49-F238E27FC236}">
                <a16:creationId xmlns:a16="http://schemas.microsoft.com/office/drawing/2014/main" id="{AFF94ECC-27DF-FFC7-425D-65DA361140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2713" y="22193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cs-CZ" altLang="cs-CZ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535" name="Rectangle 22534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37" name="Rectangle 22536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39" name="Rectangle 22538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41" name="Rectangle 22540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43" name="Rectangle 22542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29" name="Nadpis 1">
            <a:extLst>
              <a:ext uri="{FF2B5EF4-FFF2-40B4-BE49-F238E27FC236}">
                <a16:creationId xmlns:a16="http://schemas.microsoft.com/office/drawing/2014/main" id="{67B887F1-D104-865C-FBA3-16DDC309A0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28699" y="294538"/>
            <a:ext cx="7421963" cy="1033669"/>
          </a:xfrm>
        </p:spPr>
        <p:txBody>
          <a:bodyPr>
            <a:normAutofit/>
          </a:bodyPr>
          <a:lstStyle/>
          <a:p>
            <a:r>
              <a:rPr lang="cs-CZ" altLang="cs-CZ" sz="3500">
                <a:solidFill>
                  <a:srgbClr val="FFFFFF"/>
                </a:solidFill>
              </a:rPr>
              <a:t>Obchodní korporace</a:t>
            </a:r>
          </a:p>
        </p:txBody>
      </p:sp>
      <p:sp>
        <p:nvSpPr>
          <p:cNvPr id="22530" name="Zástupný obsah 2">
            <a:extLst>
              <a:ext uri="{FF2B5EF4-FFF2-40B4-BE49-F238E27FC236}">
                <a16:creationId xmlns:a16="http://schemas.microsoft.com/office/drawing/2014/main" id="{033876F5-54E8-8153-6221-E31E5B4855D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28699" y="2318197"/>
            <a:ext cx="7293023" cy="3683358"/>
          </a:xfrm>
        </p:spPr>
        <p:txBody>
          <a:bodyPr anchor="ctr">
            <a:normAutofit/>
          </a:bodyPr>
          <a:lstStyle/>
          <a:p>
            <a:r>
              <a:rPr lang="cs-CZ" altLang="cs-CZ" sz="1700"/>
              <a:t>Společnost s ručením omezeným</a:t>
            </a:r>
          </a:p>
          <a:p>
            <a:r>
              <a:rPr lang="cs-CZ" altLang="cs-CZ" sz="1700"/>
              <a:t>Akciovou společnost</a:t>
            </a:r>
          </a:p>
          <a:p>
            <a:r>
              <a:rPr lang="cs-CZ" altLang="cs-CZ" sz="1700"/>
              <a:t>Evropskou společnost</a:t>
            </a:r>
          </a:p>
          <a:p>
            <a:r>
              <a:rPr lang="cs-CZ" altLang="cs-CZ" sz="1700"/>
              <a:t>Evropské hospodářské zájmové sdružení </a:t>
            </a:r>
          </a:p>
          <a:p>
            <a:r>
              <a:rPr lang="cs-CZ" altLang="cs-CZ" sz="1700"/>
              <a:t>Veřejná obchodní společnost</a:t>
            </a:r>
          </a:p>
          <a:p>
            <a:r>
              <a:rPr lang="cs-CZ" altLang="cs-CZ" sz="1700"/>
              <a:t>Komanditní společnost</a:t>
            </a:r>
          </a:p>
          <a:p>
            <a:pPr marL="1371600" lvl="3" indent="0">
              <a:buFontTx/>
              <a:buNone/>
            </a:pPr>
            <a:r>
              <a:rPr lang="cs-CZ" altLang="cs-CZ" sz="1700"/>
              <a:t>	+</a:t>
            </a:r>
          </a:p>
          <a:p>
            <a:r>
              <a:rPr lang="cs-CZ" altLang="cs-CZ" sz="1700"/>
              <a:t>Družstvo a Evropská družstevní společnosti</a:t>
            </a:r>
          </a:p>
          <a:p>
            <a:endParaRPr lang="cs-CZ" altLang="cs-CZ" sz="17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6917</TotalTime>
  <Words>616</Words>
  <Application>Microsoft Office PowerPoint</Application>
  <PresentationFormat>Předvádění na obrazovce (4:3)</PresentationFormat>
  <Paragraphs>122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Calibri</vt:lpstr>
      <vt:lpstr>Times New Roman</vt:lpstr>
      <vt:lpstr>Diseño predeterminado</vt:lpstr>
      <vt:lpstr>Ekonomické základy práva Michal Janovec</vt:lpstr>
      <vt:lpstr>Základní tři skupiny ekonomicky činných subjektů</vt:lpstr>
      <vt:lpstr>Výhody a nevýhody </vt:lpstr>
      <vt:lpstr>Podnikání fyzických osob</vt:lpstr>
      <vt:lpstr>Odborné živnosti</vt:lpstr>
      <vt:lpstr>Koncesované živnosti</vt:lpstr>
      <vt:lpstr>Odpovědnost FO</vt:lpstr>
      <vt:lpstr>Kategorizace osob</vt:lpstr>
      <vt:lpstr>Obchodní korporace</vt:lpstr>
      <vt:lpstr>Založení obchodní korporace</vt:lpstr>
      <vt:lpstr>Výhody nevýhody jednotlivých typů</vt:lpstr>
      <vt:lpstr>Výhody / Nevýhody</vt:lpstr>
      <vt:lpstr>Největší administrativní problémy</vt:lpstr>
      <vt:lpstr>Management personální</vt:lpstr>
      <vt:lpstr>Náklady na zaměstnance</vt:lpstr>
      <vt:lpstr>Prezentace aplikace PowerPoint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Eva Tomášková</cp:lastModifiedBy>
  <cp:revision>770</cp:revision>
  <dcterms:created xsi:type="dcterms:W3CDTF">2010-05-23T14:28:12Z</dcterms:created>
  <dcterms:modified xsi:type="dcterms:W3CDTF">2024-09-20T07:48:13Z</dcterms:modified>
</cp:coreProperties>
</file>