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56" r:id="rId2"/>
    <p:sldId id="273" r:id="rId3"/>
    <p:sldId id="257" r:id="rId4"/>
    <p:sldId id="258" r:id="rId5"/>
    <p:sldId id="259" r:id="rId6"/>
    <p:sldId id="260" r:id="rId7"/>
    <p:sldId id="261" r:id="rId8"/>
    <p:sldId id="262" r:id="rId9"/>
    <p:sldId id="263" r:id="rId10"/>
    <p:sldId id="274" r:id="rId11"/>
    <p:sldId id="265" r:id="rId12"/>
    <p:sldId id="266" r:id="rId13"/>
    <p:sldId id="267" r:id="rId14"/>
    <p:sldId id="268" r:id="rId15"/>
    <p:sldId id="269" r:id="rId16"/>
    <p:sldId id="275" r:id="rId17"/>
    <p:sldId id="270" r:id="rId18"/>
    <p:sldId id="272" r:id="rId1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95768" autoAdjust="0"/>
  </p:normalViewPr>
  <p:slideViewPr>
    <p:cSldViewPr snapToGrid="0">
      <p:cViewPr>
        <p:scale>
          <a:sx n="66" d="100"/>
          <a:sy n="66" d="100"/>
        </p:scale>
        <p:origin x="360" y="-329"/>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Zápatí prezentace</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Nemocenské pojištění</a:t>
            </a:r>
          </a:p>
        </p:txBody>
      </p:sp>
      <p:sp>
        <p:nvSpPr>
          <p:cNvPr id="7" name="Podnadpis 6">
            <a:extLst>
              <a:ext uri="{FF2B5EF4-FFF2-40B4-BE49-F238E27FC236}">
                <a16:creationId xmlns:a16="http://schemas.microsoft.com/office/drawing/2014/main" id="{1DF67CED-B0CC-45B0-8A57-BC74C002B776}"/>
              </a:ext>
            </a:extLst>
          </p:cNvPr>
          <p:cNvSpPr>
            <a:spLocks noGrp="1"/>
          </p:cNvSpPr>
          <p:nvPr>
            <p:ph type="subTitle" idx="1"/>
          </p:nvPr>
        </p:nvSpPr>
        <p:spPr/>
        <p:txBody>
          <a:bodyPr/>
          <a:lstStyle/>
          <a:p>
            <a:pPr algn="ctr"/>
            <a:r>
              <a:rPr lang="cs-CZ" dirty="0">
                <a:latin typeface="Times New Roman" panose="02020603050405020304" pitchFamily="18" charset="0"/>
                <a:cs typeface="Times New Roman" panose="02020603050405020304" pitchFamily="18" charset="0"/>
              </a:rPr>
              <a:t>Podzim 2024</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842EBC-BE1B-4C17-BD10-5A8DF5EABF3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36A8DB8-2A7B-4F23-879F-DB8F14FD53E7}"/>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DB966DA9-3444-484F-9607-906296AC2420}"/>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Nemocenské</a:t>
            </a:r>
          </a:p>
        </p:txBody>
      </p:sp>
      <p:sp>
        <p:nvSpPr>
          <p:cNvPr id="5" name="Zástupný symbol pro obsah 4">
            <a:extLst>
              <a:ext uri="{FF2B5EF4-FFF2-40B4-BE49-F238E27FC236}">
                <a16:creationId xmlns:a16="http://schemas.microsoft.com/office/drawing/2014/main" id="{157F66D5-80BD-4273-AA07-1CDDCEBA48BA}"/>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Pokrývá dočasnou pracovní neschopnost nebo nařízenou karanténu</a:t>
            </a:r>
          </a:p>
          <a:p>
            <a:r>
              <a:rPr lang="cs-CZ" dirty="0">
                <a:latin typeface="Times New Roman" panose="02020603050405020304" pitchFamily="18" charset="0"/>
                <a:cs typeface="Times New Roman" panose="02020603050405020304" pitchFamily="18" charset="0"/>
              </a:rPr>
              <a:t>Podpůrčí doba začíná běžet od 15. dne dočasné pracovní neschopnosti, nejdéle 380 kalendářních dnů</a:t>
            </a:r>
          </a:p>
          <a:p>
            <a:r>
              <a:rPr lang="cs-CZ" dirty="0">
                <a:latin typeface="Times New Roman" panose="02020603050405020304" pitchFamily="18" charset="0"/>
                <a:cs typeface="Times New Roman" panose="02020603050405020304" pitchFamily="18" charset="0"/>
              </a:rPr>
              <a:t>Zaměstnanci jsou prvních 14 dnů dočasné pracovní neschopnosti zajištěni náhradou mzdy nebo platu, poskytuje zaměstnavatel (od 1. 7. 2019 zrušena karenční doba)</a:t>
            </a:r>
          </a:p>
          <a:p>
            <a:r>
              <a:rPr lang="cs-CZ" dirty="0">
                <a:latin typeface="Times New Roman" panose="02020603050405020304" pitchFamily="18" charset="0"/>
                <a:cs typeface="Times New Roman" panose="02020603050405020304" pitchFamily="18" charset="0"/>
              </a:rPr>
              <a:t>O vzniku a ukončení dočasné pracovní neschopnosti rozhoduje zejména ošetřující lékař pojištěnce</a:t>
            </a:r>
          </a:p>
          <a:p>
            <a:endParaRPr lang="cs-CZ" dirty="0"/>
          </a:p>
        </p:txBody>
      </p:sp>
    </p:spTree>
    <p:extLst>
      <p:ext uri="{BB962C8B-B14F-4D97-AF65-F5344CB8AC3E}">
        <p14:creationId xmlns:p14="http://schemas.microsoft.com/office/powerpoint/2010/main" val="1872484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84202-4862-49ED-8707-73F5F028FB3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95C57F0-98E2-400E-B3BB-60BE5089AF03}"/>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15668037-7799-456F-A3C0-7B47919FFA55}"/>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Peněžitá pomoc v mateřství, otcovské - příklad</a:t>
            </a:r>
          </a:p>
        </p:txBody>
      </p:sp>
      <p:sp>
        <p:nvSpPr>
          <p:cNvPr id="5" name="Zástupný symbol pro obsah 4">
            <a:extLst>
              <a:ext uri="{FF2B5EF4-FFF2-40B4-BE49-F238E27FC236}">
                <a16:creationId xmlns:a16="http://schemas.microsoft.com/office/drawing/2014/main" id="{AB932571-560D-4B04-BC96-0817F2D118B4}"/>
              </a:ext>
            </a:extLst>
          </p:cNvPr>
          <p:cNvSpPr>
            <a:spLocks noGrp="1"/>
          </p:cNvSpPr>
          <p:nvPr>
            <p:ph idx="1"/>
          </p:nvPr>
        </p:nvSpPr>
        <p:spPr/>
        <p:txBody>
          <a:bodyPr/>
          <a:lstStyle/>
          <a:p>
            <a:pPr marL="0" indent="0">
              <a:lnSpc>
                <a:spcPct val="100000"/>
              </a:lnSpc>
              <a:buNone/>
            </a:pPr>
            <a:r>
              <a:rPr lang="cs-CZ" sz="2400" dirty="0">
                <a:latin typeface="Times New Roman" panose="02020603050405020304" pitchFamily="18" charset="0"/>
                <a:cs typeface="Times New Roman" panose="02020603050405020304" pitchFamily="18" charset="0"/>
              </a:rPr>
              <a:t>Tereza Kadlecová vykonává v pracovním poměru práci účetní. V současné době je těhotná, předpokládané datum porodu bylo ošetřujícím lékařem stanoveno na 14. 2..</a:t>
            </a:r>
          </a:p>
          <a:p>
            <a:pPr marL="0" indent="0">
              <a:lnSpc>
                <a:spcPct val="100000"/>
              </a:lnSpc>
              <a:buNone/>
            </a:pPr>
            <a:r>
              <a:rPr lang="cs-CZ" sz="2400" dirty="0">
                <a:latin typeface="Times New Roman" panose="02020603050405020304" pitchFamily="18" charset="0"/>
                <a:cs typeface="Times New Roman" panose="02020603050405020304" pitchFamily="18" charset="0"/>
              </a:rPr>
              <a:t>1. Kdy může nastoupit na peněžitou pomoc v mateřství? Do kdy může tuto dávku pobírat?</a:t>
            </a:r>
          </a:p>
          <a:p>
            <a:pPr marL="0" indent="0">
              <a:lnSpc>
                <a:spcPct val="100000"/>
              </a:lnSpc>
              <a:buNone/>
            </a:pPr>
            <a:r>
              <a:rPr lang="cs-CZ" sz="2400" dirty="0">
                <a:latin typeface="Times New Roman" panose="02020603050405020304" pitchFamily="18" charset="0"/>
                <a:cs typeface="Times New Roman" panose="02020603050405020304" pitchFamily="18" charset="0"/>
              </a:rPr>
              <a:t>2. Změní se situace v případě, že čeká dvojčata?</a:t>
            </a:r>
          </a:p>
          <a:p>
            <a:pPr marL="0" indent="0">
              <a:lnSpc>
                <a:spcPct val="100000"/>
              </a:lnSpc>
              <a:buNone/>
            </a:pPr>
            <a:r>
              <a:rPr lang="cs-CZ" sz="2400" dirty="0">
                <a:latin typeface="Times New Roman" panose="02020603050405020304" pitchFamily="18" charset="0"/>
                <a:cs typeface="Times New Roman" panose="02020603050405020304" pitchFamily="18" charset="0"/>
              </a:rPr>
              <a:t>3. Změní se situace v případě, že se dítě narodí již 27. 11.?</a:t>
            </a:r>
          </a:p>
          <a:p>
            <a:pPr marL="0" indent="0">
              <a:lnSpc>
                <a:spcPct val="100000"/>
              </a:lnSpc>
              <a:buNone/>
            </a:pPr>
            <a:r>
              <a:rPr lang="cs-CZ" sz="2400" dirty="0">
                <a:latin typeface="Times New Roman" panose="02020603050405020304" pitchFamily="18" charset="0"/>
                <a:cs typeface="Times New Roman" panose="02020603050405020304" pitchFamily="18" charset="0"/>
              </a:rPr>
              <a:t>4. Jaké dávky může čerpat její manžel?</a:t>
            </a:r>
          </a:p>
          <a:p>
            <a:pPr marL="0" indent="0">
              <a:lnSpc>
                <a:spcPct val="100000"/>
              </a:lnSpc>
              <a:buNone/>
            </a:pPr>
            <a:r>
              <a:rPr lang="cs-CZ" sz="2400" dirty="0">
                <a:latin typeface="Times New Roman" panose="02020603050405020304" pitchFamily="18" charset="0"/>
                <a:cs typeface="Times New Roman" panose="02020603050405020304" pitchFamily="18" charset="0"/>
              </a:rPr>
              <a:t>5. Jaká dávka by jí mohla náležet, pokud by před těhotenstvím </a:t>
            </a:r>
            <a:r>
              <a:rPr lang="cs-CZ" sz="2400" dirty="0" err="1">
                <a:latin typeface="Times New Roman" panose="02020603050405020304" pitchFamily="18" charset="0"/>
                <a:cs typeface="Times New Roman" panose="02020603050405020304" pitchFamily="18" charset="0"/>
              </a:rPr>
              <a:t>pracovlaa</a:t>
            </a:r>
            <a:r>
              <a:rPr lang="cs-CZ" sz="2400" dirty="0">
                <a:latin typeface="Times New Roman" panose="02020603050405020304" pitchFamily="18" charset="0"/>
                <a:cs typeface="Times New Roman" panose="02020603050405020304" pitchFamily="18" charset="0"/>
              </a:rPr>
              <a:t> jako zdravotní sestra na uzavřeném psychiatrickém oddělení?</a:t>
            </a:r>
          </a:p>
          <a:p>
            <a:endParaRPr lang="cs-CZ" dirty="0"/>
          </a:p>
        </p:txBody>
      </p:sp>
    </p:spTree>
    <p:extLst>
      <p:ext uri="{BB962C8B-B14F-4D97-AF65-F5344CB8AC3E}">
        <p14:creationId xmlns:p14="http://schemas.microsoft.com/office/powerpoint/2010/main" val="1419542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5EF14C3-D400-418E-85EA-331B67AE8E8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9537BC8-1168-421C-AF65-937C2BBF52C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E73543A0-0CBC-4F20-A82D-7856613D200B}"/>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Peněžitá pomoc v mateřství</a:t>
            </a:r>
          </a:p>
        </p:txBody>
      </p:sp>
      <p:sp>
        <p:nvSpPr>
          <p:cNvPr id="5" name="Zástupný symbol pro obsah 4">
            <a:extLst>
              <a:ext uri="{FF2B5EF4-FFF2-40B4-BE49-F238E27FC236}">
                <a16:creationId xmlns:a16="http://schemas.microsoft.com/office/drawing/2014/main" id="{5D25AC8B-7872-4FAC-8060-1162E635ECF9}"/>
              </a:ext>
            </a:extLst>
          </p:cNvPr>
          <p:cNvSpPr>
            <a:spLocks noGrp="1"/>
          </p:cNvSpPr>
          <p:nvPr>
            <p:ph idx="1"/>
          </p:nvPr>
        </p:nvSpPr>
        <p:spPr/>
        <p:txBody>
          <a:bodyPr/>
          <a:lstStyle/>
          <a:p>
            <a:pPr marL="72000" indent="0">
              <a:buNone/>
            </a:pPr>
            <a:r>
              <a:rPr lang="cs-CZ" b="1" dirty="0">
                <a:latin typeface="Times New Roman" panose="02020603050405020304" pitchFamily="18" charset="0"/>
                <a:cs typeface="Times New Roman" panose="02020603050405020304" pitchFamily="18" charset="0"/>
              </a:rPr>
              <a:t>Účel dávky </a:t>
            </a:r>
            <a:r>
              <a:rPr lang="cs-CZ" dirty="0">
                <a:latin typeface="Times New Roman" panose="02020603050405020304" pitchFamily="18" charset="0"/>
                <a:cs typeface="Times New Roman" panose="02020603050405020304" pitchFamily="18" charset="0"/>
              </a:rPr>
              <a:t>– náhrada příjmu z výdělečné činnosti pojištěnky, kterého nedosahuje z důvodu těhotenství a porodu,</a:t>
            </a:r>
          </a:p>
          <a:p>
            <a:pPr marL="72000" indent="0">
              <a:buNone/>
            </a:pPr>
            <a:r>
              <a:rPr lang="cs-CZ" b="1" dirty="0">
                <a:latin typeface="Times New Roman" panose="02020603050405020304" pitchFamily="18" charset="0"/>
                <a:cs typeface="Times New Roman" panose="02020603050405020304" pitchFamily="18" charset="0"/>
              </a:rPr>
              <a:t>Charakter dávky </a:t>
            </a:r>
            <a:r>
              <a:rPr lang="cs-CZ" dirty="0">
                <a:latin typeface="Times New Roman" panose="02020603050405020304" pitchFamily="18" charset="0"/>
                <a:cs typeface="Times New Roman" panose="02020603050405020304" pitchFamily="18" charset="0"/>
              </a:rPr>
              <a:t>- opakující se peněžitá dávka,</a:t>
            </a:r>
          </a:p>
          <a:p>
            <a:pPr marL="72000" indent="0">
              <a:buNone/>
            </a:pPr>
            <a:r>
              <a:rPr lang="cs-CZ" b="1" dirty="0">
                <a:latin typeface="Times New Roman" panose="02020603050405020304" pitchFamily="18" charset="0"/>
                <a:cs typeface="Times New Roman" panose="02020603050405020304" pitchFamily="18" charset="0"/>
              </a:rPr>
              <a:t>Vznik nároku na dávku </a:t>
            </a:r>
            <a:r>
              <a:rPr lang="cs-CZ" dirty="0">
                <a:latin typeface="Times New Roman" panose="02020603050405020304" pitchFamily="18" charset="0"/>
                <a:cs typeface="Times New Roman" panose="02020603050405020304" pitchFamily="18" charset="0"/>
              </a:rPr>
              <a:t>– zaměstnanci i OSVČ po splnění čekací doby </a:t>
            </a:r>
          </a:p>
          <a:p>
            <a:pPr marL="72000" indent="0">
              <a:buNone/>
            </a:pPr>
            <a:r>
              <a:rPr lang="cs-CZ" b="1" dirty="0">
                <a:latin typeface="Times New Roman" panose="02020603050405020304" pitchFamily="18" charset="0"/>
                <a:cs typeface="Times New Roman" panose="02020603050405020304" pitchFamily="18" charset="0"/>
              </a:rPr>
              <a:t>Podpůrčí doba </a:t>
            </a:r>
            <a:r>
              <a:rPr lang="cs-CZ" dirty="0">
                <a:latin typeface="Times New Roman" panose="02020603050405020304" pitchFamily="18" charset="0"/>
                <a:cs typeface="Times New Roman" panose="02020603050405020304" pitchFamily="18" charset="0"/>
              </a:rPr>
              <a:t>– 28 týdnů (37 týdnů v případě narození dvou a více dětí zároveň),</a:t>
            </a:r>
          </a:p>
          <a:p>
            <a:pPr marL="72000" indent="0">
              <a:buNone/>
            </a:pPr>
            <a:r>
              <a:rPr lang="cs-CZ" b="1" dirty="0">
                <a:latin typeface="Times New Roman" panose="02020603050405020304" pitchFamily="18" charset="0"/>
                <a:cs typeface="Times New Roman" panose="02020603050405020304" pitchFamily="18" charset="0"/>
              </a:rPr>
              <a:t>Výše dávky </a:t>
            </a:r>
            <a:r>
              <a:rPr lang="cs-CZ" dirty="0">
                <a:latin typeface="Times New Roman" panose="02020603050405020304" pitchFamily="18" charset="0"/>
                <a:cs typeface="Times New Roman" panose="02020603050405020304" pitchFamily="18" charset="0"/>
              </a:rPr>
              <a:t>– 70ˇ% vyměřovacího základu, </a:t>
            </a:r>
          </a:p>
          <a:p>
            <a:endParaRPr lang="cs-CZ" dirty="0"/>
          </a:p>
        </p:txBody>
      </p:sp>
    </p:spTree>
    <p:extLst>
      <p:ext uri="{BB962C8B-B14F-4D97-AF65-F5344CB8AC3E}">
        <p14:creationId xmlns:p14="http://schemas.microsoft.com/office/powerpoint/2010/main" val="2885210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8D9BA8-BB72-4F81-8FBF-01A7CA23424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D6E6E46-ED49-417A-9C6C-7C11EDB86BB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1B460CD8-91A7-4906-91F7-1447DCB87BF6}"/>
              </a:ext>
            </a:extLst>
          </p:cNvPr>
          <p:cNvSpPr>
            <a:spLocks noGrp="1"/>
          </p:cNvSpPr>
          <p:nvPr>
            <p:ph type="title"/>
          </p:nvPr>
        </p:nvSpPr>
        <p:spPr>
          <a:xfrm>
            <a:off x="720000" y="800212"/>
            <a:ext cx="10753200" cy="451576"/>
          </a:xfrm>
        </p:spPr>
        <p:txBody>
          <a:bodyPr/>
          <a:lstStyle/>
          <a:p>
            <a:pPr algn="ctr"/>
            <a:r>
              <a:rPr lang="cs-CZ" dirty="0">
                <a:latin typeface="Times New Roman" panose="02020603050405020304" pitchFamily="18" charset="0"/>
                <a:cs typeface="Times New Roman" panose="02020603050405020304" pitchFamily="18" charset="0"/>
              </a:rPr>
              <a:t>Otcovská</a:t>
            </a:r>
          </a:p>
        </p:txBody>
      </p:sp>
      <p:sp>
        <p:nvSpPr>
          <p:cNvPr id="5" name="Zástupný symbol pro obsah 4">
            <a:extLst>
              <a:ext uri="{FF2B5EF4-FFF2-40B4-BE49-F238E27FC236}">
                <a16:creationId xmlns:a16="http://schemas.microsoft.com/office/drawing/2014/main" id="{D7759098-D3B5-4D73-A6CD-2AD9887919F2}"/>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Účel dávky </a:t>
            </a:r>
            <a:r>
              <a:rPr lang="cs-CZ" sz="2400" dirty="0">
                <a:latin typeface="Times New Roman" panose="02020603050405020304" pitchFamily="18" charset="0"/>
                <a:cs typeface="Times New Roman" panose="02020603050405020304" pitchFamily="18" charset="0"/>
              </a:rPr>
              <a:t>– dočasná náhrada příjmu z výdělečné činnosti, kterého pojištěnec nedosahuje z důvodu péče o dítě,</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Oprávněná osoba </a:t>
            </a:r>
            <a:r>
              <a:rPr lang="cs-CZ" sz="2400" dirty="0">
                <a:latin typeface="Times New Roman" panose="02020603050405020304" pitchFamily="18" charset="0"/>
                <a:cs typeface="Times New Roman" panose="02020603050405020304" pitchFamily="18" charset="0"/>
              </a:rPr>
              <a:t>– pojištěnec, který pečuje o dítě, jehož je otcem, pojištěnec, který pečuje o dítě, které převzal do péče nahrazující péči rodičů, pokud dítě nedosáhlo 7 let věku, </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Podpůrčí doba </a:t>
            </a:r>
            <a:r>
              <a:rPr lang="cs-CZ" sz="2400" dirty="0">
                <a:latin typeface="Times New Roman" panose="02020603050405020304" pitchFamily="18" charset="0"/>
                <a:cs typeface="Times New Roman" panose="02020603050405020304" pitchFamily="18" charset="0"/>
              </a:rPr>
              <a:t>– 2 týdny (10 pracovních dnů), nástup dnem, který pojištěnec určí v období 6 týdnů ode dne  narození dítěte nebo převzetí dítěte, Pokud jsou dítě nebo matka hospitalizováni – je možné čerpat do 6 týdnů po propuštění z hospitalizace</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Výše</a:t>
            </a:r>
            <a:r>
              <a:rPr lang="cs-CZ" sz="2400" dirty="0">
                <a:latin typeface="Times New Roman" panose="02020603050405020304" pitchFamily="18" charset="0"/>
                <a:cs typeface="Times New Roman" panose="02020603050405020304" pitchFamily="18" charset="0"/>
              </a:rPr>
              <a:t> – 70 % denního vyměřovacího základu</a:t>
            </a:r>
          </a:p>
          <a:p>
            <a:endParaRPr lang="cs-CZ" dirty="0"/>
          </a:p>
        </p:txBody>
      </p:sp>
    </p:spTree>
    <p:extLst>
      <p:ext uri="{BB962C8B-B14F-4D97-AF65-F5344CB8AC3E}">
        <p14:creationId xmlns:p14="http://schemas.microsoft.com/office/powerpoint/2010/main" val="1373937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6F5C21A-B27B-4A06-AEB6-6D4DC3D284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5166494-243B-4BDC-B2FA-D31212ABD001}"/>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6F1AB535-12B7-4C90-91AF-BFFF1FEB905B}"/>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Hospitalizace dítěte, péče o něj - příklad</a:t>
            </a:r>
            <a:endParaRPr lang="cs-CZ" dirty="0"/>
          </a:p>
        </p:txBody>
      </p:sp>
      <p:sp>
        <p:nvSpPr>
          <p:cNvPr id="5" name="Zástupný symbol pro obsah 4">
            <a:extLst>
              <a:ext uri="{FF2B5EF4-FFF2-40B4-BE49-F238E27FC236}">
                <a16:creationId xmlns:a16="http://schemas.microsoft.com/office/drawing/2014/main" id="{A5DA2AA5-0068-400A-A25D-0E3DD370B334}"/>
              </a:ext>
            </a:extLst>
          </p:cNvPr>
          <p:cNvSpPr>
            <a:spLocks noGrp="1"/>
          </p:cNvSpPr>
          <p:nvPr>
            <p:ph idx="1"/>
          </p:nvPr>
        </p:nvSpPr>
        <p:spPr/>
        <p:txBody>
          <a:bodyPr/>
          <a:lstStyle/>
          <a:p>
            <a:pPr marL="72000" indent="0">
              <a:lnSpc>
                <a:spcPct val="100000"/>
              </a:lnSpc>
              <a:buNone/>
            </a:pPr>
            <a:r>
              <a:rPr lang="cs-CZ" sz="2400" dirty="0">
                <a:latin typeface="Times New Roman" panose="02020603050405020304" pitchFamily="18" charset="0"/>
                <a:cs typeface="Times New Roman" panose="02020603050405020304" pitchFamily="18" charset="0"/>
              </a:rPr>
              <a:t>Alena Bartošova je zaměstnána v pracovním poměru jako asistentka prodeje. Dne 15. 10.. byl její syn Jakub ve věku 5 let hospitalizován v dětské nemocnici v Brně se zánětem slepého střeva. Doba hospitalizace trvala 10 dní. Po propuštění ze zdravotnického zařízení ještě dle rozhodnutí ošetřujícího lékaře nemůže po dobu dvou týdnů navštěvovat mateřskou školu. </a:t>
            </a:r>
            <a:r>
              <a:rPr lang="cs-CZ" sz="2400" dirty="0" err="1">
                <a:latin typeface="Times New Roman" panose="02020603050405020304" pitchFamily="18" charset="0"/>
                <a:cs typeface="Times New Roman" panose="02020603050405020304" pitchFamily="18" charset="0"/>
              </a:rPr>
              <a:t>Zhodnoďte</a:t>
            </a:r>
            <a:r>
              <a:rPr lang="cs-CZ" sz="2400" dirty="0">
                <a:latin typeface="Times New Roman" panose="02020603050405020304" pitchFamily="18" charset="0"/>
                <a:cs typeface="Times New Roman" panose="02020603050405020304" pitchFamily="18" charset="0"/>
              </a:rPr>
              <a:t>, na jaké dávky ze systému sociálního zabezpečení  může paní Aleně Bartošové vzniknout nárok.</a:t>
            </a:r>
          </a:p>
          <a:p>
            <a:pPr marL="586350" indent="-514350">
              <a:lnSpc>
                <a:spcPct val="100000"/>
              </a:lnSpc>
              <a:buAutoNum type="arabicPeriod"/>
            </a:pPr>
            <a:r>
              <a:rPr lang="cs-CZ" sz="2400" dirty="0">
                <a:latin typeface="Times New Roman" panose="02020603050405020304" pitchFamily="18" charset="0"/>
                <a:cs typeface="Times New Roman" panose="02020603050405020304" pitchFamily="18" charset="0"/>
              </a:rPr>
              <a:t>V případě, že bude přijata do nemocnice jako průvodce nezletilého dítěte</a:t>
            </a:r>
          </a:p>
          <a:p>
            <a:pPr marL="586350" indent="-514350">
              <a:lnSpc>
                <a:spcPct val="100000"/>
              </a:lnSpc>
              <a:buAutoNum type="arabicPeriod"/>
            </a:pPr>
            <a:r>
              <a:rPr lang="cs-CZ" sz="2400" dirty="0">
                <a:latin typeface="Times New Roman" panose="02020603050405020304" pitchFamily="18" charset="0"/>
                <a:cs typeface="Times New Roman" panose="02020603050405020304" pitchFamily="18" charset="0"/>
              </a:rPr>
              <a:t>V době 14 dnů po propuštění z nemocnice, kdy dítě ještě nemůže navštěvovat mateřskou školu</a:t>
            </a:r>
          </a:p>
          <a:p>
            <a:pPr marL="586350" indent="-514350">
              <a:buAutoNum type="arabicPeriod"/>
            </a:pPr>
            <a:endParaRPr lang="cs-CZ" dirty="0"/>
          </a:p>
          <a:p>
            <a:endParaRPr lang="cs-CZ" dirty="0"/>
          </a:p>
        </p:txBody>
      </p:sp>
    </p:spTree>
    <p:extLst>
      <p:ext uri="{BB962C8B-B14F-4D97-AF65-F5344CB8AC3E}">
        <p14:creationId xmlns:p14="http://schemas.microsoft.com/office/powerpoint/2010/main" val="363914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1D1F016-61AC-42AC-8C8B-62B8153DA82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A59CE5E-85A0-4BDA-833D-4685900C33A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ABCC57BE-B198-471C-842C-ADF26CBADAF1}"/>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Ošetřovné</a:t>
            </a:r>
          </a:p>
        </p:txBody>
      </p:sp>
      <p:sp>
        <p:nvSpPr>
          <p:cNvPr id="5" name="Zástupný symbol pro obsah 4">
            <a:extLst>
              <a:ext uri="{FF2B5EF4-FFF2-40B4-BE49-F238E27FC236}">
                <a16:creationId xmlns:a16="http://schemas.microsoft.com/office/drawing/2014/main" id="{763DAF53-8A24-4D31-B7CB-D2345D249668}"/>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Účel dávky </a:t>
            </a:r>
            <a:r>
              <a:rPr lang="cs-CZ" sz="2400" dirty="0">
                <a:latin typeface="Times New Roman" panose="02020603050405020304" pitchFamily="18" charset="0"/>
                <a:cs typeface="Times New Roman" panose="02020603050405020304" pitchFamily="18" charset="0"/>
              </a:rPr>
              <a:t>– dočasná náhrada příjmu, kterého pojištěnec nedosahuje z důvodu ošetřování dítěte mladšího 10 let pro nemoc nebo úraz nebo jiného člena domácnosti, jehož zdravotní stav pro nemoc nebo úraz vyžaduje ošetřování jinou fyzickou osobou</a:t>
            </a:r>
          </a:p>
          <a:p>
            <a:pPr>
              <a:lnSpc>
                <a:spcPct val="100000"/>
              </a:lnSpc>
            </a:pPr>
            <a:r>
              <a:rPr lang="cs-CZ" sz="2400" dirty="0">
                <a:latin typeface="Times New Roman" panose="02020603050405020304" pitchFamily="18" charset="0"/>
                <a:cs typeface="Times New Roman" panose="02020603050405020304" pitchFamily="18" charset="0"/>
              </a:rPr>
              <a:t>Poskytování rovněž v případě dítěte mladšího 10 let – nařízená karanténa, uzavření školského zařízení </a:t>
            </a:r>
          </a:p>
          <a:p>
            <a:pPr>
              <a:lnSpc>
                <a:spcPct val="100000"/>
              </a:lnSpc>
            </a:pPr>
            <a:r>
              <a:rPr lang="cs-CZ" sz="2400" dirty="0">
                <a:latin typeface="Times New Roman" panose="02020603050405020304" pitchFamily="18" charset="0"/>
                <a:cs typeface="Times New Roman" panose="02020603050405020304" pitchFamily="18" charset="0"/>
              </a:rPr>
              <a:t>Osoba musí žít se zaměstnancem ve společné domácnosti (neplatí při ošetřování dítěte mladšího 10 let nebo péče o něj rodičem) – od 1. 1. 22. dochází k rozšíření okruhu výjimek, na něž se podmínka společné domácnosti nevztahuje</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Nárok na dávku  -  </a:t>
            </a:r>
            <a:r>
              <a:rPr lang="cs-CZ" sz="2400" dirty="0">
                <a:latin typeface="Times New Roman" panose="02020603050405020304" pitchFamily="18" charset="0"/>
                <a:cs typeface="Times New Roman" panose="02020603050405020304" pitchFamily="18" charset="0"/>
              </a:rPr>
              <a:t>mají  zaměstnanci v pracovním poměru</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Podpůrčí doba  </a:t>
            </a:r>
            <a:r>
              <a:rPr lang="cs-CZ" sz="2400" dirty="0">
                <a:latin typeface="Times New Roman" panose="02020603050405020304" pitchFamily="18" charset="0"/>
                <a:cs typeface="Times New Roman" panose="02020603050405020304" pitchFamily="18" charset="0"/>
              </a:rPr>
              <a:t>- 9 kalendářních dnů, 16 kalendářních dnů v případě osamělého zaměstnance</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Výše dávky </a:t>
            </a:r>
            <a:r>
              <a:rPr lang="cs-CZ" sz="2400" dirty="0">
                <a:latin typeface="Times New Roman" panose="02020603050405020304" pitchFamily="18" charset="0"/>
                <a:cs typeface="Times New Roman" panose="02020603050405020304" pitchFamily="18" charset="0"/>
              </a:rPr>
              <a:t>– 60 % denního vyměřovacího základu</a:t>
            </a:r>
          </a:p>
          <a:p>
            <a:endParaRPr lang="cs-CZ" dirty="0"/>
          </a:p>
        </p:txBody>
      </p:sp>
    </p:spTree>
    <p:extLst>
      <p:ext uri="{BB962C8B-B14F-4D97-AF65-F5344CB8AC3E}">
        <p14:creationId xmlns:p14="http://schemas.microsoft.com/office/powerpoint/2010/main" val="1938347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BE757E-6C7A-43D5-90A1-218C529C2A2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8A3B4B6-10EB-4D5B-A15C-733767E4075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BB69D094-2189-44D9-A5D0-35C8F283F40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Dlouhodobé ošetřovné - příklad</a:t>
            </a:r>
          </a:p>
        </p:txBody>
      </p:sp>
      <p:sp>
        <p:nvSpPr>
          <p:cNvPr id="5" name="Zástupný symbol pro obsah 4">
            <a:extLst>
              <a:ext uri="{FF2B5EF4-FFF2-40B4-BE49-F238E27FC236}">
                <a16:creationId xmlns:a16="http://schemas.microsoft.com/office/drawing/2014/main" id="{AE27AB01-0D22-458A-88D0-6730AB2CB959}"/>
              </a:ext>
            </a:extLst>
          </p:cNvPr>
          <p:cNvSpPr>
            <a:spLocks noGrp="1"/>
          </p:cNvSpPr>
          <p:nvPr>
            <p:ph idx="1"/>
          </p:nvPr>
        </p:nvSpPr>
        <p:spPr/>
        <p:txBody>
          <a:bodyPr/>
          <a:lstStyle/>
          <a:p>
            <a:pPr marL="72000" indent="0">
              <a:lnSpc>
                <a:spcPct val="100000"/>
              </a:lnSpc>
              <a:buNone/>
            </a:pPr>
            <a:r>
              <a:rPr lang="cs-CZ" dirty="0">
                <a:latin typeface="Times New Roman" panose="02020603050405020304" pitchFamily="18" charset="0"/>
                <a:cs typeface="Times New Roman" panose="02020603050405020304" pitchFamily="18" charset="0"/>
              </a:rPr>
              <a:t>Petra Bednářová vykonává v období posledních dvou let na základě živnostenského oprávnění samostatnou výdělečnou činnost jako kosmetička. Ke dni zahájení výkonu výdělečné činnosti podala přihlášku k nemocenskému pojištění. Dne 12. března utrpěl její otec ve věku 81 let zlomeninu pravé nohy, která si vyžádala operaci a pobyt v nemocnici po dobu 10 dnů. Po propuštění z nemocnice vyžaduje jeho zdravotní stav pomoc jiné osoby.</a:t>
            </a:r>
          </a:p>
          <a:p>
            <a:pPr>
              <a:lnSpc>
                <a:spcPct val="100000"/>
              </a:lnSpc>
            </a:pPr>
            <a:r>
              <a:rPr lang="cs-CZ" dirty="0">
                <a:latin typeface="Times New Roman" panose="02020603050405020304" pitchFamily="18" charset="0"/>
                <a:cs typeface="Times New Roman" panose="02020603050405020304" pitchFamily="18" charset="0"/>
              </a:rPr>
              <a:t>Může paní Bednářové vzniknou nárok na nějakou dávku nemocenského pojištění? Pokud ano, jakou dávku může pobírat, po jakou dobu a v jaké výši? </a:t>
            </a:r>
          </a:p>
          <a:p>
            <a:pPr marL="72000" indent="0">
              <a:buNone/>
            </a:pPr>
            <a:endParaRPr lang="cs-CZ" dirty="0"/>
          </a:p>
        </p:txBody>
      </p:sp>
    </p:spTree>
    <p:extLst>
      <p:ext uri="{BB962C8B-B14F-4D97-AF65-F5344CB8AC3E}">
        <p14:creationId xmlns:p14="http://schemas.microsoft.com/office/powerpoint/2010/main" val="1983064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39EDF31-0382-4241-B057-71CF0A59779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8D22A79-0392-4B3C-86F4-AEC1328F28A4}"/>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EC3E45E3-49E0-4BC7-8164-AA4B53136008}"/>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Dlouhodobé ošetřovné</a:t>
            </a:r>
          </a:p>
        </p:txBody>
      </p:sp>
      <p:sp>
        <p:nvSpPr>
          <p:cNvPr id="5" name="Zástupný symbol pro obsah 4">
            <a:extLst>
              <a:ext uri="{FF2B5EF4-FFF2-40B4-BE49-F238E27FC236}">
                <a16:creationId xmlns:a16="http://schemas.microsoft.com/office/drawing/2014/main" id="{1497FDC8-0876-45D8-B1F3-9744E926861F}"/>
              </a:ext>
            </a:extLst>
          </p:cNvPr>
          <p:cNvSpPr>
            <a:spLocks noGrp="1"/>
          </p:cNvSpPr>
          <p:nvPr>
            <p:ph idx="1"/>
          </p:nvPr>
        </p:nvSpPr>
        <p:spPr/>
        <p:txBody>
          <a:bodyPr/>
          <a:lstStyle/>
          <a:p>
            <a:pPr marL="72000" indent="0">
              <a:lnSpc>
                <a:spcPct val="100000"/>
              </a:lnSpc>
              <a:buNone/>
            </a:pPr>
            <a:r>
              <a:rPr lang="cs-CZ" sz="2000" b="1" dirty="0">
                <a:latin typeface="Times New Roman" panose="02020603050405020304" pitchFamily="18" charset="0"/>
                <a:cs typeface="Times New Roman" panose="02020603050405020304" pitchFamily="18" charset="0"/>
              </a:rPr>
              <a:t>Účel dávky </a:t>
            </a:r>
            <a:r>
              <a:rPr lang="cs-CZ" sz="2000" dirty="0">
                <a:latin typeface="Times New Roman" panose="02020603050405020304" pitchFamily="18" charset="0"/>
                <a:cs typeface="Times New Roman" panose="02020603050405020304" pitchFamily="18" charset="0"/>
              </a:rPr>
              <a:t>– dočasná náhrada příjmu z výdělečné činnosti, kterého pojištěnec nedosahuje  z důvodu poskytování dlouhodobé péče jiné fyzické osobě v domácím prostředí</a:t>
            </a:r>
          </a:p>
          <a:p>
            <a:pPr marL="72000" indent="0">
              <a:lnSpc>
                <a:spcPct val="100000"/>
              </a:lnSpc>
              <a:buNone/>
            </a:pPr>
            <a:r>
              <a:rPr lang="cs-CZ" sz="2000" dirty="0">
                <a:latin typeface="Times New Roman" panose="02020603050405020304" pitchFamily="18" charset="0"/>
                <a:cs typeface="Times New Roman" panose="02020603050405020304" pitchFamily="18" charset="0"/>
              </a:rPr>
              <a:t>Předpoklad, že zdravotní stav ošetřované osoby bude po propuštění z hospitalizace trvat alespoň 30 kalendářních dnů</a:t>
            </a:r>
          </a:p>
          <a:p>
            <a:pPr>
              <a:lnSpc>
                <a:spcPct val="100000"/>
              </a:lnSpc>
            </a:pPr>
            <a:r>
              <a:rPr lang="cs-CZ" sz="2000" dirty="0">
                <a:latin typeface="Times New Roman" panose="02020603050405020304" pitchFamily="18" charset="0"/>
                <a:cs typeface="Times New Roman" panose="02020603050405020304" pitchFamily="18" charset="0"/>
              </a:rPr>
              <a:t>Podmínka hospitalizace  - minimálně 4 kalendářní dny</a:t>
            </a:r>
          </a:p>
          <a:p>
            <a:pPr>
              <a:lnSpc>
                <a:spcPct val="100000"/>
              </a:lnSpc>
            </a:pPr>
            <a:r>
              <a:rPr lang="cs-CZ" sz="2000" dirty="0">
                <a:latin typeface="Times New Roman" panose="02020603050405020304" pitchFamily="18" charset="0"/>
                <a:cs typeface="Times New Roman" panose="02020603050405020304" pitchFamily="18" charset="0"/>
              </a:rPr>
              <a:t>Neléčitelné stavy – podmínka hospitalizace se nevyžaduje</a:t>
            </a:r>
          </a:p>
          <a:p>
            <a:pPr>
              <a:lnSpc>
                <a:spcPct val="100000"/>
              </a:lnSpc>
            </a:pPr>
            <a:r>
              <a:rPr lang="cs-CZ" sz="2000" b="1" dirty="0">
                <a:latin typeface="Times New Roman" panose="02020603050405020304" pitchFamily="18" charset="0"/>
                <a:cs typeface="Times New Roman" panose="02020603050405020304" pitchFamily="18" charset="0"/>
              </a:rPr>
              <a:t>podpůrčí doba </a:t>
            </a:r>
            <a:r>
              <a:rPr lang="cs-CZ" sz="2000" dirty="0">
                <a:latin typeface="Times New Roman" panose="02020603050405020304" pitchFamily="18" charset="0"/>
                <a:cs typeface="Times New Roman" panose="02020603050405020304" pitchFamily="18" charset="0"/>
              </a:rPr>
              <a:t>– ode dne propuštění z hospitalizace, po dobu, po kterou je dle ošetřujícího lékaře nezbytná potřeba ošetřování jinou fyzickou osobou, maximálně 90 kalendářních dnů</a:t>
            </a:r>
          </a:p>
          <a:p>
            <a:pPr>
              <a:lnSpc>
                <a:spcPct val="100000"/>
              </a:lnSpc>
            </a:pPr>
            <a:r>
              <a:rPr lang="cs-CZ" sz="2000" dirty="0">
                <a:latin typeface="Times New Roman" panose="02020603050405020304" pitchFamily="18" charset="0"/>
                <a:cs typeface="Times New Roman" panose="02020603050405020304" pitchFamily="18" charset="0"/>
              </a:rPr>
              <a:t>Ošetřovaná osoba – příbuzenský vztah k pojištěnci, není vyžadována podmínka společné domácnosti</a:t>
            </a:r>
          </a:p>
          <a:p>
            <a:pPr marL="72000" indent="0">
              <a:lnSpc>
                <a:spcPct val="100000"/>
              </a:lnSpc>
              <a:buNone/>
            </a:pPr>
            <a:r>
              <a:rPr lang="cs-CZ" sz="2000" b="1" dirty="0">
                <a:latin typeface="Times New Roman" panose="02020603050405020304" pitchFamily="18" charset="0"/>
                <a:cs typeface="Times New Roman" panose="02020603050405020304" pitchFamily="18" charset="0"/>
              </a:rPr>
              <a:t>Nárok na dávku </a:t>
            </a:r>
            <a:r>
              <a:rPr lang="cs-CZ" sz="2000" dirty="0">
                <a:latin typeface="Times New Roman" panose="02020603050405020304" pitchFamily="18" charset="0"/>
                <a:cs typeface="Times New Roman" panose="02020603050405020304" pitchFamily="18" charset="0"/>
              </a:rPr>
              <a:t>– zaměstnanci i OSVČ  po splnění čekací doby (vyloučení zaměstnanců v případě dohody o provedení práce)</a:t>
            </a:r>
          </a:p>
          <a:p>
            <a:pPr marL="72000" indent="0">
              <a:lnSpc>
                <a:spcPct val="100000"/>
              </a:lnSpc>
              <a:buNone/>
            </a:pPr>
            <a:r>
              <a:rPr lang="cs-CZ" sz="2000" b="1" dirty="0">
                <a:latin typeface="Times New Roman" panose="02020603050405020304" pitchFamily="18" charset="0"/>
                <a:cs typeface="Times New Roman" panose="02020603050405020304" pitchFamily="18" charset="0"/>
              </a:rPr>
              <a:t>Výše dávky </a:t>
            </a:r>
            <a:r>
              <a:rPr lang="cs-CZ" sz="2000" dirty="0">
                <a:latin typeface="Times New Roman" panose="02020603050405020304" pitchFamily="18" charset="0"/>
                <a:cs typeface="Times New Roman" panose="02020603050405020304" pitchFamily="18" charset="0"/>
              </a:rPr>
              <a:t>– 60 % denního vyměřovacího základu</a:t>
            </a:r>
          </a:p>
          <a:p>
            <a:endParaRPr lang="cs-CZ" dirty="0"/>
          </a:p>
        </p:txBody>
      </p:sp>
    </p:spTree>
    <p:extLst>
      <p:ext uri="{BB962C8B-B14F-4D97-AF65-F5344CB8AC3E}">
        <p14:creationId xmlns:p14="http://schemas.microsoft.com/office/powerpoint/2010/main" val="5605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5302869-8C3E-406C-A505-A27ACD8E66C1}"/>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65510A7-58E5-4CBA-948E-AD528BF15CAB}"/>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3FFDCC85-FB54-41A9-BAEB-8DD324186A57}"/>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Vyrovnávací příspěvek v těhotenství a mateřství</a:t>
            </a:r>
          </a:p>
        </p:txBody>
      </p:sp>
      <p:sp>
        <p:nvSpPr>
          <p:cNvPr id="5" name="Zástupný symbol pro obsah 4">
            <a:extLst>
              <a:ext uri="{FF2B5EF4-FFF2-40B4-BE49-F238E27FC236}">
                <a16:creationId xmlns:a16="http://schemas.microsoft.com/office/drawing/2014/main" id="{EAD647B8-64AC-497B-A2F3-7C154E83BA41}"/>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Účel dávky </a:t>
            </a:r>
            <a:r>
              <a:rPr lang="cs-CZ" sz="2400" dirty="0">
                <a:latin typeface="Times New Roman" panose="02020603050405020304" pitchFamily="18" charset="0"/>
                <a:cs typeface="Times New Roman" panose="02020603050405020304" pitchFamily="18" charset="0"/>
              </a:rPr>
              <a:t>– dorovnání poklesu příjmu pojištěnky z důvodu </a:t>
            </a:r>
            <a:r>
              <a:rPr lang="cs-CZ" sz="2400" b="1" dirty="0">
                <a:latin typeface="Times New Roman" panose="02020603050405020304" pitchFamily="18" charset="0"/>
                <a:cs typeface="Times New Roman" panose="02020603050405020304" pitchFamily="18" charset="0"/>
              </a:rPr>
              <a:t>převedení na jinou práci </a:t>
            </a:r>
            <a:r>
              <a:rPr lang="cs-CZ" sz="2400" dirty="0">
                <a:latin typeface="Times New Roman" panose="02020603050405020304" pitchFamily="18" charset="0"/>
                <a:cs typeface="Times New Roman" panose="02020603050405020304" pitchFamily="18" charset="0"/>
              </a:rPr>
              <a:t>v souvislosti s těhotenstvím a mateřstvím</a:t>
            </a:r>
          </a:p>
          <a:p>
            <a:pPr>
              <a:lnSpc>
                <a:spcPct val="100000"/>
              </a:lnSpc>
            </a:pPr>
            <a:r>
              <a:rPr lang="cs-CZ" sz="2400" dirty="0">
                <a:latin typeface="Times New Roman" panose="02020603050405020304" pitchFamily="18" charset="0"/>
                <a:cs typeface="Times New Roman" panose="02020603050405020304" pitchFamily="18" charset="0"/>
              </a:rPr>
              <a:t>Přímá návaznost na zákaz některých prací pro těhotné ženy, kojící ženy a ženy do konce devátého měsíce po porodu nebo na lékařský posudek stanovící, že výkon dosavadní práce ohrožuje těhotenství nebo mateřství</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Oprávněné osoby </a:t>
            </a:r>
            <a:r>
              <a:rPr lang="cs-CZ" sz="2400" dirty="0">
                <a:latin typeface="Times New Roman" panose="02020603050405020304" pitchFamily="18" charset="0"/>
                <a:cs typeface="Times New Roman" panose="02020603050405020304" pitchFamily="18" charset="0"/>
              </a:rPr>
              <a:t>– zaměstnankyně v pracovním poměru, vyloučení OSVČ a zaměstnankyň vykonávajících práci na základě dohod o pracích konaných mimo pracovní poměr</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Výplata dávky  - </a:t>
            </a:r>
            <a:r>
              <a:rPr lang="cs-CZ" sz="2400" dirty="0">
                <a:latin typeface="Times New Roman" panose="02020603050405020304" pitchFamily="18" charset="0"/>
                <a:cs typeface="Times New Roman" panose="02020603050405020304" pitchFamily="18" charset="0"/>
              </a:rPr>
              <a:t>za kalendářní dny, ve kterých převedení trvalo, nejpozději do začátku 6. týdne před očekávaným datem porodu</a:t>
            </a:r>
          </a:p>
          <a:p>
            <a:endParaRPr lang="cs-CZ" dirty="0"/>
          </a:p>
        </p:txBody>
      </p:sp>
    </p:spTree>
    <p:extLst>
      <p:ext uri="{BB962C8B-B14F-4D97-AF65-F5344CB8AC3E}">
        <p14:creationId xmlns:p14="http://schemas.microsoft.com/office/powerpoint/2010/main" val="1322150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6BF42E-82F9-4C80-8C2D-D642251FCA4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D910192-BBDC-418C-8B91-7B86954A8E72}"/>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BCB9CD78-35CA-4997-8424-E9ABD1B8EFF1}"/>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Program přednášky</a:t>
            </a:r>
          </a:p>
        </p:txBody>
      </p:sp>
      <p:sp>
        <p:nvSpPr>
          <p:cNvPr id="5" name="Zástupný symbol pro obsah 4">
            <a:extLst>
              <a:ext uri="{FF2B5EF4-FFF2-40B4-BE49-F238E27FC236}">
                <a16:creationId xmlns:a16="http://schemas.microsoft.com/office/drawing/2014/main" id="{A9B37924-062B-4C53-9DFD-90DD6946608D}"/>
              </a:ext>
            </a:extLst>
          </p:cNvPr>
          <p:cNvSpPr>
            <a:spLocks noGrp="1"/>
          </p:cNvSpPr>
          <p:nvPr>
            <p:ph idx="1"/>
          </p:nvPr>
        </p:nvSpPr>
        <p:spPr/>
        <p:txBody>
          <a:bodyPr/>
          <a:lstStyle/>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Charakteristika systému nemocenského pojištění,</a:t>
            </a:r>
          </a:p>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Prameny právní úpravy,</a:t>
            </a:r>
          </a:p>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Osobní rozsah nemocenského pojištění,</a:t>
            </a:r>
          </a:p>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Účast na pojištění – zaměstnanci, OSVČ,</a:t>
            </a:r>
          </a:p>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Základní pojmy,</a:t>
            </a:r>
          </a:p>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Věcný rozsah,</a:t>
            </a:r>
          </a:p>
          <a:p>
            <a:pPr marL="514350" indent="-514350">
              <a:buFont typeface="+mj-lt"/>
              <a:buAutoNum type="arabicPeriod"/>
            </a:pPr>
            <a:r>
              <a:rPr lang="cs-CZ" sz="3200" dirty="0">
                <a:latin typeface="Times New Roman" panose="02020603050405020304" pitchFamily="18" charset="0"/>
                <a:cs typeface="Times New Roman" panose="02020603050405020304" pitchFamily="18" charset="0"/>
              </a:rPr>
              <a:t>Jednotlivé dávky</a:t>
            </a:r>
          </a:p>
          <a:p>
            <a:pPr marL="72000" indent="0">
              <a:buNone/>
            </a:pPr>
            <a:endParaRPr lang="cs-CZ" dirty="0"/>
          </a:p>
        </p:txBody>
      </p:sp>
    </p:spTree>
    <p:extLst>
      <p:ext uri="{BB962C8B-B14F-4D97-AF65-F5344CB8AC3E}">
        <p14:creationId xmlns:p14="http://schemas.microsoft.com/office/powerpoint/2010/main" val="1379879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0DF2300-812F-467A-A74C-DF36FE41FE2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17F481A-F381-4E5C-B29C-F89D760E616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7A013B6-3514-4D01-BD91-CC0404B81726}"/>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Charakteristika systému nemocenského pojištění</a:t>
            </a:r>
          </a:p>
        </p:txBody>
      </p:sp>
      <p:sp>
        <p:nvSpPr>
          <p:cNvPr id="5" name="Zástupný symbol pro obsah 4">
            <a:extLst>
              <a:ext uri="{FF2B5EF4-FFF2-40B4-BE49-F238E27FC236}">
                <a16:creationId xmlns:a16="http://schemas.microsoft.com/office/drawing/2014/main" id="{1CFDC433-5269-48CA-85A5-55CA510E5DBE}"/>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Systémová součást sociálního zabezpečení ČR, jejímž účelem je zabezpečit osoby v případě nemoci, úrazu, karantény, těhotenství, mateřství, potřeby ošetřování jiné fyzické osoby,</a:t>
            </a:r>
          </a:p>
          <a:p>
            <a:r>
              <a:rPr lang="cs-CZ" dirty="0">
                <a:latin typeface="Times New Roman" panose="02020603050405020304" pitchFamily="18" charset="0"/>
                <a:cs typeface="Times New Roman" panose="02020603050405020304" pitchFamily="18" charset="0"/>
              </a:rPr>
              <a:t>Účelem dávky je </a:t>
            </a:r>
            <a:r>
              <a:rPr lang="cs-CZ" b="1" dirty="0">
                <a:latin typeface="Times New Roman" panose="02020603050405020304" pitchFamily="18" charset="0"/>
                <a:cs typeface="Times New Roman" panose="02020603050405020304" pitchFamily="18" charset="0"/>
              </a:rPr>
              <a:t>náhrada příjmu </a:t>
            </a:r>
            <a:r>
              <a:rPr lang="cs-CZ" dirty="0">
                <a:latin typeface="Times New Roman" panose="02020603050405020304" pitchFamily="18" charset="0"/>
                <a:cs typeface="Times New Roman" panose="02020603050405020304" pitchFamily="18" charset="0"/>
              </a:rPr>
              <a:t>z výdělečné činnosti, kterého není dosahováno z důvodu zákonem uznaných sociálních událostí,</a:t>
            </a:r>
          </a:p>
          <a:p>
            <a:r>
              <a:rPr lang="cs-CZ" dirty="0">
                <a:latin typeface="Times New Roman" panose="02020603050405020304" pitchFamily="18" charset="0"/>
                <a:cs typeface="Times New Roman" panose="02020603050405020304" pitchFamily="18" charset="0"/>
              </a:rPr>
              <a:t>Systém je založen na </a:t>
            </a:r>
            <a:r>
              <a:rPr lang="cs-CZ" b="1" dirty="0">
                <a:latin typeface="Times New Roman" panose="02020603050405020304" pitchFamily="18" charset="0"/>
                <a:cs typeface="Times New Roman" panose="02020603050405020304" pitchFamily="18" charset="0"/>
              </a:rPr>
              <a:t>zásadě participace </a:t>
            </a:r>
            <a:r>
              <a:rPr lang="cs-CZ" dirty="0">
                <a:latin typeface="Times New Roman" panose="02020603050405020304" pitchFamily="18" charset="0"/>
                <a:cs typeface="Times New Roman" panose="02020603050405020304" pitchFamily="18" charset="0"/>
              </a:rPr>
              <a:t>– pojištěnci se aktivně podílí na tvorbě prostředků, ze kterých jsou dávky vypláceny,</a:t>
            </a:r>
          </a:p>
          <a:p>
            <a:r>
              <a:rPr lang="cs-CZ" dirty="0">
                <a:latin typeface="Times New Roman" panose="02020603050405020304" pitchFamily="18" charset="0"/>
                <a:cs typeface="Times New Roman" panose="02020603050405020304" pitchFamily="18" charset="0"/>
              </a:rPr>
              <a:t>Systém je založen na </a:t>
            </a:r>
            <a:r>
              <a:rPr lang="cs-CZ" b="1" dirty="0">
                <a:latin typeface="Times New Roman" panose="02020603050405020304" pitchFamily="18" charset="0"/>
                <a:cs typeface="Times New Roman" panose="02020603050405020304" pitchFamily="18" charset="0"/>
              </a:rPr>
              <a:t>zásadě zásluhovosti </a:t>
            </a:r>
            <a:r>
              <a:rPr lang="cs-CZ" dirty="0">
                <a:latin typeface="Times New Roman" panose="02020603050405020304" pitchFamily="18" charset="0"/>
                <a:cs typeface="Times New Roman" panose="02020603050405020304" pitchFamily="18" charset="0"/>
              </a:rPr>
              <a:t>– okruh oprávněných osob a výše dávky</a:t>
            </a:r>
          </a:p>
          <a:p>
            <a:endParaRPr lang="cs-CZ" dirty="0"/>
          </a:p>
        </p:txBody>
      </p:sp>
    </p:spTree>
    <p:extLst>
      <p:ext uri="{BB962C8B-B14F-4D97-AF65-F5344CB8AC3E}">
        <p14:creationId xmlns:p14="http://schemas.microsoft.com/office/powerpoint/2010/main" val="3434248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F8B7509-B64C-4CFD-9BCB-F8390B9E2760}"/>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77082AD-D7D6-4071-9499-91606C6B036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9E024895-8D08-4203-BB68-BDF7668F68A9}"/>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Prameny právní úpravy</a:t>
            </a:r>
          </a:p>
        </p:txBody>
      </p:sp>
      <p:sp>
        <p:nvSpPr>
          <p:cNvPr id="5" name="Zástupný symbol pro obsah 4">
            <a:extLst>
              <a:ext uri="{FF2B5EF4-FFF2-40B4-BE49-F238E27FC236}">
                <a16:creationId xmlns:a16="http://schemas.microsoft.com/office/drawing/2014/main" id="{CF7C7BF5-5B86-4670-9C45-162C354A4956}"/>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Listina základních práv a svobod – čl. 30 odst. 1 – právo občanů na přiměřené hmotné zabezpečení při nezpůsobilosti k práci, čl. 32 ochrana žen v těhotenství a ochrana rodiny,</a:t>
            </a:r>
          </a:p>
          <a:p>
            <a:r>
              <a:rPr lang="cs-CZ" dirty="0">
                <a:latin typeface="Times New Roman" panose="02020603050405020304" pitchFamily="18" charset="0"/>
                <a:cs typeface="Times New Roman" panose="02020603050405020304" pitchFamily="18" charset="0"/>
              </a:rPr>
              <a:t>Zákon č. 187/2006 Sb., o nemocenském pojištění, ve znění pozdějších předpisů,</a:t>
            </a:r>
          </a:p>
          <a:p>
            <a:r>
              <a:rPr lang="cs-CZ" dirty="0">
                <a:latin typeface="Times New Roman" panose="02020603050405020304" pitchFamily="18" charset="0"/>
                <a:cs typeface="Times New Roman" panose="02020603050405020304" pitchFamily="18" charset="0"/>
              </a:rPr>
              <a:t>Zákon č. 589//1992  Sb., o pojistném na sociální zabezpečení a o příspěvku na státní politiku zaměstnanosti, ve znění pozdějších předpisů,</a:t>
            </a:r>
          </a:p>
          <a:p>
            <a:r>
              <a:rPr lang="cs-CZ" dirty="0">
                <a:latin typeface="Times New Roman" panose="02020603050405020304" pitchFamily="18" charset="0"/>
                <a:cs typeface="Times New Roman" panose="02020603050405020304" pitchFamily="18" charset="0"/>
              </a:rPr>
              <a:t>Zákon č. 582/1991 Sb., o organizaci a provádění sociálního zabezpečení, ve znění pozdějších předpisů,</a:t>
            </a:r>
          </a:p>
          <a:p>
            <a:r>
              <a:rPr lang="cs-CZ" dirty="0">
                <a:latin typeface="Times New Roman" panose="02020603050405020304" pitchFamily="18" charset="0"/>
                <a:cs typeface="Times New Roman" panose="02020603050405020304" pitchFamily="18" charset="0"/>
              </a:rPr>
              <a:t>Zákon č. 262/2006 Sb., zákoník práce, ve znění pozdějších předpisů,</a:t>
            </a:r>
          </a:p>
          <a:p>
            <a:endParaRPr lang="cs-CZ" dirty="0"/>
          </a:p>
        </p:txBody>
      </p:sp>
    </p:spTree>
    <p:extLst>
      <p:ext uri="{BB962C8B-B14F-4D97-AF65-F5344CB8AC3E}">
        <p14:creationId xmlns:p14="http://schemas.microsoft.com/office/powerpoint/2010/main" val="312647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575C1D-A818-420D-9505-390E9415CD8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CC17E4-579C-4F1A-BD79-C569F490A772}"/>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5749387A-EA0D-4384-817B-F0FC0EA9C59B}"/>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Osobní rozsah nemocenského pojištění</a:t>
            </a:r>
          </a:p>
        </p:txBody>
      </p:sp>
      <p:sp>
        <p:nvSpPr>
          <p:cNvPr id="5" name="Zástupný symbol pro obsah 4">
            <a:extLst>
              <a:ext uri="{FF2B5EF4-FFF2-40B4-BE49-F238E27FC236}">
                <a16:creationId xmlns:a16="http://schemas.microsoft.com/office/drawing/2014/main" id="{126590B4-C2C0-421B-8B4E-36EA04BC6C47}"/>
              </a:ext>
            </a:extLst>
          </p:cNvPr>
          <p:cNvSpPr>
            <a:spLocks noGrp="1"/>
          </p:cNvSpPr>
          <p:nvPr>
            <p:ph idx="1"/>
          </p:nvPr>
        </p:nvSpPr>
        <p:spPr/>
        <p:txBody>
          <a:bodyPr/>
          <a:lstStyle/>
          <a:p>
            <a:pPr marL="0" indent="0">
              <a:lnSpc>
                <a:spcPct val="100000"/>
              </a:lnSpc>
              <a:buNone/>
            </a:pPr>
            <a:r>
              <a:rPr lang="cs-CZ" dirty="0">
                <a:latin typeface="Times New Roman" panose="02020603050405020304" pitchFamily="18" charset="0"/>
                <a:cs typeface="Times New Roman" panose="02020603050405020304" pitchFamily="18" charset="0"/>
              </a:rPr>
              <a:t>Systém je zaměřen na osoby vykonávající výdělečnou činnost</a:t>
            </a:r>
          </a:p>
          <a:p>
            <a:pPr marL="0" indent="0">
              <a:lnSpc>
                <a:spcPct val="100000"/>
              </a:lnSpc>
              <a:buNone/>
            </a:pPr>
            <a:r>
              <a:rPr lang="cs-CZ" b="1" dirty="0">
                <a:latin typeface="Times New Roman" panose="02020603050405020304" pitchFamily="18" charset="0"/>
                <a:cs typeface="Times New Roman" panose="02020603050405020304" pitchFamily="18" charset="0"/>
              </a:rPr>
              <a:t>Obligatorní účast</a:t>
            </a:r>
            <a:r>
              <a:rPr lang="cs-CZ" dirty="0">
                <a:latin typeface="Times New Roman" panose="02020603050405020304" pitchFamily="18" charset="0"/>
                <a:cs typeface="Times New Roman" panose="02020603050405020304" pitchFamily="18" charset="0"/>
              </a:rPr>
              <a:t>:</a:t>
            </a:r>
          </a:p>
          <a:p>
            <a:pPr>
              <a:lnSpc>
                <a:spcPct val="100000"/>
              </a:lnSpc>
            </a:pPr>
            <a:r>
              <a:rPr lang="cs-CZ" dirty="0">
                <a:latin typeface="Times New Roman" panose="02020603050405020304" pitchFamily="18" charset="0"/>
                <a:cs typeface="Times New Roman" panose="02020603050405020304" pitchFamily="18" charset="0"/>
              </a:rPr>
              <a:t>Zaměstnanci – v pracovním poměru, na základě dohod o pracích konaných mimo pracovní poměr (dohoda o provedení práce, dohoda o pracovní činnosti) v závislosti na výši příjmu,</a:t>
            </a:r>
          </a:p>
          <a:p>
            <a:pPr>
              <a:lnSpc>
                <a:spcPct val="100000"/>
              </a:lnSpc>
            </a:pPr>
            <a:r>
              <a:rPr lang="cs-CZ" dirty="0">
                <a:latin typeface="Times New Roman" panose="02020603050405020304" pitchFamily="18" charset="0"/>
                <a:cs typeface="Times New Roman" panose="02020603050405020304" pitchFamily="18" charset="0"/>
              </a:rPr>
              <a:t>Státní zaměstnanci – služební poměry,</a:t>
            </a:r>
          </a:p>
          <a:p>
            <a:pPr>
              <a:lnSpc>
                <a:spcPct val="100000"/>
              </a:lnSpc>
            </a:pPr>
            <a:r>
              <a:rPr lang="cs-CZ" dirty="0">
                <a:latin typeface="Times New Roman" panose="02020603050405020304" pitchFamily="18" charset="0"/>
                <a:cs typeface="Times New Roman" panose="02020603050405020304" pitchFamily="18" charset="0"/>
              </a:rPr>
              <a:t>Další výděleční činnosti – prokuristé, likvidátoři, atd.</a:t>
            </a:r>
          </a:p>
          <a:p>
            <a:pPr marL="0" indent="0">
              <a:lnSpc>
                <a:spcPct val="100000"/>
              </a:lnSpc>
              <a:buNone/>
            </a:pPr>
            <a:r>
              <a:rPr lang="cs-CZ" b="1" dirty="0">
                <a:latin typeface="Times New Roman" panose="02020603050405020304" pitchFamily="18" charset="0"/>
                <a:cs typeface="Times New Roman" panose="02020603050405020304" pitchFamily="18" charset="0"/>
              </a:rPr>
              <a:t>Fakultativní účast</a:t>
            </a:r>
          </a:p>
          <a:p>
            <a:pPr>
              <a:lnSpc>
                <a:spcPct val="100000"/>
              </a:lnSpc>
            </a:pPr>
            <a:r>
              <a:rPr lang="cs-CZ" dirty="0">
                <a:latin typeface="Times New Roman" panose="02020603050405020304" pitchFamily="18" charset="0"/>
                <a:cs typeface="Times New Roman" panose="02020603050405020304" pitchFamily="18" charset="0"/>
              </a:rPr>
              <a:t>OSVČ – mohou podat přihlášku k účasti na pojištění, mohou se rovněž z účasti na pojištění odhlásit</a:t>
            </a:r>
          </a:p>
          <a:p>
            <a:endParaRPr lang="cs-CZ" dirty="0"/>
          </a:p>
        </p:txBody>
      </p:sp>
    </p:spTree>
    <p:extLst>
      <p:ext uri="{BB962C8B-B14F-4D97-AF65-F5344CB8AC3E}">
        <p14:creationId xmlns:p14="http://schemas.microsoft.com/office/powerpoint/2010/main" val="176143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DE1DAF2-3F2D-4CC0-97ED-5EFCD182D44D}"/>
              </a:ext>
            </a:extLst>
          </p:cNvPr>
          <p:cNvSpPr>
            <a:spLocks noGrp="1"/>
          </p:cNvSpPr>
          <p:nvPr>
            <p:ph type="ftr" sz="quarter" idx="10"/>
          </p:nvPr>
        </p:nvSpPr>
        <p:spPr>
          <a:xfrm>
            <a:off x="-184461" y="6227999"/>
            <a:ext cx="7920000" cy="252000"/>
          </a:xfrm>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085F0BA-0861-4BF4-9708-C5F42EE15D2B}"/>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2652EBBC-943D-40F6-B56E-09120FD2C52F}"/>
              </a:ext>
            </a:extLst>
          </p:cNvPr>
          <p:cNvSpPr>
            <a:spLocks noGrp="1"/>
          </p:cNvSpPr>
          <p:nvPr>
            <p:ph type="title"/>
          </p:nvPr>
        </p:nvSpPr>
        <p:spPr>
          <a:xfrm>
            <a:off x="331278" y="815443"/>
            <a:ext cx="10753200" cy="451576"/>
          </a:xfrm>
        </p:spPr>
        <p:txBody>
          <a:bodyPr/>
          <a:lstStyle/>
          <a:p>
            <a:pPr algn="ctr"/>
            <a:r>
              <a:rPr lang="cs-CZ" dirty="0">
                <a:latin typeface="Times New Roman" panose="02020603050405020304" pitchFamily="18" charset="0"/>
                <a:cs typeface="Times New Roman" panose="02020603050405020304" pitchFamily="18" charset="0"/>
              </a:rPr>
              <a:t>Základní pojmy</a:t>
            </a:r>
          </a:p>
        </p:txBody>
      </p:sp>
      <p:sp>
        <p:nvSpPr>
          <p:cNvPr id="5" name="Zástupný symbol pro obsah 4">
            <a:extLst>
              <a:ext uri="{FF2B5EF4-FFF2-40B4-BE49-F238E27FC236}">
                <a16:creationId xmlns:a16="http://schemas.microsoft.com/office/drawing/2014/main" id="{E43D1F4E-28CC-455C-868F-F7C37D354C3D}"/>
              </a:ext>
            </a:extLst>
          </p:cNvPr>
          <p:cNvSpPr>
            <a:spLocks noGrp="1"/>
          </p:cNvSpPr>
          <p:nvPr>
            <p:ph idx="1"/>
          </p:nvPr>
        </p:nvSpPr>
        <p:spPr>
          <a:xfrm>
            <a:off x="719400" y="1701144"/>
            <a:ext cx="10753200" cy="4139998"/>
          </a:xfrm>
        </p:spPr>
        <p:txBody>
          <a:bodyPr/>
          <a:lstStyle/>
          <a:p>
            <a:pPr>
              <a:lnSpc>
                <a:spcPct val="100000"/>
              </a:lnSpc>
            </a:pPr>
            <a:r>
              <a:rPr lang="cs-CZ" sz="2400" b="1" dirty="0">
                <a:latin typeface="Times New Roman" panose="02020603050405020304" pitchFamily="18" charset="0"/>
                <a:cs typeface="Times New Roman" panose="02020603050405020304" pitchFamily="18" charset="0"/>
              </a:rPr>
              <a:t>Vznik účasti na pojištění </a:t>
            </a:r>
            <a:r>
              <a:rPr lang="cs-CZ" sz="2400" dirty="0">
                <a:latin typeface="Times New Roman" panose="02020603050405020304" pitchFamily="18" charset="0"/>
                <a:cs typeface="Times New Roman" panose="02020603050405020304" pitchFamily="18" charset="0"/>
              </a:rPr>
              <a:t>– zaměstnanci - dnem, kdy začne vykonávat práci pro zaměstnavatele, OSVČ - dnem, který uvede v přihlášce k pojištění, nejdříve dnem podání přihlášky</a:t>
            </a:r>
          </a:p>
          <a:p>
            <a:pPr>
              <a:lnSpc>
                <a:spcPct val="100000"/>
              </a:lnSpc>
            </a:pPr>
            <a:r>
              <a:rPr lang="cs-CZ" sz="2400" b="1" dirty="0">
                <a:latin typeface="Times New Roman" panose="02020603050405020304" pitchFamily="18" charset="0"/>
                <a:cs typeface="Times New Roman" panose="02020603050405020304" pitchFamily="18" charset="0"/>
              </a:rPr>
              <a:t>Zánik účasti na pojištění </a:t>
            </a:r>
            <a:r>
              <a:rPr lang="cs-CZ" sz="2400" dirty="0">
                <a:latin typeface="Times New Roman" panose="02020603050405020304" pitchFamily="18" charset="0"/>
                <a:cs typeface="Times New Roman" panose="02020603050405020304" pitchFamily="18" charset="0"/>
              </a:rPr>
              <a:t>–  zaměstnanec - dnem skončení doby zaměstnání, OSVČ – dnem, který uvede v odhlášce z pojištění, nejdříve dnem, kdy byla odhláška podána, dnem ukončení samostatné výdělečné činnosti, dnem zániku oprávnění k výkonu a dalšími způsoby</a:t>
            </a:r>
          </a:p>
          <a:p>
            <a:pPr>
              <a:lnSpc>
                <a:spcPct val="100000"/>
              </a:lnSpc>
            </a:pPr>
            <a:r>
              <a:rPr lang="cs-CZ" sz="2400" b="1" dirty="0">
                <a:latin typeface="Times New Roman" panose="02020603050405020304" pitchFamily="18" charset="0"/>
                <a:cs typeface="Times New Roman" panose="02020603050405020304" pitchFamily="18" charset="0"/>
              </a:rPr>
              <a:t>Čekací doba  </a:t>
            </a:r>
            <a:r>
              <a:rPr lang="cs-CZ" sz="2400" dirty="0">
                <a:latin typeface="Times New Roman" panose="02020603050405020304" pitchFamily="18" charset="0"/>
                <a:cs typeface="Times New Roman" panose="02020603050405020304" pitchFamily="18" charset="0"/>
              </a:rPr>
              <a:t>- zákonem stanovená doba trvání účasti na pojištění, která je podmínkou vzniku nároku na dávku</a:t>
            </a:r>
          </a:p>
          <a:p>
            <a:pPr>
              <a:lnSpc>
                <a:spcPct val="100000"/>
              </a:lnSpc>
            </a:pPr>
            <a:r>
              <a:rPr lang="cs-CZ" sz="2400" b="1" dirty="0">
                <a:latin typeface="Times New Roman" panose="02020603050405020304" pitchFamily="18" charset="0"/>
                <a:cs typeface="Times New Roman" panose="02020603050405020304" pitchFamily="18" charset="0"/>
              </a:rPr>
              <a:t>Ochranná lhůta </a:t>
            </a:r>
            <a:r>
              <a:rPr lang="cs-CZ" sz="2400" dirty="0">
                <a:latin typeface="Times New Roman" panose="02020603050405020304" pitchFamily="18" charset="0"/>
                <a:cs typeface="Times New Roman" panose="02020603050405020304" pitchFamily="18" charset="0"/>
              </a:rPr>
              <a:t>– účast na pojištění skončila, nicméně vzniká nárok na dávku (nemocenské 7 kalendářních dní po zániku účasti na pojištění, peněžitá pomoc v mateřství 180 kalendářních dnů)</a:t>
            </a:r>
          </a:p>
        </p:txBody>
      </p:sp>
    </p:spTree>
    <p:extLst>
      <p:ext uri="{BB962C8B-B14F-4D97-AF65-F5344CB8AC3E}">
        <p14:creationId xmlns:p14="http://schemas.microsoft.com/office/powerpoint/2010/main" val="2165847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17C9E1B-49B3-439F-B440-0E27A5B49F0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88CE1D6-3A4D-44B1-8446-849D4290B931}"/>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424E724A-FCCE-475C-BB9B-BC033BF271DF}"/>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Základní pojmy</a:t>
            </a:r>
          </a:p>
        </p:txBody>
      </p:sp>
      <p:sp>
        <p:nvSpPr>
          <p:cNvPr id="5" name="Zástupný symbol pro obsah 4">
            <a:extLst>
              <a:ext uri="{FF2B5EF4-FFF2-40B4-BE49-F238E27FC236}">
                <a16:creationId xmlns:a16="http://schemas.microsoft.com/office/drawing/2014/main" id="{6F47905F-CCBD-4A54-8E18-A51EC78245F9}"/>
              </a:ext>
            </a:extLst>
          </p:cNvPr>
          <p:cNvSpPr>
            <a:spLocks noGrp="1"/>
          </p:cNvSpPr>
          <p:nvPr>
            <p:ph idx="1"/>
          </p:nvPr>
        </p:nvSpPr>
        <p:spPr/>
        <p:txBody>
          <a:bodyPr/>
          <a:lstStyle/>
          <a:p>
            <a:pPr marL="0" indent="0">
              <a:buNone/>
            </a:pPr>
            <a:r>
              <a:rPr lang="cs-CZ" b="1" dirty="0">
                <a:latin typeface="Times New Roman" panose="02020603050405020304" pitchFamily="18" charset="0"/>
                <a:cs typeface="Times New Roman" panose="02020603050405020304" pitchFamily="18" charset="0"/>
              </a:rPr>
              <a:t>Vznik nároku na dávku </a:t>
            </a:r>
          </a:p>
          <a:p>
            <a:pPr marL="0" indent="0">
              <a:buNone/>
            </a:pPr>
            <a:r>
              <a:rPr lang="cs-CZ" dirty="0">
                <a:latin typeface="Times New Roman" panose="02020603050405020304" pitchFamily="18" charset="0"/>
                <a:cs typeface="Times New Roman" panose="02020603050405020304" pitchFamily="18" charset="0"/>
              </a:rPr>
              <a:t>Splnění zákonem stanovených podmínek:</a:t>
            </a:r>
          </a:p>
          <a:p>
            <a:pPr marL="0" indent="0">
              <a:buNone/>
            </a:pPr>
            <a:r>
              <a:rPr lang="cs-CZ" dirty="0">
                <a:latin typeface="Times New Roman" panose="02020603050405020304" pitchFamily="18" charset="0"/>
                <a:cs typeface="Times New Roman" panose="02020603050405020304" pitchFamily="18" charset="0"/>
              </a:rPr>
              <a:t>	1. doba účasti na nemocenském pojištění, </a:t>
            </a:r>
          </a:p>
          <a:p>
            <a:pPr marL="0" indent="0">
              <a:buNone/>
            </a:pPr>
            <a:r>
              <a:rPr lang="cs-CZ" dirty="0">
                <a:latin typeface="Times New Roman" panose="02020603050405020304" pitchFamily="18" charset="0"/>
                <a:cs typeface="Times New Roman" panose="02020603050405020304" pitchFamily="18" charset="0"/>
              </a:rPr>
              <a:t>	2. existence zákonem uznané sociální události</a:t>
            </a:r>
          </a:p>
          <a:p>
            <a:pPr marL="0" indent="0">
              <a:buNone/>
            </a:pPr>
            <a:r>
              <a:rPr lang="cs-CZ" b="1" dirty="0">
                <a:latin typeface="Times New Roman" panose="02020603050405020304" pitchFamily="18" charset="0"/>
                <a:cs typeface="Times New Roman" panose="02020603050405020304" pitchFamily="18" charset="0"/>
              </a:rPr>
              <a:t>Vznik nároku na výplatu dávky</a:t>
            </a:r>
          </a:p>
          <a:p>
            <a:pPr marL="0" indent="0">
              <a:buNone/>
            </a:pPr>
            <a:r>
              <a:rPr lang="cs-CZ" dirty="0">
                <a:latin typeface="Times New Roman" panose="02020603050405020304" pitchFamily="18" charset="0"/>
                <a:cs typeface="Times New Roman" panose="02020603050405020304" pitchFamily="18" charset="0"/>
              </a:rPr>
              <a:t>	1. vznik nároku na dávku,</a:t>
            </a:r>
          </a:p>
          <a:p>
            <a:pPr marL="0" indent="0">
              <a:buNone/>
            </a:pPr>
            <a:r>
              <a:rPr lang="cs-CZ" dirty="0">
                <a:latin typeface="Times New Roman" panose="02020603050405020304" pitchFamily="18" charset="0"/>
                <a:cs typeface="Times New Roman" panose="02020603050405020304" pitchFamily="18" charset="0"/>
              </a:rPr>
              <a:t>	2. podání žádosti o výplatu dávky u příslušného orgánu sociálního 	zabezpečení</a:t>
            </a:r>
          </a:p>
          <a:p>
            <a:endParaRPr lang="cs-CZ" dirty="0"/>
          </a:p>
        </p:txBody>
      </p:sp>
    </p:spTree>
    <p:extLst>
      <p:ext uri="{BB962C8B-B14F-4D97-AF65-F5344CB8AC3E}">
        <p14:creationId xmlns:p14="http://schemas.microsoft.com/office/powerpoint/2010/main" val="3813109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6372CA9-512A-48ED-84E0-1B6D66EFAAF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24D7970-0D5A-44DF-87D0-46D4D1D80014}"/>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2258038-6CEA-41D8-A3E2-988240A61E43}"/>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Věcný rozsah nemocenského pojištění</a:t>
            </a:r>
          </a:p>
        </p:txBody>
      </p:sp>
      <p:sp>
        <p:nvSpPr>
          <p:cNvPr id="5" name="Zástupný symbol pro obsah 4">
            <a:extLst>
              <a:ext uri="{FF2B5EF4-FFF2-40B4-BE49-F238E27FC236}">
                <a16:creationId xmlns:a16="http://schemas.microsoft.com/office/drawing/2014/main" id="{BDA616C7-28AC-4F17-B52D-4B2EDFFCA082}"/>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Dávky poskytované ze systému nemocenského pojištění</a:t>
            </a:r>
          </a:p>
          <a:p>
            <a:pPr marL="514350" indent="-514350">
              <a:buAutoNum type="arabicPeriod"/>
            </a:pPr>
            <a:r>
              <a:rPr lang="cs-CZ" dirty="0">
                <a:latin typeface="Times New Roman" panose="02020603050405020304" pitchFamily="18" charset="0"/>
                <a:cs typeface="Times New Roman" panose="02020603050405020304" pitchFamily="18" charset="0"/>
              </a:rPr>
              <a:t>Nemocenské</a:t>
            </a:r>
          </a:p>
          <a:p>
            <a:pPr marL="514350" indent="-514350">
              <a:buAutoNum type="arabicPeriod"/>
            </a:pPr>
            <a:r>
              <a:rPr lang="cs-CZ" dirty="0">
                <a:latin typeface="Times New Roman" panose="02020603050405020304" pitchFamily="18" charset="0"/>
                <a:cs typeface="Times New Roman" panose="02020603050405020304" pitchFamily="18" charset="0"/>
              </a:rPr>
              <a:t>Peněžitá pomoc v mateřství</a:t>
            </a:r>
          </a:p>
          <a:p>
            <a:pPr marL="514350" indent="-514350">
              <a:buAutoNum type="arabicPeriod"/>
            </a:pPr>
            <a:r>
              <a:rPr lang="cs-CZ" dirty="0">
                <a:latin typeface="Times New Roman" panose="02020603050405020304" pitchFamily="18" charset="0"/>
                <a:cs typeface="Times New Roman" panose="02020603050405020304" pitchFamily="18" charset="0"/>
              </a:rPr>
              <a:t>Otcovské (dávka otcovské poporodní péče)</a:t>
            </a:r>
          </a:p>
          <a:p>
            <a:pPr marL="514350" indent="-514350">
              <a:buAutoNum type="arabicPeriod"/>
            </a:pPr>
            <a:r>
              <a:rPr lang="cs-CZ" dirty="0">
                <a:latin typeface="Times New Roman" panose="02020603050405020304" pitchFamily="18" charset="0"/>
                <a:cs typeface="Times New Roman" panose="02020603050405020304" pitchFamily="18" charset="0"/>
              </a:rPr>
              <a:t>Ošetřovné</a:t>
            </a:r>
          </a:p>
          <a:p>
            <a:pPr marL="514350" indent="-514350">
              <a:buAutoNum type="arabicPeriod"/>
            </a:pPr>
            <a:r>
              <a:rPr lang="cs-CZ" dirty="0">
                <a:latin typeface="Times New Roman" panose="02020603050405020304" pitchFamily="18" charset="0"/>
                <a:cs typeface="Times New Roman" panose="02020603050405020304" pitchFamily="18" charset="0"/>
              </a:rPr>
              <a:t>Dlouhodobé ošetřovné</a:t>
            </a:r>
          </a:p>
          <a:p>
            <a:pPr marL="514350" indent="-514350">
              <a:buAutoNum type="arabicPeriod"/>
            </a:pPr>
            <a:r>
              <a:rPr lang="cs-CZ" dirty="0">
                <a:latin typeface="Times New Roman" panose="02020603050405020304" pitchFamily="18" charset="0"/>
                <a:cs typeface="Times New Roman" panose="02020603050405020304" pitchFamily="18" charset="0"/>
              </a:rPr>
              <a:t>Vyrovnávací příspěvek v těhotenství a mateřství</a:t>
            </a:r>
          </a:p>
          <a:p>
            <a:endParaRPr lang="cs-CZ" dirty="0"/>
          </a:p>
        </p:txBody>
      </p:sp>
    </p:spTree>
    <p:extLst>
      <p:ext uri="{BB962C8B-B14F-4D97-AF65-F5344CB8AC3E}">
        <p14:creationId xmlns:p14="http://schemas.microsoft.com/office/powerpoint/2010/main" val="528333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05D27BF-B638-4F88-86F4-5B0FDB27C0B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C4C7492-3108-41F5-834B-273C30AAB4EF}"/>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1C103C7C-214B-410A-B791-DE2886A24841}"/>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Nemocenské příklad</a:t>
            </a:r>
          </a:p>
        </p:txBody>
      </p:sp>
      <p:sp>
        <p:nvSpPr>
          <p:cNvPr id="5" name="Zástupný symbol pro obsah 4">
            <a:extLst>
              <a:ext uri="{FF2B5EF4-FFF2-40B4-BE49-F238E27FC236}">
                <a16:creationId xmlns:a16="http://schemas.microsoft.com/office/drawing/2014/main" id="{E3CC3D91-68A2-4080-84CB-B5076B06C5BB}"/>
              </a:ext>
            </a:extLst>
          </p:cNvPr>
          <p:cNvSpPr>
            <a:spLocks noGrp="1"/>
          </p:cNvSpPr>
          <p:nvPr>
            <p:ph idx="1"/>
          </p:nvPr>
        </p:nvSpPr>
        <p:spPr/>
        <p:txBody>
          <a:bodyPr/>
          <a:lstStyle/>
          <a:p>
            <a:pPr marL="0" indent="0">
              <a:lnSpc>
                <a:spcPct val="100000"/>
              </a:lnSpc>
              <a:buNone/>
            </a:pPr>
            <a:r>
              <a:rPr lang="cs-CZ" sz="2400" dirty="0">
                <a:latin typeface="Times New Roman" panose="02020603050405020304" pitchFamily="18" charset="0"/>
                <a:cs typeface="Times New Roman" panose="02020603050405020304" pitchFamily="18" charset="0"/>
              </a:rPr>
              <a:t>Petr Novák je zaměstnán v pracovním poměru jako učitel tělesné výchovy a zeměpisu na základní škole. Dne 1. března byl pro úraz, (zlomenina pravé nohy), který se mu stal při lyžování během jarních prázdnin, uznán dočasně práce neschopným. Předpokládaná délka dočasné pracovní neschopnosti je 6 týdnů.</a:t>
            </a:r>
          </a:p>
          <a:p>
            <a:pPr marL="72000" lvl="0" indent="0">
              <a:lnSpc>
                <a:spcPct val="100000"/>
              </a:lnSpc>
              <a:buNone/>
            </a:pPr>
            <a:r>
              <a:rPr lang="cs-CZ" sz="2400" dirty="0">
                <a:latin typeface="Times New Roman" panose="02020603050405020304" pitchFamily="18" charset="0"/>
                <a:cs typeface="Times New Roman" panose="02020603050405020304" pitchFamily="18" charset="0"/>
              </a:rPr>
              <a:t>1. Jak bude po dobu dočasné pracovní neschopnosti zajištěn?</a:t>
            </a:r>
          </a:p>
          <a:p>
            <a:pPr marL="72000" lvl="0" indent="0">
              <a:lnSpc>
                <a:spcPct val="100000"/>
              </a:lnSpc>
              <a:buNone/>
            </a:pPr>
            <a:r>
              <a:rPr lang="cs-CZ" sz="2400" dirty="0">
                <a:latin typeface="Times New Roman" panose="02020603050405020304" pitchFamily="18" charset="0"/>
                <a:cs typeface="Times New Roman" panose="02020603050405020304" pitchFamily="18" charset="0"/>
              </a:rPr>
              <a:t>2. Kdo rozhoduje o vzniku a skončení dočasné pracovní neschopnosti?</a:t>
            </a:r>
          </a:p>
          <a:p>
            <a:pPr marL="72000" lvl="0" indent="0">
              <a:lnSpc>
                <a:spcPct val="100000"/>
              </a:lnSpc>
              <a:buNone/>
            </a:pPr>
            <a:r>
              <a:rPr lang="cs-CZ" sz="2400" dirty="0">
                <a:latin typeface="Times New Roman" panose="02020603050405020304" pitchFamily="18" charset="0"/>
                <a:cs typeface="Times New Roman" panose="02020603050405020304" pitchFamily="18" charset="0"/>
              </a:rPr>
              <a:t>3. Změnila by se situace, pokud by k úrazu došlo při lyžování během lyžařského kurzu pořádaného základní školou?</a:t>
            </a:r>
          </a:p>
          <a:p>
            <a:pPr marL="72000" lvl="0" indent="0">
              <a:lnSpc>
                <a:spcPct val="100000"/>
              </a:lnSpc>
              <a:buNone/>
            </a:pPr>
            <a:r>
              <a:rPr lang="cs-CZ" sz="2400" dirty="0">
                <a:latin typeface="Times New Roman" panose="02020603050405020304" pitchFamily="18" charset="0"/>
                <a:cs typeface="Times New Roman" panose="02020603050405020304" pitchFamily="18" charset="0"/>
              </a:rPr>
              <a:t>4. Změnila by se situace v případě, že by k úrazu došlo při návratu z restauračního zařízení v časných ranních hodinách?</a:t>
            </a:r>
          </a:p>
          <a:p>
            <a:endParaRPr lang="cs-CZ" dirty="0"/>
          </a:p>
        </p:txBody>
      </p:sp>
    </p:spTree>
    <p:extLst>
      <p:ext uri="{BB962C8B-B14F-4D97-AF65-F5344CB8AC3E}">
        <p14:creationId xmlns:p14="http://schemas.microsoft.com/office/powerpoint/2010/main" val="38287497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0</TotalTime>
  <Words>1633</Words>
  <Application>Microsoft Office PowerPoint</Application>
  <PresentationFormat>Širokoúhlá obrazovka</PresentationFormat>
  <Paragraphs>143</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Tahoma</vt:lpstr>
      <vt:lpstr>Times New Roman</vt:lpstr>
      <vt:lpstr>Wingdings</vt:lpstr>
      <vt:lpstr>Prezentace_MU_CZ</vt:lpstr>
      <vt:lpstr>Nemocenské pojištění</vt:lpstr>
      <vt:lpstr>Program přednášky</vt:lpstr>
      <vt:lpstr>Charakteristika systému nemocenského pojištění</vt:lpstr>
      <vt:lpstr>Prameny právní úpravy</vt:lpstr>
      <vt:lpstr>Osobní rozsah nemocenského pojištění</vt:lpstr>
      <vt:lpstr>Základní pojmy</vt:lpstr>
      <vt:lpstr>Základní pojmy</vt:lpstr>
      <vt:lpstr>Věcný rozsah nemocenského pojištění</vt:lpstr>
      <vt:lpstr>Nemocenské příklad</vt:lpstr>
      <vt:lpstr>Nemocenské</vt:lpstr>
      <vt:lpstr>Peněžitá pomoc v mateřství, otcovské - příklad</vt:lpstr>
      <vt:lpstr>Peněžitá pomoc v mateřství</vt:lpstr>
      <vt:lpstr>Otcovská</vt:lpstr>
      <vt:lpstr>Hospitalizace dítěte, péče o něj - příklad</vt:lpstr>
      <vt:lpstr>Ošetřovné</vt:lpstr>
      <vt:lpstr>Dlouhodobé ošetřovné - příklad</vt:lpstr>
      <vt:lpstr>Dlouhodobé ošetřovné</vt:lpstr>
      <vt:lpstr>Vyrovnávací příspěvek v těhotenství a mateřství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18</cp:revision>
  <cp:lastPrinted>1601-01-01T00:00:00Z</cp:lastPrinted>
  <dcterms:created xsi:type="dcterms:W3CDTF">2021-03-01T14:23:53Z</dcterms:created>
  <dcterms:modified xsi:type="dcterms:W3CDTF">2024-10-25T13:55:42Z</dcterms:modified>
</cp:coreProperties>
</file>