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4"/>
  </p:notesMasterIdLst>
  <p:handoutMasterIdLst>
    <p:handoutMasterId r:id="rId25"/>
  </p:handoutMasterIdLst>
  <p:sldIdLst>
    <p:sldId id="256" r:id="rId2"/>
    <p:sldId id="257" r:id="rId3"/>
    <p:sldId id="258" r:id="rId4"/>
    <p:sldId id="259" r:id="rId5"/>
    <p:sldId id="266" r:id="rId6"/>
    <p:sldId id="267" r:id="rId7"/>
    <p:sldId id="260" r:id="rId8"/>
    <p:sldId id="268" r:id="rId9"/>
    <p:sldId id="261" r:id="rId10"/>
    <p:sldId id="262" r:id="rId11"/>
    <p:sldId id="263" r:id="rId12"/>
    <p:sldId id="265" r:id="rId13"/>
    <p:sldId id="281" r:id="rId14"/>
    <p:sldId id="270" r:id="rId15"/>
    <p:sldId id="271" r:id="rId16"/>
    <p:sldId id="272" r:id="rId17"/>
    <p:sldId id="273" r:id="rId18"/>
    <p:sldId id="274" r:id="rId19"/>
    <p:sldId id="275" r:id="rId20"/>
    <p:sldId id="276" r:id="rId21"/>
    <p:sldId id="280" r:id="rId22"/>
    <p:sldId id="278" r:id="rId23"/>
  </p:sldIdLst>
  <p:sldSz cx="12192000" cy="6858000"/>
  <p:notesSz cx="6797675" cy="9926638"/>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404" autoAdjust="0"/>
    <p:restoredTop sz="95768" autoAdjust="0"/>
  </p:normalViewPr>
  <p:slideViewPr>
    <p:cSldViewPr snapToGrid="0">
      <p:cViewPr varScale="1">
        <p:scale>
          <a:sx n="74" d="100"/>
          <a:sy n="74" d="100"/>
        </p:scale>
        <p:origin x="592" y="56"/>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52016"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52016"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90488" y="744538"/>
            <a:ext cx="6616700"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2</a:t>
            </a:fld>
            <a:endParaRPr lang="cs-CZ" altLang="cs-CZ"/>
          </a:p>
        </p:txBody>
      </p:sp>
    </p:spTree>
    <p:extLst>
      <p:ext uri="{BB962C8B-B14F-4D97-AF65-F5344CB8AC3E}">
        <p14:creationId xmlns:p14="http://schemas.microsoft.com/office/powerpoint/2010/main" val="14136902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4" name="Obrázek 8">
            <a:extLst>
              <a:ext uri="{FF2B5EF4-FFF2-40B4-BE49-F238E27FC236}">
                <a16:creationId xmlns:a16="http://schemas.microsoft.com/office/drawing/2014/main" id="{F4BEF68F-D2E3-A445-BE69-DE5712F4B9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a16="http://schemas.microsoft.com/office/drawing/2014/main"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pic>
        <p:nvPicPr>
          <p:cNvPr id="8" name="Obrázek 8">
            <a:extLst>
              <a:ext uri="{FF2B5EF4-FFF2-40B4-BE49-F238E27FC236}">
                <a16:creationId xmlns:a16="http://schemas.microsoft.com/office/drawing/2014/main" id="{3670C515-4DAA-7F4B-92D5-CBE71403759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10" name="Obrázek 8">
            <a:extLst>
              <a:ext uri="{FF2B5EF4-FFF2-40B4-BE49-F238E27FC236}">
                <a16:creationId xmlns:a16="http://schemas.microsoft.com/office/drawing/2014/main" id="{D2567773-B605-2B43-9036-93D6446553F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91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91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9"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LAW slide">
    <p:bg>
      <p:bgPr>
        <a:solidFill>
          <a:srgbClr val="9100DC"/>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5"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id="{59BBB889-9A7B-9D4F-983C-EF6BCB924DA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id="{8B634E8E-DBA3-B14F-81EC-219FEC2F82C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2" name="Obrázek 8">
            <a:extLst>
              <a:ext uri="{FF2B5EF4-FFF2-40B4-BE49-F238E27FC236}">
                <a16:creationId xmlns:a16="http://schemas.microsoft.com/office/drawing/2014/main" id="{F5224E24-147F-EE43-B65A-19061D0BD9F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9" name="Obrázek 8">
            <a:extLst>
              <a:ext uri="{FF2B5EF4-FFF2-40B4-BE49-F238E27FC236}">
                <a16:creationId xmlns:a16="http://schemas.microsoft.com/office/drawing/2014/main" id="{9FA8E4E0-B396-804E-A80F-F901C2CBAF0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17" name="Obrázek 8">
            <a:extLst>
              <a:ext uri="{FF2B5EF4-FFF2-40B4-BE49-F238E27FC236}">
                <a16:creationId xmlns:a16="http://schemas.microsoft.com/office/drawing/2014/main" id="{A63F5DF2-7BE9-9D42-95D5-0960F0062F2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7" name="Obrázek 8">
            <a:extLst>
              <a:ext uri="{FF2B5EF4-FFF2-40B4-BE49-F238E27FC236}">
                <a16:creationId xmlns:a16="http://schemas.microsoft.com/office/drawing/2014/main" id="{2B91F2EA-D76F-7D4C-960D-6E3E77E7184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7" name="Obrázek 8">
            <a:extLst>
              <a:ext uri="{FF2B5EF4-FFF2-40B4-BE49-F238E27FC236}">
                <a16:creationId xmlns:a16="http://schemas.microsoft.com/office/drawing/2014/main" id="{E7FAA686-EF64-0D47-AFF9-2958D278989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D152DF3-78E2-4D23-B97D-252FAFA89A48}"/>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57085DAF-A8A0-432A-BB19-2DA71C6277B2}"/>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dirty="0"/>
          </a:p>
        </p:txBody>
      </p:sp>
      <p:sp>
        <p:nvSpPr>
          <p:cNvPr id="4" name="Nadpis 3">
            <a:extLst>
              <a:ext uri="{FF2B5EF4-FFF2-40B4-BE49-F238E27FC236}">
                <a16:creationId xmlns:a16="http://schemas.microsoft.com/office/drawing/2014/main" id="{CE362F51-C52D-4B0C-8918-3B85B48E172B}"/>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Státní sociální podpora</a:t>
            </a:r>
            <a:br>
              <a:rPr lang="cs-CZ" dirty="0">
                <a:latin typeface="Times New Roman" panose="02020603050405020304" pitchFamily="18" charset="0"/>
                <a:cs typeface="Times New Roman" panose="02020603050405020304" pitchFamily="18" charset="0"/>
              </a:rPr>
            </a:br>
            <a:endParaRPr lang="cs-CZ" dirty="0">
              <a:latin typeface="Times New Roman" panose="02020603050405020304" pitchFamily="18" charset="0"/>
              <a:cs typeface="Times New Roman" panose="02020603050405020304" pitchFamily="18" charset="0"/>
            </a:endParaRPr>
          </a:p>
        </p:txBody>
      </p:sp>
      <p:sp>
        <p:nvSpPr>
          <p:cNvPr id="5" name="Podnadpis 4">
            <a:extLst>
              <a:ext uri="{FF2B5EF4-FFF2-40B4-BE49-F238E27FC236}">
                <a16:creationId xmlns:a16="http://schemas.microsoft.com/office/drawing/2014/main" id="{3E232EE3-5833-43C1-8B11-723220AF7BD7}"/>
              </a:ext>
            </a:extLst>
          </p:cNvPr>
          <p:cNvSpPr>
            <a:spLocks noGrp="1"/>
          </p:cNvSpPr>
          <p:nvPr>
            <p:ph type="subTitle" idx="1"/>
          </p:nvPr>
        </p:nvSpPr>
        <p:spPr/>
        <p:txBody>
          <a:bodyPr/>
          <a:lstStyle/>
          <a:p>
            <a:pPr algn="ctr"/>
            <a:r>
              <a:rPr lang="cs-CZ" sz="3200" i="1">
                <a:latin typeface="Times New Roman" panose="02020603050405020304" pitchFamily="18" charset="0"/>
                <a:cs typeface="Times New Roman" panose="02020603050405020304" pitchFamily="18" charset="0"/>
              </a:rPr>
              <a:t>Podzim 2024</a:t>
            </a:r>
            <a:endParaRPr lang="cs-CZ" sz="3200" i="1" dirty="0">
              <a:latin typeface="Times New Roman" panose="02020603050405020304" pitchFamily="18" charset="0"/>
              <a:cs typeface="Times New Roman" panose="02020603050405020304" pitchFamily="18" charset="0"/>
            </a:endParaRPr>
          </a:p>
          <a:p>
            <a:pPr algn="ctr"/>
            <a:endParaRPr lang="cs-CZ" sz="3200" i="1" dirty="0">
              <a:latin typeface="Times New Roman" panose="02020603050405020304" pitchFamily="18" charset="0"/>
              <a:cs typeface="Times New Roman" panose="02020603050405020304" pitchFamily="18" charset="0"/>
            </a:endParaRPr>
          </a:p>
          <a:p>
            <a:pPr algn="ctr"/>
            <a:endParaRPr lang="cs-CZ" sz="32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20678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FC2AD8CD-A7DB-441E-936A-95EBD836527C}"/>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a:extLst>
              <a:ext uri="{FF2B5EF4-FFF2-40B4-BE49-F238E27FC236}">
                <a16:creationId xmlns:a16="http://schemas.microsoft.com/office/drawing/2014/main" id="{59E0E494-446C-45AD-8909-3ECB83F73978}"/>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Existenční minimum</a:t>
            </a:r>
          </a:p>
        </p:txBody>
      </p:sp>
      <p:sp>
        <p:nvSpPr>
          <p:cNvPr id="5" name="Zástupný symbol pro obsah 4">
            <a:extLst>
              <a:ext uri="{FF2B5EF4-FFF2-40B4-BE49-F238E27FC236}">
                <a16:creationId xmlns:a16="http://schemas.microsoft.com/office/drawing/2014/main" id="{B59DF13F-37C8-4CEB-82B5-EAEDBC7D1BAF}"/>
              </a:ext>
            </a:extLst>
          </p:cNvPr>
          <p:cNvSpPr>
            <a:spLocks noGrp="1"/>
          </p:cNvSpPr>
          <p:nvPr>
            <p:ph idx="1"/>
          </p:nvPr>
        </p:nvSpPr>
        <p:spPr/>
        <p:txBody>
          <a:bodyPr/>
          <a:lstStyle/>
          <a:p>
            <a:pPr marL="72000" indent="0">
              <a:lnSpc>
                <a:spcPct val="100000"/>
              </a:lnSpc>
              <a:buNone/>
            </a:pPr>
            <a:r>
              <a:rPr lang="cs-CZ" dirty="0">
                <a:latin typeface="Times New Roman" panose="02020603050405020304" pitchFamily="18" charset="0"/>
                <a:cs typeface="Times New Roman" panose="02020603050405020304" pitchFamily="18" charset="0"/>
              </a:rPr>
              <a:t>Částky životního a existenčního minima jsou stanoveny nařízením vlády – v současné době nařízení vlády č. 436/2022 Sb., o zvýšení částek životního a existenčního minima</a:t>
            </a:r>
          </a:p>
          <a:p>
            <a:pPr marL="72000" indent="0">
              <a:lnSpc>
                <a:spcPct val="100000"/>
              </a:lnSpc>
              <a:buNone/>
            </a:pPr>
            <a:r>
              <a:rPr lang="cs-CZ" dirty="0">
                <a:latin typeface="Times New Roman" panose="02020603050405020304" pitchFamily="18" charset="0"/>
                <a:cs typeface="Times New Roman" panose="02020603050405020304" pitchFamily="18" charset="0"/>
              </a:rPr>
              <a:t>Existenční minimum fyzické osoby –od 1. 1. 2023  - 3 130  Kč. měsíčně</a:t>
            </a:r>
          </a:p>
          <a:p>
            <a:pPr marL="72000" indent="0">
              <a:lnSpc>
                <a:spcPct val="100000"/>
              </a:lnSpc>
              <a:buNone/>
            </a:pPr>
            <a:r>
              <a:rPr lang="cs-CZ" dirty="0">
                <a:latin typeface="Times New Roman" panose="02020603050405020304" pitchFamily="18" charset="0"/>
                <a:cs typeface="Times New Roman" panose="02020603050405020304" pitchFamily="18" charset="0"/>
              </a:rPr>
              <a:t>Nelze použít u osoby, která je:</a:t>
            </a:r>
          </a:p>
          <a:p>
            <a:pPr lvl="1"/>
            <a:r>
              <a:rPr lang="cs-CZ" sz="2800" dirty="0">
                <a:latin typeface="Times New Roman" panose="02020603050405020304" pitchFamily="18" charset="0"/>
                <a:cs typeface="Times New Roman" panose="02020603050405020304" pitchFamily="18" charset="0"/>
              </a:rPr>
              <a:t>Nezaopatřeným dítětem</a:t>
            </a:r>
          </a:p>
          <a:p>
            <a:pPr lvl="1"/>
            <a:r>
              <a:rPr lang="cs-CZ" sz="2800" dirty="0">
                <a:latin typeface="Times New Roman" panose="02020603050405020304" pitchFamily="18" charset="0"/>
                <a:cs typeface="Times New Roman" panose="02020603050405020304" pitchFamily="18" charset="0"/>
              </a:rPr>
              <a:t>Poživatelem starobního důchodu</a:t>
            </a:r>
          </a:p>
          <a:p>
            <a:pPr lvl="1"/>
            <a:r>
              <a:rPr lang="cs-CZ" sz="2800" dirty="0">
                <a:latin typeface="Times New Roman" panose="02020603050405020304" pitchFamily="18" charset="0"/>
                <a:cs typeface="Times New Roman" panose="02020603050405020304" pitchFamily="18" charset="0"/>
              </a:rPr>
              <a:t>Osoby invalidní ve třetím stupni</a:t>
            </a:r>
          </a:p>
          <a:p>
            <a:pPr lvl="1"/>
            <a:r>
              <a:rPr lang="cs-CZ" sz="2800" dirty="0">
                <a:latin typeface="Times New Roman" panose="02020603050405020304" pitchFamily="18" charset="0"/>
                <a:cs typeface="Times New Roman" panose="02020603050405020304" pitchFamily="18" charset="0"/>
              </a:rPr>
              <a:t>Osoby starší 68 let</a:t>
            </a:r>
          </a:p>
          <a:p>
            <a:endParaRPr lang="cs-CZ" dirty="0"/>
          </a:p>
        </p:txBody>
      </p:sp>
    </p:spTree>
    <p:extLst>
      <p:ext uri="{BB962C8B-B14F-4D97-AF65-F5344CB8AC3E}">
        <p14:creationId xmlns:p14="http://schemas.microsoft.com/office/powerpoint/2010/main" val="2286155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03993E5A-8E7A-444C-8FFF-AA7DA2EE513B}"/>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a:extLst>
              <a:ext uri="{FF2B5EF4-FFF2-40B4-BE49-F238E27FC236}">
                <a16:creationId xmlns:a16="http://schemas.microsoft.com/office/drawing/2014/main" id="{379316B9-5257-47AF-A99B-2C86D6823DB6}"/>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Životní minimum</a:t>
            </a:r>
          </a:p>
        </p:txBody>
      </p:sp>
      <p:sp>
        <p:nvSpPr>
          <p:cNvPr id="5" name="Zástupný symbol pro obsah 4">
            <a:extLst>
              <a:ext uri="{FF2B5EF4-FFF2-40B4-BE49-F238E27FC236}">
                <a16:creationId xmlns:a16="http://schemas.microsoft.com/office/drawing/2014/main" id="{120016D5-F0E5-44E6-8883-23498E7887C6}"/>
              </a:ext>
            </a:extLst>
          </p:cNvPr>
          <p:cNvSpPr>
            <a:spLocks noGrp="1"/>
          </p:cNvSpPr>
          <p:nvPr>
            <p:ph idx="1"/>
          </p:nvPr>
        </p:nvSpPr>
        <p:spPr/>
        <p:txBody>
          <a:bodyPr/>
          <a:lstStyle/>
          <a:p>
            <a:pPr marL="72000" indent="0">
              <a:lnSpc>
                <a:spcPct val="100000"/>
              </a:lnSpc>
              <a:buNone/>
            </a:pPr>
            <a:r>
              <a:rPr lang="cs-CZ" sz="2400" b="1" dirty="0">
                <a:latin typeface="Times New Roman" panose="02020603050405020304" pitchFamily="18" charset="0"/>
                <a:cs typeface="Times New Roman" panose="02020603050405020304" pitchFamily="18" charset="0"/>
              </a:rPr>
              <a:t>Životní minimum jednotlivce </a:t>
            </a:r>
            <a:r>
              <a:rPr lang="cs-CZ" sz="2400" dirty="0">
                <a:latin typeface="Times New Roman" panose="02020603050405020304" pitchFamily="18" charset="0"/>
                <a:cs typeface="Times New Roman" panose="02020603050405020304" pitchFamily="18" charset="0"/>
              </a:rPr>
              <a:t>– 4 860 Kč. měsíčně. Jednotlivec je osoba, která není společně posuzovaná s jinými osobami</a:t>
            </a:r>
          </a:p>
          <a:p>
            <a:pPr marL="72000" indent="0">
              <a:lnSpc>
                <a:spcPct val="100000"/>
              </a:lnSpc>
              <a:buNone/>
            </a:pPr>
            <a:r>
              <a:rPr lang="cs-CZ" sz="2400" b="1" dirty="0">
                <a:latin typeface="Times New Roman" panose="02020603050405020304" pitchFamily="18" charset="0"/>
                <a:cs typeface="Times New Roman" panose="02020603050405020304" pitchFamily="18" charset="0"/>
              </a:rPr>
              <a:t>Životní minimum společně posuzovaných osob</a:t>
            </a:r>
            <a:r>
              <a:rPr lang="cs-CZ" sz="2400" dirty="0">
                <a:latin typeface="Times New Roman" panose="02020603050405020304" pitchFamily="18" charset="0"/>
                <a:cs typeface="Times New Roman" panose="02020603050405020304" pitchFamily="18" charset="0"/>
              </a:rPr>
              <a:t>, pořadí</a:t>
            </a:r>
          </a:p>
          <a:p>
            <a:pPr marL="514350" indent="-514350">
              <a:lnSpc>
                <a:spcPct val="100000"/>
              </a:lnSpc>
              <a:buAutoNum type="alphaLcParenR"/>
            </a:pPr>
            <a:r>
              <a:rPr lang="cs-CZ" sz="2400" dirty="0">
                <a:latin typeface="Times New Roman" panose="02020603050405020304" pitchFamily="18" charset="0"/>
                <a:cs typeface="Times New Roman" panose="02020603050405020304" pitchFamily="18" charset="0"/>
              </a:rPr>
              <a:t>Osoby, které nejsou nezaopatřenými dětmi dle věku</a:t>
            </a:r>
          </a:p>
          <a:p>
            <a:pPr marL="0">
              <a:lnSpc>
                <a:spcPct val="100000"/>
              </a:lnSpc>
            </a:pPr>
            <a:r>
              <a:rPr lang="cs-CZ" sz="2400" dirty="0">
                <a:latin typeface="Times New Roman" panose="02020603050405020304" pitchFamily="18" charset="0"/>
                <a:cs typeface="Times New Roman" panose="02020603050405020304" pitchFamily="18" charset="0"/>
              </a:rPr>
              <a:t>1 osoba – 4 470  Kč. měsíčně</a:t>
            </a:r>
          </a:p>
          <a:p>
            <a:pPr marL="0">
              <a:lnSpc>
                <a:spcPct val="100000"/>
              </a:lnSpc>
            </a:pPr>
            <a:r>
              <a:rPr lang="cs-CZ" sz="2400" dirty="0">
                <a:latin typeface="Times New Roman" panose="02020603050405020304" pitchFamily="18" charset="0"/>
                <a:cs typeface="Times New Roman" panose="02020603050405020304" pitchFamily="18" charset="0"/>
              </a:rPr>
              <a:t>2. nebo další v pořadí – 4 040 Kč. měsíčně (od 15 let věku, pokud není nezaopatřeným dítětem)</a:t>
            </a:r>
          </a:p>
          <a:p>
            <a:pPr marL="0" indent="0">
              <a:lnSpc>
                <a:spcPct val="100000"/>
              </a:lnSpc>
              <a:buNone/>
            </a:pPr>
            <a:r>
              <a:rPr lang="cs-CZ" sz="2400" dirty="0">
                <a:latin typeface="Times New Roman" panose="02020603050405020304" pitchFamily="18" charset="0"/>
                <a:cs typeface="Times New Roman" panose="02020603050405020304" pitchFamily="18" charset="0"/>
              </a:rPr>
              <a:t>b) osoby, které jsou nezaopatřenými dětmi</a:t>
            </a:r>
          </a:p>
          <a:p>
            <a:pPr marL="162900" indent="-342900">
              <a:lnSpc>
                <a:spcPct val="100000"/>
              </a:lnSpc>
              <a:buFont typeface="Wingdings" panose="05000000000000000000" pitchFamily="2" charset="2"/>
              <a:buChar char="§"/>
            </a:pPr>
            <a:r>
              <a:rPr lang="cs-CZ" sz="2400" dirty="0">
                <a:latin typeface="Times New Roman" panose="02020603050405020304" pitchFamily="18" charset="0"/>
                <a:cs typeface="Times New Roman" panose="02020603050405020304" pitchFamily="18" charset="0"/>
              </a:rPr>
              <a:t>15 – 26 let   3 490 Kč. měsíčně</a:t>
            </a:r>
          </a:p>
          <a:p>
            <a:pPr marL="162900" indent="-342900">
              <a:lnSpc>
                <a:spcPct val="100000"/>
              </a:lnSpc>
              <a:buFont typeface="Wingdings" panose="05000000000000000000" pitchFamily="2" charset="2"/>
              <a:buChar char="§"/>
            </a:pPr>
            <a:r>
              <a:rPr lang="cs-CZ" sz="2400" dirty="0">
                <a:latin typeface="Times New Roman" panose="02020603050405020304" pitchFamily="18" charset="0"/>
                <a:cs typeface="Times New Roman" panose="02020603050405020304" pitchFamily="18" charset="0"/>
              </a:rPr>
              <a:t>6 – 15 let 3050 Kč. měsíčně</a:t>
            </a:r>
          </a:p>
          <a:p>
            <a:pPr marL="162900" indent="-342900">
              <a:lnSpc>
                <a:spcPct val="100000"/>
              </a:lnSpc>
              <a:buFont typeface="Wingdings" panose="05000000000000000000" pitchFamily="2" charset="2"/>
              <a:buChar char="§"/>
            </a:pPr>
            <a:r>
              <a:rPr lang="cs-CZ" sz="2400" dirty="0">
                <a:latin typeface="Times New Roman" panose="02020603050405020304" pitchFamily="18" charset="0"/>
                <a:cs typeface="Times New Roman" panose="02020603050405020304" pitchFamily="18" charset="0"/>
              </a:rPr>
              <a:t>do 6 let 2 480 Kč. měsíčně</a:t>
            </a:r>
          </a:p>
          <a:p>
            <a:endParaRPr lang="cs-CZ" dirty="0"/>
          </a:p>
        </p:txBody>
      </p:sp>
    </p:spTree>
    <p:extLst>
      <p:ext uri="{BB962C8B-B14F-4D97-AF65-F5344CB8AC3E}">
        <p14:creationId xmlns:p14="http://schemas.microsoft.com/office/powerpoint/2010/main" val="9577829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EB8E12BC-8903-43B0-950D-FD7644A43156}"/>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a:extLst>
              <a:ext uri="{FF2B5EF4-FFF2-40B4-BE49-F238E27FC236}">
                <a16:creationId xmlns:a16="http://schemas.microsoft.com/office/drawing/2014/main" id="{BED0892D-73C3-4818-8DFB-511BD0C33F09}"/>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Podpora rodin s nezaopatřenými dětmi - příklad</a:t>
            </a:r>
          </a:p>
        </p:txBody>
      </p:sp>
      <p:sp>
        <p:nvSpPr>
          <p:cNvPr id="5" name="Zástupný symbol pro obsah 4">
            <a:extLst>
              <a:ext uri="{FF2B5EF4-FFF2-40B4-BE49-F238E27FC236}">
                <a16:creationId xmlns:a16="http://schemas.microsoft.com/office/drawing/2014/main" id="{DDDD4DB4-B948-4AE4-80C0-D4DDC5021404}"/>
              </a:ext>
            </a:extLst>
          </p:cNvPr>
          <p:cNvSpPr>
            <a:spLocks noGrp="1"/>
          </p:cNvSpPr>
          <p:nvPr>
            <p:ph idx="1"/>
          </p:nvPr>
        </p:nvSpPr>
        <p:spPr>
          <a:xfrm>
            <a:off x="720000" y="1701941"/>
            <a:ext cx="10753200" cy="4139998"/>
          </a:xfrm>
        </p:spPr>
        <p:txBody>
          <a:bodyPr/>
          <a:lstStyle/>
          <a:p>
            <a:pPr marL="0" indent="0">
              <a:lnSpc>
                <a:spcPct val="100000"/>
              </a:lnSpc>
              <a:buNone/>
            </a:pPr>
            <a:r>
              <a:rPr lang="cs-CZ" sz="2400" dirty="0">
                <a:latin typeface="Times New Roman" panose="02020603050405020304" pitchFamily="18" charset="0"/>
                <a:cs typeface="Times New Roman" panose="02020603050405020304" pitchFamily="18" charset="0"/>
              </a:rPr>
              <a:t>Petra Novotná před narozením dítěte pracovala jako mzdová účetní. Její průměrný měsíční výdělek činil 30 000 Kč. Její manžel pracuje jako učitel na střední škole. Jeho průměrný měsíční výdělek činí 35 000 Kč. Dítě se narodilo 21. 6. 2023.</a:t>
            </a:r>
          </a:p>
          <a:p>
            <a:pPr marL="0" indent="0">
              <a:lnSpc>
                <a:spcPct val="100000"/>
              </a:lnSpc>
              <a:buNone/>
            </a:pPr>
            <a:r>
              <a:rPr lang="cs-CZ" sz="2400" dirty="0">
                <a:latin typeface="Times New Roman" panose="02020603050405020304" pitchFamily="18" charset="0"/>
                <a:cs typeface="Times New Roman" panose="02020603050405020304" pitchFamily="18" charset="0"/>
              </a:rPr>
              <a:t>1. Na jaké dávky ze systému sociálního zabezpečení vznikne nárok a komu?</a:t>
            </a:r>
          </a:p>
          <a:p>
            <a:pPr marL="0" indent="0">
              <a:lnSpc>
                <a:spcPct val="100000"/>
              </a:lnSpc>
              <a:buNone/>
            </a:pPr>
            <a:r>
              <a:rPr lang="cs-CZ" sz="2400" dirty="0">
                <a:latin typeface="Times New Roman" panose="02020603050405020304" pitchFamily="18" charset="0"/>
                <a:cs typeface="Times New Roman" panose="02020603050405020304" pitchFamily="18" charset="0"/>
              </a:rPr>
              <a:t>2. Kdo o ně může požádat a u kterého orgánu státní správy?</a:t>
            </a:r>
          </a:p>
          <a:p>
            <a:pPr marL="0" indent="0">
              <a:lnSpc>
                <a:spcPct val="100000"/>
              </a:lnSpc>
              <a:buNone/>
            </a:pPr>
            <a:r>
              <a:rPr lang="cs-CZ" sz="2400" dirty="0">
                <a:latin typeface="Times New Roman" panose="02020603050405020304" pitchFamily="18" charset="0"/>
                <a:cs typeface="Times New Roman" panose="02020603050405020304" pitchFamily="18" charset="0"/>
              </a:rPr>
              <a:t>3. Změní se situace v případě, že Petra bude před narozením dítěte vedena u příslušné krajské pobočky Úřadu práce jako uchazečka o zaměstnání a otec dítěte se bude soustavně připravovat na budoucí povolání ve formě prezenčního studia na vysoké škole?</a:t>
            </a:r>
          </a:p>
          <a:p>
            <a:pPr marL="0" indent="0">
              <a:lnSpc>
                <a:spcPct val="100000"/>
              </a:lnSpc>
              <a:buNone/>
            </a:pPr>
            <a:r>
              <a:rPr lang="cs-CZ" sz="2400" dirty="0">
                <a:latin typeface="Times New Roman" panose="02020603050405020304" pitchFamily="18" charset="0"/>
                <a:cs typeface="Times New Roman" panose="02020603050405020304" pitchFamily="18" charset="0"/>
              </a:rPr>
              <a:t>Změní se situace, pokud se dítě narodila 21.2.2024?</a:t>
            </a:r>
          </a:p>
          <a:p>
            <a:endParaRPr lang="cs-CZ" dirty="0"/>
          </a:p>
        </p:txBody>
      </p:sp>
    </p:spTree>
    <p:extLst>
      <p:ext uri="{BB962C8B-B14F-4D97-AF65-F5344CB8AC3E}">
        <p14:creationId xmlns:p14="http://schemas.microsoft.com/office/powerpoint/2010/main" val="26168050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477F3FC1-084C-4DBF-90EA-CE797B0915C4}"/>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3282C9CD-9EFC-473F-89FD-43ED8FF25EED}"/>
              </a:ext>
            </a:extLst>
          </p:cNvPr>
          <p:cNvSpPr>
            <a:spLocks noGrp="1"/>
          </p:cNvSpPr>
          <p:nvPr>
            <p:ph type="title"/>
          </p:nvPr>
        </p:nvSpPr>
        <p:spPr/>
        <p:txBody>
          <a:bodyPr/>
          <a:lstStyle/>
          <a:p>
            <a:r>
              <a:rPr lang="cs-CZ" dirty="0">
                <a:latin typeface="Times New Roman" panose="02020603050405020304" pitchFamily="18" charset="0"/>
                <a:cs typeface="Times New Roman" panose="02020603050405020304" pitchFamily="18" charset="0"/>
              </a:rPr>
              <a:t>Podpora rodin s nezaopatřenými dětmi - příklad</a:t>
            </a:r>
            <a:endParaRPr lang="cs-CZ" dirty="0"/>
          </a:p>
        </p:txBody>
      </p:sp>
      <p:sp>
        <p:nvSpPr>
          <p:cNvPr id="5" name="Zástupný symbol pro obsah 4">
            <a:extLst>
              <a:ext uri="{FF2B5EF4-FFF2-40B4-BE49-F238E27FC236}">
                <a16:creationId xmlns:a16="http://schemas.microsoft.com/office/drawing/2014/main" id="{0215E6B1-F79B-44A0-BB3C-77606D8E4255}"/>
              </a:ext>
            </a:extLst>
          </p:cNvPr>
          <p:cNvSpPr>
            <a:spLocks noGrp="1"/>
          </p:cNvSpPr>
          <p:nvPr>
            <p:ph idx="1"/>
          </p:nvPr>
        </p:nvSpPr>
        <p:spPr/>
        <p:txBody>
          <a:bodyPr/>
          <a:lstStyle/>
          <a:p>
            <a:pPr marL="72000" indent="0">
              <a:buNone/>
            </a:pPr>
            <a:r>
              <a:rPr lang="cs-CZ" dirty="0">
                <a:latin typeface="Times New Roman" panose="02020603050405020304" pitchFamily="18" charset="0"/>
                <a:cs typeface="Times New Roman" panose="02020603050405020304" pitchFamily="18" charset="0"/>
              </a:rPr>
              <a:t>Pavla Loucká je vdaná a v současné době čerpá rodičovskou dovolenou z důvodu péče o dvouletého syna, na kterého pobírá rodičovský příspěvek ve výši 12 000 Kč. měsíčně a přídavek na dítě ve výši 1130 Kč. měsíčně. Její zaměstnavatel jí nabídl možnost návratu do zaměstnání  na částečný úvazek (18 hodin týdně) s možností výkonu práce z domova. Pavla zvažuje, zda je pro ni finančně výhodnější zůstat na rodičovské dovolené nebo se do zaměstnání vrátit, má zejména obavy ze ztráty nároku na dávky sociálního zabezpečení. Jaký postup byste jí doporučili?</a:t>
            </a:r>
          </a:p>
          <a:p>
            <a:endParaRPr lang="cs-CZ" dirty="0"/>
          </a:p>
        </p:txBody>
      </p:sp>
    </p:spTree>
    <p:extLst>
      <p:ext uri="{BB962C8B-B14F-4D97-AF65-F5344CB8AC3E}">
        <p14:creationId xmlns:p14="http://schemas.microsoft.com/office/powerpoint/2010/main" val="2621729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8E62B24E-C980-4412-99E3-D401A0746DC6}"/>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a:extLst>
              <a:ext uri="{FF2B5EF4-FFF2-40B4-BE49-F238E27FC236}">
                <a16:creationId xmlns:a16="http://schemas.microsoft.com/office/drawing/2014/main" id="{DAA62110-5359-4933-BACD-5712DCC984F3}"/>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Přídavek na dítě</a:t>
            </a:r>
          </a:p>
        </p:txBody>
      </p:sp>
      <p:sp>
        <p:nvSpPr>
          <p:cNvPr id="5" name="Zástupný symbol pro obsah 4">
            <a:extLst>
              <a:ext uri="{FF2B5EF4-FFF2-40B4-BE49-F238E27FC236}">
                <a16:creationId xmlns:a16="http://schemas.microsoft.com/office/drawing/2014/main" id="{78E42435-A8E1-4C39-A66D-53DC66FBDAF0}"/>
              </a:ext>
            </a:extLst>
          </p:cNvPr>
          <p:cNvSpPr>
            <a:spLocks noGrp="1"/>
          </p:cNvSpPr>
          <p:nvPr>
            <p:ph idx="1"/>
          </p:nvPr>
        </p:nvSpPr>
        <p:spPr/>
        <p:txBody>
          <a:bodyPr/>
          <a:lstStyle/>
          <a:p>
            <a:pPr marL="72000" indent="0" algn="just">
              <a:lnSpc>
                <a:spcPct val="100000"/>
              </a:lnSpc>
              <a:buNone/>
            </a:pPr>
            <a:r>
              <a:rPr lang="cs-CZ" sz="2400" b="1" dirty="0">
                <a:latin typeface="Times New Roman" panose="02020603050405020304" pitchFamily="18" charset="0"/>
                <a:cs typeface="Times New Roman" panose="02020603050405020304" pitchFamily="18" charset="0"/>
              </a:rPr>
              <a:t>Účel dávky</a:t>
            </a:r>
            <a:r>
              <a:rPr lang="cs-CZ" sz="2400" dirty="0">
                <a:latin typeface="Times New Roman" panose="02020603050405020304" pitchFamily="18" charset="0"/>
                <a:cs typeface="Times New Roman" panose="02020603050405020304" pitchFamily="18" charset="0"/>
              </a:rPr>
              <a:t>– přispět rodině na zvýšené náklady spojené s péčí o nezaopatřené děti</a:t>
            </a:r>
          </a:p>
          <a:p>
            <a:pPr marL="72000" indent="0" algn="just">
              <a:lnSpc>
                <a:spcPct val="100000"/>
              </a:lnSpc>
              <a:buNone/>
            </a:pPr>
            <a:r>
              <a:rPr lang="cs-CZ" sz="2400" b="1" dirty="0">
                <a:latin typeface="Times New Roman" panose="02020603050405020304" pitchFamily="18" charset="0"/>
                <a:cs typeface="Times New Roman" panose="02020603050405020304" pitchFamily="18" charset="0"/>
              </a:rPr>
              <a:t>Charakter dávky </a:t>
            </a:r>
            <a:r>
              <a:rPr lang="cs-CZ" sz="2400" dirty="0">
                <a:latin typeface="Times New Roman" panose="02020603050405020304" pitchFamily="18" charset="0"/>
                <a:cs typeface="Times New Roman" panose="02020603050405020304" pitchFamily="18" charset="0"/>
              </a:rPr>
              <a:t>- obligatorní, peněžitá opakující se dávka (vyplácena měsíčně)</a:t>
            </a:r>
          </a:p>
          <a:p>
            <a:pPr marL="72000" indent="0" algn="just">
              <a:lnSpc>
                <a:spcPct val="100000"/>
              </a:lnSpc>
              <a:buNone/>
            </a:pPr>
            <a:r>
              <a:rPr lang="cs-CZ" sz="2400" b="1" dirty="0">
                <a:latin typeface="Times New Roman" panose="02020603050405020304" pitchFamily="18" charset="0"/>
                <a:cs typeface="Times New Roman" panose="02020603050405020304" pitchFamily="18" charset="0"/>
              </a:rPr>
              <a:t>Oprávněná osoba </a:t>
            </a:r>
            <a:r>
              <a:rPr lang="cs-CZ" sz="2400" dirty="0">
                <a:latin typeface="Times New Roman" panose="02020603050405020304" pitchFamily="18" charset="0"/>
                <a:cs typeface="Times New Roman" panose="02020603050405020304" pitchFamily="18" charset="0"/>
              </a:rPr>
              <a:t>- dítě, dávka je vyplácena nezaopatřenému zletilému dítěti, v případě nezaopatřeného nezletilého dítěte osobě, která má dítě v přímém zaopatření. </a:t>
            </a:r>
          </a:p>
          <a:p>
            <a:pPr marL="72000" indent="0" algn="just">
              <a:lnSpc>
                <a:spcPct val="100000"/>
              </a:lnSpc>
              <a:buNone/>
            </a:pPr>
            <a:r>
              <a:rPr lang="cs-CZ" sz="2400" b="1" dirty="0">
                <a:latin typeface="Times New Roman" panose="02020603050405020304" pitchFamily="18" charset="0"/>
                <a:cs typeface="Times New Roman" panose="02020603050405020304" pitchFamily="18" charset="0"/>
              </a:rPr>
              <a:t>Nárok na dávku </a:t>
            </a:r>
            <a:r>
              <a:rPr lang="cs-CZ" sz="2400" dirty="0">
                <a:latin typeface="Times New Roman" panose="02020603050405020304" pitchFamily="18" charset="0"/>
                <a:cs typeface="Times New Roman" panose="02020603050405020304" pitchFamily="18" charset="0"/>
              </a:rPr>
              <a:t>- závisí na výši příjmů rozhodný příjem v rodině nesmí převýšit součin částky životního minima rodiny a koeficientu 3,40</a:t>
            </a:r>
          </a:p>
          <a:p>
            <a:pPr marL="72000" indent="0" algn="just">
              <a:lnSpc>
                <a:spcPct val="100000"/>
              </a:lnSpc>
              <a:buNone/>
            </a:pPr>
            <a:r>
              <a:rPr lang="cs-CZ" sz="2400" b="1" dirty="0">
                <a:latin typeface="Times New Roman" panose="02020603050405020304" pitchFamily="18" charset="0"/>
                <a:cs typeface="Times New Roman" panose="02020603050405020304" pitchFamily="18" charset="0"/>
              </a:rPr>
              <a:t>Výše dávky </a:t>
            </a:r>
            <a:r>
              <a:rPr lang="cs-CZ" sz="2400" dirty="0">
                <a:latin typeface="Times New Roman" panose="02020603050405020304" pitchFamily="18" charset="0"/>
                <a:cs typeface="Times New Roman" panose="02020603050405020304" pitchFamily="18" charset="0"/>
              </a:rPr>
              <a:t>- měsíční výše přídavku na každé dítě záleží na věku dítěte. Výše od 1. 7. 2021: </a:t>
            </a:r>
          </a:p>
          <a:p>
            <a:pPr lvl="1" algn="just"/>
            <a:r>
              <a:rPr lang="cs-CZ" dirty="0">
                <a:latin typeface="Times New Roman" panose="02020603050405020304" pitchFamily="18" charset="0"/>
                <a:cs typeface="Times New Roman" panose="02020603050405020304" pitchFamily="18" charset="0"/>
              </a:rPr>
              <a:t>Do 6 let 630 Kč</a:t>
            </a:r>
          </a:p>
          <a:p>
            <a:pPr lvl="1" algn="just"/>
            <a:r>
              <a:rPr lang="cs-CZ" dirty="0">
                <a:latin typeface="Times New Roman" panose="02020603050405020304" pitchFamily="18" charset="0"/>
                <a:cs typeface="Times New Roman" panose="02020603050405020304" pitchFamily="18" charset="0"/>
              </a:rPr>
              <a:t>Od 6 do 15 let 770 Kč.</a:t>
            </a:r>
          </a:p>
          <a:p>
            <a:pPr lvl="1" algn="just"/>
            <a:r>
              <a:rPr lang="cs-CZ" dirty="0">
                <a:latin typeface="Times New Roman" panose="02020603050405020304" pitchFamily="18" charset="0"/>
                <a:cs typeface="Times New Roman" panose="02020603050405020304" pitchFamily="18" charset="0"/>
              </a:rPr>
              <a:t>Od 15 do 26 let 880 Kč</a:t>
            </a:r>
          </a:p>
          <a:p>
            <a:endParaRPr lang="cs-CZ" dirty="0"/>
          </a:p>
        </p:txBody>
      </p:sp>
    </p:spTree>
    <p:extLst>
      <p:ext uri="{BB962C8B-B14F-4D97-AF65-F5344CB8AC3E}">
        <p14:creationId xmlns:p14="http://schemas.microsoft.com/office/powerpoint/2010/main" val="19984353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4263F565-7769-4020-A889-46D81C2B82A3}"/>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a:extLst>
              <a:ext uri="{FF2B5EF4-FFF2-40B4-BE49-F238E27FC236}">
                <a16:creationId xmlns:a16="http://schemas.microsoft.com/office/drawing/2014/main" id="{E9953323-02A3-4666-B2E8-0CFFA6B7AE5E}"/>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Přídavek na dítě ve zvýšené výměře</a:t>
            </a:r>
          </a:p>
        </p:txBody>
      </p:sp>
      <p:sp>
        <p:nvSpPr>
          <p:cNvPr id="5" name="Zástupný symbol pro obsah 4">
            <a:extLst>
              <a:ext uri="{FF2B5EF4-FFF2-40B4-BE49-F238E27FC236}">
                <a16:creationId xmlns:a16="http://schemas.microsoft.com/office/drawing/2014/main" id="{3B405D99-969D-4A13-908C-3E073B33CC79}"/>
              </a:ext>
            </a:extLst>
          </p:cNvPr>
          <p:cNvSpPr>
            <a:spLocks noGrp="1"/>
          </p:cNvSpPr>
          <p:nvPr>
            <p:ph idx="1"/>
          </p:nvPr>
        </p:nvSpPr>
        <p:spPr/>
        <p:txBody>
          <a:bodyPr/>
          <a:lstStyle/>
          <a:p>
            <a:pPr marL="0" indent="0">
              <a:buNone/>
            </a:pPr>
            <a:r>
              <a:rPr lang="cs-CZ" dirty="0">
                <a:latin typeface="Times New Roman" panose="02020603050405020304" pitchFamily="18" charset="0"/>
                <a:cs typeface="Times New Roman" panose="02020603050405020304" pitchFamily="18" charset="0"/>
              </a:rPr>
              <a:t>Osoba má příjem – zejména z výdělečné činnosti nebo dávek tento příjem nahrazujících  z nemocenského pojištění, důchodového pojištění, dávek v nezaměstnanosti, rodičovský příspěvek, pokud mu předcházelo pobírání </a:t>
            </a:r>
            <a:r>
              <a:rPr lang="cs-CZ" dirty="0" err="1">
                <a:latin typeface="Times New Roman" panose="02020603050405020304" pitchFamily="18" charset="0"/>
                <a:cs typeface="Times New Roman" panose="02020603050405020304" pitchFamily="18" charset="0"/>
              </a:rPr>
              <a:t>peněřité</a:t>
            </a:r>
            <a:r>
              <a:rPr lang="cs-CZ" dirty="0">
                <a:latin typeface="Times New Roman" panose="02020603050405020304" pitchFamily="18" charset="0"/>
                <a:cs typeface="Times New Roman" panose="02020603050405020304" pitchFamily="18" charset="0"/>
              </a:rPr>
              <a:t> pomoci v mateřství. Nezapočítává se příjem z výdělečné činnosti nezaopatřeného dítěte. Výše od 1. 7. 2021</a:t>
            </a:r>
          </a:p>
          <a:p>
            <a:pPr marL="457200" indent="-457200">
              <a:buFont typeface="Wingdings" panose="05000000000000000000" pitchFamily="2" charset="2"/>
              <a:buChar char="§"/>
            </a:pPr>
            <a:r>
              <a:rPr lang="cs-CZ" dirty="0">
                <a:latin typeface="Times New Roman" panose="02020603050405020304" pitchFamily="18" charset="0"/>
                <a:cs typeface="Times New Roman" panose="02020603050405020304" pitchFamily="18" charset="0"/>
              </a:rPr>
              <a:t>Do 6 let – 1130 Kč. </a:t>
            </a:r>
          </a:p>
          <a:p>
            <a:pPr marL="457200" indent="-457200">
              <a:buFont typeface="Wingdings" panose="05000000000000000000" pitchFamily="2" charset="2"/>
              <a:buChar char="§"/>
            </a:pPr>
            <a:r>
              <a:rPr lang="cs-CZ" dirty="0">
                <a:latin typeface="Times New Roman" panose="02020603050405020304" pitchFamily="18" charset="0"/>
                <a:cs typeface="Times New Roman" panose="02020603050405020304" pitchFamily="18" charset="0"/>
              </a:rPr>
              <a:t>6 – 15 let  - 1270 Kč.</a:t>
            </a:r>
          </a:p>
          <a:p>
            <a:pPr marL="457200" indent="-457200">
              <a:buFont typeface="Wingdings" panose="05000000000000000000" pitchFamily="2" charset="2"/>
              <a:buChar char="§"/>
            </a:pPr>
            <a:r>
              <a:rPr lang="cs-CZ" dirty="0">
                <a:latin typeface="Times New Roman" panose="02020603050405020304" pitchFamily="18" charset="0"/>
                <a:cs typeface="Times New Roman" panose="02020603050405020304" pitchFamily="18" charset="0"/>
              </a:rPr>
              <a:t>15 – 26 let – 1380 Kč.</a:t>
            </a:r>
          </a:p>
          <a:p>
            <a:endParaRPr lang="cs-CZ" dirty="0"/>
          </a:p>
        </p:txBody>
      </p:sp>
    </p:spTree>
    <p:extLst>
      <p:ext uri="{BB962C8B-B14F-4D97-AF65-F5344CB8AC3E}">
        <p14:creationId xmlns:p14="http://schemas.microsoft.com/office/powerpoint/2010/main" val="9156783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7C5ACAD5-FDA8-45AD-9EE7-726AB4B8BCBB}"/>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a:extLst>
              <a:ext uri="{FF2B5EF4-FFF2-40B4-BE49-F238E27FC236}">
                <a16:creationId xmlns:a16="http://schemas.microsoft.com/office/drawing/2014/main" id="{86BDD47D-9B43-4726-83DA-4184458B4A18}"/>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Příspěvek na bydlení</a:t>
            </a:r>
          </a:p>
        </p:txBody>
      </p:sp>
      <p:sp>
        <p:nvSpPr>
          <p:cNvPr id="5" name="Zástupný symbol pro obsah 4">
            <a:extLst>
              <a:ext uri="{FF2B5EF4-FFF2-40B4-BE49-F238E27FC236}">
                <a16:creationId xmlns:a16="http://schemas.microsoft.com/office/drawing/2014/main" id="{2F41A193-986D-4903-AD5D-AFEF83A613A4}"/>
              </a:ext>
            </a:extLst>
          </p:cNvPr>
          <p:cNvSpPr>
            <a:spLocks noGrp="1"/>
          </p:cNvSpPr>
          <p:nvPr>
            <p:ph idx="1"/>
          </p:nvPr>
        </p:nvSpPr>
        <p:spPr>
          <a:xfrm>
            <a:off x="720000" y="1259740"/>
            <a:ext cx="10753200" cy="4139998"/>
          </a:xfrm>
        </p:spPr>
        <p:txBody>
          <a:bodyPr/>
          <a:lstStyle/>
          <a:p>
            <a:pPr marL="0" indent="0">
              <a:buNone/>
            </a:pPr>
            <a:r>
              <a:rPr lang="cs-CZ" b="1" dirty="0">
                <a:latin typeface="Times New Roman" panose="02020603050405020304" pitchFamily="18" charset="0"/>
                <a:cs typeface="Times New Roman" panose="02020603050405020304" pitchFamily="18" charset="0"/>
              </a:rPr>
              <a:t>Účel</a:t>
            </a:r>
            <a:r>
              <a:rPr lang="cs-CZ" dirty="0">
                <a:latin typeface="Times New Roman" panose="02020603050405020304" pitchFamily="18" charset="0"/>
                <a:cs typeface="Times New Roman" panose="02020603050405020304" pitchFamily="18" charset="0"/>
              </a:rPr>
              <a:t> dávky – přispět rodinám s nezaopatřenými dětmi i bez nich popřípadě jednotlivcům na náklady spojené se zajištěním bydlení</a:t>
            </a:r>
          </a:p>
          <a:p>
            <a:pPr marL="0" indent="0">
              <a:buNone/>
            </a:pPr>
            <a:r>
              <a:rPr lang="cs-CZ" b="1" dirty="0">
                <a:latin typeface="Times New Roman" panose="02020603050405020304" pitchFamily="18" charset="0"/>
                <a:cs typeface="Times New Roman" panose="02020603050405020304" pitchFamily="18" charset="0"/>
              </a:rPr>
              <a:t>Charakter dávky </a:t>
            </a:r>
            <a:r>
              <a:rPr lang="cs-CZ" dirty="0">
                <a:latin typeface="Times New Roman" panose="02020603050405020304" pitchFamily="18" charset="0"/>
                <a:cs typeface="Times New Roman" panose="02020603050405020304" pitchFamily="18" charset="0"/>
              </a:rPr>
              <a:t>- obligatorní, peněžitá, opakující se dávka, závisí na výši příjmu</a:t>
            </a:r>
          </a:p>
          <a:p>
            <a:pPr marL="0" indent="0">
              <a:buNone/>
            </a:pPr>
            <a:r>
              <a:rPr lang="cs-CZ" b="1" dirty="0">
                <a:latin typeface="Times New Roman" panose="02020603050405020304" pitchFamily="18" charset="0"/>
                <a:cs typeface="Times New Roman" panose="02020603050405020304" pitchFamily="18" charset="0"/>
              </a:rPr>
              <a:t>Nárok na dávku </a:t>
            </a:r>
            <a:r>
              <a:rPr lang="cs-CZ" dirty="0">
                <a:latin typeface="Times New Roman" panose="02020603050405020304" pitchFamily="18" charset="0"/>
                <a:cs typeface="Times New Roman" panose="02020603050405020304" pitchFamily="18" charset="0"/>
              </a:rPr>
              <a:t>- vlastník nebo nájemce bytu, který je v bytě hlášen k trvalému pobytu. </a:t>
            </a:r>
          </a:p>
          <a:p>
            <a:pPr marL="0" indent="0">
              <a:buNone/>
            </a:pPr>
            <a:r>
              <a:rPr lang="cs-CZ" dirty="0">
                <a:latin typeface="Times New Roman" panose="02020603050405020304" pitchFamily="18" charset="0"/>
                <a:cs typeface="Times New Roman" panose="02020603050405020304" pitchFamily="18" charset="0"/>
              </a:rPr>
              <a:t>Zákon vychází z možnosti rodiny nebo jednotlivce vynaložit na bydlení pouze část svých příjmů (30 v Praze 35% příjmů) – zohlednění koeficientu</a:t>
            </a:r>
          </a:p>
          <a:p>
            <a:endParaRPr lang="cs-CZ" dirty="0"/>
          </a:p>
        </p:txBody>
      </p:sp>
    </p:spTree>
    <p:extLst>
      <p:ext uri="{BB962C8B-B14F-4D97-AF65-F5344CB8AC3E}">
        <p14:creationId xmlns:p14="http://schemas.microsoft.com/office/powerpoint/2010/main" val="27859808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D9993174-2A17-4764-846C-FE2E762D1C88}"/>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a:extLst>
              <a:ext uri="{FF2B5EF4-FFF2-40B4-BE49-F238E27FC236}">
                <a16:creationId xmlns:a16="http://schemas.microsoft.com/office/drawing/2014/main" id="{79B62B58-5953-426E-998F-EFEEE15A8345}"/>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Rodičovský příspěvek</a:t>
            </a:r>
          </a:p>
        </p:txBody>
      </p:sp>
      <p:sp>
        <p:nvSpPr>
          <p:cNvPr id="5" name="Zástupný symbol pro obsah 4">
            <a:extLst>
              <a:ext uri="{FF2B5EF4-FFF2-40B4-BE49-F238E27FC236}">
                <a16:creationId xmlns:a16="http://schemas.microsoft.com/office/drawing/2014/main" id="{CB2B3E11-DB5B-444A-9477-3865C7D0746E}"/>
              </a:ext>
            </a:extLst>
          </p:cNvPr>
          <p:cNvSpPr>
            <a:spLocks noGrp="1"/>
          </p:cNvSpPr>
          <p:nvPr>
            <p:ph idx="1"/>
          </p:nvPr>
        </p:nvSpPr>
        <p:spPr>
          <a:xfrm>
            <a:off x="540000" y="1552854"/>
            <a:ext cx="10753200" cy="4139998"/>
          </a:xfrm>
        </p:spPr>
        <p:txBody>
          <a:bodyPr/>
          <a:lstStyle/>
          <a:p>
            <a:pPr marL="72000" indent="0">
              <a:lnSpc>
                <a:spcPct val="100000"/>
              </a:lnSpc>
              <a:buNone/>
            </a:pPr>
            <a:r>
              <a:rPr lang="cs-CZ" sz="2400" b="1" dirty="0">
                <a:latin typeface="Times New Roman" panose="02020603050405020304" pitchFamily="18" charset="0"/>
                <a:cs typeface="Times New Roman" panose="02020603050405020304" pitchFamily="18" charset="0"/>
              </a:rPr>
              <a:t>Účel dávky  </a:t>
            </a:r>
            <a:r>
              <a:rPr lang="cs-CZ" sz="2400" dirty="0">
                <a:latin typeface="Times New Roman" panose="02020603050405020304" pitchFamily="18" charset="0"/>
                <a:cs typeface="Times New Roman" panose="02020603050405020304" pitchFamily="18" charset="0"/>
              </a:rPr>
              <a:t>přispět rodině na zvýšené náklady spojené s řádnou, celodenní, osobní péčí o dítě do 4 let</a:t>
            </a:r>
          </a:p>
          <a:p>
            <a:pPr marL="72000" indent="0">
              <a:lnSpc>
                <a:spcPct val="100000"/>
              </a:lnSpc>
              <a:buNone/>
            </a:pPr>
            <a:r>
              <a:rPr lang="cs-CZ" sz="2400" dirty="0">
                <a:latin typeface="Times New Roman" panose="02020603050405020304" pitchFamily="18" charset="0"/>
                <a:cs typeface="Times New Roman" panose="02020603050405020304" pitchFamily="18" charset="0"/>
              </a:rPr>
              <a:t>Charakter dávky - obligatorní, peněžití, opakující se dávka (vyplácena měsíčně)</a:t>
            </a:r>
          </a:p>
          <a:p>
            <a:pPr marL="72000" indent="0">
              <a:lnSpc>
                <a:spcPct val="100000"/>
              </a:lnSpc>
              <a:buNone/>
            </a:pPr>
            <a:r>
              <a:rPr lang="cs-CZ" sz="2400" b="1" dirty="0">
                <a:latin typeface="Times New Roman" panose="02020603050405020304" pitchFamily="18" charset="0"/>
                <a:cs typeface="Times New Roman" panose="02020603050405020304" pitchFamily="18" charset="0"/>
              </a:rPr>
              <a:t>Oprávněná osoba  </a:t>
            </a:r>
            <a:r>
              <a:rPr lang="cs-CZ" sz="2400" dirty="0">
                <a:latin typeface="Times New Roman" panose="02020603050405020304" pitchFamily="18" charset="0"/>
                <a:cs typeface="Times New Roman" panose="02020603050405020304" pitchFamily="18" charset="0"/>
              </a:rPr>
              <a:t>- rodič, který po celý kalendářní měsíc řádně, osobně, celodenně pečuje o dítě, které je nejmladší dítě v rodině</a:t>
            </a:r>
          </a:p>
          <a:p>
            <a:pPr marL="72000" indent="0">
              <a:lnSpc>
                <a:spcPct val="100000"/>
              </a:lnSpc>
              <a:buNone/>
            </a:pPr>
            <a:r>
              <a:rPr lang="cs-CZ" sz="2400" b="1" dirty="0">
                <a:latin typeface="Times New Roman" panose="02020603050405020304" pitchFamily="18" charset="0"/>
                <a:cs typeface="Times New Roman" panose="02020603050405020304" pitchFamily="18" charset="0"/>
              </a:rPr>
              <a:t>Výše dávky </a:t>
            </a:r>
            <a:r>
              <a:rPr lang="cs-CZ" sz="2400" dirty="0">
                <a:latin typeface="Times New Roman" panose="02020603050405020304" pitchFamily="18" charset="0"/>
                <a:cs typeface="Times New Roman" panose="02020603050405020304" pitchFamily="18" charset="0"/>
              </a:rPr>
              <a:t>–350 000 Kč. (celková částka), v případě narození dvou a více dětí zároveň 1,5 násobek</a:t>
            </a:r>
          </a:p>
          <a:p>
            <a:pPr>
              <a:lnSpc>
                <a:spcPct val="100000"/>
              </a:lnSpc>
            </a:pPr>
            <a:r>
              <a:rPr lang="cs-CZ" sz="2400" dirty="0">
                <a:latin typeface="Times New Roman" panose="02020603050405020304" pitchFamily="18" charset="0"/>
                <a:cs typeface="Times New Roman" panose="02020603050405020304" pitchFamily="18" charset="0"/>
              </a:rPr>
              <a:t> V případě zániku nároku na rodičovský příspěvek z důvodu narození dalšího nejmladšího dítěte v rodině nebo nástupu na PPM – nárok na jednorázovou výplatu částky rodičovského příspěvku, která nebyla vyčerpána. Podmínkou je, že alespoň jednomu z rodičů lze stanovit denní vyměřovací základ pro účely nemocenského pojištění nebo je rodič považován za OSVČ pro účely důchodového pojištění</a:t>
            </a:r>
            <a:endParaRPr lang="cs-CZ" sz="2400" dirty="0"/>
          </a:p>
        </p:txBody>
      </p:sp>
    </p:spTree>
    <p:extLst>
      <p:ext uri="{BB962C8B-B14F-4D97-AF65-F5344CB8AC3E}">
        <p14:creationId xmlns:p14="http://schemas.microsoft.com/office/powerpoint/2010/main" val="3627996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9F893D28-0CC8-4FA2-AACA-89A8BEF09D4A}"/>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a:extLst>
              <a:ext uri="{FF2B5EF4-FFF2-40B4-BE49-F238E27FC236}">
                <a16:creationId xmlns:a16="http://schemas.microsoft.com/office/drawing/2014/main" id="{87E42FCE-079D-4623-B793-8B8C4435A2E4}"/>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Rodičovský příspěvek - pokračování</a:t>
            </a:r>
          </a:p>
        </p:txBody>
      </p:sp>
      <p:sp>
        <p:nvSpPr>
          <p:cNvPr id="5" name="Zástupný symbol pro obsah 4">
            <a:extLst>
              <a:ext uri="{FF2B5EF4-FFF2-40B4-BE49-F238E27FC236}">
                <a16:creationId xmlns:a16="http://schemas.microsoft.com/office/drawing/2014/main" id="{62E63EC6-9B31-4570-92F5-C774641F4ED0}"/>
              </a:ext>
            </a:extLst>
          </p:cNvPr>
          <p:cNvSpPr>
            <a:spLocks noGrp="1"/>
          </p:cNvSpPr>
          <p:nvPr>
            <p:ph idx="1"/>
          </p:nvPr>
        </p:nvSpPr>
        <p:spPr>
          <a:xfrm>
            <a:off x="803128" y="1184926"/>
            <a:ext cx="10753200" cy="4139998"/>
          </a:xfrm>
        </p:spPr>
        <p:txBody>
          <a:bodyPr/>
          <a:lstStyle/>
          <a:p>
            <a:r>
              <a:rPr lang="cs-CZ" dirty="0">
                <a:latin typeface="Times New Roman" panose="02020603050405020304" pitchFamily="18" charset="0"/>
                <a:cs typeface="Times New Roman" panose="02020603050405020304" pitchFamily="18" charset="0"/>
              </a:rPr>
              <a:t>Měsíční výše – rozhodující je denní vyměřovací základ pro účely peněžité pomoci v mateřství nebo nemocenského v souvislosti s porodem nebo převzetím dítěte do péče pro účely zákona o nemocenském pojištění</a:t>
            </a:r>
          </a:p>
          <a:p>
            <a:r>
              <a:rPr lang="cs-CZ" dirty="0">
                <a:latin typeface="Times New Roman" panose="02020603050405020304" pitchFamily="18" charset="0"/>
                <a:cs typeface="Times New Roman" panose="02020603050405020304" pitchFamily="18" charset="0"/>
              </a:rPr>
              <a:t>Podmínka celodenní osobní péře o dítě do 4 let </a:t>
            </a:r>
          </a:p>
          <a:p>
            <a:pPr lvl="1"/>
            <a:r>
              <a:rPr lang="cs-CZ" sz="2800" dirty="0">
                <a:latin typeface="Times New Roman" panose="02020603050405020304" pitchFamily="18" charset="0"/>
                <a:cs typeface="Times New Roman" panose="02020603050405020304" pitchFamily="18" charset="0"/>
              </a:rPr>
              <a:t>Dítě starší 2 let – docházka do zařízení péče oděti se nezkoumá</a:t>
            </a:r>
          </a:p>
          <a:p>
            <a:pPr lvl="1"/>
            <a:r>
              <a:rPr lang="cs-CZ" sz="2800" dirty="0">
                <a:latin typeface="Times New Roman" panose="02020603050405020304" pitchFamily="18" charset="0"/>
                <a:cs typeface="Times New Roman" panose="02020603050405020304" pitchFamily="18" charset="0"/>
              </a:rPr>
              <a:t>Dítě mladší 2 let – kolize s dávkou by nastala, pokud by docházka do zařízení péče o děti přesahoval 92 hodin v měsíci.</a:t>
            </a:r>
          </a:p>
          <a:p>
            <a:endParaRPr lang="cs-CZ" dirty="0"/>
          </a:p>
        </p:txBody>
      </p:sp>
    </p:spTree>
    <p:extLst>
      <p:ext uri="{BB962C8B-B14F-4D97-AF65-F5344CB8AC3E}">
        <p14:creationId xmlns:p14="http://schemas.microsoft.com/office/powerpoint/2010/main" val="7692843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7B6F483C-3B68-4675-A501-2F1DE35702E9}"/>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a:extLst>
              <a:ext uri="{FF2B5EF4-FFF2-40B4-BE49-F238E27FC236}">
                <a16:creationId xmlns:a16="http://schemas.microsoft.com/office/drawing/2014/main" id="{843223AA-E47C-43F7-BECF-99437A4DD6FA}"/>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Porodné</a:t>
            </a:r>
          </a:p>
        </p:txBody>
      </p:sp>
      <p:sp>
        <p:nvSpPr>
          <p:cNvPr id="5" name="Zástupný symbol pro obsah 4">
            <a:extLst>
              <a:ext uri="{FF2B5EF4-FFF2-40B4-BE49-F238E27FC236}">
                <a16:creationId xmlns:a16="http://schemas.microsoft.com/office/drawing/2014/main" id="{84D19953-5537-41AD-90A0-F8D4EF76E4D4}"/>
              </a:ext>
            </a:extLst>
          </p:cNvPr>
          <p:cNvSpPr>
            <a:spLocks noGrp="1"/>
          </p:cNvSpPr>
          <p:nvPr>
            <p:ph idx="1"/>
          </p:nvPr>
        </p:nvSpPr>
        <p:spPr/>
        <p:txBody>
          <a:bodyPr/>
          <a:lstStyle/>
          <a:p>
            <a:pPr marL="72000" indent="0">
              <a:lnSpc>
                <a:spcPct val="100000"/>
              </a:lnSpc>
              <a:buNone/>
            </a:pPr>
            <a:r>
              <a:rPr lang="cs-CZ" sz="2400" b="1" dirty="0">
                <a:latin typeface="Times New Roman" panose="02020603050405020304" pitchFamily="18" charset="0"/>
                <a:cs typeface="Times New Roman" panose="02020603050405020304" pitchFamily="18" charset="0"/>
              </a:rPr>
              <a:t>Účel dávky</a:t>
            </a:r>
            <a:r>
              <a:rPr lang="cs-CZ" sz="2400" dirty="0">
                <a:latin typeface="Times New Roman" panose="02020603050405020304" pitchFamily="18" charset="0"/>
                <a:cs typeface="Times New Roman" panose="02020603050405020304" pitchFamily="18" charset="0"/>
              </a:rPr>
              <a:t>– přispět na náklady spojené s porodem (narozením dítěte)</a:t>
            </a:r>
          </a:p>
          <a:p>
            <a:pPr marL="72000" indent="0">
              <a:lnSpc>
                <a:spcPct val="100000"/>
              </a:lnSpc>
              <a:buNone/>
            </a:pPr>
            <a:r>
              <a:rPr lang="cs-CZ" sz="2400" b="1" dirty="0">
                <a:latin typeface="Times New Roman" panose="02020603050405020304" pitchFamily="18" charset="0"/>
                <a:cs typeface="Times New Roman" panose="02020603050405020304" pitchFamily="18" charset="0"/>
              </a:rPr>
              <a:t>Charakter dávky </a:t>
            </a:r>
            <a:r>
              <a:rPr lang="cs-CZ" sz="2400" dirty="0">
                <a:latin typeface="Times New Roman" panose="02020603050405020304" pitchFamily="18" charset="0"/>
                <a:cs typeface="Times New Roman" panose="02020603050405020304" pitchFamily="18" charset="0"/>
              </a:rPr>
              <a:t>- obligatorní jednorázová peněžitá dávka</a:t>
            </a:r>
          </a:p>
          <a:p>
            <a:pPr>
              <a:lnSpc>
                <a:spcPct val="100000"/>
              </a:lnSpc>
            </a:pPr>
            <a:r>
              <a:rPr lang="cs-CZ" sz="2400" dirty="0">
                <a:latin typeface="Times New Roman" panose="02020603050405020304" pitchFamily="18" charset="0"/>
                <a:cs typeface="Times New Roman" panose="02020603050405020304" pitchFamily="18" charset="0"/>
              </a:rPr>
              <a:t>Testovaná dávka (od. 1. 1. 2011) - rozhodný příjem v rodině nesmí převyšovat součin částky životního minima rodiny a koeficientu 2,70</a:t>
            </a:r>
          </a:p>
          <a:p>
            <a:pPr lvl="1"/>
            <a:r>
              <a:rPr lang="cs-CZ" dirty="0">
                <a:latin typeface="Times New Roman" panose="02020603050405020304" pitchFamily="18" charset="0"/>
                <a:cs typeface="Times New Roman" panose="02020603050405020304" pitchFamily="18" charset="0"/>
              </a:rPr>
              <a:t>Žena, která porodila své první nebo druhé živě narozené dítě,</a:t>
            </a:r>
          </a:p>
          <a:p>
            <a:pPr lvl="1"/>
            <a:r>
              <a:rPr lang="cs-CZ" dirty="0">
                <a:latin typeface="Times New Roman" panose="02020603050405020304" pitchFamily="18" charset="0"/>
                <a:cs typeface="Times New Roman" panose="02020603050405020304" pitchFamily="18" charset="0"/>
              </a:rPr>
              <a:t>Otec prvního nebo druhého živě narozeného dítěte, jestliže žena, která dítě porodila zemřela, </a:t>
            </a:r>
          </a:p>
          <a:p>
            <a:pPr lvl="1"/>
            <a:r>
              <a:rPr lang="cs-CZ" dirty="0">
                <a:latin typeface="Times New Roman" panose="02020603050405020304" pitchFamily="18" charset="0"/>
                <a:cs typeface="Times New Roman" panose="02020603050405020304" pitchFamily="18" charset="0"/>
              </a:rPr>
              <a:t>Osoba, která převzala dítě do 1 roku do péče nahrazující péči rodičů a toto dítě bylo prvním nebo druhým dítětem této osoby</a:t>
            </a:r>
          </a:p>
          <a:p>
            <a:pPr marL="72000" indent="0">
              <a:lnSpc>
                <a:spcPct val="100000"/>
              </a:lnSpc>
              <a:buNone/>
            </a:pPr>
            <a:r>
              <a:rPr lang="cs-CZ" sz="2400" b="1" dirty="0">
                <a:latin typeface="Times New Roman" panose="02020603050405020304" pitchFamily="18" charset="0"/>
                <a:cs typeface="Times New Roman" panose="02020603050405020304" pitchFamily="18" charset="0"/>
              </a:rPr>
              <a:t>Výše </a:t>
            </a:r>
            <a:r>
              <a:rPr lang="cs-CZ" sz="2400" dirty="0">
                <a:latin typeface="Times New Roman" panose="02020603050405020304" pitchFamily="18" charset="0"/>
                <a:cs typeface="Times New Roman" panose="02020603050405020304" pitchFamily="18" charset="0"/>
              </a:rPr>
              <a:t>porodného </a:t>
            </a:r>
          </a:p>
          <a:p>
            <a:pPr marL="0" indent="0">
              <a:lnSpc>
                <a:spcPct val="100000"/>
              </a:lnSpc>
              <a:buNone/>
            </a:pPr>
            <a:r>
              <a:rPr lang="cs-CZ" sz="2400" dirty="0">
                <a:latin typeface="Times New Roman" panose="02020603050405020304" pitchFamily="18" charset="0"/>
                <a:cs typeface="Times New Roman" panose="02020603050405020304" pitchFamily="18" charset="0"/>
              </a:rPr>
              <a:t>	Na první dítě 13 000 Kč</a:t>
            </a:r>
          </a:p>
          <a:p>
            <a:pPr marL="0" indent="0">
              <a:lnSpc>
                <a:spcPct val="100000"/>
              </a:lnSpc>
              <a:buNone/>
            </a:pPr>
            <a:r>
              <a:rPr lang="cs-CZ" sz="2400" dirty="0">
                <a:latin typeface="Times New Roman" panose="02020603050405020304" pitchFamily="18" charset="0"/>
                <a:cs typeface="Times New Roman" panose="02020603050405020304" pitchFamily="18" charset="0"/>
              </a:rPr>
              <a:t>	Na druhé dítě 10 000 Kč. </a:t>
            </a:r>
          </a:p>
          <a:p>
            <a:endParaRPr lang="cs-CZ" dirty="0"/>
          </a:p>
        </p:txBody>
      </p:sp>
    </p:spTree>
    <p:extLst>
      <p:ext uri="{BB962C8B-B14F-4D97-AF65-F5344CB8AC3E}">
        <p14:creationId xmlns:p14="http://schemas.microsoft.com/office/powerpoint/2010/main" val="1185120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420E2E5-25BF-4C85-A1ED-86B32DE92C59}"/>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5F7A8B95-8252-4D13-928B-44B45499AE09}"/>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AE51B27A-55F7-47C7-A22C-97E0C3346D00}"/>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Program přednášky</a:t>
            </a:r>
          </a:p>
        </p:txBody>
      </p:sp>
      <p:sp>
        <p:nvSpPr>
          <p:cNvPr id="5" name="Zástupný obsah 4">
            <a:extLst>
              <a:ext uri="{FF2B5EF4-FFF2-40B4-BE49-F238E27FC236}">
                <a16:creationId xmlns:a16="http://schemas.microsoft.com/office/drawing/2014/main" id="{3B2E5E23-EEFF-40DE-A361-163FC306D58B}"/>
              </a:ext>
            </a:extLst>
          </p:cNvPr>
          <p:cNvSpPr>
            <a:spLocks noGrp="1"/>
          </p:cNvSpPr>
          <p:nvPr>
            <p:ph idx="1"/>
          </p:nvPr>
        </p:nvSpPr>
        <p:spPr>
          <a:xfrm>
            <a:off x="720000" y="1716941"/>
            <a:ext cx="10753200" cy="4139998"/>
          </a:xfrm>
        </p:spPr>
        <p:txBody>
          <a:bodyPr/>
          <a:lstStyle/>
          <a:p>
            <a:pPr marL="0" indent="0">
              <a:buNone/>
            </a:pPr>
            <a:r>
              <a:rPr lang="cs-CZ" dirty="0">
                <a:latin typeface="Times New Roman" panose="02020603050405020304" pitchFamily="18" charset="0"/>
                <a:cs typeface="Times New Roman" panose="02020603050405020304" pitchFamily="18" charset="0"/>
              </a:rPr>
              <a:t>1. Charakteristické rysy státní sociální podpory</a:t>
            </a:r>
          </a:p>
          <a:p>
            <a:pPr marL="0" indent="0">
              <a:buNone/>
            </a:pPr>
            <a:r>
              <a:rPr lang="cs-CZ" dirty="0">
                <a:latin typeface="Times New Roman" panose="02020603050405020304" pitchFamily="18" charset="0"/>
                <a:cs typeface="Times New Roman" panose="02020603050405020304" pitchFamily="18" charset="0"/>
              </a:rPr>
              <a:t>2. Prameny právní úpravy státní sociální podpory</a:t>
            </a:r>
          </a:p>
          <a:p>
            <a:pPr marL="0" indent="0">
              <a:buNone/>
            </a:pPr>
            <a:r>
              <a:rPr lang="cs-CZ" dirty="0">
                <a:latin typeface="Times New Roman" panose="02020603050405020304" pitchFamily="18" charset="0"/>
                <a:cs typeface="Times New Roman" panose="02020603050405020304" pitchFamily="18" charset="0"/>
              </a:rPr>
              <a:t>3. Osobní rozsah státní sociální podpory</a:t>
            </a:r>
          </a:p>
          <a:p>
            <a:pPr marL="0" indent="0">
              <a:buNone/>
            </a:pPr>
            <a:r>
              <a:rPr lang="cs-CZ" dirty="0">
                <a:latin typeface="Times New Roman" panose="02020603050405020304" pitchFamily="18" charset="0"/>
                <a:cs typeface="Times New Roman" panose="02020603050405020304" pitchFamily="18" charset="0"/>
              </a:rPr>
              <a:t>4. Základní pojmy</a:t>
            </a:r>
          </a:p>
          <a:p>
            <a:pPr marL="0" indent="0">
              <a:buNone/>
            </a:pPr>
            <a:r>
              <a:rPr lang="cs-CZ" dirty="0">
                <a:latin typeface="Times New Roman" panose="02020603050405020304" pitchFamily="18" charset="0"/>
                <a:cs typeface="Times New Roman" panose="02020603050405020304" pitchFamily="18" charset="0"/>
              </a:rPr>
              <a:t>5. Věcný rozsah státní sociální podpory</a:t>
            </a:r>
          </a:p>
          <a:p>
            <a:pPr marL="0" indent="0">
              <a:buNone/>
            </a:pPr>
            <a:r>
              <a:rPr lang="cs-CZ" dirty="0">
                <a:latin typeface="Times New Roman" panose="02020603050405020304" pitchFamily="18" charset="0"/>
                <a:cs typeface="Times New Roman" panose="02020603050405020304" pitchFamily="18" charset="0"/>
              </a:rPr>
              <a:t>	Testované dávky</a:t>
            </a:r>
          </a:p>
          <a:p>
            <a:pPr marL="0" indent="0">
              <a:buNone/>
            </a:pPr>
            <a:r>
              <a:rPr lang="cs-CZ" dirty="0">
                <a:latin typeface="Times New Roman" panose="02020603050405020304" pitchFamily="18" charset="0"/>
                <a:cs typeface="Times New Roman" panose="02020603050405020304" pitchFamily="18" charset="0"/>
              </a:rPr>
              <a:t>	Netestované dávky</a:t>
            </a:r>
          </a:p>
          <a:p>
            <a:pPr marL="0" indent="0">
              <a:buNone/>
            </a:pPr>
            <a:r>
              <a:rPr lang="cs-CZ" dirty="0">
                <a:latin typeface="Times New Roman" panose="02020603050405020304" pitchFamily="18" charset="0"/>
                <a:cs typeface="Times New Roman" panose="02020603050405020304" pitchFamily="18" charset="0"/>
              </a:rPr>
              <a:t>6. Orgány státní sociální podpory</a:t>
            </a:r>
          </a:p>
          <a:p>
            <a:pPr marL="0" indent="0">
              <a:buNone/>
            </a:pPr>
            <a:r>
              <a:rPr lang="cs-CZ" dirty="0">
                <a:latin typeface="Times New Roman" panose="02020603050405020304" pitchFamily="18" charset="0"/>
                <a:cs typeface="Times New Roman" panose="02020603050405020304" pitchFamily="18" charset="0"/>
              </a:rPr>
              <a:t>7. Řízení ve věcech státní sociální podpory</a:t>
            </a:r>
          </a:p>
          <a:p>
            <a:pPr marL="324000" lvl="1" indent="0">
              <a:buNone/>
            </a:pPr>
            <a:endParaRPr lang="cs-CZ" dirty="0"/>
          </a:p>
        </p:txBody>
      </p:sp>
    </p:spTree>
    <p:extLst>
      <p:ext uri="{BB962C8B-B14F-4D97-AF65-F5344CB8AC3E}">
        <p14:creationId xmlns:p14="http://schemas.microsoft.com/office/powerpoint/2010/main" val="41386224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836FCC3B-2060-4DF4-B836-121B6A6DD044}"/>
              </a:ext>
            </a:extLst>
          </p:cNvPr>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a:extLst>
              <a:ext uri="{FF2B5EF4-FFF2-40B4-BE49-F238E27FC236}">
                <a16:creationId xmlns:a16="http://schemas.microsoft.com/office/drawing/2014/main" id="{27CEC508-DB6E-4745-AC23-47E362042A5E}"/>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Pohřebné</a:t>
            </a:r>
          </a:p>
        </p:txBody>
      </p:sp>
      <p:sp>
        <p:nvSpPr>
          <p:cNvPr id="5" name="Zástupný symbol pro obsah 4">
            <a:extLst>
              <a:ext uri="{FF2B5EF4-FFF2-40B4-BE49-F238E27FC236}">
                <a16:creationId xmlns:a16="http://schemas.microsoft.com/office/drawing/2014/main" id="{807B3B68-626D-4F7D-8E07-A169CB08BA83}"/>
              </a:ext>
            </a:extLst>
          </p:cNvPr>
          <p:cNvSpPr>
            <a:spLocks noGrp="1"/>
          </p:cNvSpPr>
          <p:nvPr>
            <p:ph idx="1"/>
          </p:nvPr>
        </p:nvSpPr>
        <p:spPr/>
        <p:txBody>
          <a:bodyPr/>
          <a:lstStyle/>
          <a:p>
            <a:pPr marL="72000" indent="0">
              <a:lnSpc>
                <a:spcPct val="100000"/>
              </a:lnSpc>
              <a:buNone/>
            </a:pPr>
            <a:r>
              <a:rPr lang="cs-CZ" sz="2400" b="1" dirty="0">
                <a:latin typeface="Times New Roman" panose="02020603050405020304" pitchFamily="18" charset="0"/>
                <a:cs typeface="Times New Roman" panose="02020603050405020304" pitchFamily="18" charset="0"/>
              </a:rPr>
              <a:t>Účel dávky </a:t>
            </a:r>
            <a:r>
              <a:rPr lang="cs-CZ" sz="2400" dirty="0">
                <a:latin typeface="Times New Roman" panose="02020603050405020304" pitchFamily="18" charset="0"/>
                <a:cs typeface="Times New Roman" panose="02020603050405020304" pitchFamily="18" charset="0"/>
              </a:rPr>
              <a:t>– přispět na náklady spojené s pohřbem</a:t>
            </a:r>
          </a:p>
          <a:p>
            <a:pPr marL="72000" indent="0">
              <a:lnSpc>
                <a:spcPct val="100000"/>
              </a:lnSpc>
              <a:buNone/>
            </a:pPr>
            <a:r>
              <a:rPr lang="cs-CZ" sz="2400" b="1" dirty="0">
                <a:latin typeface="Times New Roman" panose="02020603050405020304" pitchFamily="18" charset="0"/>
                <a:cs typeface="Times New Roman" panose="02020603050405020304" pitchFamily="18" charset="0"/>
              </a:rPr>
              <a:t>Charakter dávky </a:t>
            </a:r>
            <a:r>
              <a:rPr lang="cs-CZ" sz="2400" dirty="0">
                <a:latin typeface="Times New Roman" panose="02020603050405020304" pitchFamily="18" charset="0"/>
                <a:cs typeface="Times New Roman" panose="02020603050405020304" pitchFamily="18" charset="0"/>
              </a:rPr>
              <a:t>- jednorázová, obligatorní, peněžitá dávka,</a:t>
            </a:r>
          </a:p>
          <a:p>
            <a:pPr marL="72000" indent="0">
              <a:lnSpc>
                <a:spcPct val="100000"/>
              </a:lnSpc>
              <a:buNone/>
            </a:pPr>
            <a:r>
              <a:rPr lang="cs-CZ" sz="2400" b="1" dirty="0">
                <a:latin typeface="Times New Roman" panose="02020603050405020304" pitchFamily="18" charset="0"/>
                <a:cs typeface="Times New Roman" panose="02020603050405020304" pitchFamily="18" charset="0"/>
              </a:rPr>
              <a:t>Oprávněná osoba </a:t>
            </a:r>
            <a:r>
              <a:rPr lang="cs-CZ" sz="2400" dirty="0">
                <a:latin typeface="Times New Roman" panose="02020603050405020304" pitchFamily="18" charset="0"/>
                <a:cs typeface="Times New Roman" panose="02020603050405020304" pitchFamily="18" charset="0"/>
              </a:rPr>
              <a:t>– osoba, která vypravila pohřeb (nezohledňuje se příbuzenský nebo jiný vztah k zemřelé osobě)</a:t>
            </a:r>
          </a:p>
          <a:p>
            <a:pPr lvl="1"/>
            <a:r>
              <a:rPr lang="cs-CZ" sz="2400" dirty="0">
                <a:latin typeface="Times New Roman" panose="02020603050405020304" pitchFamily="18" charset="0"/>
                <a:cs typeface="Times New Roman" panose="02020603050405020304" pitchFamily="18" charset="0"/>
              </a:rPr>
              <a:t>dítěte, které bylo ke dni smrti nezaopatřeným dítětem, nebo</a:t>
            </a:r>
          </a:p>
          <a:p>
            <a:pPr lvl="1"/>
            <a:r>
              <a:rPr lang="cs-CZ" sz="2400" dirty="0">
                <a:latin typeface="Times New Roman" panose="02020603050405020304" pitchFamily="18" charset="0"/>
                <a:cs typeface="Times New Roman" panose="02020603050405020304" pitchFamily="18" charset="0"/>
              </a:rPr>
              <a:t>osobě, která byla ke dni smrti rodičem nezaopatřeného dítěte</a:t>
            </a:r>
          </a:p>
          <a:p>
            <a:pPr marL="457200" lvl="1" indent="0">
              <a:buNone/>
            </a:pPr>
            <a:r>
              <a:rPr lang="cs-CZ" sz="2400" dirty="0">
                <a:latin typeface="Times New Roman" panose="02020603050405020304" pitchFamily="18" charset="0"/>
                <a:cs typeface="Times New Roman" panose="02020603050405020304" pitchFamily="18" charset="0"/>
              </a:rPr>
              <a:t>U dětí, které se narodily mrtvé, se nezjišťuje podmínka trvalého pobytu a bydliště</a:t>
            </a:r>
          </a:p>
          <a:p>
            <a:pPr marL="457200" lvl="1" indent="0" algn="just">
              <a:buNone/>
            </a:pPr>
            <a:r>
              <a:rPr lang="cs-CZ" sz="2400" dirty="0">
                <a:latin typeface="Times New Roman" panose="02020603050405020304" pitchFamily="18" charset="0"/>
                <a:cs typeface="Times New Roman" panose="02020603050405020304" pitchFamily="18" charset="0"/>
              </a:rPr>
              <a:t>Výše – 5 000 Kč.</a:t>
            </a:r>
          </a:p>
          <a:p>
            <a:pPr marL="457200" lvl="1" indent="0" algn="just">
              <a:buNone/>
            </a:pPr>
            <a:r>
              <a:rPr lang="cs-CZ" sz="2400" dirty="0">
                <a:latin typeface="Times New Roman" panose="02020603050405020304" pitchFamily="18" charset="0"/>
                <a:cs typeface="Times New Roman" panose="02020603050405020304" pitchFamily="18" charset="0"/>
              </a:rPr>
              <a:t>Nárok vzniká dnem pohřbení</a:t>
            </a:r>
          </a:p>
          <a:p>
            <a:endParaRPr lang="cs-CZ" dirty="0"/>
          </a:p>
        </p:txBody>
      </p:sp>
    </p:spTree>
    <p:extLst>
      <p:ext uri="{BB962C8B-B14F-4D97-AF65-F5344CB8AC3E}">
        <p14:creationId xmlns:p14="http://schemas.microsoft.com/office/powerpoint/2010/main" val="16742031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2040195-D934-4E35-A186-83C02B1EFE1A}"/>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BEC25D19-5E7C-48EC-8B37-1D9B6D5A8A19}"/>
              </a:ext>
            </a:extLst>
          </p:cNvPr>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a:extLst>
              <a:ext uri="{FF2B5EF4-FFF2-40B4-BE49-F238E27FC236}">
                <a16:creationId xmlns:a16="http://schemas.microsoft.com/office/drawing/2014/main" id="{B7B3B99E-F3F4-4F18-A6E9-3D6CC15790C7}"/>
              </a:ext>
            </a:extLst>
          </p:cNvPr>
          <p:cNvSpPr>
            <a:spLocks noGrp="1"/>
          </p:cNvSpPr>
          <p:nvPr>
            <p:ph type="title"/>
          </p:nvPr>
        </p:nvSpPr>
        <p:spPr>
          <a:xfrm>
            <a:off x="720000" y="799029"/>
            <a:ext cx="10753200" cy="451576"/>
          </a:xfrm>
        </p:spPr>
        <p:txBody>
          <a:bodyPr/>
          <a:lstStyle/>
          <a:p>
            <a:pPr algn="ctr"/>
            <a:r>
              <a:rPr lang="cs-CZ" dirty="0">
                <a:latin typeface="Times New Roman" panose="02020603050405020304" pitchFamily="18" charset="0"/>
                <a:cs typeface="Times New Roman" panose="02020603050405020304" pitchFamily="18" charset="0"/>
              </a:rPr>
              <a:t>Právní vztah sociální podpory</a:t>
            </a:r>
          </a:p>
        </p:txBody>
      </p:sp>
      <p:sp>
        <p:nvSpPr>
          <p:cNvPr id="5" name="Zástupný obsah 4">
            <a:extLst>
              <a:ext uri="{FF2B5EF4-FFF2-40B4-BE49-F238E27FC236}">
                <a16:creationId xmlns:a16="http://schemas.microsoft.com/office/drawing/2014/main" id="{1A5A32C7-BD12-4888-9DAD-44B7C5E9FDA8}"/>
              </a:ext>
            </a:extLst>
          </p:cNvPr>
          <p:cNvSpPr>
            <a:spLocks noGrp="1"/>
          </p:cNvSpPr>
          <p:nvPr>
            <p:ph idx="1"/>
          </p:nvPr>
        </p:nvSpPr>
        <p:spPr/>
        <p:txBody>
          <a:bodyPr/>
          <a:lstStyle/>
          <a:p>
            <a:pPr marL="72000" indent="0" algn="just">
              <a:lnSpc>
                <a:spcPct val="100000"/>
              </a:lnSpc>
              <a:buNone/>
            </a:pPr>
            <a:r>
              <a:rPr lang="cs-CZ" sz="2400" b="1" dirty="0">
                <a:latin typeface="Times New Roman" panose="02020603050405020304" pitchFamily="18" charset="0"/>
                <a:cs typeface="Times New Roman" panose="02020603050405020304" pitchFamily="18" charset="0"/>
              </a:rPr>
              <a:t>Základní</a:t>
            </a:r>
            <a:r>
              <a:rPr lang="cs-CZ" sz="2400" dirty="0">
                <a:latin typeface="Times New Roman" panose="02020603050405020304" pitchFamily="18" charset="0"/>
                <a:cs typeface="Times New Roman" panose="02020603050405020304" pitchFamily="18" charset="0"/>
              </a:rPr>
              <a:t> – dávkové /neuplatňují se pojistné vztahy)</a:t>
            </a:r>
          </a:p>
          <a:p>
            <a:pPr marL="72000" indent="0" algn="just">
              <a:lnSpc>
                <a:spcPct val="100000"/>
              </a:lnSpc>
              <a:buNone/>
            </a:pPr>
            <a:r>
              <a:rPr lang="cs-CZ" sz="2400" dirty="0">
                <a:latin typeface="Times New Roman" panose="02020603050405020304" pitchFamily="18" charset="0"/>
                <a:cs typeface="Times New Roman" panose="02020603050405020304" pitchFamily="18" charset="0"/>
              </a:rPr>
              <a:t>	Subjekty  - stát, oprávněná osoba</a:t>
            </a:r>
          </a:p>
          <a:p>
            <a:pPr marL="72000" indent="0" algn="just">
              <a:lnSpc>
                <a:spcPct val="100000"/>
              </a:lnSpc>
              <a:buNone/>
            </a:pPr>
            <a:r>
              <a:rPr lang="cs-CZ" sz="2400" dirty="0">
                <a:latin typeface="Times New Roman" panose="02020603050405020304" pitchFamily="18" charset="0"/>
                <a:cs typeface="Times New Roman" panose="02020603050405020304" pitchFamily="18" charset="0"/>
              </a:rPr>
              <a:t>	Obsah  - práva a povinnosti subjektů </a:t>
            </a:r>
          </a:p>
          <a:p>
            <a:pPr marL="72000" indent="0" algn="just">
              <a:lnSpc>
                <a:spcPct val="100000"/>
              </a:lnSpc>
              <a:buNone/>
            </a:pPr>
            <a:r>
              <a:rPr lang="cs-CZ" sz="2400" dirty="0">
                <a:latin typeface="Times New Roman" panose="02020603050405020304" pitchFamily="18" charset="0"/>
                <a:cs typeface="Times New Roman" panose="02020603050405020304" pitchFamily="18" charset="0"/>
              </a:rPr>
              <a:t>	Objekt – přispět na zvýšené náklady  spojené s výživou 	nezaopatřených děti, nebo na zvýšené náklady spojené s v	bydlením</a:t>
            </a:r>
          </a:p>
          <a:p>
            <a:pPr marL="72000" indent="0" algn="just">
              <a:lnSpc>
                <a:spcPct val="100000"/>
              </a:lnSpc>
              <a:buNone/>
            </a:pPr>
            <a:r>
              <a:rPr lang="cs-CZ" sz="2400" b="1" dirty="0">
                <a:latin typeface="Times New Roman" panose="02020603050405020304" pitchFamily="18" charset="0"/>
                <a:cs typeface="Times New Roman" panose="02020603050405020304" pitchFamily="18" charset="0"/>
              </a:rPr>
              <a:t>Odvozené </a:t>
            </a:r>
            <a:r>
              <a:rPr lang="cs-CZ" sz="2400" dirty="0">
                <a:latin typeface="Times New Roman" panose="02020603050405020304" pitchFamily="18" charset="0"/>
                <a:cs typeface="Times New Roman" panose="02020603050405020304" pitchFamily="18" charset="0"/>
              </a:rPr>
              <a:t>- kontrolní – dodržování zákonem stanovených povinnosti (oznamovací povinnost – společně posuzované osoby, příjmy, změna poměrů atd.)</a:t>
            </a:r>
          </a:p>
          <a:p>
            <a:pPr marL="72000" indent="0" algn="just">
              <a:buNone/>
            </a:pPr>
            <a:r>
              <a:rPr lang="cs-CZ" sz="2400" dirty="0">
                <a:latin typeface="Times New Roman" panose="02020603050405020304" pitchFamily="18" charset="0"/>
                <a:cs typeface="Times New Roman" panose="02020603050405020304" pitchFamily="18" charset="0"/>
              </a:rPr>
              <a:t>Sankční – přestupky a správní delikty, - ukládání pokut</a:t>
            </a:r>
          </a:p>
        </p:txBody>
      </p:sp>
    </p:spTree>
    <p:extLst>
      <p:ext uri="{BB962C8B-B14F-4D97-AF65-F5344CB8AC3E}">
        <p14:creationId xmlns:p14="http://schemas.microsoft.com/office/powerpoint/2010/main" val="34299881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4BCE307-765C-4D6B-B25A-2DB9C4FB38E7}"/>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47233D52-D40D-4283-9A3F-07E4260CBCEC}"/>
              </a:ext>
            </a:extLst>
          </p:cNvPr>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a:extLst>
              <a:ext uri="{FF2B5EF4-FFF2-40B4-BE49-F238E27FC236}">
                <a16:creationId xmlns:a16="http://schemas.microsoft.com/office/drawing/2014/main" id="{791B3EEB-C39D-4758-8A36-11EF6AF9CB8D}"/>
              </a:ext>
            </a:extLst>
          </p:cNvPr>
          <p:cNvSpPr>
            <a:spLocks noGrp="1"/>
          </p:cNvSpPr>
          <p:nvPr>
            <p:ph type="title"/>
          </p:nvPr>
        </p:nvSpPr>
        <p:spPr/>
        <p:txBody>
          <a:bodyPr/>
          <a:lstStyle/>
          <a:p>
            <a:pPr algn="ctr"/>
            <a:r>
              <a:rPr lang="cs-CZ" sz="4400" dirty="0">
                <a:latin typeface="Times New Roman" panose="02020603050405020304" pitchFamily="18" charset="0"/>
                <a:cs typeface="Times New Roman" panose="02020603050405020304" pitchFamily="18" charset="0"/>
              </a:rPr>
              <a:t>Řízení ve věcech státní sociální podpory</a:t>
            </a:r>
          </a:p>
        </p:txBody>
      </p:sp>
      <p:sp>
        <p:nvSpPr>
          <p:cNvPr id="5" name="Zástupný obsah 4">
            <a:extLst>
              <a:ext uri="{FF2B5EF4-FFF2-40B4-BE49-F238E27FC236}">
                <a16:creationId xmlns:a16="http://schemas.microsoft.com/office/drawing/2014/main" id="{E0B256F6-C4A0-44DC-BB87-83B40164AE4A}"/>
              </a:ext>
            </a:extLst>
          </p:cNvPr>
          <p:cNvSpPr>
            <a:spLocks noGrp="1"/>
          </p:cNvSpPr>
          <p:nvPr>
            <p:ph idx="1"/>
          </p:nvPr>
        </p:nvSpPr>
        <p:spPr/>
        <p:txBody>
          <a:bodyPr/>
          <a:lstStyle/>
          <a:p>
            <a:r>
              <a:rPr lang="cs-CZ" dirty="0">
                <a:latin typeface="Times New Roman" panose="02020603050405020304" pitchFamily="18" charset="0"/>
                <a:cs typeface="Times New Roman" panose="02020603050405020304" pitchFamily="18" charset="0"/>
              </a:rPr>
              <a:t>Řízení o přiznání dávky – </a:t>
            </a:r>
            <a:r>
              <a:rPr lang="cs-CZ" dirty="0" err="1">
                <a:latin typeface="Times New Roman" panose="02020603050405020304" pitchFamily="18" charset="0"/>
                <a:cs typeface="Times New Roman" panose="02020603050405020304" pitchFamily="18" charset="0"/>
              </a:rPr>
              <a:t>zahajujese</a:t>
            </a:r>
            <a:r>
              <a:rPr lang="cs-CZ" dirty="0">
                <a:latin typeface="Times New Roman" panose="02020603050405020304" pitchFamily="18" charset="0"/>
                <a:cs typeface="Times New Roman" panose="02020603050405020304" pitchFamily="18" charset="0"/>
              </a:rPr>
              <a:t> pouze na žádost osoby – žádost o dávku lze podat nejdříve 60 dnů přede dnem, od kterého oprávněná osoba o dávku žádá</a:t>
            </a:r>
          </a:p>
          <a:p>
            <a:r>
              <a:rPr lang="cs-CZ" dirty="0">
                <a:latin typeface="Times New Roman" panose="02020603050405020304" pitchFamily="18" charset="0"/>
                <a:cs typeface="Times New Roman" panose="02020603050405020304" pitchFamily="18" charset="0"/>
              </a:rPr>
              <a:t>Řízení o změně výše přiznané dávky, odnětí dávky, zastavení výplaty dávky lze zahájit na žádost oprávněné osoby nebo ex offo</a:t>
            </a:r>
          </a:p>
          <a:p>
            <a:endParaRPr lang="cs-CZ" dirty="0"/>
          </a:p>
        </p:txBody>
      </p:sp>
    </p:spTree>
    <p:extLst>
      <p:ext uri="{BB962C8B-B14F-4D97-AF65-F5344CB8AC3E}">
        <p14:creationId xmlns:p14="http://schemas.microsoft.com/office/powerpoint/2010/main" val="1574498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44C80275-7691-483F-84AB-71E7DABFDF5A}"/>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3EAF1279-8CA0-497D-83F3-5DA47F26F345}"/>
              </a:ext>
            </a:extLst>
          </p:cNvPr>
          <p:cNvSpPr>
            <a:spLocks noGrp="1"/>
          </p:cNvSpPr>
          <p:nvPr>
            <p:ph type="title"/>
          </p:nvPr>
        </p:nvSpPr>
        <p:spPr/>
        <p:txBody>
          <a:bodyPr/>
          <a:lstStyle/>
          <a:p>
            <a:r>
              <a:rPr lang="cs-CZ" dirty="0">
                <a:latin typeface="Times New Roman" panose="02020603050405020304" pitchFamily="18" charset="0"/>
                <a:cs typeface="Times New Roman" panose="02020603050405020304" pitchFamily="18" charset="0"/>
              </a:rPr>
              <a:t>Státní sociální podpora - charakteristika systému</a:t>
            </a:r>
            <a:endParaRPr lang="cs-CZ" dirty="0"/>
          </a:p>
        </p:txBody>
      </p:sp>
      <p:sp>
        <p:nvSpPr>
          <p:cNvPr id="5" name="Zástupný symbol pro obsah 4">
            <a:extLst>
              <a:ext uri="{FF2B5EF4-FFF2-40B4-BE49-F238E27FC236}">
                <a16:creationId xmlns:a16="http://schemas.microsoft.com/office/drawing/2014/main" id="{09D95FA0-BE61-4AEA-8C0F-6A21FD1D5FCC}"/>
              </a:ext>
            </a:extLst>
          </p:cNvPr>
          <p:cNvSpPr>
            <a:spLocks noGrp="1"/>
          </p:cNvSpPr>
          <p:nvPr>
            <p:ph idx="1"/>
          </p:nvPr>
        </p:nvSpPr>
        <p:spPr/>
        <p:txBody>
          <a:bodyPr/>
          <a:lstStyle/>
          <a:p>
            <a:r>
              <a:rPr lang="cs-CZ" dirty="0">
                <a:latin typeface="Times New Roman" panose="02020603050405020304" pitchFamily="18" charset="0"/>
                <a:cs typeface="Times New Roman" panose="02020603050405020304" pitchFamily="18" charset="0"/>
              </a:rPr>
              <a:t>Systém směřující zejména na podporu rodin s nezaopatřenými dětmi</a:t>
            </a:r>
          </a:p>
          <a:p>
            <a:r>
              <a:rPr lang="cs-CZ" dirty="0">
                <a:latin typeface="Times New Roman" panose="02020603050405020304" pitchFamily="18" charset="0"/>
                <a:cs typeface="Times New Roman" panose="02020603050405020304" pitchFamily="18" charset="0"/>
              </a:rPr>
              <a:t>Uplatnění zásady </a:t>
            </a:r>
            <a:r>
              <a:rPr lang="cs-CZ" b="1" dirty="0">
                <a:latin typeface="Times New Roman" panose="02020603050405020304" pitchFamily="18" charset="0"/>
                <a:cs typeface="Times New Roman" panose="02020603050405020304" pitchFamily="18" charset="0"/>
              </a:rPr>
              <a:t>sociální solidarity </a:t>
            </a:r>
            <a:r>
              <a:rPr lang="cs-CZ" dirty="0">
                <a:latin typeface="Times New Roman" panose="02020603050405020304" pitchFamily="18" charset="0"/>
                <a:cs typeface="Times New Roman" panose="02020603050405020304" pitchFamily="18" charset="0"/>
              </a:rPr>
              <a:t>ve vztahu k rodinám s nezaopatřenými dětmi a rodinám s nízkými příjmy</a:t>
            </a:r>
          </a:p>
          <a:p>
            <a:r>
              <a:rPr lang="cs-CZ" dirty="0">
                <a:latin typeface="Times New Roman" panose="02020603050405020304" pitchFamily="18" charset="0"/>
                <a:cs typeface="Times New Roman" panose="02020603050405020304" pitchFamily="18" charset="0"/>
              </a:rPr>
              <a:t>Neuplatňuje se zásada </a:t>
            </a:r>
            <a:r>
              <a:rPr lang="cs-CZ" b="1" dirty="0">
                <a:latin typeface="Times New Roman" panose="02020603050405020304" pitchFamily="18" charset="0"/>
                <a:cs typeface="Times New Roman" panose="02020603050405020304" pitchFamily="18" charset="0"/>
              </a:rPr>
              <a:t>zásluhovosti</a:t>
            </a:r>
          </a:p>
          <a:p>
            <a:r>
              <a:rPr lang="cs-CZ" dirty="0">
                <a:latin typeface="Times New Roman" panose="02020603050405020304" pitchFamily="18" charset="0"/>
                <a:cs typeface="Times New Roman" panose="02020603050405020304" pitchFamily="18" charset="0"/>
              </a:rPr>
              <a:t>Není založen na </a:t>
            </a:r>
            <a:r>
              <a:rPr lang="cs-CZ" b="1" dirty="0">
                <a:latin typeface="Times New Roman" panose="02020603050405020304" pitchFamily="18" charset="0"/>
                <a:cs typeface="Times New Roman" panose="02020603050405020304" pitchFamily="18" charset="0"/>
              </a:rPr>
              <a:t>pojistném principu </a:t>
            </a:r>
            <a:r>
              <a:rPr lang="cs-CZ" dirty="0">
                <a:latin typeface="Times New Roman" panose="02020603050405020304" pitchFamily="18" charset="0"/>
                <a:cs typeface="Times New Roman" panose="02020603050405020304" pitchFamily="18" charset="0"/>
              </a:rPr>
              <a:t>– účast na pojištění se nezkoumá</a:t>
            </a:r>
          </a:p>
          <a:p>
            <a:r>
              <a:rPr lang="cs-CZ" dirty="0">
                <a:latin typeface="Times New Roman" panose="02020603050405020304" pitchFamily="18" charset="0"/>
                <a:cs typeface="Times New Roman" panose="02020603050405020304" pitchFamily="18" charset="0"/>
              </a:rPr>
              <a:t>Financování přímo ze státního rozpočtu</a:t>
            </a:r>
          </a:p>
          <a:p>
            <a:r>
              <a:rPr lang="cs-CZ" dirty="0">
                <a:latin typeface="Times New Roman" panose="02020603050405020304" pitchFamily="18" charset="0"/>
                <a:cs typeface="Times New Roman" panose="02020603050405020304" pitchFamily="18" charset="0"/>
              </a:rPr>
              <a:t>Stát je </a:t>
            </a:r>
            <a:r>
              <a:rPr lang="cs-CZ" b="1" dirty="0">
                <a:latin typeface="Times New Roman" panose="02020603050405020304" pitchFamily="18" charset="0"/>
                <a:cs typeface="Times New Roman" panose="02020603050405020304" pitchFamily="18" charset="0"/>
              </a:rPr>
              <a:t>nositelem </a:t>
            </a:r>
            <a:r>
              <a:rPr lang="cs-CZ" dirty="0">
                <a:latin typeface="Times New Roman" panose="02020603050405020304" pitchFamily="18" charset="0"/>
                <a:cs typeface="Times New Roman" panose="02020603050405020304" pitchFamily="18" charset="0"/>
              </a:rPr>
              <a:t>systému</a:t>
            </a:r>
          </a:p>
          <a:p>
            <a:r>
              <a:rPr lang="cs-CZ" dirty="0">
                <a:latin typeface="Times New Roman" panose="02020603050405020304" pitchFamily="18" charset="0"/>
                <a:cs typeface="Times New Roman" panose="02020603050405020304" pitchFamily="18" charset="0"/>
              </a:rPr>
              <a:t>Provádí Ministerstvo práce a sociálních věcí a Úřad práce ČR</a:t>
            </a:r>
          </a:p>
          <a:p>
            <a:endParaRPr lang="cs-CZ" dirty="0"/>
          </a:p>
        </p:txBody>
      </p:sp>
    </p:spTree>
    <p:extLst>
      <p:ext uri="{BB962C8B-B14F-4D97-AF65-F5344CB8AC3E}">
        <p14:creationId xmlns:p14="http://schemas.microsoft.com/office/powerpoint/2010/main" val="272976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D265332A-E6F2-458C-8DEB-1DB923B7CE99}"/>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C03D838E-01CC-49EE-BE9B-59A0E52E3B9A}"/>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Prameny právní úpravy</a:t>
            </a:r>
          </a:p>
        </p:txBody>
      </p:sp>
      <p:sp>
        <p:nvSpPr>
          <p:cNvPr id="5" name="Zástupný symbol pro obsah 4">
            <a:extLst>
              <a:ext uri="{FF2B5EF4-FFF2-40B4-BE49-F238E27FC236}">
                <a16:creationId xmlns:a16="http://schemas.microsoft.com/office/drawing/2014/main" id="{A25D4485-8F3A-4763-883C-A9E7C7EB55E5}"/>
              </a:ext>
            </a:extLst>
          </p:cNvPr>
          <p:cNvSpPr>
            <a:spLocks noGrp="1"/>
          </p:cNvSpPr>
          <p:nvPr>
            <p:ph idx="1"/>
          </p:nvPr>
        </p:nvSpPr>
        <p:spPr/>
        <p:txBody>
          <a:bodyPr/>
          <a:lstStyle/>
          <a:p>
            <a:pPr marL="0" indent="0" algn="just">
              <a:buNone/>
            </a:pPr>
            <a:r>
              <a:rPr lang="cs-CZ" dirty="0">
                <a:latin typeface="Times New Roman" panose="02020603050405020304" pitchFamily="18" charset="0"/>
                <a:cs typeface="Times New Roman" panose="02020603050405020304" pitchFamily="18" charset="0"/>
              </a:rPr>
              <a:t>Listina základních práv a svobod čl. 32 – ochrana rodiny, Právo rodičů, kteří pečují o děti, na pomoc ze strany státu. Podrobnosti má stanovit zákon. </a:t>
            </a:r>
          </a:p>
          <a:p>
            <a:pPr marL="0" indent="0" algn="just">
              <a:buNone/>
            </a:pPr>
            <a:r>
              <a:rPr lang="cs-CZ" dirty="0">
                <a:latin typeface="Times New Roman" panose="02020603050405020304" pitchFamily="18" charset="0"/>
                <a:cs typeface="Times New Roman" panose="02020603050405020304" pitchFamily="18" charset="0"/>
              </a:rPr>
              <a:t>Zákon č. 117/1995 Sb., o státní sociální podpoře, ve znění pozdějších předpisů,</a:t>
            </a:r>
          </a:p>
          <a:p>
            <a:pPr marL="0" indent="0" algn="just">
              <a:buNone/>
            </a:pPr>
            <a:r>
              <a:rPr lang="cs-CZ" dirty="0">
                <a:latin typeface="Times New Roman" panose="02020603050405020304" pitchFamily="18" charset="0"/>
                <a:cs typeface="Times New Roman" panose="02020603050405020304" pitchFamily="18" charset="0"/>
              </a:rPr>
              <a:t>Zákon č. 110/2006 Sb., o životním a existenčním minimu, ve znění  pozdějších předpisů,  </a:t>
            </a:r>
          </a:p>
          <a:p>
            <a:pPr marL="0" indent="0" algn="just">
              <a:buNone/>
            </a:pPr>
            <a:r>
              <a:rPr lang="cs-CZ" dirty="0">
                <a:latin typeface="Times New Roman" panose="02020603050405020304" pitchFamily="18" charset="0"/>
                <a:cs typeface="Times New Roman" panose="02020603050405020304" pitchFamily="18" charset="0"/>
              </a:rPr>
              <a:t>Zákon č. 73/2011 Sb.,  o Úřadu práce ČR a o změně souvisejících zákonů, ve znění pozdějších předpisů</a:t>
            </a:r>
          </a:p>
          <a:p>
            <a:endParaRPr lang="cs-CZ" dirty="0"/>
          </a:p>
        </p:txBody>
      </p:sp>
    </p:spTree>
    <p:extLst>
      <p:ext uri="{BB962C8B-B14F-4D97-AF65-F5344CB8AC3E}">
        <p14:creationId xmlns:p14="http://schemas.microsoft.com/office/powerpoint/2010/main" val="3862020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C22CC8C2-BE71-44F5-8F55-7727BBAA4821}"/>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C1666363-D224-44CE-BF22-850397F8B15A}"/>
              </a:ext>
            </a:extLst>
          </p:cNvPr>
          <p:cNvSpPr>
            <a:spLocks noGrp="1"/>
          </p:cNvSpPr>
          <p:nvPr>
            <p:ph type="title"/>
          </p:nvPr>
        </p:nvSpPr>
        <p:spPr>
          <a:xfrm>
            <a:off x="1044465" y="816638"/>
            <a:ext cx="10753200" cy="451576"/>
          </a:xfrm>
        </p:spPr>
        <p:txBody>
          <a:bodyPr/>
          <a:lstStyle/>
          <a:p>
            <a:pPr algn="ctr"/>
            <a:r>
              <a:rPr lang="cs-CZ" dirty="0">
                <a:latin typeface="Times New Roman" panose="02020603050405020304" pitchFamily="18" charset="0"/>
                <a:cs typeface="Times New Roman" panose="02020603050405020304" pitchFamily="18" charset="0"/>
              </a:rPr>
              <a:t>Okruh oprávněných osob</a:t>
            </a:r>
          </a:p>
        </p:txBody>
      </p:sp>
      <p:sp>
        <p:nvSpPr>
          <p:cNvPr id="5" name="Zástupný symbol pro obsah 4">
            <a:extLst>
              <a:ext uri="{FF2B5EF4-FFF2-40B4-BE49-F238E27FC236}">
                <a16:creationId xmlns:a16="http://schemas.microsoft.com/office/drawing/2014/main" id="{F218247C-401B-4FA4-AD32-074CD5067408}"/>
              </a:ext>
            </a:extLst>
          </p:cNvPr>
          <p:cNvSpPr>
            <a:spLocks noGrp="1"/>
          </p:cNvSpPr>
          <p:nvPr>
            <p:ph idx="1"/>
          </p:nvPr>
        </p:nvSpPr>
        <p:spPr/>
        <p:txBody>
          <a:bodyPr/>
          <a:lstStyle/>
          <a:p>
            <a:pPr>
              <a:lnSpc>
                <a:spcPct val="100000"/>
              </a:lnSpc>
            </a:pPr>
            <a:r>
              <a:rPr lang="cs-CZ" sz="2000" dirty="0">
                <a:latin typeface="Times New Roman" panose="02020603050405020304" pitchFamily="18" charset="0"/>
                <a:cs typeface="Times New Roman" panose="02020603050405020304" pitchFamily="18" charset="0"/>
              </a:rPr>
              <a:t>Osoby, které jsou na území ČR hlášeny k trvalému pobytu</a:t>
            </a:r>
          </a:p>
          <a:p>
            <a:pPr>
              <a:lnSpc>
                <a:spcPct val="100000"/>
              </a:lnSpc>
            </a:pPr>
            <a:r>
              <a:rPr lang="cs-CZ" sz="2000" dirty="0">
                <a:latin typeface="Times New Roman" panose="02020603050405020304" pitchFamily="18" charset="0"/>
                <a:cs typeface="Times New Roman" panose="02020603050405020304" pitchFamily="18" charset="0"/>
              </a:rPr>
              <a:t>Osoby, které mají na území ČR trvalý pobyt (cizinci)</a:t>
            </a:r>
          </a:p>
          <a:p>
            <a:pPr>
              <a:lnSpc>
                <a:spcPct val="100000"/>
              </a:lnSpc>
            </a:pPr>
            <a:r>
              <a:rPr lang="cs-CZ" sz="2000" dirty="0">
                <a:latin typeface="Times New Roman" panose="02020603050405020304" pitchFamily="18" charset="0"/>
                <a:cs typeface="Times New Roman" panose="02020603050405020304" pitchFamily="18" charset="0"/>
              </a:rPr>
              <a:t>Bydliště na území ČR</a:t>
            </a:r>
          </a:p>
          <a:p>
            <a:pPr>
              <a:lnSpc>
                <a:spcPct val="100000"/>
              </a:lnSpc>
            </a:pPr>
            <a:r>
              <a:rPr lang="cs-CZ" sz="2000" dirty="0">
                <a:latin typeface="Times New Roman" panose="02020603050405020304" pitchFamily="18" charset="0"/>
                <a:cs typeface="Times New Roman" panose="02020603050405020304" pitchFamily="18" charset="0"/>
              </a:rPr>
              <a:t>Cizinci, kteří nemají trvalý pobyt v ČR, pokud mají na území ČR bydliště, zejména</a:t>
            </a:r>
          </a:p>
          <a:p>
            <a:pPr marL="0" indent="0">
              <a:lnSpc>
                <a:spcPct val="100000"/>
              </a:lnSpc>
              <a:buNone/>
            </a:pPr>
            <a:r>
              <a:rPr lang="cs-CZ" sz="2000" dirty="0">
                <a:latin typeface="Times New Roman" panose="02020603050405020304" pitchFamily="18" charset="0"/>
                <a:cs typeface="Times New Roman" panose="02020603050405020304" pitchFamily="18" charset="0"/>
              </a:rPr>
              <a:t>	- nezletilí svěření na území ČR do péče nahrazující péči rodičů,</a:t>
            </a:r>
          </a:p>
          <a:p>
            <a:pPr lvl="2"/>
            <a:r>
              <a:rPr lang="cs-CZ" dirty="0">
                <a:latin typeface="Times New Roman" panose="02020603050405020304" pitchFamily="18" charset="0"/>
                <a:cs typeface="Times New Roman" panose="02020603050405020304" pitchFamily="18" charset="0"/>
              </a:rPr>
              <a:t>- Jim byla udělena doplňková ochrana,</a:t>
            </a:r>
          </a:p>
          <a:p>
            <a:pPr lvl="2"/>
            <a:r>
              <a:rPr lang="cs-CZ" dirty="0">
                <a:latin typeface="Times New Roman" panose="02020603050405020304" pitchFamily="18" charset="0"/>
                <a:cs typeface="Times New Roman" panose="02020603050405020304" pitchFamily="18" charset="0"/>
              </a:rPr>
              <a:t>- jim bylo vydáno povolení k dlouhodobému pobytu za účelem vědeckého výzkumu (a jejich rodinní příslušníci s dlouhodobým pobytem),</a:t>
            </a:r>
          </a:p>
          <a:p>
            <a:pPr marL="0" indent="0">
              <a:lnSpc>
                <a:spcPct val="100000"/>
              </a:lnSpc>
              <a:buNone/>
            </a:pPr>
            <a:r>
              <a:rPr lang="cs-CZ" sz="2000" dirty="0">
                <a:latin typeface="Times New Roman" panose="02020603050405020304" pitchFamily="18" charset="0"/>
                <a:cs typeface="Times New Roman" panose="02020603050405020304" pitchFamily="18" charset="0"/>
              </a:rPr>
              <a:t> 	- jim byla udělena zaměstnanecká karta (a jejich rodinní příslušníci s dlouhodobým pobytem),</a:t>
            </a:r>
          </a:p>
          <a:p>
            <a:pPr marL="0" indent="0">
              <a:lnSpc>
                <a:spcPct val="100000"/>
              </a:lnSpc>
              <a:buNone/>
            </a:pPr>
            <a:r>
              <a:rPr lang="cs-CZ" sz="2000" dirty="0">
                <a:latin typeface="Times New Roman" panose="02020603050405020304" pitchFamily="18" charset="0"/>
                <a:cs typeface="Times New Roman" panose="02020603050405020304" pitchFamily="18" charset="0"/>
              </a:rPr>
              <a:t>	- jsou držiteli modré karty (a jejich rodinní příslušníci s dlouhodobým pobytem),</a:t>
            </a:r>
          </a:p>
          <a:p>
            <a:pPr marL="0" indent="0">
              <a:lnSpc>
                <a:spcPct val="100000"/>
              </a:lnSpc>
              <a:buNone/>
            </a:pPr>
            <a:r>
              <a:rPr lang="cs-CZ" sz="2000" dirty="0">
                <a:latin typeface="Times New Roman" panose="02020603050405020304" pitchFamily="18" charset="0"/>
                <a:cs typeface="Times New Roman" panose="02020603050405020304" pitchFamily="18" charset="0"/>
              </a:rPr>
              <a:t>	- cizinci, kteří byli zaměstnáni na území ČR a jsou v evidenci uchazečů o zaměstnání (a jejich 	rodinní příslušníci s dlouhodobým pobytem),</a:t>
            </a:r>
          </a:p>
          <a:p>
            <a:pPr marL="0" indent="0">
              <a:lnSpc>
                <a:spcPct val="100000"/>
              </a:lnSpc>
              <a:buNone/>
            </a:pPr>
            <a:r>
              <a:rPr lang="cs-CZ" sz="2000" dirty="0">
                <a:latin typeface="Times New Roman" panose="02020603050405020304" pitchFamily="18" charset="0"/>
                <a:cs typeface="Times New Roman" panose="02020603050405020304" pitchFamily="18" charset="0"/>
              </a:rPr>
              <a:t>	- cizinci, kteří mají povolení k dlouhodobému pobytu za účelem výzkumu,</a:t>
            </a:r>
          </a:p>
          <a:p>
            <a:pPr marL="0" indent="0">
              <a:lnSpc>
                <a:spcPct val="100000"/>
              </a:lnSpc>
              <a:buNone/>
            </a:pPr>
            <a:r>
              <a:rPr lang="cs-CZ" sz="2000" dirty="0">
                <a:latin typeface="Times New Roman" panose="02020603050405020304" pitchFamily="18" charset="0"/>
                <a:cs typeface="Times New Roman" panose="02020603050405020304" pitchFamily="18" charset="0"/>
              </a:rPr>
              <a:t>	- nárok vyplývá z přímo použitelných předpisů EU</a:t>
            </a:r>
          </a:p>
          <a:p>
            <a:endParaRPr lang="cs-CZ" dirty="0"/>
          </a:p>
        </p:txBody>
      </p:sp>
    </p:spTree>
    <p:extLst>
      <p:ext uri="{BB962C8B-B14F-4D97-AF65-F5344CB8AC3E}">
        <p14:creationId xmlns:p14="http://schemas.microsoft.com/office/powerpoint/2010/main" val="2142625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81A4F918-1C2C-4F3E-A8D8-AF0841CB6A9A}"/>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B05CE1B9-BA5E-4EAF-B84B-FF13DAA22B0C}"/>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Základní pojmy</a:t>
            </a:r>
          </a:p>
        </p:txBody>
      </p:sp>
      <p:sp>
        <p:nvSpPr>
          <p:cNvPr id="5" name="Zástupný symbol pro obsah 4">
            <a:extLst>
              <a:ext uri="{FF2B5EF4-FFF2-40B4-BE49-F238E27FC236}">
                <a16:creationId xmlns:a16="http://schemas.microsoft.com/office/drawing/2014/main" id="{AAA9946B-7907-4126-B70B-5CAD7267A575}"/>
              </a:ext>
            </a:extLst>
          </p:cNvPr>
          <p:cNvSpPr>
            <a:spLocks noGrp="1"/>
          </p:cNvSpPr>
          <p:nvPr>
            <p:ph idx="1"/>
          </p:nvPr>
        </p:nvSpPr>
        <p:spPr/>
        <p:txBody>
          <a:bodyPr/>
          <a:lstStyle/>
          <a:p>
            <a:pPr marL="72000" indent="0">
              <a:lnSpc>
                <a:spcPct val="100000"/>
              </a:lnSpc>
              <a:buNone/>
            </a:pPr>
            <a:r>
              <a:rPr lang="cs-CZ" b="1" dirty="0">
                <a:latin typeface="Times New Roman" panose="02020603050405020304" pitchFamily="18" charset="0"/>
                <a:cs typeface="Times New Roman" panose="02020603050405020304" pitchFamily="18" charset="0"/>
              </a:rPr>
              <a:t>Rodina</a:t>
            </a:r>
            <a:r>
              <a:rPr lang="cs-CZ" dirty="0">
                <a:latin typeface="Times New Roman" panose="02020603050405020304" pitchFamily="18" charset="0"/>
                <a:cs typeface="Times New Roman" panose="02020603050405020304" pitchFamily="18" charset="0"/>
              </a:rPr>
              <a:t> – oprávněná osoba a společně s ní posuzované osoby, není-li jich pak sama oprávněná osoba</a:t>
            </a:r>
          </a:p>
          <a:p>
            <a:pPr marL="72000" indent="0">
              <a:lnSpc>
                <a:spcPct val="100000"/>
              </a:lnSpc>
              <a:buNone/>
            </a:pPr>
            <a:r>
              <a:rPr lang="cs-CZ" b="1" dirty="0">
                <a:latin typeface="Times New Roman" panose="02020603050405020304" pitchFamily="18" charset="0"/>
                <a:cs typeface="Times New Roman" panose="02020603050405020304" pitchFamily="18" charset="0"/>
              </a:rPr>
              <a:t>Společně posuzované osoby</a:t>
            </a:r>
            <a:r>
              <a:rPr lang="cs-CZ" i="1" dirty="0">
                <a:latin typeface="Times New Roman" panose="02020603050405020304" pitchFamily="18" charset="0"/>
                <a:cs typeface="Times New Roman" panose="02020603050405020304" pitchFamily="18" charset="0"/>
              </a:rPr>
              <a:t>:</a:t>
            </a:r>
          </a:p>
          <a:p>
            <a:pPr lvl="1"/>
            <a:r>
              <a:rPr lang="cs-CZ" sz="2800" dirty="0">
                <a:latin typeface="Times New Roman" panose="02020603050405020304" pitchFamily="18" charset="0"/>
                <a:cs typeface="Times New Roman" panose="02020603050405020304" pitchFamily="18" charset="0"/>
              </a:rPr>
              <a:t>Nezaopatřené děti</a:t>
            </a:r>
          </a:p>
          <a:p>
            <a:pPr lvl="1"/>
            <a:r>
              <a:rPr lang="cs-CZ" sz="2800" dirty="0">
                <a:latin typeface="Times New Roman" panose="02020603050405020304" pitchFamily="18" charset="0"/>
                <a:cs typeface="Times New Roman" panose="02020603050405020304" pitchFamily="18" charset="0"/>
              </a:rPr>
              <a:t>Nezaopatřené děti a rodiče těchto dětí</a:t>
            </a:r>
          </a:p>
          <a:p>
            <a:pPr lvl="1"/>
            <a:r>
              <a:rPr lang="cs-CZ" sz="2800" dirty="0">
                <a:latin typeface="Times New Roman" panose="02020603050405020304" pitchFamily="18" charset="0"/>
                <a:cs typeface="Times New Roman" panose="02020603050405020304" pitchFamily="18" charset="0"/>
              </a:rPr>
              <a:t>Manželé, partneři, druh, družka nejde-li o rodiče nezaopatřených dětí</a:t>
            </a:r>
          </a:p>
          <a:p>
            <a:endParaRPr lang="cs-CZ" dirty="0"/>
          </a:p>
        </p:txBody>
      </p:sp>
    </p:spTree>
    <p:extLst>
      <p:ext uri="{BB962C8B-B14F-4D97-AF65-F5344CB8AC3E}">
        <p14:creationId xmlns:p14="http://schemas.microsoft.com/office/powerpoint/2010/main" val="3349339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38CD94E9-E3FE-46EB-AE76-375B1E0158DA}"/>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EFA51B2F-BEE9-4052-81EF-25600C2D7748}"/>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Základní pojmy pokračování</a:t>
            </a:r>
          </a:p>
        </p:txBody>
      </p:sp>
      <p:sp>
        <p:nvSpPr>
          <p:cNvPr id="5" name="Zástupný symbol pro obsah 4">
            <a:extLst>
              <a:ext uri="{FF2B5EF4-FFF2-40B4-BE49-F238E27FC236}">
                <a16:creationId xmlns:a16="http://schemas.microsoft.com/office/drawing/2014/main" id="{9B0E47BB-DD30-43DF-8D41-63EEA392C47B}"/>
              </a:ext>
            </a:extLst>
          </p:cNvPr>
          <p:cNvSpPr>
            <a:spLocks noGrp="1"/>
          </p:cNvSpPr>
          <p:nvPr>
            <p:ph idx="1"/>
          </p:nvPr>
        </p:nvSpPr>
        <p:spPr/>
        <p:txBody>
          <a:bodyPr/>
          <a:lstStyle/>
          <a:p>
            <a:pPr marL="0" indent="0">
              <a:lnSpc>
                <a:spcPct val="100000"/>
              </a:lnSpc>
              <a:buNone/>
            </a:pPr>
            <a:r>
              <a:rPr lang="cs-CZ" sz="2400" b="1" dirty="0">
                <a:latin typeface="Times New Roman" panose="02020603050405020304" pitchFamily="18" charset="0"/>
                <a:cs typeface="Times New Roman" panose="02020603050405020304" pitchFamily="18" charset="0"/>
              </a:rPr>
              <a:t>Nezaopatřené dítě </a:t>
            </a:r>
            <a:r>
              <a:rPr lang="cs-CZ" sz="2400" dirty="0">
                <a:latin typeface="Times New Roman" panose="02020603050405020304" pitchFamily="18" charset="0"/>
                <a:cs typeface="Times New Roman" panose="02020603050405020304" pitchFamily="18" charset="0"/>
              </a:rPr>
              <a:t>– vždy dítě do skončení povinné školní docházky. Po skončení povinné školní docházky do 26 let věku, jestliže.</a:t>
            </a:r>
          </a:p>
          <a:p>
            <a:pPr marL="514350" indent="-514350">
              <a:lnSpc>
                <a:spcPct val="100000"/>
              </a:lnSpc>
              <a:buAutoNum type="alphaLcParenR"/>
            </a:pPr>
            <a:r>
              <a:rPr lang="cs-CZ" sz="2400" dirty="0">
                <a:latin typeface="Times New Roman" panose="02020603050405020304" pitchFamily="18" charset="0"/>
                <a:cs typeface="Times New Roman" panose="02020603050405020304" pitchFamily="18" charset="0"/>
              </a:rPr>
              <a:t>se soustavně připravuje na budoucí povolání,</a:t>
            </a:r>
          </a:p>
          <a:p>
            <a:pPr marL="514350" indent="-514350">
              <a:lnSpc>
                <a:spcPct val="100000"/>
              </a:lnSpc>
              <a:buAutoNum type="alphaLcParenR"/>
            </a:pPr>
            <a:r>
              <a:rPr lang="cs-CZ" sz="2400" dirty="0">
                <a:latin typeface="Times New Roman" panose="02020603050405020304" pitchFamily="18" charset="0"/>
                <a:cs typeface="Times New Roman" panose="02020603050405020304" pitchFamily="18" charset="0"/>
              </a:rPr>
              <a:t>se nemůže soustavně připravovat na budoucí povolání pro nemoc nebo úraz </a:t>
            </a:r>
          </a:p>
          <a:p>
            <a:pPr marL="514350" indent="-514350">
              <a:lnSpc>
                <a:spcPct val="100000"/>
              </a:lnSpc>
              <a:buAutoNum type="alphaLcParenR"/>
            </a:pPr>
            <a:r>
              <a:rPr lang="cs-CZ" sz="2400" dirty="0">
                <a:latin typeface="Times New Roman" panose="02020603050405020304" pitchFamily="18" charset="0"/>
                <a:cs typeface="Times New Roman" panose="02020603050405020304" pitchFamily="18" charset="0"/>
              </a:rPr>
              <a:t>z důvodu dlouhodobě nepříznivého zdravotního stavu  je neschopno vykonávat soustavnou výdělečnou činnost</a:t>
            </a:r>
          </a:p>
          <a:p>
            <a:pPr marL="514350" indent="-514350">
              <a:lnSpc>
                <a:spcPct val="100000"/>
              </a:lnSpc>
              <a:buAutoNum type="alphaLcParenR"/>
            </a:pPr>
            <a:r>
              <a:rPr lang="cs-CZ" sz="2400" dirty="0">
                <a:latin typeface="Times New Roman" panose="02020603050405020304" pitchFamily="18" charset="0"/>
                <a:cs typeface="Times New Roman" panose="02020603050405020304" pitchFamily="18" charset="0"/>
              </a:rPr>
              <a:t>do 18 let dítě, které je vedeno v evidenci krajské pobočky Úřadu práce jako uchazeč o zaměstnání a nemá nárok na podporu v nezaměstnanosti nebo podporu při rekvalifikaci</a:t>
            </a:r>
          </a:p>
          <a:p>
            <a:pPr marL="0" indent="0">
              <a:lnSpc>
                <a:spcPct val="100000"/>
              </a:lnSpc>
              <a:buNone/>
            </a:pPr>
            <a:r>
              <a:rPr lang="cs-CZ" sz="2400" dirty="0">
                <a:latin typeface="Times New Roman" panose="02020603050405020304" pitchFamily="18" charset="0"/>
                <a:cs typeface="Times New Roman" panose="02020603050405020304" pitchFamily="18" charset="0"/>
              </a:rPr>
              <a:t>Negativní vymezení – za nezaopatřené dítě nelze považovat dítě, které je poživatelem invalidního důchodu pro invaliditu třetího stupně.</a:t>
            </a:r>
          </a:p>
          <a:p>
            <a:endParaRPr lang="cs-CZ" dirty="0"/>
          </a:p>
        </p:txBody>
      </p:sp>
    </p:spTree>
    <p:extLst>
      <p:ext uri="{BB962C8B-B14F-4D97-AF65-F5344CB8AC3E}">
        <p14:creationId xmlns:p14="http://schemas.microsoft.com/office/powerpoint/2010/main" val="3838293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1B216BE-56F4-46D2-BA5E-AC7B64F9A38D}"/>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8EFB9A3D-CD87-43CA-84A7-DA1507842857}"/>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FE8CECA7-11A2-4B66-A3D8-77450F46651E}"/>
              </a:ext>
            </a:extLst>
          </p:cNvPr>
          <p:cNvSpPr>
            <a:spLocks noGrp="1"/>
          </p:cNvSpPr>
          <p:nvPr>
            <p:ph type="title"/>
          </p:nvPr>
        </p:nvSpPr>
        <p:spPr>
          <a:xfrm>
            <a:off x="720000" y="800212"/>
            <a:ext cx="10753200" cy="451576"/>
          </a:xfrm>
        </p:spPr>
        <p:txBody>
          <a:bodyPr/>
          <a:lstStyle/>
          <a:p>
            <a:pPr algn="ctr"/>
            <a:r>
              <a:rPr lang="cs-CZ" dirty="0">
                <a:latin typeface="Times New Roman" panose="02020603050405020304" pitchFamily="18" charset="0"/>
                <a:cs typeface="Times New Roman" panose="02020603050405020304" pitchFamily="18" charset="0"/>
              </a:rPr>
              <a:t>Pojmy</a:t>
            </a:r>
          </a:p>
        </p:txBody>
      </p:sp>
      <p:sp>
        <p:nvSpPr>
          <p:cNvPr id="5" name="Zástupný obsah 4">
            <a:extLst>
              <a:ext uri="{FF2B5EF4-FFF2-40B4-BE49-F238E27FC236}">
                <a16:creationId xmlns:a16="http://schemas.microsoft.com/office/drawing/2014/main" id="{62329F92-1B25-48C9-8B37-B42C1D319658}"/>
              </a:ext>
            </a:extLst>
          </p:cNvPr>
          <p:cNvSpPr>
            <a:spLocks noGrp="1"/>
          </p:cNvSpPr>
          <p:nvPr>
            <p:ph idx="1"/>
          </p:nvPr>
        </p:nvSpPr>
        <p:spPr/>
        <p:txBody>
          <a:bodyPr/>
          <a:lstStyle/>
          <a:p>
            <a:pPr marL="586350" indent="-514350">
              <a:buAutoNum type="arabicPeriod"/>
            </a:pPr>
            <a:r>
              <a:rPr lang="cs-CZ" sz="3600" dirty="0">
                <a:latin typeface="Times New Roman" panose="02020603050405020304" pitchFamily="18" charset="0"/>
                <a:cs typeface="Times New Roman" panose="02020603050405020304" pitchFamily="18" charset="0"/>
              </a:rPr>
              <a:t>Co Je to životní minimum?</a:t>
            </a:r>
          </a:p>
          <a:p>
            <a:pPr marL="586350" indent="-514350">
              <a:buAutoNum type="arabicPeriod"/>
            </a:pPr>
            <a:r>
              <a:rPr lang="cs-CZ" sz="3600" dirty="0">
                <a:latin typeface="Times New Roman" panose="02020603050405020304" pitchFamily="18" charset="0"/>
                <a:cs typeface="Times New Roman" panose="02020603050405020304" pitchFamily="18" charset="0"/>
              </a:rPr>
              <a:t>Pro jaké účely se využívá životní minimum?</a:t>
            </a:r>
          </a:p>
          <a:p>
            <a:pPr marL="586350" indent="-514350">
              <a:buAutoNum type="arabicPeriod"/>
            </a:pPr>
            <a:r>
              <a:rPr lang="cs-CZ" sz="3600" dirty="0">
                <a:latin typeface="Times New Roman" panose="02020603050405020304" pitchFamily="18" charset="0"/>
                <a:cs typeface="Times New Roman" panose="02020603050405020304" pitchFamily="18" charset="0"/>
              </a:rPr>
              <a:t>Co je to existenční minimum?</a:t>
            </a:r>
          </a:p>
          <a:p>
            <a:pPr marL="586350" indent="-514350">
              <a:buAutoNum type="arabicPeriod"/>
            </a:pPr>
            <a:r>
              <a:rPr lang="cs-CZ" sz="3600" dirty="0">
                <a:latin typeface="Times New Roman" panose="02020603050405020304" pitchFamily="18" charset="0"/>
                <a:cs typeface="Times New Roman" panose="02020603050405020304" pitchFamily="18" charset="0"/>
              </a:rPr>
              <a:t>Pro jaké účely se využívá existenční minimum?</a:t>
            </a:r>
          </a:p>
        </p:txBody>
      </p:sp>
    </p:spTree>
    <p:extLst>
      <p:ext uri="{BB962C8B-B14F-4D97-AF65-F5344CB8AC3E}">
        <p14:creationId xmlns:p14="http://schemas.microsoft.com/office/powerpoint/2010/main" val="2103304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59079964-C967-4C76-990D-78A598CF8D42}"/>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0ACF1303-FFE8-4471-9600-C60FF1B8905F}"/>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Životní a existenční minimum</a:t>
            </a:r>
          </a:p>
        </p:txBody>
      </p:sp>
      <p:sp>
        <p:nvSpPr>
          <p:cNvPr id="5" name="Zástupný symbol pro obsah 4">
            <a:extLst>
              <a:ext uri="{FF2B5EF4-FFF2-40B4-BE49-F238E27FC236}">
                <a16:creationId xmlns:a16="http://schemas.microsoft.com/office/drawing/2014/main" id="{F7056B00-44C2-4116-B80C-9812401B5A34}"/>
              </a:ext>
            </a:extLst>
          </p:cNvPr>
          <p:cNvSpPr>
            <a:spLocks noGrp="1"/>
          </p:cNvSpPr>
          <p:nvPr>
            <p:ph idx="1"/>
          </p:nvPr>
        </p:nvSpPr>
        <p:spPr/>
        <p:txBody>
          <a:bodyPr/>
          <a:lstStyle/>
          <a:p>
            <a:pPr marL="72000" indent="0">
              <a:buNone/>
            </a:pPr>
            <a:r>
              <a:rPr lang="cs-CZ" dirty="0">
                <a:latin typeface="Times New Roman" panose="02020603050405020304" pitchFamily="18" charset="0"/>
                <a:cs typeface="Times New Roman" panose="02020603050405020304" pitchFamily="18" charset="0"/>
              </a:rPr>
              <a:t>Úprava v zákoně č. 110/2006 Sb., o životním a existenčním minimu, ve znění pozdějších předpisů</a:t>
            </a:r>
          </a:p>
          <a:p>
            <a:pPr marL="72000" indent="0">
              <a:buNone/>
            </a:pPr>
            <a:r>
              <a:rPr lang="cs-CZ" b="1" dirty="0">
                <a:latin typeface="Times New Roman" panose="02020603050405020304" pitchFamily="18" charset="0"/>
                <a:cs typeface="Times New Roman" panose="02020603050405020304" pitchFamily="18" charset="0"/>
              </a:rPr>
              <a:t>Životní minimum </a:t>
            </a:r>
            <a:r>
              <a:rPr lang="cs-CZ" dirty="0">
                <a:latin typeface="Times New Roman" panose="02020603050405020304" pitchFamily="18" charset="0"/>
                <a:cs typeface="Times New Roman" panose="02020603050405020304" pitchFamily="18" charset="0"/>
              </a:rPr>
              <a:t>– minimální hranice peněžitých příjmů fyzických osob k zajištění výživy a ostatních základních osobních potřeb</a:t>
            </a:r>
          </a:p>
          <a:p>
            <a:pPr marL="72000" indent="0">
              <a:buNone/>
            </a:pPr>
            <a:r>
              <a:rPr lang="cs-CZ" b="1" dirty="0">
                <a:latin typeface="Times New Roman" panose="02020603050405020304" pitchFamily="18" charset="0"/>
                <a:cs typeface="Times New Roman" panose="02020603050405020304" pitchFamily="18" charset="0"/>
              </a:rPr>
              <a:t>Existenční minimum </a:t>
            </a:r>
            <a:r>
              <a:rPr lang="cs-CZ" dirty="0">
                <a:latin typeface="Times New Roman" panose="02020603050405020304" pitchFamily="18" charset="0"/>
                <a:cs typeface="Times New Roman" panose="02020603050405020304" pitchFamily="18" charset="0"/>
              </a:rPr>
              <a:t>– minimální hranice příjmů fyzických osob, která se považuje  za nezbytnou k zajištění výživy  a ostatních základních osobních potřeb na úrovni umožňující přežití</a:t>
            </a:r>
          </a:p>
          <a:p>
            <a:pPr marL="72000" indent="0">
              <a:buNone/>
            </a:pPr>
            <a:r>
              <a:rPr lang="cs-CZ" dirty="0">
                <a:latin typeface="Times New Roman" panose="02020603050405020304" pitchFamily="18" charset="0"/>
                <a:cs typeface="Times New Roman" panose="02020603050405020304" pitchFamily="18" charset="0"/>
              </a:rPr>
              <a:t>Vyloučení nezbytných nákladů na bydlení</a:t>
            </a:r>
          </a:p>
          <a:p>
            <a:endParaRPr lang="cs-CZ" dirty="0"/>
          </a:p>
        </p:txBody>
      </p:sp>
    </p:spTree>
    <p:extLst>
      <p:ext uri="{BB962C8B-B14F-4D97-AF65-F5344CB8AC3E}">
        <p14:creationId xmlns:p14="http://schemas.microsoft.com/office/powerpoint/2010/main" val="2735463567"/>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law-prezentace-16-9-cz-v11.potx" id="{4E9291F6-B920-48C7-AC35-9342B417E3C9}" vid="{A04E845E-CC96-4AFA-B6AA-9EA935455C7B}"/>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muni-law-prezentace-16-9-cz-v11</Template>
  <TotalTime>3</TotalTime>
  <Words>1917</Words>
  <Application>Microsoft Office PowerPoint</Application>
  <PresentationFormat>Širokoúhlá obrazovka</PresentationFormat>
  <Paragraphs>174</Paragraphs>
  <Slides>22</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22</vt:i4>
      </vt:variant>
    </vt:vector>
  </HeadingPairs>
  <TitlesOfParts>
    <vt:vector size="27" baseType="lpstr">
      <vt:lpstr>Arial</vt:lpstr>
      <vt:lpstr>Tahoma</vt:lpstr>
      <vt:lpstr>Times New Roman</vt:lpstr>
      <vt:lpstr>Wingdings</vt:lpstr>
      <vt:lpstr>Prezentace_MU_CZ</vt:lpstr>
      <vt:lpstr>Státní sociální podpora </vt:lpstr>
      <vt:lpstr>Program přednášky</vt:lpstr>
      <vt:lpstr>Státní sociální podpora - charakteristika systému</vt:lpstr>
      <vt:lpstr>Prameny právní úpravy</vt:lpstr>
      <vt:lpstr>Okruh oprávněných osob</vt:lpstr>
      <vt:lpstr>Základní pojmy</vt:lpstr>
      <vt:lpstr>Základní pojmy pokračování</vt:lpstr>
      <vt:lpstr>Pojmy</vt:lpstr>
      <vt:lpstr>Životní a existenční minimum</vt:lpstr>
      <vt:lpstr>Existenční minimum</vt:lpstr>
      <vt:lpstr>Životní minimum</vt:lpstr>
      <vt:lpstr>Podpora rodin s nezaopatřenými dětmi - příklad</vt:lpstr>
      <vt:lpstr>Podpora rodin s nezaopatřenými dětmi - příklad</vt:lpstr>
      <vt:lpstr>Přídavek na dítě</vt:lpstr>
      <vt:lpstr>Přídavek na dítě ve zvýšené výměře</vt:lpstr>
      <vt:lpstr>Příspěvek na bydlení</vt:lpstr>
      <vt:lpstr>Rodičovský příspěvek</vt:lpstr>
      <vt:lpstr>Rodičovský příspěvek - pokračování</vt:lpstr>
      <vt:lpstr>Porodné</vt:lpstr>
      <vt:lpstr>Pohřebné</vt:lpstr>
      <vt:lpstr>Právní vztah sociální podpory</vt:lpstr>
      <vt:lpstr>Řízení ve věcech státní sociální podpory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Jana Komendová</dc:creator>
  <cp:lastModifiedBy>Jana Komendová</cp:lastModifiedBy>
  <cp:revision>34</cp:revision>
  <cp:lastPrinted>2024-11-01T06:45:35Z</cp:lastPrinted>
  <dcterms:created xsi:type="dcterms:W3CDTF">2021-03-01T14:23:53Z</dcterms:created>
  <dcterms:modified xsi:type="dcterms:W3CDTF">2024-11-01T06:49:12Z</dcterms:modified>
</cp:coreProperties>
</file>