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handoutMasterIdLst>
    <p:handoutMasterId r:id="rId30"/>
  </p:handoutMasterIdLst>
  <p:sldIdLst>
    <p:sldId id="336" r:id="rId2"/>
    <p:sldId id="257" r:id="rId3"/>
    <p:sldId id="322" r:id="rId4"/>
    <p:sldId id="305" r:id="rId5"/>
    <p:sldId id="287" r:id="rId6"/>
    <p:sldId id="339" r:id="rId7"/>
    <p:sldId id="292" r:id="rId8"/>
    <p:sldId id="307" r:id="rId9"/>
    <p:sldId id="295" r:id="rId10"/>
    <p:sldId id="296" r:id="rId11"/>
    <p:sldId id="309" r:id="rId12"/>
    <p:sldId id="310" r:id="rId13"/>
    <p:sldId id="311" r:id="rId14"/>
    <p:sldId id="312" r:id="rId15"/>
    <p:sldId id="314" r:id="rId16"/>
    <p:sldId id="315" r:id="rId17"/>
    <p:sldId id="321" r:id="rId18"/>
    <p:sldId id="273" r:id="rId19"/>
    <p:sldId id="274" r:id="rId20"/>
    <p:sldId id="275" r:id="rId21"/>
    <p:sldId id="276" r:id="rId22"/>
    <p:sldId id="278" r:id="rId23"/>
    <p:sldId id="279" r:id="rId24"/>
    <p:sldId id="338" r:id="rId25"/>
    <p:sldId id="303" r:id="rId26"/>
    <p:sldId id="304" r:id="rId27"/>
    <p:sldId id="333" r:id="rId28"/>
    <p:sldId id="335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5" autoAdjust="0"/>
    <p:restoredTop sz="93897" autoAdjust="0"/>
  </p:normalViewPr>
  <p:slideViewPr>
    <p:cSldViewPr>
      <p:cViewPr varScale="1">
        <p:scale>
          <a:sx n="44" d="100"/>
          <a:sy n="44" d="100"/>
        </p:scale>
        <p:origin x="5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18333B2-3BB8-42E3-96AC-FAC92075A5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037CF96-A362-4306-8B51-38F60B82ED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97FC33E-D399-4C7B-83C4-9FC8272E217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482DB70A-F9E7-4490-8BF6-5AE35A1A5A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F17F0A-A51E-416D-84E1-0E7A210039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86AD3BC9-564F-40FB-B964-E119507EE85F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E568D7-DCF2-4830-B8E2-9033C654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DB7460-041B-4AD2-80BD-4F49EECF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02575B-2061-4729-9A56-DFF233CE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EF72-0D0F-4BD8-9EAD-A02768EF25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11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42DE4A7-B22F-4EB8-8945-9E3C38F0A408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EA941F-E6AD-4587-BFFE-28EA4E9F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912A0F-F0CC-41E2-9ADB-EED08F02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B8545A-C7F8-4A0A-B237-9FF86A98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55385-E9AE-4581-A4B8-B688382034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53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E84835A-C225-434B-B73C-7F02F65A9663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BC2D2B81-9C16-4CDD-B3D2-4BA375E68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F8361D14-44E4-4735-9C8F-8FEDEAD4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0F99EAF-6995-4635-B44E-5A94AD26FE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897344B-0B70-41D9-B22D-EBA92BCFF1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6BD670-7995-4C4A-A751-31663EC88F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494E-CE46-423D-AD81-A0BBDBE1F5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85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00F591C-1587-456A-A3F5-0A25D47775B7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562AA8-512C-4543-A97D-7EF67097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80F0FBB-3BD5-4C51-9165-FB263093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E619E1B-754D-40F0-86F0-B288DB6A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8280C-25A8-4AB5-AEC6-D0974C43AB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713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14BC6168-B01D-4ED2-8E4A-DA3F9BB3917A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2B306E9-4D6C-40B6-A95C-FB3CE6F21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4B60B6C-912D-4F14-A528-D2A4E6DE2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F683452-031C-4A3E-809A-A685D9B62F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5B76A13-9A93-480B-95A2-1F9AEF175C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4AF9736-0DDC-4B05-9F57-0A1375DD3F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DF75-3FBB-46DF-964B-DADFA154B5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432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E1DF19D-459C-4415-8BB8-1762436027F5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26F8814-E76E-4590-B032-DF299406C8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F2DD8ED-DE3A-4E28-A476-D9ACD1C8CA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8B0BF48-C735-459A-BF7D-DC865474E0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476E-E960-4B1E-AE57-BA02DF6927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077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002554ED-E23E-4AF9-8E38-F72AF8C9157F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B1CD5B-4FAF-4239-A1D3-7D606B79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BEB64A-46E8-4B81-8BD5-C7AFBC62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215F39-89A9-4BE7-9FD8-C5889527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2EA4-EFD4-44B6-933A-E41F930CA5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420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8A1E417-CDE6-4D08-B6AE-2099B0B5D9C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1F6F29-5EC8-4EA9-90A5-4B3B40ED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6B93F5-8B53-4421-83A8-5B9688AB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35B75A-1A1E-47BA-A027-A27132E6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DC4C-D72B-41FC-B27B-7602CD8AED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137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2778943-568F-41A7-A46F-2EDACD422513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45C971-263E-45E7-9C18-6A007683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145C88-7B96-4732-9358-B0CAA820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2B749C-CF1F-415C-8823-CBD96829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4040-2609-43FC-8602-07BE21CB25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375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091BEAE-9474-4B69-A969-36B67F568EB5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98FDEE-0233-483F-8DD3-C1E56F1D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E1EB64-9CAA-4C8C-94B9-8CE36DF2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628E92-4516-4E08-8D1C-46A09161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97012-DBD7-45A3-97A3-A0E78E2C56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231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C538F53-81B9-4F48-A2A9-629EF3AE6FC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E07E0C3-E3B9-4C52-821C-977AB63A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BD844F5-C6A1-4656-B6DB-F207C46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81BAA1-AF3F-44FB-BECE-3D33A087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0E56-2C0B-4298-9436-46CE14A0C6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401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B44A4B70-4F98-475C-8766-F0FACA33E9F8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AE7E566-DBA8-42F2-AEDA-4305F1D1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B3BAB4F-F2E7-40C7-938B-C7AB744E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A0983C-4C38-4AE2-9111-21C9A630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5C10-F73F-4B8D-AFD2-547CA6D01D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31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6CCD926D-966E-4F33-A38D-7E0A14C0FD7B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C3E98EE-DF3C-4BD3-BD0E-78D8104C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C3E8B21-55C0-4A8B-B45E-3033AEB8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7A37063-50AF-43D3-9B48-EF3CBB35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3C7C-D9A4-48A1-805C-AF3E3F44CD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575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162EC0-0AA1-4533-89C9-21F628F0379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C72C07-C8A2-4584-BD27-07BDED8D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3498955-858D-48BD-A26A-DC2DAEBA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9100F0-DD89-4033-B9A1-54A0B1E8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8EDC-266A-4939-A250-00CF1B6E2A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020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DFFCB091-84FD-4526-8325-61BE75D61A9A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A913BE6-D88B-40EF-A6A1-3D88FCFC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4B6AE4B-0FE2-4EA2-9EBD-F09FD9FE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9394783-A826-4216-B922-90EA4262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A68F-DAA5-423D-A428-F360E32061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860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0728783-2575-4B95-8E53-B497F3308BCF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7E71B15-343C-40DD-ABF6-9A5AE9D7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F9F2D5F-17A7-44E9-9CAB-B796D2BF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1A8DD9E-DFA7-451A-8119-6FF436D1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2A66B-C7F6-4BD6-9932-BFD8F7AE96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980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1880C864-1A95-4B0C-88F7-316D2F6E4641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92F6A2CA-3900-4F8E-9C86-024FDC246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A0F752A0-DC7E-4623-AF11-68CD0CA0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FBC57B6D-1618-49ED-AD3E-DA38BCE1E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2F6672EF-EB98-4D3F-8793-6B4700162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59F9DF82-65ED-472F-A257-1C77E79E3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E1F9FE88-247F-4BDC-AF59-03E656C91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E458C761-8067-444F-8FF8-7984D8033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177A9D37-DD6F-41B3-A346-D68B9B347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F893717B-C3E6-4354-B5C0-6BBF6FA7C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E4BEC1ED-DED9-4760-962D-3832B0453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CDC6E40B-814E-46F1-BB18-06D09ED95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40059D30-AC6A-4B0D-816F-A6177A63D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D896A567-C750-4750-B5B9-A3E71DD08F42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DC275193-4DF6-403E-9842-A30431E2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C1C63A30-31D5-4894-A2EF-B60AD13C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8704A511-D47E-4103-945A-4C9C6AAE6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A87FD5AE-4407-4D3D-917F-5537EADD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5CC49072-34F3-44C1-A31E-C23626DB8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13F9E66F-0015-4456-8841-DC70ACC4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DE5B9E94-E7D2-4463-8A32-B32CDA3ED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13579EC8-71C4-447D-82D9-1B15FB7D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0555FA28-C46C-4089-AA16-7DDA05E4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C094959A-BDD7-4831-B941-20C2A34E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5694029B-6DB4-4BDC-B8DC-1EBAC962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1C39F3B0-FD81-40C0-B83C-3CB5A1919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2C39FDD2-DECB-48ED-B8C2-2115213B7660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57284423-81F0-4953-A449-988BEE73E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8CD50F16-FFAE-4DC6-96E5-30C203274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655-0FA1-457A-9524-9AA26320E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65DA2-52CA-4D8F-8D62-A818D8DB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AA7D-7434-4542-A47D-BDA7CE4F9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36998264-8BC3-442C-B3E4-FD13AC0051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439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1._leden" TargetMode="External"/><Relationship Id="rId2" Type="http://schemas.openxmlformats.org/officeDocument/2006/relationships/hyperlink" Target="https://cs.wikipedia.org/wiki/Zem%C4%9B_Moravskoslezsk%C3%A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orav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iki/Moravsk%C3%A9_enkl%C3%A1vy_ve_Slezsku" TargetMode="External"/><Relationship Id="rId4" Type="http://schemas.openxmlformats.org/officeDocument/2006/relationships/hyperlink" Target="http://cs.wikipedia.org/wiki/%C4%8Cesk%C3%A9_Slezsk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9200564-AE4A-45F1-8CA0-C4EA8CD25D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2736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b="1" i="1" dirty="0"/>
              <a:t>   </a:t>
            </a:r>
            <a:br>
              <a:rPr lang="cs-CZ" sz="3200" b="1" i="1" dirty="0"/>
            </a:br>
            <a:br>
              <a:rPr lang="cs-CZ" sz="3200" b="1" i="1" dirty="0"/>
            </a:br>
            <a:br>
              <a:rPr lang="cs-CZ" sz="3200" b="1" i="1" dirty="0"/>
            </a:br>
            <a:r>
              <a:rPr lang="cs-C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MÍSTNÍ SPRÁVA   I.</a:t>
            </a:r>
            <a:r>
              <a:rPr lang="cs-CZ" sz="4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b="1" i="1" dirty="0"/>
            </a:br>
            <a:r>
              <a:rPr lang="cs-CZ" sz="4800" b="1" i="1" dirty="0"/>
              <a:t>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24F73AE-6447-4311-BE80-E5B160F0F5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2852738"/>
            <a:ext cx="6400800" cy="2760662"/>
          </a:xfrm>
        </p:spPr>
        <p:txBody>
          <a:bodyPr/>
          <a:lstStyle/>
          <a:p>
            <a:pPr marL="508000" indent="-508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i="1" dirty="0"/>
              <a:t>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5747137-F1C8-48E8-AE61-959CF8111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868863"/>
            <a:ext cx="8569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76176" anchor="ctr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PrF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MU  v  Brně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© </a:t>
            </a:r>
            <a:r>
              <a:rPr kumimoji="0" lang="cs-CZ" altLang="cs-CZ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petr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průcha</a:t>
            </a:r>
            <a:r>
              <a:rPr kumimoji="0" lang="cs-CZ" altLang="cs-CZ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2024</a:t>
            </a:r>
            <a:endParaRPr kumimoji="0" lang="cs-CZ" altLang="cs-CZ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1" name="Picture 5" descr="Kraje (NUTS III) a okresy (NUTS IV) v České republice">
            <a:extLst>
              <a:ext uri="{FF2B5EF4-FFF2-40B4-BE49-F238E27FC236}">
                <a16:creationId xmlns:a16="http://schemas.microsoft.com/office/drawing/2014/main" id="{9A67EFAE-18FE-4E4C-A079-AA44D5DC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3959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711A852-90FA-403B-9A22-BED87EDAE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850832" cy="128089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i="1" dirty="0">
                <a:solidFill>
                  <a:schemeClr val="accent1"/>
                </a:solidFill>
              </a:rPr>
              <a:t>Dosažený stav územněsprávního členění       		     místní, resp. územní správy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4041C3C-936A-4496-8F28-4F31A4106C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2415" y="1540189"/>
            <a:ext cx="6591985" cy="3777622"/>
          </a:xfrm>
        </p:spPr>
        <p:txBody>
          <a:bodyPr/>
          <a:lstStyle/>
          <a:p>
            <a:pPr lvl="1" eaLnBrk="1" hangingPunct="1">
              <a:lnSpc>
                <a:spcPts val="16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effectLst/>
                <a:latin typeface="Arial" charset="0"/>
              </a:rPr>
              <a:t>územněsprávní členění  </a:t>
            </a:r>
          </a:p>
          <a:p>
            <a:pPr lvl="2" eaLnBrk="1" hangingPunct="1">
              <a:lnSpc>
                <a:spcPts val="1600"/>
              </a:lnSpc>
              <a:defRPr/>
            </a:pPr>
            <a:r>
              <a:rPr lang="cs-CZ" sz="16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</a:rPr>
              <a:t>dle zákona č. 36/1960 Sb., ve znění pozdějších předpisů)</a:t>
            </a:r>
          </a:p>
          <a:p>
            <a:pPr lvl="2" eaLnBrk="1" hangingPunct="1">
              <a:lnSpc>
                <a:spcPts val="1600"/>
              </a:lnSpc>
              <a:defRPr/>
            </a:pPr>
            <a:r>
              <a:rPr lang="cs-CZ" sz="1600" b="1" i="1" dirty="0">
                <a:solidFill>
                  <a:schemeClr val="tx1"/>
                </a:solidFill>
                <a:effectLst/>
                <a:latin typeface="Arial" charset="0"/>
              </a:rPr>
              <a:t>dle zákona č. 51/2020 Sb. </a:t>
            </a:r>
          </a:p>
          <a:p>
            <a:pPr lvl="2" eaLnBrk="1" hangingPunct="1">
              <a:lnSpc>
                <a:spcPts val="1600"/>
              </a:lnSpc>
              <a:defRPr/>
            </a:pPr>
            <a:endParaRPr lang="cs-CZ" sz="2000" b="1" i="1" dirty="0">
              <a:solidFill>
                <a:schemeClr val="tx1"/>
              </a:solidFill>
              <a:effectLst/>
              <a:latin typeface="Arial" charset="0"/>
            </a:endParaRPr>
          </a:p>
          <a:p>
            <a:pPr lvl="1" eaLnBrk="1" hangingPunct="1">
              <a:lnSpc>
                <a:spcPts val="16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effectLst/>
                <a:latin typeface="Arial" charset="0"/>
              </a:rPr>
              <a:t>obce, kraje -  jako výsledek reforem po přelomu r. 1989/90</a:t>
            </a:r>
          </a:p>
          <a:p>
            <a:pPr lvl="2" eaLnBrk="1" hangingPunct="1">
              <a:lnSpc>
                <a:spcPts val="1600"/>
              </a:lnSpc>
              <a:defRPr/>
            </a:pPr>
            <a:r>
              <a:rPr lang="cs-CZ" sz="1400" b="1" i="1" dirty="0">
                <a:solidFill>
                  <a:schemeClr val="tx1"/>
                </a:solidFill>
                <a:effectLst/>
                <a:latin typeface="Arial" charset="0"/>
              </a:rPr>
              <a:t> po r. 1990 přes 6 000 obcí, od r. 2000/2001 13 krajů + Praha</a:t>
            </a:r>
          </a:p>
          <a:p>
            <a:pPr lvl="1" eaLnBrk="1" hangingPunct="1">
              <a:lnSpc>
                <a:spcPts val="1600"/>
              </a:lnSpc>
              <a:defRPr/>
            </a:pPr>
            <a:endParaRPr lang="cs-CZ" sz="1800" b="1" i="1" dirty="0">
              <a:solidFill>
                <a:schemeClr val="tx1"/>
              </a:solidFill>
              <a:effectLst/>
              <a:latin typeface="Arial" charset="0"/>
            </a:endParaRPr>
          </a:p>
          <a:p>
            <a:pPr lvl="1" eaLnBrk="1" hangingPunct="1">
              <a:lnSpc>
                <a:spcPts val="16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effectLst/>
                <a:latin typeface="Arial" charset="0"/>
              </a:rPr>
              <a:t>4 vojenské újezdy</a:t>
            </a:r>
          </a:p>
          <a:p>
            <a:pPr lvl="2" eaLnBrk="1" hangingPunct="1">
              <a:lnSpc>
                <a:spcPts val="1600"/>
              </a:lnSpc>
              <a:buFont typeface="Wingdings" panose="05000000000000000000" pitchFamily="2" charset="2"/>
              <a:buNone/>
              <a:defRPr/>
            </a:pPr>
            <a:r>
              <a:rPr lang="cs-CZ" sz="1400" b="1" i="1" dirty="0">
                <a:solidFill>
                  <a:schemeClr val="tx1"/>
                </a:solidFill>
                <a:effectLst/>
                <a:latin typeface="Arial" charset="0"/>
              </a:rPr>
              <a:t>( </a:t>
            </a:r>
            <a:r>
              <a:rPr lang="cs-CZ" sz="1400" b="1" i="1" dirty="0" err="1">
                <a:solidFill>
                  <a:schemeClr val="tx1"/>
                </a:solidFill>
                <a:effectLst/>
                <a:latin typeface="Arial" charset="0"/>
              </a:rPr>
              <a:t>Boletice</a:t>
            </a:r>
            <a:r>
              <a:rPr lang="cs-CZ" sz="1400" b="1" i="1" dirty="0">
                <a:solidFill>
                  <a:schemeClr val="tx1"/>
                </a:solidFill>
                <a:effectLst/>
                <a:latin typeface="Arial" charset="0"/>
              </a:rPr>
              <a:t>,  Březová, Hradiště, </a:t>
            </a:r>
            <a:r>
              <a:rPr lang="cs-CZ" sz="1400" b="1" i="1" dirty="0" err="1">
                <a:solidFill>
                  <a:schemeClr val="tx1"/>
                </a:solidFill>
                <a:effectLst/>
                <a:latin typeface="Arial" charset="0"/>
              </a:rPr>
              <a:t>Libavá</a:t>
            </a:r>
            <a:r>
              <a:rPr lang="cs-CZ" sz="1400" b="1" i="1" dirty="0">
                <a:solidFill>
                  <a:schemeClr val="tx1"/>
                </a:solidFill>
                <a:effectLst/>
                <a:latin typeface="Arial" charset="0"/>
              </a:rPr>
              <a:t>  - </a:t>
            </a:r>
            <a:r>
              <a:rPr lang="cs-CZ" sz="1200" b="1" i="1" dirty="0">
                <a:solidFill>
                  <a:schemeClr val="tx1"/>
                </a:solidFill>
                <a:latin typeface="Arial" charset="0"/>
              </a:rPr>
              <a:t>zákon č. 222/1999 Sb., o zajišťování obrany České republiky</a:t>
            </a:r>
            <a:r>
              <a:rPr lang="cs-CZ" sz="1400" b="1" i="1" dirty="0"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  <a:p>
            <a:pPr lvl="2" eaLnBrk="1" hangingPunct="1">
              <a:lnSpc>
                <a:spcPts val="1600"/>
              </a:lnSpc>
              <a:buFont typeface="Wingdings" panose="05000000000000000000" pitchFamily="2" charset="2"/>
              <a:buNone/>
              <a:defRPr/>
            </a:pPr>
            <a:endParaRPr lang="cs-CZ" sz="1800" b="1" i="1" dirty="0">
              <a:solidFill>
                <a:schemeClr val="tx1"/>
              </a:solidFill>
              <a:effectLst/>
              <a:latin typeface="Arial" charset="0"/>
            </a:endParaRPr>
          </a:p>
          <a:p>
            <a:pPr lvl="1" eaLnBrk="1" hangingPunct="1">
              <a:lnSpc>
                <a:spcPts val="16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effectLst/>
                <a:latin typeface="Arial" charset="0"/>
              </a:rPr>
              <a:t>regiony soudržnosti </a:t>
            </a:r>
            <a:r>
              <a:rPr lang="cs-CZ" sz="1600" b="1" i="1" dirty="0">
                <a:solidFill>
                  <a:schemeClr val="tx1"/>
                </a:solidFill>
                <a:effectLst/>
                <a:latin typeface="Arial" charset="0"/>
              </a:rPr>
              <a:t>(v návaznosti na zákon č. 248/2000 Sb.)</a:t>
            </a:r>
            <a:r>
              <a:rPr lang="cs-CZ" sz="2000" b="1" i="1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lvl="2" eaLnBrk="1" hangingPunct="1">
              <a:lnSpc>
                <a:spcPts val="1600"/>
              </a:lnSpc>
              <a:defRPr/>
            </a:pPr>
            <a:r>
              <a:rPr lang="cs-CZ" sz="1600" b="1" i="1" dirty="0">
                <a:solidFill>
                  <a:schemeClr val="tx1"/>
                </a:solidFill>
                <a:effectLst/>
                <a:latin typeface="Arial" charset="0"/>
              </a:rPr>
              <a:t>7  tzv. „</a:t>
            </a:r>
            <a:r>
              <a:rPr lang="cs-CZ" sz="1600" b="1" i="1" dirty="0" err="1">
                <a:solidFill>
                  <a:schemeClr val="tx1"/>
                </a:solidFill>
                <a:effectLst/>
                <a:latin typeface="Arial" charset="0"/>
              </a:rPr>
              <a:t>NUTSů</a:t>
            </a:r>
            <a:r>
              <a:rPr lang="cs-CZ" sz="1600" b="1" i="1" dirty="0">
                <a:solidFill>
                  <a:schemeClr val="tx1"/>
                </a:solidFill>
                <a:effectLst/>
                <a:latin typeface="Arial" charset="0"/>
              </a:rPr>
              <a:t> 2“ a  </a:t>
            </a:r>
            <a:r>
              <a:rPr lang="cs-CZ" sz="1600" b="1" i="1" dirty="0" err="1">
                <a:solidFill>
                  <a:schemeClr val="tx1"/>
                </a:solidFill>
                <a:effectLst/>
                <a:latin typeface="Arial" charset="0"/>
              </a:rPr>
              <a:t>hl.m</a:t>
            </a:r>
            <a:r>
              <a:rPr lang="cs-CZ" sz="1600" b="1" i="1" dirty="0">
                <a:solidFill>
                  <a:schemeClr val="tx1"/>
                </a:solidFill>
                <a:effectLst/>
                <a:latin typeface="Arial" charset="0"/>
              </a:rPr>
              <a:t>. Praha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1600" b="1" i="1" dirty="0">
              <a:solidFill>
                <a:schemeClr val="tx1"/>
              </a:solidFill>
              <a:effectLst/>
              <a:latin typeface="Arial" charset="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1400" b="1" i="1" dirty="0"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000" b="1" dirty="0"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D181E82-9D59-4198-9557-CFA6CE945B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513763" cy="14636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b="1" i="1" dirty="0"/>
              <a:t>   </a:t>
            </a:r>
            <a:br>
              <a:rPr lang="cs-CZ" sz="2400" b="1" i="1" dirty="0"/>
            </a:br>
            <a:br>
              <a:rPr lang="cs-CZ" sz="2400" b="1" i="1" dirty="0"/>
            </a:br>
            <a:r>
              <a:rPr lang="cs-CZ" sz="2400" b="1" i="1" dirty="0"/>
              <a:t>       II.  AKTUÁLNÍ STAV  MÍSTNÍ  resp. ÚZEMNÍ SPRÁVY </a:t>
            </a:r>
            <a:br>
              <a:rPr lang="cs-CZ" sz="2400" b="1" i="1" dirty="0"/>
            </a:br>
            <a:r>
              <a:rPr lang="cs-CZ" sz="2400" b="1" i="1" dirty="0"/>
              <a:t>		  V NAŠICH PODMÍNKÁCH</a:t>
            </a:r>
            <a:r>
              <a:rPr lang="cs-CZ" sz="900" b="1" i="1" dirty="0"/>
              <a:t>.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A83D833-529D-43DA-B3A6-E12C408218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545388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cs-CZ" altLang="cs-CZ" sz="2400" b="1" i="1" dirty="0">
              <a:effectLst/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altLang="cs-CZ" sz="2400" b="1" i="1" dirty="0"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b="1" i="1" dirty="0">
              <a:effectLst/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i="1" dirty="0">
                <a:effectLst/>
                <a:latin typeface="Arial" panose="020B0604020202020204" pitchFamily="34" charset="0"/>
              </a:rPr>
              <a:t>      </a:t>
            </a:r>
            <a:r>
              <a:rPr lang="cs-CZ" altLang="cs-CZ" sz="2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specifika obecního „uspořádání“  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sz="2400" b="1" i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kategorizace obcí – tři kategorie,  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cs-CZ" sz="2000" b="1" i="1" dirty="0">
                <a:solidFill>
                  <a:schemeClr val="tx1"/>
                </a:solidFill>
                <a:latin typeface="Arial" panose="020B0604020202020204" pitchFamily="34" charset="0"/>
              </a:rPr>
              <a:t>městysy, města </a:t>
            </a:r>
            <a:endParaRPr lang="cs-CZ" altLang="cs-CZ" sz="2000" b="1" i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statutární města, 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b="1" i="1" dirty="0">
                <a:solidFill>
                  <a:schemeClr val="tx1"/>
                </a:solidFill>
                <a:latin typeface="Arial" panose="020B0604020202020204" pitchFamily="34" charset="0"/>
              </a:rPr>
              <a:t>        </a:t>
            </a:r>
            <a:r>
              <a:rPr lang="cs-CZ" altLang="cs-CZ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hlavní město Praha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C880515-F992-421B-B718-62D35FBD00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74739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cs-CZ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OBCÍ 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2E14540-D57E-461D-8403-18E348C18E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287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i="1" dirty="0">
                <a:solidFill>
                  <a:schemeClr val="tx1"/>
                </a:solidFill>
                <a:latin typeface="Arial" charset="0"/>
              </a:rPr>
              <a:t>kategorizace obcí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i="1" dirty="0">
                <a:solidFill>
                  <a:schemeClr val="tx1"/>
                </a:solidFill>
                <a:latin typeface="Arial" charset="0"/>
              </a:rPr>
              <a:t>obce (běžné)                                          (6 258)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i="1" dirty="0">
                <a:solidFill>
                  <a:schemeClr val="tx1"/>
                </a:solidFill>
                <a:latin typeface="Arial" charset="0"/>
              </a:rPr>
              <a:t>obce s pověřeným obecním úřadem        (388)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i="1" dirty="0">
                <a:solidFill>
                  <a:schemeClr val="tx1"/>
                </a:solidFill>
                <a:latin typeface="Arial" charset="0"/>
              </a:rPr>
              <a:t>obce s rozšířenou působností                  (205)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i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i="1" dirty="0">
                <a:solidFill>
                  <a:schemeClr val="tx1"/>
                </a:solidFill>
                <a:latin typeface="Arial" charset="0"/>
              </a:rPr>
              <a:t>městysy, města                                </a:t>
            </a:r>
            <a:r>
              <a:rPr lang="cs-CZ" sz="2000" i="1" dirty="0">
                <a:solidFill>
                  <a:schemeClr val="tx1"/>
                </a:solidFill>
                <a:latin typeface="Arial" charset="0"/>
              </a:rPr>
              <a:t>(231/609)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i="1" dirty="0">
                <a:solidFill>
                  <a:schemeClr val="tx1"/>
                </a:solidFill>
                <a:latin typeface="Arial" charset="0"/>
              </a:rPr>
              <a:t>statutární města                                   </a:t>
            </a:r>
            <a:r>
              <a:rPr lang="cs-CZ" sz="2400" i="1" dirty="0">
                <a:solidFill>
                  <a:schemeClr val="tx1"/>
                </a:solidFill>
                <a:latin typeface="Arial" charset="0"/>
              </a:rPr>
              <a:t>(26)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i="1" dirty="0">
                <a:solidFill>
                  <a:schemeClr val="tx1"/>
                </a:solidFill>
                <a:latin typeface="Arial" charset="0"/>
              </a:rPr>
              <a:t>hlavní město Praha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800" i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i="1" dirty="0">
                <a:solidFill>
                  <a:schemeClr val="tx1"/>
                </a:solidFill>
                <a:latin typeface="Arial" charset="0"/>
              </a:rPr>
              <a:t>pozn. : na úroveň  obcí navazuje úroveň okresů (bez organizace všeobecné územní veřejné správy) a dále úroveň krajů, dotvářející „územní samosprávu“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800" i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CD204F9-B57E-4C75-BD0D-BF49289A16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33650" y="476250"/>
            <a:ext cx="6610350" cy="130492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NADOBECNÍ   ÚROVEŇ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118A263-51C0-4821-86A1-BED170A918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1784" y="1628800"/>
            <a:ext cx="8460432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i="1" dirty="0">
                <a:solidFill>
                  <a:schemeClr val="accent1"/>
                </a:solidFill>
                <a:latin typeface="Arial" charset="0"/>
              </a:rPr>
              <a:t>    Okresy</a:t>
            </a:r>
            <a:r>
              <a:rPr lang="cs-CZ" sz="2800" b="1" i="1" dirty="0">
                <a:latin typeface="Arial" charset="0"/>
              </a:rPr>
              <a:t> </a:t>
            </a:r>
            <a:r>
              <a:rPr lang="cs-CZ" sz="2400" b="1" i="1" dirty="0">
                <a:latin typeface="Arial" charset="0"/>
              </a:rPr>
              <a:t> </a:t>
            </a: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(zachovány jako „správní obvody“)</a:t>
            </a:r>
          </a:p>
          <a:p>
            <a:pPr lvl="2" eaLnBrk="1" hangingPunct="1"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okresní úřady  - zrušeny </a:t>
            </a:r>
          </a:p>
          <a:p>
            <a:pPr lvl="2" eaLnBrk="1" hangingPunct="1"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„zůstaly“  jen některé územně dekoncentrované orgány státní správy s okresní působností </a:t>
            </a:r>
          </a:p>
          <a:p>
            <a:pPr lvl="3" eaLnBrk="1" hangingPunct="1">
              <a:defRPr/>
            </a:pPr>
            <a:r>
              <a:rPr lang="cs-CZ" sz="1800" b="1" i="1">
                <a:solidFill>
                  <a:schemeClr val="tx1"/>
                </a:solidFill>
                <a:latin typeface="Arial" charset="0"/>
              </a:rPr>
              <a:t>viz: </a:t>
            </a:r>
            <a:r>
              <a:rPr lang="cs-CZ" sz="1800" b="1" i="1" dirty="0">
                <a:solidFill>
                  <a:schemeClr val="tx1"/>
                </a:solidFill>
                <a:latin typeface="Arial" charset="0"/>
              </a:rPr>
              <a:t>Okresní správy sociálního zabezpečení </a:t>
            </a:r>
            <a:r>
              <a:rPr lang="cs-CZ" sz="1600" b="1" i="1" dirty="0">
                <a:solidFill>
                  <a:schemeClr val="tx1"/>
                </a:solidFill>
                <a:latin typeface="Arial" charset="0"/>
              </a:rPr>
              <a:t>(do nabytí účinnosti zákona č. 412/2023 Sb.)</a:t>
            </a:r>
          </a:p>
          <a:p>
            <a:pPr lvl="3" eaLnBrk="1" hangingPunct="1">
              <a:defRPr/>
            </a:pPr>
            <a:endParaRPr lang="cs-CZ" sz="2400" b="1" i="1" dirty="0">
              <a:latin typeface="Arial" charset="0"/>
            </a:endParaRPr>
          </a:p>
          <a:p>
            <a:pPr eaLnBrk="1" hangingPunct="1">
              <a:defRPr/>
            </a:pPr>
            <a:r>
              <a:rPr lang="cs-CZ" sz="2400" b="1" i="1" dirty="0">
                <a:latin typeface="Arial" charset="0"/>
              </a:rPr>
              <a:t>     </a:t>
            </a:r>
            <a:r>
              <a:rPr lang="cs-CZ" sz="2800" b="1" i="1" dirty="0">
                <a:solidFill>
                  <a:schemeClr val="accent1"/>
                </a:solidFill>
                <a:latin typeface="Arial" charset="0"/>
              </a:rPr>
              <a:t>Kraje     </a:t>
            </a: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(vyšší územní samosprávné celky)  </a:t>
            </a:r>
          </a:p>
          <a:p>
            <a:pPr lvl="2" eaLnBrk="1" hangingPunct="1">
              <a:defRPr/>
            </a:pPr>
            <a:endParaRPr lang="cs-CZ" b="1" i="1" dirty="0">
              <a:latin typeface="Arial" charset="0"/>
            </a:endParaRPr>
          </a:p>
          <a:p>
            <a:pPr lvl="2" eaLnBrk="1" hangingPunct="1">
              <a:defRPr/>
            </a:pPr>
            <a:endParaRPr lang="cs-CZ" sz="2000" b="1" i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E094208-417C-45B5-A7CA-5228B805D0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402513" cy="260350"/>
          </a:xfrm>
        </p:spPr>
        <p:txBody>
          <a:bodyPr/>
          <a:lstStyle/>
          <a:p>
            <a:pPr algn="l" eaLnBrk="1" hangingPunct="1">
              <a:lnSpc>
                <a:spcPct val="75000"/>
              </a:lnSpc>
              <a:defRPr/>
            </a:pPr>
            <a:br>
              <a:rPr lang="cs-CZ" sz="2400" b="1" i="1" dirty="0"/>
            </a:br>
            <a:br>
              <a:rPr lang="cs-CZ" sz="2400" b="1" i="1" dirty="0"/>
            </a:br>
            <a:br>
              <a:rPr lang="cs-CZ" sz="2400" b="1" i="1" dirty="0"/>
            </a:br>
            <a:br>
              <a:rPr lang="cs-CZ" sz="2400" b="1" i="1" dirty="0"/>
            </a:br>
            <a:br>
              <a:rPr lang="cs-CZ" sz="2400" b="1" i="1" dirty="0"/>
            </a:br>
            <a:endParaRPr lang="cs-CZ" sz="4000" dirty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A489FF6-8238-478A-9961-8F4B7D23A0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556792"/>
            <a:ext cx="7400925" cy="3090863"/>
          </a:xfrm>
        </p:spPr>
        <p:txBody>
          <a:bodyPr/>
          <a:lstStyle/>
          <a:p>
            <a:pPr eaLnBrk="1" hangingPunct="1">
              <a:defRPr/>
            </a:pPr>
            <a:endParaRPr lang="cs-CZ" sz="2800" b="1" i="1" dirty="0">
              <a:latin typeface="Arial" charset="0"/>
            </a:endParaRPr>
          </a:p>
          <a:p>
            <a:pPr eaLnBrk="1" hangingPunct="1">
              <a:defRPr/>
            </a:pPr>
            <a:endParaRPr lang="cs-CZ" sz="2800" b="1" i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cs-CZ" sz="2800" b="1" i="1" dirty="0">
                <a:latin typeface="Arial" charset="0"/>
              </a:rPr>
              <a:t>Okresy  </a:t>
            </a:r>
            <a:r>
              <a:rPr lang="cs-CZ" sz="2000" b="1" i="1" dirty="0">
                <a:latin typeface="Arial" charset="0"/>
              </a:rPr>
              <a:t>(skladebně v rámci samosprávných krajů)</a:t>
            </a:r>
          </a:p>
          <a:p>
            <a:pPr marL="0" indent="0" eaLnBrk="1" hangingPunct="1">
              <a:buNone/>
              <a:defRPr/>
            </a:pPr>
            <a:endParaRPr lang="cs-CZ" sz="2000" b="1" i="1" dirty="0">
              <a:latin typeface="Arial" charset="0"/>
            </a:endParaRPr>
          </a:p>
          <a:p>
            <a:pPr lvl="3" eaLnBrk="1" hangingPunct="1">
              <a:defRPr/>
            </a:pPr>
            <a:r>
              <a:rPr lang="cs-CZ" sz="2400" b="1" i="1" dirty="0">
                <a:latin typeface="Arial" charset="0"/>
              </a:rPr>
              <a:t>od 11.4.1960 – 75 okresů</a:t>
            </a:r>
          </a:p>
          <a:p>
            <a:pPr lvl="3" eaLnBrk="1" hangingPunct="1">
              <a:defRPr/>
            </a:pPr>
            <a:r>
              <a:rPr lang="cs-CZ" sz="2400" b="1" i="1" dirty="0">
                <a:latin typeface="Arial" charset="0"/>
              </a:rPr>
              <a:t>od 1.1.1996 –  76 okresů, přibyl okres Jeseník 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cs-CZ" b="1" i="1" dirty="0">
                <a:latin typeface="Arial" charset="0"/>
              </a:rPr>
              <a:t>		</a:t>
            </a:r>
            <a:r>
              <a:rPr lang="cs-CZ" sz="1600" b="1" i="1" dirty="0">
                <a:latin typeface="Arial" charset="0"/>
              </a:rPr>
              <a:t>(vyčleněn z okresu Šumperk)</a:t>
            </a:r>
          </a:p>
          <a:p>
            <a:pPr lvl="3" eaLnBrk="1" hangingPunct="1">
              <a:defRPr/>
            </a:pPr>
            <a:endParaRPr lang="cs-CZ" sz="2400" b="1" i="1" dirty="0">
              <a:latin typeface="Arial" charset="0"/>
            </a:endParaRPr>
          </a:p>
          <a:p>
            <a:pPr lvl="3" eaLnBrk="1" hangingPunct="1">
              <a:defRPr/>
            </a:pPr>
            <a:endParaRPr lang="cs-CZ" sz="2400" b="1" i="1" dirty="0">
              <a:latin typeface="Arial" charset="0"/>
            </a:endParaRPr>
          </a:p>
          <a:p>
            <a:pPr lvl="3" eaLnBrk="1" hangingPunct="1">
              <a:buFont typeface="Wingdings" panose="05000000000000000000" pitchFamily="2" charset="2"/>
              <a:buNone/>
              <a:defRPr/>
            </a:pPr>
            <a:endParaRPr lang="cs-CZ" sz="2400" b="1" i="1" dirty="0">
              <a:latin typeface="Arial" charset="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cs-CZ" sz="1600" b="1" i="1" dirty="0"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1600" b="1" i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731C444-7A8D-4AA4-865F-D1C77C2ABD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br>
              <a:rPr lang="cs-CZ" sz="2800" b="1" i="1" dirty="0"/>
            </a:br>
            <a:r>
              <a:rPr lang="cs-CZ" sz="2800" b="1" i="1" dirty="0">
                <a:solidFill>
                  <a:schemeClr val="accent1"/>
                </a:solidFill>
              </a:rPr>
              <a:t>Kraje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9421C13-05D2-44C9-9C2C-B48C24173DC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63637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endParaRPr lang="cs-CZ" b="1" i="1" dirty="0">
              <a:latin typeface="Arial" charset="0"/>
            </a:endParaRPr>
          </a:p>
          <a:p>
            <a:pPr marL="914400" lvl="2" indent="0" eaLnBrk="1" hangingPunct="1">
              <a:buNone/>
              <a:defRPr/>
            </a:pPr>
            <a:r>
              <a:rPr lang="cs-CZ" sz="3200" b="1" i="1" dirty="0">
                <a:latin typeface="Arial" charset="0"/>
              </a:rPr>
              <a:t>Samosprávné kraje    </a:t>
            </a:r>
          </a:p>
          <a:p>
            <a:pPr marL="914400" lvl="2" indent="0" eaLnBrk="1" hangingPunct="1">
              <a:buNone/>
              <a:defRPr/>
            </a:pPr>
            <a:r>
              <a:rPr lang="cs-CZ" sz="3200" b="1" i="1" dirty="0">
                <a:latin typeface="Arial" charset="0"/>
              </a:rPr>
              <a:t>		</a:t>
            </a:r>
          </a:p>
          <a:p>
            <a:pPr lvl="3" eaLnBrk="1" hangingPunct="1">
              <a:buFontTx/>
              <a:buChar char="-"/>
              <a:defRPr/>
            </a:pPr>
            <a:r>
              <a:rPr lang="cs-CZ" sz="2600" b="1" i="1" dirty="0">
                <a:latin typeface="Arial" charset="0"/>
              </a:rPr>
              <a:t>podle právní úpravy z r.  1997,  </a:t>
            </a:r>
          </a:p>
          <a:p>
            <a:pPr lvl="3" eaLnBrk="1" hangingPunct="1">
              <a:buFontTx/>
              <a:buChar char="-"/>
              <a:defRPr/>
            </a:pPr>
            <a:r>
              <a:rPr lang="cs-CZ" sz="2600" b="1" i="1" dirty="0">
                <a:latin typeface="Arial" charset="0"/>
              </a:rPr>
              <a:t>uvedeny do života na přelomu r. 2000/2001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3AACD85-2F89-46F9-97BD-BE8E0533B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8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56019A02-B1D8-4CF1-B74E-26BEB2341030}"/>
              </a:ext>
            </a:extLst>
          </p:cNvPr>
          <p:cNvGraphicFramePr>
            <a:graphicFrameLocks noGrp="1" noChangeAspect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val="294039216"/>
              </p:ext>
            </p:extLst>
          </p:nvPr>
        </p:nvGraphicFramePr>
        <p:xfrm>
          <a:off x="368503" y="1555506"/>
          <a:ext cx="427550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5038095" imgH="4180952" progId="Paint.Picture">
                  <p:embed/>
                </p:oleObj>
              </mc:Choice>
              <mc:Fallback>
                <p:oleObj r:id="rId3" imgW="5038095" imgH="4180952" progId="Paint.Picture">
                  <p:embed/>
                  <p:pic>
                    <p:nvPicPr>
                      <p:cNvPr id="27651" name="Object 3">
                        <a:extLst>
                          <a:ext uri="{FF2B5EF4-FFF2-40B4-BE49-F238E27FC236}">
                            <a16:creationId xmlns:a16="http://schemas.microsoft.com/office/drawing/2014/main" id="{56019A02-B1D8-4CF1-B74E-26BEB23410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03" y="1555506"/>
                        <a:ext cx="4275506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>
            <a:extLst>
              <a:ext uri="{FF2B5EF4-FFF2-40B4-BE49-F238E27FC236}">
                <a16:creationId xmlns:a16="http://schemas.microsoft.com/office/drawing/2014/main" id="{30FA0F89-A40E-4B58-AAAE-CDABE8D6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7653" name="Object 5">
            <a:extLst>
              <a:ext uri="{FF2B5EF4-FFF2-40B4-BE49-F238E27FC236}">
                <a16:creationId xmlns:a16="http://schemas.microsoft.com/office/drawing/2014/main" id="{6636D593-5D01-4AAF-99D4-D45ED2A6A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22607"/>
              </p:ext>
            </p:extLst>
          </p:nvPr>
        </p:nvGraphicFramePr>
        <p:xfrm>
          <a:off x="4771442" y="2924944"/>
          <a:ext cx="4191000" cy="367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5" imgW="4952381" imgH="4191585" progId="Paint.Picture">
                  <p:embed/>
                </p:oleObj>
              </mc:Choice>
              <mc:Fallback>
                <p:oleObj r:id="rId5" imgW="4952381" imgH="4191585" progId="Paint.Picture">
                  <p:embed/>
                  <p:pic>
                    <p:nvPicPr>
                      <p:cNvPr id="27653" name="Object 5">
                        <a:extLst>
                          <a:ext uri="{FF2B5EF4-FFF2-40B4-BE49-F238E27FC236}">
                            <a16:creationId xmlns:a16="http://schemas.microsoft.com/office/drawing/2014/main" id="{6636D593-5D01-4AAF-99D4-D45ED2A6AE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442" y="2924944"/>
                        <a:ext cx="4191000" cy="367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FE91AA5-1483-464D-8F35-5B1AB75C56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-100013"/>
            <a:ext cx="8172450" cy="1081088"/>
          </a:xfrm>
        </p:spPr>
        <p:txBody>
          <a:bodyPr/>
          <a:lstStyle/>
          <a:p>
            <a:pPr algn="l" eaLnBrk="1" hangingPunct="1">
              <a:defRPr/>
            </a:pPr>
            <a:b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III. ÚSTAVNĚPRÁVNÍ  ZÁKLADY MÍSTNÍ SPRÁVY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E51EE2A-9DC5-4294-91A2-C8AE5A0A515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41488" y="1557338"/>
            <a:ext cx="740251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 </a:t>
            </a: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Ústava České republiky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Čl. 8, 13, 79,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hlava sedmá Ústavy, čl. 99 – 105  (ústavněprávní vymezení územní samosprávy)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b="1" i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Listina základních práv a svobod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Čl. 17, 18, 21, 44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000" b="1" i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Ústavní zákon č. 347/1997 Sb., 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o vytvoření vyšších územních samosprávných celků a o změně ústavního zákona České národní rady č. 1/1993 Sb., Ústava České republiky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800" b="1" i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24EBD33-EF3F-4BA7-9D9E-671029DA2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7000"/>
          </a:xfrm>
        </p:spPr>
        <p:txBody>
          <a:bodyPr/>
          <a:lstStyle/>
          <a:p>
            <a:pPr algn="l" eaLnBrk="1" hangingPunct="1">
              <a:defRPr/>
            </a:pPr>
            <a:br>
              <a:rPr lang="cs-CZ" sz="2400" b="1" i="1"/>
            </a:br>
            <a:endParaRPr lang="cs-CZ" sz="40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70CDB07-F36C-4BFD-A778-A690871D2C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8229600" cy="55102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endParaRPr lang="cs-CZ" sz="1800" b="1" i="1" dirty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1800" b="1" i="1" u="sng" dirty="0">
                <a:solidFill>
                  <a:schemeClr val="tx1"/>
                </a:solidFill>
                <a:latin typeface="Arial" charset="0"/>
              </a:rPr>
              <a:t>Čl. 8  Ústavy České republiky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Zaručuje se samospráva územních samosprávných celků</a:t>
            </a:r>
            <a:r>
              <a:rPr lang="cs-CZ" sz="1800" b="1" i="1" dirty="0">
                <a:solidFill>
                  <a:schemeClr val="tx1"/>
                </a:solidFill>
                <a:latin typeface="Arial" charset="0"/>
              </a:rPr>
              <a:t>.</a:t>
            </a:r>
            <a:endParaRPr lang="cs-CZ" sz="1600" b="1" i="1" dirty="0">
              <a:solidFill>
                <a:schemeClr val="tx1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cs-CZ" sz="1600" b="1" i="1" dirty="0">
                <a:solidFill>
                  <a:schemeClr val="tx1"/>
                </a:solidFill>
                <a:latin typeface="Arial" charset="0"/>
              </a:rPr>
              <a:t>Promítá se dále dílem do ústavní, a zejména do </a:t>
            </a:r>
            <a:r>
              <a:rPr lang="cs-CZ" sz="1600" b="1" i="1" dirty="0" err="1">
                <a:solidFill>
                  <a:schemeClr val="tx1"/>
                </a:solidFill>
                <a:latin typeface="Arial" charset="0"/>
              </a:rPr>
              <a:t>podústavní</a:t>
            </a:r>
            <a:r>
              <a:rPr lang="cs-CZ" sz="1600" b="1" i="1" dirty="0">
                <a:solidFill>
                  <a:schemeClr val="tx1"/>
                </a:solidFill>
                <a:latin typeface="Arial" charset="0"/>
              </a:rPr>
              <a:t> (zákonné), úpravy organizace a činnosti samosprávy územních samosprávných celků, záruk zákonnosti, včetně soudní ochrany.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sz="1600" b="1" i="1" dirty="0">
              <a:solidFill>
                <a:schemeClr val="tx1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1800" b="1" i="1" u="sng" dirty="0">
                <a:solidFill>
                  <a:schemeClr val="tx1"/>
                </a:solidFill>
                <a:latin typeface="Arial" charset="0"/>
              </a:rPr>
              <a:t>Čl. 13  Ústavy České republiky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Hlavním městem České republiky je Praha.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000" b="1" i="1" dirty="0">
              <a:solidFill>
                <a:schemeClr val="tx1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1600" b="1" i="1" u="sng" dirty="0">
                <a:solidFill>
                  <a:schemeClr val="tx1"/>
                </a:solidFill>
                <a:latin typeface="Arial" charset="0"/>
              </a:rPr>
              <a:t>Čl. 79  odst. 3 Ústavy České republiky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Ministerstva, jiné správní úřady a </a:t>
            </a:r>
            <a:r>
              <a:rPr lang="cs-CZ" sz="2000" b="1" i="1" u="sng" dirty="0">
                <a:solidFill>
                  <a:schemeClr val="tx1"/>
                </a:solidFill>
                <a:latin typeface="Arial" charset="0"/>
              </a:rPr>
              <a:t>orgány územní samosprávy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mohou na základě a v mezích zákona </a:t>
            </a:r>
            <a:r>
              <a:rPr lang="cs-CZ" sz="2000" b="1" i="1" u="sng" dirty="0">
                <a:solidFill>
                  <a:schemeClr val="tx1"/>
                </a:solidFill>
                <a:latin typeface="Arial" charset="0"/>
              </a:rPr>
              <a:t>vydávat právní předpisy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, jsou-li k tomu zákonem zmocněny.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b="1" i="1" dirty="0">
                <a:latin typeface="Arial" charset="0"/>
              </a:rPr>
              <a:t>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5340FE4-CA44-4E0B-B944-F77FCC4B4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7000"/>
          </a:xfrm>
        </p:spPr>
        <p:txBody>
          <a:bodyPr/>
          <a:lstStyle/>
          <a:p>
            <a:pPr algn="l" eaLnBrk="1" hangingPunct="1">
              <a:defRPr/>
            </a:pPr>
            <a:br>
              <a:rPr lang="cs-CZ" sz="4000" b="1" i="1">
                <a:latin typeface="Times New Roman" pitchFamily="18" charset="0"/>
              </a:rPr>
            </a:br>
            <a:endParaRPr lang="cs-CZ" sz="2800" b="1" i="1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5E516EB-28BC-4987-A273-E65D57227D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0"/>
            <a:ext cx="8229600" cy="6119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  <a:buFont typeface="Arial" charset="0"/>
              <a:buNone/>
              <a:defRPr/>
            </a:pPr>
            <a:endParaRPr lang="cs-CZ" sz="28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Tx/>
              <a:buFont typeface="Arial" charset="0"/>
              <a:buNone/>
              <a:defRPr/>
            </a:pPr>
            <a:endParaRPr lang="cs-CZ" sz="28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Tx/>
              <a:buFont typeface="Arial" charset="0"/>
              <a:buNone/>
              <a:defRPr/>
            </a:pPr>
            <a:endParaRPr lang="cs-CZ" sz="28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Tx/>
              <a:buFont typeface="Arial" charset="0"/>
              <a:buNone/>
              <a:defRPr/>
            </a:pPr>
            <a:r>
              <a:rPr lang="cs-CZ" sz="2800" b="1" i="1" dirty="0">
                <a:latin typeface="Arial" charset="0"/>
              </a:rPr>
              <a:t>Hlava sedmá Ústavy  („Územní samospráva“) </a:t>
            </a:r>
            <a:br>
              <a:rPr lang="cs-CZ" sz="2800" b="1" i="1" dirty="0">
                <a:latin typeface="Arial" charset="0"/>
              </a:rPr>
            </a:br>
            <a:endParaRPr lang="cs-CZ" sz="28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Tx/>
              <a:buFont typeface="Arial" charset="0"/>
              <a:buNone/>
              <a:defRPr/>
            </a:pPr>
            <a:r>
              <a:rPr lang="cs-CZ" sz="2000" b="1" i="1" dirty="0">
                <a:latin typeface="Arial" charset="0"/>
              </a:rPr>
              <a:t>Čl.99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Česká  republika se člení na obce, které jsou </a:t>
            </a:r>
            <a:r>
              <a:rPr lang="cs-CZ" sz="2000" b="1" i="1" u="sng" dirty="0">
                <a:latin typeface="Arial" charset="0"/>
              </a:rPr>
              <a:t>základními </a:t>
            </a:r>
            <a:r>
              <a:rPr lang="cs-CZ" sz="2000" b="1" i="1" dirty="0">
                <a:latin typeface="Arial" charset="0"/>
              </a:rPr>
              <a:t>územními samosprávnými celky, a kraje, které jsou </a:t>
            </a:r>
            <a:r>
              <a:rPr lang="cs-CZ" sz="2000" b="1" i="1" u="sng" dirty="0">
                <a:latin typeface="Arial" charset="0"/>
              </a:rPr>
              <a:t>vyššími </a:t>
            </a:r>
            <a:r>
              <a:rPr lang="cs-CZ" sz="2000" b="1" i="1" dirty="0">
                <a:latin typeface="Arial" charset="0"/>
              </a:rPr>
              <a:t>územními samosprávnými celky.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Čl.100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Územní samosprávné celky jsou územními společenstvími občanů, která mají právo na samosprávu. Zákon stanoví, kdy jsou </a:t>
            </a:r>
            <a:r>
              <a:rPr lang="cs-CZ" sz="2000" b="1" i="1" u="sng" dirty="0">
                <a:latin typeface="Arial" charset="0"/>
              </a:rPr>
              <a:t>správními obvody.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Obec je vždy součástí vyššího územního samosprávného celku.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Vytvořit nebo zrušit vyšší územní samosprávný celek lze jen ústavním zákonem.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6B731A1-0D8E-44DF-A1AD-2BECF8EF4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7399" y="-243408"/>
            <a:ext cx="6589199" cy="2304256"/>
          </a:xfrm>
        </p:spPr>
        <p:txBody>
          <a:bodyPr/>
          <a:lstStyle/>
          <a:p>
            <a:pPr algn="l" eaLnBrk="1" hangingPunct="1">
              <a:defRPr/>
            </a:pPr>
            <a:br>
              <a:rPr lang="cs-CZ" sz="3200" b="1" i="1" dirty="0"/>
            </a:br>
            <a:br>
              <a:rPr lang="cs-CZ" sz="3200" b="1" i="1" dirty="0"/>
            </a:br>
            <a:br>
              <a:rPr lang="cs-CZ" sz="3200" b="1" i="1" dirty="0"/>
            </a:br>
            <a:r>
              <a:rPr lang="cs-CZ" sz="2400" b="1" i="1" dirty="0"/>
              <a:t>I.   POJEM A PODSTATA MÍSTNÍ SPRÁVY,  	VÝVOJOVÉ ASPEKTY</a:t>
            </a:r>
            <a:br>
              <a:rPr lang="cs-CZ" sz="2400" b="1" i="1" dirty="0"/>
            </a:br>
            <a:endParaRPr lang="cs-CZ" sz="2400" b="1" i="1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34AD93-E4C7-4EDE-B0AD-917D7913C5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2355875"/>
            <a:ext cx="8229600" cy="4502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b="1" i="1" dirty="0">
                <a:solidFill>
                  <a:schemeClr val="accent1"/>
                </a:solidFill>
                <a:latin typeface="Arial" charset="0"/>
              </a:rPr>
              <a:t>Organizační a funkční pojetí  </a:t>
            </a:r>
          </a:p>
          <a:p>
            <a:pPr lvl="1" eaLnBrk="1" hangingPunct="1">
              <a:defRPr/>
            </a:pPr>
            <a:endParaRPr lang="cs-CZ" b="1" i="1" dirty="0">
              <a:latin typeface="Arial" charset="0"/>
            </a:endParaRPr>
          </a:p>
          <a:p>
            <a:pPr lvl="1" eaLnBrk="1" hangingPunct="1"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místní správa </a:t>
            </a:r>
            <a:r>
              <a:rPr lang="cs-CZ" sz="1600" b="1" i="1" dirty="0">
                <a:solidFill>
                  <a:schemeClr val="tx1"/>
                </a:solidFill>
                <a:latin typeface="Arial" charset="0"/>
              </a:rPr>
              <a:t>nejnižší úrovní územní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veřejné správy </a:t>
            </a:r>
          </a:p>
          <a:p>
            <a:pPr lvl="1" eaLnBrk="1" hangingPunct="1"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místní a územní správa </a:t>
            </a:r>
            <a:r>
              <a:rPr lang="cs-CZ" sz="1600" b="1" i="1" dirty="0">
                <a:solidFill>
                  <a:schemeClr val="tx1"/>
                </a:solidFill>
                <a:latin typeface="Arial" charset="0"/>
              </a:rPr>
              <a:t>protipólem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správy centrální, resp. ústřední</a:t>
            </a:r>
          </a:p>
          <a:p>
            <a:pPr lvl="1" eaLnBrk="1" hangingPunct="1"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místní, resp. územní, </a:t>
            </a:r>
            <a:r>
              <a:rPr lang="cs-CZ" sz="2000" b="1" i="1" u="sng" dirty="0">
                <a:solidFill>
                  <a:schemeClr val="tx1"/>
                </a:solidFill>
                <a:latin typeface="Arial" charset="0"/>
              </a:rPr>
              <a:t>státní správa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 (jako specializovaná VS) a místní, resp. územní,  </a:t>
            </a:r>
            <a:r>
              <a:rPr lang="cs-CZ" sz="2000" b="1" i="1" u="sng" dirty="0">
                <a:solidFill>
                  <a:schemeClr val="tx1"/>
                </a:solidFill>
                <a:latin typeface="Arial" charset="0"/>
              </a:rPr>
              <a:t>samospráva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(jako VS s  tzv. všeobecnou působností)</a:t>
            </a:r>
          </a:p>
          <a:p>
            <a:pPr lvl="3" eaLnBrk="1" hangingPunct="1">
              <a:buFont typeface="Wingdings" panose="05000000000000000000" pitchFamily="2" charset="2"/>
              <a:buNone/>
              <a:defRPr/>
            </a:pPr>
            <a:endParaRPr lang="cs-CZ" b="1" i="1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sz="2000" b="1" i="1" dirty="0">
              <a:latin typeface="Arial" charset="0"/>
            </a:endParaRPr>
          </a:p>
          <a:p>
            <a:pPr lvl="1" eaLnBrk="1" hangingPunct="1">
              <a:defRPr/>
            </a:pPr>
            <a:endParaRPr lang="cs-CZ" sz="32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6B50081-65B6-41A1-8532-32D61D19B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cs-CZ" sz="1400"/>
              <a:t>.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042F59B-B392-4723-93D0-F105A93011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549275"/>
            <a:ext cx="8229600" cy="5759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sz="20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0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Čl.101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000" b="1" i="1" dirty="0">
                <a:latin typeface="Arial" charset="0"/>
              </a:rPr>
              <a:t>	Obec je samostatně spravována zastupitelstvem.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Vyšší územní samosprávný celek je samostatně spravován zastupitelstvem.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Územní samosprávné celky jsou veřejnoprávními korporacemi, které mohou mít vlastní majetek a hospodaří podle vlastního rozpočtu.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Stát může zasahovat do činnosti územních samosprávných celků, jen vyžaduje-li to ochrana zákona, a jen způsobem stanoveným zákonem.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Čl.102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Členové zastupitelstev jsou voleni tajným hlasováním na základě všeobecného, rovného a přímého volebního práva.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Funkční období zastupitelstva je čtyřleté. Zákon stanoví, za jakých podmínek se vyhlásí nové volby zastupitelstva před uplynutím jeho funkčního období.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765EDB6-6158-4381-9552-02A2D0EC1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06565C1-A594-4544-B3C0-4F6C7FC94C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sz="20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0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Čl.103   -  zrušen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000" b="1" i="1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Čl.104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Působnost zastupitelstev může být stanovena jen zákonem.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Zastupitelstvo obce rozhoduje ve věcech samosprávy, pokud nejsou zákonem svěřeny zastupitelstvu vyššího územního samosprávného celku.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Zastupitelstva mohou v mezích své působnosti vydávat </a:t>
            </a:r>
            <a:r>
              <a:rPr lang="cs-CZ" sz="2000" b="1" i="1" u="sng" dirty="0">
                <a:latin typeface="Arial" charset="0"/>
              </a:rPr>
              <a:t>obecně závazné vyhlášky</a:t>
            </a:r>
            <a:r>
              <a:rPr lang="cs-CZ" sz="2000" b="1" i="1" dirty="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Čl.105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000" b="1" i="1" dirty="0">
                <a:latin typeface="Arial" charset="0"/>
              </a:rPr>
              <a:t>	Výkon </a:t>
            </a:r>
            <a:r>
              <a:rPr lang="cs-CZ" sz="2000" b="1" i="1" u="sng" dirty="0">
                <a:latin typeface="Arial" charset="0"/>
              </a:rPr>
              <a:t>státní správy </a:t>
            </a:r>
            <a:r>
              <a:rPr lang="cs-CZ" sz="2000" b="1" i="1" dirty="0">
                <a:latin typeface="Arial" charset="0"/>
              </a:rPr>
              <a:t>lze svěřit orgánům samosprávy jen tehdy, stanoví-li to zákon.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63A0D4B-4938-445A-B369-51E4DE2FA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pPr algn="l" eaLnBrk="1" hangingPunct="1">
              <a:defRPr/>
            </a:pPr>
            <a:br>
              <a:rPr lang="cs-CZ" sz="2800" b="1" i="1"/>
            </a:br>
            <a:endParaRPr lang="cs-CZ" sz="2800" b="1" i="1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AF2D85B-0762-4833-B483-951A38AF01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8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8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800" b="1" i="1" dirty="0">
                <a:latin typeface="Arial" charset="0"/>
              </a:rPr>
              <a:t>Listina základních práv a svobod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Čl. 17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(5) Státní orgány a </a:t>
            </a:r>
            <a:r>
              <a:rPr lang="cs-CZ" sz="2000" b="1" i="1" u="sng" dirty="0">
                <a:latin typeface="Arial" charset="0"/>
              </a:rPr>
              <a:t>orgány územní samosprávy</a:t>
            </a:r>
            <a:r>
              <a:rPr lang="cs-CZ" sz="2000" b="1" i="1" dirty="0">
                <a:latin typeface="Arial" charset="0"/>
              </a:rPr>
              <a:t> jsou povinny přiměřeným způsobem poskytovat </a:t>
            </a:r>
            <a:r>
              <a:rPr lang="cs-CZ" sz="2000" b="1" i="1" u="sng" dirty="0">
                <a:latin typeface="Arial" charset="0"/>
              </a:rPr>
              <a:t>informace </a:t>
            </a:r>
            <a:r>
              <a:rPr lang="cs-CZ" sz="2000" b="1" i="1" dirty="0">
                <a:latin typeface="Arial" charset="0"/>
              </a:rPr>
              <a:t>o své činnosti. Podmínky a provedení stanoví zákon.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Čl.18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 i="1" dirty="0">
                <a:latin typeface="Arial" charset="0"/>
              </a:rPr>
              <a:t>(1) </a:t>
            </a:r>
            <a:r>
              <a:rPr lang="cs-CZ" sz="2000" b="1" i="1" u="sng" dirty="0">
                <a:latin typeface="Arial" charset="0"/>
              </a:rPr>
              <a:t>Petiční právo</a:t>
            </a:r>
            <a:r>
              <a:rPr lang="cs-CZ" sz="2000" b="1" i="1" dirty="0">
                <a:latin typeface="Arial" charset="0"/>
              </a:rPr>
              <a:t> je zaručeno; ve věcech veřejného nebo jiného společného zájmu má každý právo sám nebo s jinými se obracet na státní orgány a </a:t>
            </a:r>
            <a:r>
              <a:rPr lang="cs-CZ" sz="2000" b="1" i="1" u="sng" dirty="0">
                <a:latin typeface="Arial" charset="0"/>
              </a:rPr>
              <a:t>orgány územní samosprávy</a:t>
            </a:r>
            <a:r>
              <a:rPr lang="cs-CZ" sz="2000" b="1" i="1" dirty="0">
                <a:latin typeface="Arial" charset="0"/>
              </a:rPr>
              <a:t> s žádostmi, návrhy a stížnostmi.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2BFF2DD-1664-4D61-AD3A-0DA8B68FE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7982F40-5224-4241-B7BC-892E6F739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1492250"/>
            <a:ext cx="8229600" cy="5365750"/>
          </a:xfrm>
        </p:spPr>
        <p:txBody>
          <a:bodyPr/>
          <a:lstStyle/>
          <a:p>
            <a:pPr eaLnBrk="1" hangingPunct="1">
              <a:lnSpc>
                <a:spcPts val="1800"/>
              </a:lnSpc>
              <a:defRPr/>
            </a:pPr>
            <a:r>
              <a:rPr lang="cs-CZ" sz="2000" b="1" i="1" dirty="0">
                <a:latin typeface="Arial" charset="0"/>
              </a:rPr>
              <a:t>Čl. 21</a:t>
            </a:r>
          </a:p>
          <a:p>
            <a:pPr lvl="1" eaLnBrk="1" hangingPunct="1">
              <a:lnSpc>
                <a:spcPts val="1800"/>
              </a:lnSpc>
              <a:defRPr/>
            </a:pPr>
            <a:r>
              <a:rPr lang="cs-CZ" sz="2000" b="1" i="1" dirty="0">
                <a:latin typeface="Arial" charset="0"/>
              </a:rPr>
              <a:t>Občané mají právo podílet se na </a:t>
            </a:r>
            <a:r>
              <a:rPr lang="cs-CZ" sz="2000" b="1" i="1" u="sng" dirty="0">
                <a:latin typeface="Arial" charset="0"/>
              </a:rPr>
              <a:t>správě veřejných věcí</a:t>
            </a:r>
            <a:r>
              <a:rPr lang="cs-CZ" sz="2000" b="1" i="1" dirty="0">
                <a:latin typeface="Arial" charset="0"/>
              </a:rPr>
              <a:t> </a:t>
            </a:r>
            <a:r>
              <a:rPr lang="cs-CZ" sz="2000" b="1" i="1" u="sng" dirty="0">
                <a:latin typeface="Arial" charset="0"/>
              </a:rPr>
              <a:t>přímo</a:t>
            </a:r>
            <a:r>
              <a:rPr lang="cs-CZ" sz="2000" b="1" i="1" dirty="0">
                <a:latin typeface="Arial" charset="0"/>
              </a:rPr>
              <a:t> nebo svobodnou </a:t>
            </a:r>
            <a:r>
              <a:rPr lang="cs-CZ" sz="2000" b="1" i="1" u="sng" dirty="0">
                <a:latin typeface="Arial" charset="0"/>
              </a:rPr>
              <a:t>volbou </a:t>
            </a:r>
            <a:r>
              <a:rPr lang="cs-CZ" sz="2000" b="1" i="1" dirty="0">
                <a:latin typeface="Arial" charset="0"/>
              </a:rPr>
              <a:t>svých </a:t>
            </a:r>
            <a:r>
              <a:rPr lang="cs-CZ" sz="2000" b="1" i="1" u="sng" dirty="0">
                <a:latin typeface="Arial" charset="0"/>
              </a:rPr>
              <a:t>zástupců</a:t>
            </a:r>
            <a:r>
              <a:rPr lang="cs-CZ" sz="2000" b="1" i="1" dirty="0">
                <a:latin typeface="Arial" charset="0"/>
              </a:rPr>
              <a:t>.</a:t>
            </a:r>
          </a:p>
          <a:p>
            <a:pPr lvl="1" eaLnBrk="1" hangingPunct="1">
              <a:lnSpc>
                <a:spcPts val="1800"/>
              </a:lnSpc>
              <a:defRPr/>
            </a:pPr>
            <a:r>
              <a:rPr lang="cs-CZ" sz="2000" b="1" i="1" dirty="0">
                <a:latin typeface="Arial" charset="0"/>
              </a:rPr>
              <a:t>Volby se musí konat ve lhůtách nepřesahujících pravidelná volební období stanovená zákonem.</a:t>
            </a:r>
          </a:p>
          <a:p>
            <a:pPr lvl="1" eaLnBrk="1" hangingPunct="1">
              <a:lnSpc>
                <a:spcPts val="1800"/>
              </a:lnSpc>
              <a:defRPr/>
            </a:pPr>
            <a:r>
              <a:rPr lang="cs-CZ" sz="2000" b="1" i="1" dirty="0">
                <a:latin typeface="Arial" charset="0"/>
              </a:rPr>
              <a:t>Volební právo je všeobecné a rovné a vykonává se tajným hlasováním. Podmínky výkonu volebního práva stanoví zákon.</a:t>
            </a:r>
          </a:p>
          <a:p>
            <a:pPr lvl="1" eaLnBrk="1" hangingPunct="1">
              <a:lnSpc>
                <a:spcPts val="1800"/>
              </a:lnSpc>
              <a:defRPr/>
            </a:pPr>
            <a:r>
              <a:rPr lang="cs-CZ" sz="2000" b="1" i="1" dirty="0">
                <a:latin typeface="Arial" charset="0"/>
              </a:rPr>
              <a:t>Občané mají za rovných podmínek </a:t>
            </a:r>
            <a:r>
              <a:rPr lang="cs-CZ" sz="2000" b="1" i="1" u="sng" dirty="0">
                <a:latin typeface="Arial" charset="0"/>
              </a:rPr>
              <a:t>přístup k voleným</a:t>
            </a:r>
            <a:r>
              <a:rPr lang="cs-CZ" sz="2000" b="1" i="1" dirty="0">
                <a:latin typeface="Arial" charset="0"/>
              </a:rPr>
              <a:t> a jiným veřejným </a:t>
            </a:r>
            <a:r>
              <a:rPr lang="cs-CZ" sz="2000" b="1" i="1" u="sng" dirty="0">
                <a:latin typeface="Arial" charset="0"/>
              </a:rPr>
              <a:t>funkcím</a:t>
            </a:r>
            <a:r>
              <a:rPr lang="cs-CZ" sz="2000" b="1" i="1" dirty="0">
                <a:latin typeface="Arial" charset="0"/>
              </a:rPr>
              <a:t>.</a:t>
            </a:r>
          </a:p>
          <a:p>
            <a:pPr lvl="2" eaLnBrk="1" hangingPunct="1">
              <a:lnSpc>
                <a:spcPts val="1800"/>
              </a:lnSpc>
              <a:buFont typeface="Wingdings" panose="05000000000000000000" pitchFamily="2" charset="2"/>
              <a:buNone/>
              <a:defRPr/>
            </a:pPr>
            <a:endParaRPr lang="cs-CZ" sz="2000" b="1" i="1" dirty="0">
              <a:latin typeface="Arial" charset="0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cs-CZ" sz="2000" b="1" i="1" dirty="0">
                <a:latin typeface="Arial" charset="0"/>
              </a:rPr>
              <a:t>Čl. 44</a:t>
            </a:r>
          </a:p>
          <a:p>
            <a:pPr lvl="1" eaLnBrk="1" hangingPunct="1">
              <a:lnSpc>
                <a:spcPts val="1800"/>
              </a:lnSpc>
              <a:defRPr/>
            </a:pPr>
            <a:r>
              <a:rPr lang="cs-CZ" sz="2000" b="1" i="1" dirty="0">
                <a:latin typeface="Arial" charset="0"/>
              </a:rPr>
              <a:t>Zákon může … zaměstnancům státní správy a </a:t>
            </a:r>
            <a:r>
              <a:rPr lang="cs-CZ" sz="2000" b="1" i="1" u="sng" dirty="0">
                <a:latin typeface="Arial" charset="0"/>
              </a:rPr>
              <a:t>územní samosprávy</a:t>
            </a:r>
            <a:r>
              <a:rPr lang="cs-CZ" sz="2000" b="1" i="1" dirty="0">
                <a:latin typeface="Arial" charset="0"/>
              </a:rPr>
              <a:t> ve funkcích, které určí, .. omezit ..  právo uvedené v čl. 27 odst. 4  </a:t>
            </a:r>
            <a:r>
              <a:rPr lang="cs-CZ" sz="2000" i="1" dirty="0">
                <a:latin typeface="Arial" charset="0"/>
              </a:rPr>
              <a:t>(</a:t>
            </a:r>
            <a:r>
              <a:rPr lang="cs-CZ" sz="1800" i="1" dirty="0">
                <a:latin typeface="Arial" charset="0"/>
              </a:rPr>
              <a:t>právo na stávku</a:t>
            </a:r>
            <a:r>
              <a:rPr lang="cs-CZ" sz="2000" i="1" dirty="0">
                <a:latin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FE91AA5-1483-464D-8F35-5B1AB75C56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74788" y="404813"/>
            <a:ext cx="7669212" cy="93662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  <a:defRPr/>
            </a:pPr>
            <a:b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IV. EVROPSKÁ CHARTA MÍSTNÍ SAMOSPRÁVY </a:t>
            </a:r>
            <a:br>
              <a:rPr lang="cs-CZ" sz="2800" b="1" i="1" dirty="0"/>
            </a:br>
            <a:r>
              <a:rPr lang="cs-CZ" sz="2800" b="1" i="1" dirty="0"/>
              <a:t>     </a:t>
            </a:r>
            <a:r>
              <a:rPr lang="cs-CZ" sz="1800" b="1" i="1" dirty="0"/>
              <a:t>(sdělení MZV ČR  č. 181/1999 Sb.)</a:t>
            </a:r>
            <a:r>
              <a:rPr lang="cs-CZ" sz="4400" dirty="0"/>
              <a:t> </a:t>
            </a:r>
            <a:endParaRPr lang="cs-CZ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E51EE2A-9DC5-4294-91A2-C8AE5A0A515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43075" y="1414463"/>
            <a:ext cx="7400925" cy="4945062"/>
          </a:xfrm>
        </p:spPr>
        <p:txBody>
          <a:bodyPr/>
          <a:lstStyle/>
          <a:p>
            <a:pPr eaLnBrk="1" hangingPunct="1">
              <a:lnSpc>
                <a:spcPts val="1800"/>
              </a:lnSpc>
              <a:defRPr/>
            </a:pPr>
            <a:endParaRPr lang="cs-CZ" sz="1800" b="1" i="1" dirty="0">
              <a:latin typeface="Arial" charset="0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cs-CZ" sz="1800" b="1" i="1" dirty="0">
                <a:latin typeface="Arial" charset="0"/>
              </a:rPr>
              <a:t>dokument Rady Evropy, který byl přijat (podepsán prvními státy) v říjnu 1985 ve Štrasburku, a který nabyl platnosti po předepsané ratifikaci stanoveným minimálním počtem členských států k 1.9.1988 </a:t>
            </a:r>
          </a:p>
          <a:p>
            <a:pPr eaLnBrk="1" hangingPunct="1">
              <a:lnSpc>
                <a:spcPts val="1800"/>
              </a:lnSpc>
              <a:defRPr/>
            </a:pPr>
            <a:r>
              <a:rPr lang="cs-CZ" sz="1800" b="1" i="1" dirty="0">
                <a:latin typeface="Arial" charset="0"/>
              </a:rPr>
              <a:t>Česká republika Evropskou chartu místní samosprávy podepsala v květnu 1998 a po její ratifikaci se Charta stala pro Českou republiku platnou dnem 1.9.1999</a:t>
            </a:r>
          </a:p>
          <a:p>
            <a:pPr eaLnBrk="1" hangingPunct="1">
              <a:lnSpc>
                <a:spcPts val="1800"/>
              </a:lnSpc>
              <a:defRPr/>
            </a:pPr>
            <a:r>
              <a:rPr lang="cs-CZ" sz="1800" b="1" i="1" dirty="0">
                <a:latin typeface="Arial" charset="0"/>
              </a:rPr>
              <a:t>upravuje základní otázky postavení a poslání místní samosprávy, a to : </a:t>
            </a:r>
          </a:p>
          <a:p>
            <a:pPr lvl="1" eaLnBrk="1" hangingPunct="1">
              <a:lnSpc>
                <a:spcPts val="900"/>
              </a:lnSpc>
              <a:defRPr/>
            </a:pPr>
            <a:r>
              <a:rPr lang="cs-CZ" sz="1600" b="1" i="1" dirty="0">
                <a:latin typeface="Arial" charset="0"/>
              </a:rPr>
              <a:t>ústavní a zákonné základy místní samosprávy, </a:t>
            </a:r>
          </a:p>
          <a:p>
            <a:pPr lvl="1" eaLnBrk="1" hangingPunct="1">
              <a:lnSpc>
                <a:spcPts val="900"/>
              </a:lnSpc>
              <a:defRPr/>
            </a:pPr>
            <a:r>
              <a:rPr lang="cs-CZ" sz="1600" b="1" i="1" dirty="0">
                <a:latin typeface="Arial" charset="0"/>
              </a:rPr>
              <a:t>pojem místní samosprávy ,</a:t>
            </a:r>
          </a:p>
          <a:p>
            <a:pPr lvl="1" eaLnBrk="1" hangingPunct="1">
              <a:lnSpc>
                <a:spcPts val="900"/>
              </a:lnSpc>
              <a:defRPr/>
            </a:pPr>
            <a:r>
              <a:rPr lang="cs-CZ" sz="1600" b="1" i="1" dirty="0">
                <a:latin typeface="Arial" charset="0"/>
              </a:rPr>
              <a:t>rozsah místní samosprávy, </a:t>
            </a:r>
          </a:p>
          <a:p>
            <a:pPr lvl="1" eaLnBrk="1" hangingPunct="1">
              <a:lnSpc>
                <a:spcPts val="900"/>
              </a:lnSpc>
              <a:defRPr/>
            </a:pPr>
            <a:r>
              <a:rPr lang="cs-CZ" sz="1600" b="1" i="1" dirty="0">
                <a:latin typeface="Arial" charset="0"/>
              </a:rPr>
              <a:t>ochrana hranic místních správních jednotek, </a:t>
            </a:r>
          </a:p>
          <a:p>
            <a:pPr lvl="1" eaLnBrk="1" hangingPunct="1">
              <a:lnSpc>
                <a:spcPts val="900"/>
              </a:lnSpc>
              <a:defRPr/>
            </a:pPr>
            <a:r>
              <a:rPr lang="cs-CZ" sz="1600" b="1" i="1" dirty="0">
                <a:latin typeface="Arial" charset="0"/>
              </a:rPr>
              <a:t>správní struktury a zdroje k plnění úkolů místních společenství, </a:t>
            </a:r>
          </a:p>
          <a:p>
            <a:pPr lvl="1" eaLnBrk="1" hangingPunct="1">
              <a:lnSpc>
                <a:spcPts val="900"/>
              </a:lnSpc>
              <a:defRPr/>
            </a:pPr>
            <a:r>
              <a:rPr lang="cs-CZ" sz="1600" b="1" i="1" dirty="0">
                <a:latin typeface="Arial" charset="0"/>
              </a:rPr>
              <a:t>podmínky výkonu odpovědnosti na místní úrovni, </a:t>
            </a:r>
          </a:p>
          <a:p>
            <a:pPr lvl="1" eaLnBrk="1" hangingPunct="1">
              <a:lnSpc>
                <a:spcPts val="900"/>
              </a:lnSpc>
              <a:defRPr/>
            </a:pPr>
            <a:r>
              <a:rPr lang="cs-CZ" sz="1600" b="1" i="1" dirty="0">
                <a:latin typeface="Arial" charset="0"/>
              </a:rPr>
              <a:t>institut dozoru nad činností místních společenství, </a:t>
            </a:r>
          </a:p>
          <a:p>
            <a:pPr lvl="1" eaLnBrk="1" hangingPunct="1">
              <a:lnSpc>
                <a:spcPts val="900"/>
              </a:lnSpc>
              <a:defRPr/>
            </a:pPr>
            <a:r>
              <a:rPr lang="cs-CZ" sz="1600" b="1" i="1" dirty="0">
                <a:latin typeface="Arial" charset="0"/>
              </a:rPr>
              <a:t>finanční zdroje místních společenství, </a:t>
            </a:r>
          </a:p>
          <a:p>
            <a:pPr lvl="1" eaLnBrk="1" hangingPunct="1">
              <a:lnSpc>
                <a:spcPts val="900"/>
              </a:lnSpc>
              <a:defRPr/>
            </a:pPr>
            <a:r>
              <a:rPr lang="cs-CZ" sz="1600" b="1" i="1" dirty="0">
                <a:latin typeface="Arial" charset="0"/>
              </a:rPr>
              <a:t>právo místních společenství se sdružovat, </a:t>
            </a:r>
          </a:p>
          <a:p>
            <a:pPr lvl="1" eaLnBrk="1" hangingPunct="1">
              <a:lnSpc>
                <a:spcPts val="900"/>
              </a:lnSpc>
              <a:defRPr/>
            </a:pPr>
            <a:r>
              <a:rPr lang="cs-CZ" sz="1600" b="1" i="1" dirty="0">
                <a:latin typeface="Arial" charset="0"/>
              </a:rPr>
              <a:t>soudní ochrana místní samosprávy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18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70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6CCC2-E0D8-467D-9415-EC3B6FFD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pPr algn="l">
              <a:defRPr/>
            </a:pPr>
            <a:r>
              <a:rPr lang="cs-CZ" sz="2400" b="1" i="1" dirty="0"/>
              <a:t>Vázanost obsahem Charty</a:t>
            </a:r>
            <a:r>
              <a:rPr lang="cs-CZ" sz="1600" b="1" i="1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AFC43E-7CB7-4E64-A8B1-31E5F78D7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779962"/>
          </a:xfrm>
        </p:spPr>
        <p:txBody>
          <a:bodyPr/>
          <a:lstStyle/>
          <a:p>
            <a:pPr>
              <a:lnSpc>
                <a:spcPts val="1400"/>
              </a:lnSpc>
              <a:buFont typeface="Wingdings" panose="05000000000000000000" pitchFamily="2" charset="2"/>
              <a:buNone/>
              <a:defRPr/>
            </a:pPr>
            <a:r>
              <a:rPr lang="cs-CZ" sz="1400" b="1" i="1" dirty="0">
                <a:latin typeface="+mj-lt"/>
              </a:rPr>
              <a:t>  	</a:t>
            </a: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Každá strana  se musí  cítit  vázána   alespoň dvaceti odstavci I. části   Charty (z celkem třiceti), z nichž alespoň deset musí být vybráno z  odstavců konkrétně vyjmenovaných.</a:t>
            </a:r>
          </a:p>
          <a:p>
            <a:pPr lvl="1">
              <a:lnSpc>
                <a:spcPts val="1400"/>
              </a:lnSpc>
              <a:defRPr/>
            </a:pP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Česká republika se  považuje býti vázána dvaceti čtyřmi odstavci I. části Charty, z toho třinácti odstavci  z  vyjmenovaných. </a:t>
            </a:r>
          </a:p>
          <a:p>
            <a:pPr>
              <a:lnSpc>
                <a:spcPts val="1400"/>
              </a:lnSpc>
              <a:buFont typeface="Wingdings" panose="05000000000000000000" pitchFamily="2" charset="2"/>
              <a:buNone/>
              <a:defRPr/>
            </a:pPr>
            <a:endParaRPr lang="cs-CZ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 se necítí být vázána : </a:t>
            </a:r>
          </a:p>
          <a:p>
            <a:pPr>
              <a:lnSpc>
                <a:spcPts val="14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Čl.4 </a:t>
            </a:r>
          </a:p>
          <a:p>
            <a:pPr>
              <a:lnSpc>
                <a:spcPts val="14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	Rozsah místní samosprávy</a:t>
            </a:r>
          </a:p>
          <a:p>
            <a:pPr>
              <a:lnSpc>
                <a:spcPts val="14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		5. Tam, kde jsou </a:t>
            </a:r>
            <a:r>
              <a:rPr lang="cs-CZ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pravomoci</a:t>
            </a: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na ně přeneseny ústředním nebo regionálním orgánem, se místním společenstvím dovolí, aby, pokud to lze, jejich výkon podle svého uvážení </a:t>
            </a:r>
            <a:r>
              <a:rPr lang="cs-CZ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přizpůsobila místním podmínkám</a:t>
            </a: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14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	 </a:t>
            </a:r>
          </a:p>
          <a:p>
            <a:pPr>
              <a:lnSpc>
                <a:spcPts val="14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	Čl.6 </a:t>
            </a:r>
          </a:p>
          <a:p>
            <a:pPr>
              <a:lnSpc>
                <a:spcPts val="14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	Správní struktury a zdroje k plnění úkolů místních společenství</a:t>
            </a:r>
          </a:p>
          <a:p>
            <a:pPr>
              <a:lnSpc>
                <a:spcPts val="14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		2. </a:t>
            </a:r>
            <a:r>
              <a:rPr lang="cs-CZ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Služební podmínky zaměstnanců místní správy </a:t>
            </a: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musí umožňovat získávání velmi kvalitního personálu na základě vlastností a kvalifikace; za tímto účelem se zajišťují přiměřené možnosti zvyšování kvalifikace, přiměřené odměňování a přiměřené vyhlídky na postup.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1400" b="1" i="1" dirty="0">
                <a:latin typeface="+mj-lt"/>
              </a:rPr>
              <a:t>	 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1400" b="1" i="1" dirty="0">
                <a:latin typeface="+mj-lt"/>
              </a:rPr>
              <a:t>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DE5EA-4D59-45D7-A834-87D1A0A4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4C4E52-5B5C-4269-BB71-475D3FC30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84040"/>
            <a:ext cx="8229600" cy="5149850"/>
          </a:xfrm>
        </p:spPr>
        <p:txBody>
          <a:bodyPr/>
          <a:lstStyle/>
          <a:p>
            <a:pPr>
              <a:defRPr/>
            </a:pPr>
            <a:endParaRPr lang="cs-CZ" sz="1400" b="1" i="1" dirty="0"/>
          </a:p>
          <a:p>
            <a:pPr>
              <a:lnSpc>
                <a:spcPts val="1500"/>
              </a:lnSpc>
              <a:buFont typeface="Wingdings" panose="05000000000000000000" pitchFamily="2" charset="2"/>
              <a:buNone/>
              <a:defRPr/>
            </a:pPr>
            <a:r>
              <a:rPr lang="cs-CZ" sz="1400" b="1" i="1" dirty="0"/>
              <a:t>	</a:t>
            </a: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Čl.7 </a:t>
            </a:r>
          </a:p>
          <a:p>
            <a:pPr>
              <a:lnSpc>
                <a:spcPts val="15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Podmínky výkonu odpovědnosti na místní úrovni</a:t>
            </a:r>
          </a:p>
          <a:p>
            <a:pPr>
              <a:lnSpc>
                <a:spcPts val="15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2. Tyto podmínky musí umožňovat </a:t>
            </a:r>
            <a:r>
              <a:rPr lang="cs-CZ" sz="1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přiměřenou finanční náhradu </a:t>
            </a: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výdajů, k nimž při výkonu příslušné funkce došlo, náhradu ušlých příjmů nebo odměnu za vykonanou práci a odpovídající sociální zabezpečení.</a:t>
            </a:r>
          </a:p>
          <a:p>
            <a:pPr>
              <a:lnSpc>
                <a:spcPts val="15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    </a:t>
            </a:r>
          </a:p>
          <a:p>
            <a:pPr>
              <a:lnSpc>
                <a:spcPts val="15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Čl.9 </a:t>
            </a:r>
          </a:p>
          <a:p>
            <a:pPr>
              <a:lnSpc>
                <a:spcPts val="15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Finanční zdroje místních společenství</a:t>
            </a:r>
          </a:p>
          <a:p>
            <a:pPr>
              <a:lnSpc>
                <a:spcPts val="15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3. Alespoň </a:t>
            </a:r>
            <a:r>
              <a:rPr lang="cs-CZ" sz="1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finančních zdrojů místních společenství pochází z místních daní a poplatků</a:t>
            </a: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jejichž sazbu mohou místní společenství v mezích zákona stanovit.</a:t>
            </a:r>
          </a:p>
          <a:p>
            <a:pPr>
              <a:lnSpc>
                <a:spcPts val="15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5. Ochrana finančně slabších místních společenství volá po zavedení postupů </a:t>
            </a:r>
            <a:r>
              <a:rPr lang="cs-CZ" sz="1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finančního vyrovnávání </a:t>
            </a: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rovnocenných opatření, jež mají korigovat </a:t>
            </a:r>
            <a:r>
              <a:rPr lang="cs-CZ" sz="1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důsledky nerovného rozdělování potenciálních finančních zdrojů a finančního zatížení</a:t>
            </a: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je třeba z nich hradit. Takové postupy nebo taková opatření nesmějí omezovat volné uvážení, které místní společenství mohou v rámci své vlastní odpovědnosti uplatňovat.</a:t>
            </a:r>
          </a:p>
          <a:p>
            <a:pPr>
              <a:lnSpc>
                <a:spcPts val="1500"/>
              </a:lnSpc>
              <a:buFont typeface="Wingdings" panose="05000000000000000000" pitchFamily="2" charset="2"/>
              <a:buNone/>
              <a:defRPr/>
            </a:pP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6. S </a:t>
            </a:r>
            <a:r>
              <a:rPr lang="cs-CZ" sz="1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místními společenstvími </a:t>
            </a: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vhodným způsobem </a:t>
            </a:r>
            <a:r>
              <a:rPr lang="cs-CZ" sz="1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konzultuje</a:t>
            </a: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 se jim </a:t>
            </a:r>
            <a:r>
              <a:rPr lang="cs-CZ" sz="1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přerozdělované zdroje </a:t>
            </a: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mají </a:t>
            </a:r>
            <a:r>
              <a:rPr lang="cs-CZ" sz="1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přidělovat</a:t>
            </a: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cs-CZ" sz="1400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084E994-C891-4BF1-BDEA-268210816E0C}"/>
              </a:ext>
            </a:extLst>
          </p:cNvPr>
          <p:cNvSpPr/>
          <p:nvPr/>
        </p:nvSpPr>
        <p:spPr>
          <a:xfrm>
            <a:off x="1187624" y="1124744"/>
            <a:ext cx="5538696" cy="957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12" b="1" i="1" u="none" strike="noStrike" kern="0" cap="none" spc="0" normalizeH="0" baseline="0" noProof="0" dirty="0">
              <a:ln>
                <a:noFill/>
              </a:ln>
              <a:solidFill>
                <a:srgbClr val="F8A5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12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Prameny ke studiu  tohoto bloku: </a:t>
            </a:r>
            <a:endParaRPr kumimoji="0" lang="cs-CZ" sz="18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Tahoma" panose="020B0604030504040204" pitchFamily="34" charset="0"/>
              <a:ea typeface="+mn-ea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8816333-0D07-4A18-A552-DD9ACE8028FC}"/>
              </a:ext>
            </a:extLst>
          </p:cNvPr>
          <p:cNvSpPr/>
          <p:nvPr/>
        </p:nvSpPr>
        <p:spPr>
          <a:xfrm>
            <a:off x="755650" y="2690813"/>
            <a:ext cx="6102350" cy="3194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cs-CZ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Základní literatura</a:t>
            </a: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cs-CZ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cs-CZ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Průcha, P.: Místní správa, 2. vydání, MU Brno, 2018 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cs-CZ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cs-CZ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Podpůrně :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cs-CZ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Kopecký, M.:  Právní postavení obcí a krajů – základy komunálního práva, 2. vydání, </a:t>
            </a:r>
            <a:r>
              <a:rPr kumimoji="0" lang="cs-CZ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Wolters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Kluwer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Praha 2017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cs-CZ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700" name="Obrázek 3">
            <a:extLst>
              <a:ext uri="{FF2B5EF4-FFF2-40B4-BE49-F238E27FC236}">
                <a16:creationId xmlns:a16="http://schemas.microsoft.com/office/drawing/2014/main" id="{A967E064-3528-4BAF-93D9-28A2603BE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852738"/>
            <a:ext cx="10080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A23783E-E175-4206-91FE-0C31F84F89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2138" y="548680"/>
            <a:ext cx="7772400" cy="2736850"/>
          </a:xfrm>
        </p:spPr>
        <p:txBody>
          <a:bodyPr/>
          <a:lstStyle/>
          <a:p>
            <a:pPr eaLnBrk="1" hangingPunct="1"/>
            <a:r>
              <a:rPr lang="cs-CZ" altLang="cs-CZ" sz="3200" b="1" i="1" dirty="0"/>
              <a:t>   </a:t>
            </a:r>
            <a:r>
              <a:rPr lang="cs-CZ" sz="2800" b="1" i="1" dirty="0"/>
              <a:t>SHRNUTÍ, ZÁVĚR</a:t>
            </a:r>
            <a:br>
              <a:rPr lang="cs-CZ" altLang="cs-CZ" sz="2800" b="1" i="1" dirty="0"/>
            </a:br>
            <a:br>
              <a:rPr lang="cs-CZ" altLang="cs-CZ" sz="3200" b="1" i="1" dirty="0"/>
            </a:br>
            <a:br>
              <a:rPr lang="cs-CZ" altLang="cs-CZ" sz="1400" b="1" i="1" dirty="0"/>
            </a:br>
            <a:r>
              <a:rPr lang="cs-CZ" altLang="cs-CZ" sz="4800" b="1" i="1" dirty="0"/>
              <a:t>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C6D4ED0-C5A6-42C4-96AF-10F4B1F849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2852738"/>
            <a:ext cx="6400800" cy="2760662"/>
          </a:xfrm>
        </p:spPr>
        <p:txBody>
          <a:bodyPr rtlCol="0">
            <a:normAutofit/>
          </a:bodyPr>
          <a:lstStyle/>
          <a:p>
            <a:pPr marL="508000" indent="-5080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b="1" i="1"/>
              <a:t> </a:t>
            </a:r>
            <a:endParaRPr lang="cs-CZ" sz="2400" b="1" i="1" dirty="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8E66A61-CE8A-45E0-825C-31F75D4F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5330034"/>
            <a:ext cx="8569325" cy="9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76176" anchor="ctr"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</a:t>
            </a:r>
          </a:p>
          <a:p>
            <a:pPr marL="0" marR="0" lvl="0" indent="45720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PrF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MU  v  Brně </a:t>
            </a:r>
          </a:p>
          <a:p>
            <a:pPr marL="0" marR="0" lvl="0" indent="45720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9461" name="Picture 5" descr="Kraje (NUTS III) a okresy (NUTS IV) v České republice">
            <a:extLst>
              <a:ext uri="{FF2B5EF4-FFF2-40B4-BE49-F238E27FC236}">
                <a16:creationId xmlns:a16="http://schemas.microsoft.com/office/drawing/2014/main" id="{A740E110-F1AD-42B0-9F26-64B0238EA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3959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91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2E50846-3DBA-472A-B86C-8DE99C39B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964" y="692696"/>
            <a:ext cx="8209036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cs-CZ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vývojových  modelů               	    		   organizace evropských systémů  místní správy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2AE9C91-F4E2-4890-8F7A-CEC2198ADE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b="1" i="1" dirty="0">
                <a:solidFill>
                  <a:schemeClr val="tx1"/>
                </a:solidFill>
                <a:latin typeface="Arial" charset="0"/>
              </a:rPr>
              <a:t>smíšený  -  německý (</a:t>
            </a:r>
            <a:r>
              <a:rPr lang="cs-CZ" b="1" i="1" dirty="0" err="1">
                <a:solidFill>
                  <a:schemeClr val="tx1"/>
                </a:solidFill>
                <a:latin typeface="Arial" charset="0"/>
              </a:rPr>
              <a:t>pův</a:t>
            </a:r>
            <a:r>
              <a:rPr lang="cs-CZ" b="1" i="1" dirty="0">
                <a:solidFill>
                  <a:schemeClr val="tx1"/>
                </a:solidFill>
                <a:latin typeface="Arial" charset="0"/>
              </a:rPr>
              <a:t>. pruský, později  tzv. rakouský model (většina evropských zemí - Německo, Rakousko,  Belgie, Holandsko, Itálie, Polsko, Slovensko, Maďarsko, severské země)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b="1" i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b="1" i="1" dirty="0">
                <a:solidFill>
                  <a:schemeClr val="tx1"/>
                </a:solidFill>
                <a:latin typeface="Arial" charset="0"/>
              </a:rPr>
              <a:t>dělený -  nejblíže k tzv. francouzskému modelu  (dnes se již blíží smíšenému modelu)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b="1" i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b="1" i="1" dirty="0">
                <a:solidFill>
                  <a:schemeClr val="tx1"/>
                </a:solidFill>
                <a:latin typeface="Arial" charset="0"/>
              </a:rPr>
              <a:t>výlučně samosprávný (</a:t>
            </a:r>
            <a:r>
              <a:rPr lang="cs-CZ" b="1" i="1" dirty="0" err="1">
                <a:solidFill>
                  <a:schemeClr val="tx1"/>
                </a:solidFill>
                <a:latin typeface="Arial" charset="0"/>
              </a:rPr>
              <a:t>self</a:t>
            </a:r>
            <a:r>
              <a:rPr lang="cs-CZ" b="1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b="1" i="1" dirty="0" err="1">
                <a:solidFill>
                  <a:schemeClr val="tx1"/>
                </a:solidFill>
                <a:latin typeface="Arial" charset="0"/>
              </a:rPr>
              <a:t>gowernment</a:t>
            </a:r>
            <a:r>
              <a:rPr lang="cs-CZ" b="1" i="1" dirty="0">
                <a:solidFill>
                  <a:schemeClr val="tx1"/>
                </a:solidFill>
                <a:latin typeface="Arial" charset="0"/>
              </a:rPr>
              <a:t>) – (na základní úrovni – obce)  – anglický, resp.   anglosaský  model (na vyšších úrovních (okresy, hrabství), taktéž státní správa – kombinace samosprávy a státní správy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61FF658-35FC-453A-9546-2F8BEE92F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96752"/>
            <a:ext cx="7202760" cy="1280890"/>
          </a:xfrm>
        </p:spPr>
        <p:txBody>
          <a:bodyPr/>
          <a:lstStyle/>
          <a:p>
            <a:pPr algn="l" eaLnBrk="1" hangingPunct="1">
              <a:defRPr/>
            </a:pPr>
            <a:br>
              <a:rPr lang="cs-CZ" sz="2800" b="1" i="1" dirty="0"/>
            </a:br>
            <a:r>
              <a:rPr lang="cs-CZ" sz="2800" b="1" i="1" dirty="0">
                <a:solidFill>
                  <a:schemeClr val="accent1"/>
                </a:solidFill>
              </a:rPr>
              <a:t>Místní,  resp. územní, samospráva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BF35C08-860A-4093-908B-67E9DC9D67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2852936"/>
            <a:ext cx="7704856" cy="3777622"/>
          </a:xfrm>
        </p:spPr>
        <p:txBody>
          <a:bodyPr/>
          <a:lstStyle/>
          <a:p>
            <a:pPr lvl="1" eaLnBrk="1" hangingPunct="1">
              <a:defRPr/>
            </a:pPr>
            <a:endParaRPr lang="cs-CZ" b="1" i="1" dirty="0">
              <a:latin typeface="Arial" charset="0"/>
            </a:endParaRPr>
          </a:p>
          <a:p>
            <a:pPr lvl="1" eaLnBrk="1" hangingPunct="1"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místní,  resp. územní, samospráva v našich podmínkách – představována tzv. smíšeným modelem</a:t>
            </a:r>
          </a:p>
          <a:p>
            <a:pPr lvl="1" eaLnBrk="1" hangingPunct="1">
              <a:defRPr/>
            </a:pPr>
            <a:endParaRPr lang="cs-CZ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organizačně pouze samospráva, s přenesenou působností (nejblíže k tzv. rakouskému modelu)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5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535AEED-2DB9-4CB2-B7F5-28374791B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933106"/>
            <a:ext cx="7202760" cy="128089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b="1" i="1" dirty="0"/>
              <a:t>       </a:t>
            </a:r>
            <a:r>
              <a:rPr lang="cs-CZ" sz="2400" b="1" i="1" dirty="0">
                <a:solidFill>
                  <a:srgbClr val="C00000"/>
                </a:solidFill>
              </a:rPr>
              <a:t>Mezníky  vývoje </a:t>
            </a:r>
            <a:br>
              <a:rPr lang="cs-CZ" sz="2400" b="1" i="1" dirty="0">
                <a:solidFill>
                  <a:srgbClr val="C00000"/>
                </a:solidFill>
              </a:rPr>
            </a:br>
            <a:r>
              <a:rPr lang="cs-CZ" sz="2400" b="1" i="1" dirty="0">
                <a:solidFill>
                  <a:srgbClr val="C00000"/>
                </a:solidFill>
              </a:rPr>
              <a:t>       místní správy  na  našem území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9FACD47-2E42-46B3-AB4C-6AC667B8A9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b="1" i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období před vznikem samostatného československého státu 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Stadionovo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prozatímní obecní zřízení – č. 170/1849 </a:t>
            </a:r>
            <a:r>
              <a:rPr lang="cs-CZ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cs-CZ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Grundfeste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cs-CZ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freien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Staates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freie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Gemeinde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(Základem svobodného státu je svobodná obec.)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zemského zřízení (země Koruny české)</a:t>
            </a:r>
            <a:endParaRPr lang="cs-CZ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období I. republiky, 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</a:t>
            </a:r>
            <a:r>
              <a:rPr lang="cs-CZ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válce do r. 1949  - důraz na obecní samosprávu 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(včetně zemského zřízení), vedle obcí v několika případech dále tzv. vojenské újezdy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1949 – 1989  - místní správa ve formě správy státní  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(soustava „národních výborů“)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r. 1990  - revitalizace územní samosprávy, demokratická transformace, reforma a modernizace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b="1" i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535AEED-2DB9-4CB2-B7F5-28374791B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933106"/>
            <a:ext cx="7202760" cy="128089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b="1" i="1" dirty="0"/>
              <a:t>       </a:t>
            </a:r>
            <a:r>
              <a:rPr lang="cs-CZ" sz="2000" b="1" i="1" dirty="0">
                <a:solidFill>
                  <a:srgbClr val="C00000"/>
                </a:solidFill>
              </a:rPr>
              <a:t>pozn. k zemskému uspořádání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9FACD47-2E42-46B3-AB4C-6AC667B8A9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b="1" i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16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 r. 1918  zachovány historické zemské uspořádání (země Česká, země Moravská a země Slezská)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16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1600" b="1" i="1" dirty="0">
                <a:solidFill>
                  <a:srgbClr val="202122"/>
                </a:solidFill>
                <a:latin typeface="Arial" panose="020B0604020202020204" pitchFamily="34" charset="0"/>
              </a:rPr>
              <a:t>v</a:t>
            </a:r>
            <a:r>
              <a:rPr lang="cs-CZ" sz="16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roce 1928 Morava a Slezsko sloučeny do jednoho správního celku -  </a:t>
            </a:r>
            <a:r>
              <a:rPr lang="cs-CZ" sz="1600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Země Moravskoslezsk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země Moravskoslezské</a:t>
            </a:r>
            <a:r>
              <a:rPr lang="cs-CZ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1600" b="1" i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 </a:t>
            </a:r>
            <a:r>
              <a:rPr lang="cs-CZ" sz="1600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1. led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lednu</a:t>
            </a:r>
            <a:r>
              <a:rPr lang="cs-CZ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1949 zemské zřízení zrušeno a vytvořeny kraje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8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B9B87FE-5DB3-498D-9924-42DD55AEB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182103"/>
            <a:ext cx="6589199" cy="128089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i="1" dirty="0">
                <a:solidFill>
                  <a:schemeClr val="accent1"/>
                </a:solidFill>
              </a:rPr>
              <a:t>Země</a:t>
            </a:r>
            <a:r>
              <a:rPr lang="cs-CZ" sz="3600" b="1" i="1" dirty="0">
                <a:solidFill>
                  <a:schemeClr val="accent1"/>
                </a:solidFill>
              </a:rPr>
              <a:t> </a:t>
            </a:r>
            <a:r>
              <a:rPr lang="cs-CZ" sz="2400" b="1" i="1" dirty="0">
                <a:solidFill>
                  <a:schemeClr val="accent1"/>
                </a:solidFill>
              </a:rPr>
              <a:t>na půdorysu dnešní ČR</a:t>
            </a:r>
            <a:r>
              <a:rPr lang="cs-CZ" sz="3600" b="1" i="1" dirty="0">
                <a:solidFill>
                  <a:schemeClr val="accent1"/>
                </a:solidFill>
              </a:rPr>
              <a:t> </a:t>
            </a:r>
            <a:r>
              <a:rPr lang="cs-CZ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stav po druhé světové válce  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0C1C3B0-CB36-4F7F-BBFC-92787B2028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800"/>
              <a:t>.</a:t>
            </a:r>
          </a:p>
        </p:txBody>
      </p:sp>
      <p:pic>
        <p:nvPicPr>
          <p:cNvPr id="17412" name="Picture 4" descr="800px-Protektorat_Bohmen-Mahren">
            <a:extLst>
              <a:ext uri="{FF2B5EF4-FFF2-40B4-BE49-F238E27FC236}">
                <a16:creationId xmlns:a16="http://schemas.microsoft.com/office/drawing/2014/main" id="{C53EC112-C3CE-4FE8-9285-57319BDA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783512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D14FA2D9-7243-4D78-9B6F-D35742CCA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876925"/>
            <a:ext cx="64087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Šedě země česká, země moravskoslezská  - zeleně je vyznačena její 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tooltip="Morava"/>
              </a:rPr>
              <a:t>moravská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část, žlutě její 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 tooltip="České Slezsko"/>
              </a:rPr>
              <a:t>slezská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část, červeně 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 tooltip="Moravské enklávy ve Slezsku"/>
              </a:rPr>
              <a:t>moravské enklávy ve Slezsku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>
            <a:extLst>
              <a:ext uri="{FF2B5EF4-FFF2-40B4-BE49-F238E27FC236}">
                <a16:creationId xmlns:a16="http://schemas.microsoft.com/office/drawing/2014/main" id="{0579ABAC-3A19-4E23-92A7-5327F359E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graphicFrame>
        <p:nvGraphicFramePr>
          <p:cNvPr id="18435" name="Object 2">
            <a:extLst>
              <a:ext uri="{FF2B5EF4-FFF2-40B4-BE49-F238E27FC236}">
                <a16:creationId xmlns:a16="http://schemas.microsoft.com/office/drawing/2014/main" id="{F80E55E3-62BB-4931-9A58-9C4C3F09DB5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617173"/>
              </p:ext>
            </p:extLst>
          </p:nvPr>
        </p:nvGraphicFramePr>
        <p:xfrm>
          <a:off x="2219325" y="1484313"/>
          <a:ext cx="5641975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5038095" imgH="4180952" progId="Paint.Picture">
                  <p:embed/>
                </p:oleObj>
              </mc:Choice>
              <mc:Fallback>
                <p:oleObj r:id="rId3" imgW="5038095" imgH="4180952" progId="Paint.Picture">
                  <p:embed/>
                  <p:pic>
                    <p:nvPicPr>
                      <p:cNvPr id="18435" name="Object 2">
                        <a:extLst>
                          <a:ext uri="{FF2B5EF4-FFF2-40B4-BE49-F238E27FC236}">
                            <a16:creationId xmlns:a16="http://schemas.microsoft.com/office/drawing/2014/main" id="{F80E55E3-62BB-4931-9A58-9C4C3F09DB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1484313"/>
                        <a:ext cx="5641975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F021602-B0B1-4B7B-ACBC-1BB87D037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11BFA5A-EE95-45C5-9303-BF0ACC0877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-315416"/>
            <a:ext cx="8229600" cy="93952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800" b="1" i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i="1" dirty="0">
                <a:solidFill>
                  <a:schemeClr val="accent1"/>
                </a:solidFill>
                <a:latin typeface="Arial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i="1" dirty="0">
                <a:solidFill>
                  <a:schemeClr val="accent1"/>
                </a:solidFill>
                <a:latin typeface="Arial" charset="0"/>
              </a:rPr>
              <a:t>    K vývoji právní úpravy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i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lnSpc>
                <a:spcPts val="1600"/>
              </a:lnSpc>
              <a:defRPr/>
            </a:pPr>
            <a:r>
              <a:rPr lang="cs-CZ" sz="1800" b="1" i="1" dirty="0">
                <a:latin typeface="Arial" charset="0"/>
              </a:rPr>
              <a:t>zákon č. 2/1918 Sb., jímž se zřizují nejvyšší správní úřady ve státě československém</a:t>
            </a:r>
          </a:p>
          <a:p>
            <a:pPr eaLnBrk="1" hangingPunct="1">
              <a:lnSpc>
                <a:spcPts val="1600"/>
              </a:lnSpc>
              <a:defRPr/>
            </a:pPr>
            <a:r>
              <a:rPr lang="cs-CZ" sz="1800" b="1" i="1" dirty="0">
                <a:latin typeface="Arial" charset="0"/>
              </a:rPr>
              <a:t>ústavní dekret presidenta republiky č. 18/1944  Úředního věstníku  československého,  o národních výborech a prozatímním Národním shromáždění (viz vyhláška MV č. 43/1945 Sb.)</a:t>
            </a:r>
          </a:p>
          <a:p>
            <a:pPr eaLnBrk="1" hangingPunct="1">
              <a:lnSpc>
                <a:spcPts val="1600"/>
              </a:lnSpc>
              <a:defRPr/>
            </a:pPr>
            <a:r>
              <a:rPr lang="cs-CZ" sz="1800" b="1" i="1" dirty="0" err="1">
                <a:latin typeface="Arial" charset="0"/>
              </a:rPr>
              <a:t>vl</a:t>
            </a:r>
            <a:r>
              <a:rPr lang="cs-CZ" sz="1800" b="1" i="1" dirty="0">
                <a:latin typeface="Arial" charset="0"/>
              </a:rPr>
              <a:t>. nařízení č. 4/1945 Sb. , o volbě a pravomoci národních výborů </a:t>
            </a:r>
          </a:p>
          <a:p>
            <a:pPr eaLnBrk="1" hangingPunct="1">
              <a:lnSpc>
                <a:spcPts val="1600"/>
              </a:lnSpc>
              <a:defRPr/>
            </a:pPr>
            <a:r>
              <a:rPr lang="cs-CZ" sz="1800" b="1" i="1" dirty="0">
                <a:latin typeface="Arial" charset="0"/>
              </a:rPr>
              <a:t>dekret presidenta republiky č. 121/1945 Sb., o územní organizaci správy, vykonávané národními výbory</a:t>
            </a:r>
          </a:p>
          <a:p>
            <a:pPr eaLnBrk="1" hangingPunct="1">
              <a:lnSpc>
                <a:spcPts val="1600"/>
              </a:lnSpc>
              <a:defRPr/>
            </a:pPr>
            <a:r>
              <a:rPr lang="cs-CZ" sz="1800" b="1" i="1" dirty="0">
                <a:latin typeface="Arial" charset="0"/>
              </a:rPr>
              <a:t>zákon č. 280/1948 Sb., o krajském zřízení </a:t>
            </a:r>
          </a:p>
          <a:p>
            <a:pPr eaLnBrk="1" hangingPunct="1">
              <a:lnSpc>
                <a:spcPts val="1600"/>
              </a:lnSpc>
              <a:defRPr/>
            </a:pPr>
            <a:r>
              <a:rPr lang="cs-CZ" sz="1800" b="1" i="1" dirty="0">
                <a:latin typeface="Arial" charset="0"/>
              </a:rPr>
              <a:t>ústavní zákon č. 12/1954 Sb., o národních výborech</a:t>
            </a:r>
          </a:p>
          <a:p>
            <a:pPr eaLnBrk="1" hangingPunct="1">
              <a:lnSpc>
                <a:spcPts val="1600"/>
              </a:lnSpc>
              <a:defRPr/>
            </a:pPr>
            <a:r>
              <a:rPr lang="cs-CZ" sz="1800" b="1" i="1" dirty="0">
                <a:latin typeface="Arial" charset="0"/>
              </a:rPr>
              <a:t>zákon č. 13/1954 Sb., o národních výborech</a:t>
            </a:r>
          </a:p>
          <a:p>
            <a:pPr eaLnBrk="1" hangingPunct="1">
              <a:lnSpc>
                <a:spcPts val="1600"/>
              </a:lnSpc>
              <a:defRPr/>
            </a:pPr>
            <a:r>
              <a:rPr lang="cs-CZ" sz="1800" b="1" i="1" dirty="0">
                <a:latin typeface="Arial" charset="0"/>
              </a:rPr>
              <a:t>zákon č. 36/1960 Sb., o územním členěním státu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400" b="1" i="1" dirty="0">
                <a:latin typeface="Arial" charset="0"/>
              </a:rPr>
              <a:t>na území dnešní ČR – 7 krajů  plus  Praha 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cs-CZ" sz="1200" b="1" i="1" dirty="0">
                <a:solidFill>
                  <a:srgbClr val="FFC000"/>
                </a:solidFill>
                <a:latin typeface="Arial" charset="0"/>
              </a:rPr>
              <a:t>nyní</a:t>
            </a:r>
            <a:r>
              <a:rPr lang="cs-CZ" sz="1400" b="1" i="1" dirty="0">
                <a:solidFill>
                  <a:srgbClr val="FFC000"/>
                </a:solidFill>
                <a:latin typeface="Arial" charset="0"/>
              </a:rPr>
              <a:t>  -  </a:t>
            </a:r>
            <a:r>
              <a:rPr lang="cs-CZ" sz="1600" b="1" i="1" dirty="0">
                <a:solidFill>
                  <a:srgbClr val="FFC000"/>
                </a:solidFill>
                <a:latin typeface="Arial" charset="0"/>
              </a:rPr>
              <a:t>zákon č.  51/2020 Sb., o územně správním členění státu</a:t>
            </a:r>
            <a:r>
              <a:rPr lang="cs-CZ" sz="1400" b="1" i="1" dirty="0">
                <a:solidFill>
                  <a:srgbClr val="FFC000"/>
                </a:solidFill>
                <a:latin typeface="Arial" charset="0"/>
              </a:rPr>
              <a:t> ,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cs-CZ" sz="1400" b="1" i="1" dirty="0">
                <a:solidFill>
                  <a:srgbClr val="FFC000"/>
                </a:solidFill>
                <a:latin typeface="Arial" charset="0"/>
              </a:rPr>
              <a:t>            </a:t>
            </a:r>
            <a:r>
              <a:rPr lang="cs-CZ" sz="1200" b="1" i="1" dirty="0">
                <a:solidFill>
                  <a:srgbClr val="FFC000"/>
                </a:solidFill>
                <a:latin typeface="Arial" charset="0"/>
              </a:rPr>
              <a:t>ve spojení s vyhláškou č. 346/2020 Sb.</a:t>
            </a:r>
            <a:r>
              <a:rPr lang="cs-CZ" sz="1400" b="1" i="1" dirty="0">
                <a:solidFill>
                  <a:srgbClr val="FFC000"/>
                </a:solidFill>
                <a:latin typeface="Arial" charset="0"/>
              </a:rPr>
              <a:t>  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cs-CZ" sz="1800" b="1" i="1" dirty="0">
                <a:latin typeface="Arial" charset="0"/>
              </a:rPr>
              <a:t>zákon č. 65/1960 Sb., o národních výborech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cs-CZ" sz="1800" b="1" i="1" dirty="0">
                <a:latin typeface="Arial" charset="0"/>
              </a:rPr>
              <a:t>zákon č. 69/1967 Sb., o národních výborech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cs-CZ" sz="1800" b="1" i="1" dirty="0">
                <a:latin typeface="Arial" charset="0"/>
              </a:rPr>
              <a:t>ústavní zákon č. 294/1990 Sb.  </a:t>
            </a:r>
            <a:r>
              <a:rPr lang="cs-CZ" sz="1600" b="1" i="1" dirty="0">
                <a:latin typeface="Arial" charset="0"/>
              </a:rPr>
              <a:t>(a navazující úprava – viz další témata)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tébl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8767</TotalTime>
  <Words>2097</Words>
  <Application>Microsoft Office PowerPoint</Application>
  <PresentationFormat>Předvádění na obrazovce (4:3)</PresentationFormat>
  <Paragraphs>255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Century Gothic</vt:lpstr>
      <vt:lpstr>Tahoma</vt:lpstr>
      <vt:lpstr>Times New Roman</vt:lpstr>
      <vt:lpstr>Wingdings</vt:lpstr>
      <vt:lpstr>Wingdings 3</vt:lpstr>
      <vt:lpstr>1_Stébla</vt:lpstr>
      <vt:lpstr>Bitmap Image</vt:lpstr>
      <vt:lpstr>      MÍSTNÍ SPRÁVA   I.     </vt:lpstr>
      <vt:lpstr>   I.   POJEM A PODSTATA MÍSTNÍ SPRÁVY,   VÝVOJOVÉ ASPEKTY </vt:lpstr>
      <vt:lpstr>        Charakteristika vývojových  modelů                         organizace evropských systémů  místní správy</vt:lpstr>
      <vt:lpstr> Místní,  resp. územní, samospráva</vt:lpstr>
      <vt:lpstr>       Mezníky  vývoje         místní správy  na  našem území</vt:lpstr>
      <vt:lpstr>       pozn. k zemskému uspořádání</vt:lpstr>
      <vt:lpstr>Země na půdorysu dnešní ČR – stav po druhé světové válce  </vt:lpstr>
      <vt:lpstr>.</vt:lpstr>
      <vt:lpstr>.</vt:lpstr>
      <vt:lpstr>Dosažený stav územněsprávního členění              místní, resp. územní správy</vt:lpstr>
      <vt:lpstr>            II.  AKTUÁLNÍ STAV  MÍSTNÍ  resp. ÚZEMNÍ SPRÁVY      V NAŠICH PODMÍNKÁCH.</vt:lpstr>
      <vt:lpstr>            ORGANIZACE OBCÍ  </vt:lpstr>
      <vt:lpstr>NADOBECNÍ   ÚROVEŇ</vt:lpstr>
      <vt:lpstr>     </vt:lpstr>
      <vt:lpstr> Kraje </vt:lpstr>
      <vt:lpstr>Prezentace aplikace PowerPoint</vt:lpstr>
      <vt:lpstr> III. ÚSTAVNĚPRÁVNÍ  ZÁKLADY MÍSTNÍ SPRÁVY</vt:lpstr>
      <vt:lpstr> </vt:lpstr>
      <vt:lpstr> </vt:lpstr>
      <vt:lpstr>.</vt:lpstr>
      <vt:lpstr>.</vt:lpstr>
      <vt:lpstr> </vt:lpstr>
      <vt:lpstr>.</vt:lpstr>
      <vt:lpstr> IV. EVROPSKÁ CHARTA MÍSTNÍ SAMOSPRÁVY       (sdělení MZV ČR  č. 181/1999 Sb.) </vt:lpstr>
      <vt:lpstr>Vázanost obsahem Charty </vt:lpstr>
      <vt:lpstr>.</vt:lpstr>
      <vt:lpstr>Prezentace aplikace PowerPoint</vt:lpstr>
      <vt:lpstr>   SHRNUTÍ, ZÁVĚR    </vt:lpstr>
    </vt:vector>
  </TitlesOfParts>
  <Company>NSSOUD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prucha petr</dc:creator>
  <cp:lastModifiedBy>Petr Průcha</cp:lastModifiedBy>
  <cp:revision>261</cp:revision>
  <dcterms:created xsi:type="dcterms:W3CDTF">2010-03-31T10:54:32Z</dcterms:created>
  <dcterms:modified xsi:type="dcterms:W3CDTF">2024-09-29T13:52:13Z</dcterms:modified>
</cp:coreProperties>
</file>