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handoutMasterIdLst>
    <p:handoutMasterId r:id="rId36"/>
  </p:handoutMasterIdLst>
  <p:sldIdLst>
    <p:sldId id="336" r:id="rId2"/>
    <p:sldId id="428" r:id="rId3"/>
    <p:sldId id="308" r:id="rId4"/>
    <p:sldId id="429" r:id="rId5"/>
    <p:sldId id="430" r:id="rId6"/>
    <p:sldId id="441" r:id="rId7"/>
    <p:sldId id="431" r:id="rId8"/>
    <p:sldId id="432" r:id="rId9"/>
    <p:sldId id="433" r:id="rId10"/>
    <p:sldId id="434" r:id="rId11"/>
    <p:sldId id="435" r:id="rId12"/>
    <p:sldId id="398" r:id="rId13"/>
    <p:sldId id="358" r:id="rId14"/>
    <p:sldId id="359" r:id="rId15"/>
    <p:sldId id="360" r:id="rId16"/>
    <p:sldId id="403" r:id="rId17"/>
    <p:sldId id="361" r:id="rId18"/>
    <p:sldId id="362" r:id="rId19"/>
    <p:sldId id="363" r:id="rId20"/>
    <p:sldId id="364" r:id="rId21"/>
    <p:sldId id="405" r:id="rId22"/>
    <p:sldId id="399" r:id="rId23"/>
    <p:sldId id="423" r:id="rId24"/>
    <p:sldId id="424" r:id="rId25"/>
    <p:sldId id="425" r:id="rId26"/>
    <p:sldId id="413" r:id="rId27"/>
    <p:sldId id="375" r:id="rId28"/>
    <p:sldId id="376" r:id="rId29"/>
    <p:sldId id="426" r:id="rId30"/>
    <p:sldId id="380" r:id="rId31"/>
    <p:sldId id="381" r:id="rId32"/>
    <p:sldId id="383" r:id="rId33"/>
    <p:sldId id="427" r:id="rId34"/>
    <p:sldId id="335" r:id="rId3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5" autoAdjust="0"/>
    <p:restoredTop sz="93897" autoAdjust="0"/>
  </p:normalViewPr>
  <p:slideViewPr>
    <p:cSldViewPr>
      <p:cViewPr varScale="1">
        <p:scale>
          <a:sx n="119" d="100"/>
          <a:sy n="119" d="100"/>
        </p:scale>
        <p:origin x="9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2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18333B2-3BB8-42E3-96AC-FAC92075A5A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037CF96-A362-4306-8B51-38F60B82ED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D97FC33E-D399-4C7B-83C4-9FC8272E217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482DB70A-F9E7-4490-8BF6-5AE35A1A5A8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F17F0A-A51E-416D-84E1-0E7A210039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:a16="http://schemas.microsoft.com/office/drawing/2014/main" id="{86AD3BC9-564F-40FB-B964-E119507EE85F}"/>
              </a:ext>
            </a:extLst>
          </p:cNvPr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0E568D7-DCF2-4830-B8E2-9033C654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5DB7460-041B-4AD2-80BD-4F49EECF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E02575B-2061-4729-9A56-DFF233CE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1EF72-0D0F-4BD8-9EAD-A02768EF25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117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242DE4A7-B22F-4EB8-8945-9E3C38F0A408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EA941F-E6AD-4587-BFFE-28EA4E9F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912A0F-F0CC-41E2-9ADB-EED08F022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B8545A-C7F8-4A0A-B237-9FF86A98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55385-E9AE-4581-A4B8-B6883820346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53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E84835A-C225-434B-B73C-7F02F65A9663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BC2D2B81-9C16-4CDD-B3D2-4BA375E68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F8361D14-44E4-4735-9C8F-8FEDEAD41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0F99EAF-6995-4635-B44E-5A94AD26FE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897344B-0B70-41D9-B22D-EBA92BCFF1C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86BD670-7995-4C4A-A751-31663EC88FE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7494E-CE46-423D-AD81-A0BBDBE1F50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850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00F591C-1587-456A-A3F5-0A25D47775B7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2562AA8-512C-4543-A97D-7EF67097D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80F0FBB-3BD5-4C51-9165-FB263093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E619E1B-754D-40F0-86F0-B288DB6A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8280C-25A8-4AB5-AEC6-D0974C43AB5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37134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14BC6168-B01D-4ED2-8E4A-DA3F9BB3917A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32B306E9-4D6C-40B6-A95C-FB3CE6F21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14B60B6C-912D-4F14-A528-D2A4E6DE2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sz="800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4F683452-031C-4A3E-809A-A685D9B62F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25B76A13-9A93-480B-95A2-1F9AEF175C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4AF9736-0DDC-4B05-9F57-0A1375DD3F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DF75-3FBB-46DF-964B-DADFA154B53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4324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E1DF19D-459C-4415-8BB8-1762436027F5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26F8814-E76E-4590-B032-DF299406C8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CF2DD8ED-DE3A-4E28-A476-D9ACD1C8CA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8B0BF48-C735-459A-BF7D-DC865474E0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2476E-E960-4B1E-AE57-BA02DF69270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077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002554ED-E23E-4AF9-8E38-F72AF8C9157F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0B1CD5B-4FAF-4239-A1D3-7D606B79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BEB64A-46E8-4B81-8BD5-C7AFBC62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215F39-89A9-4BE7-9FD8-C58895274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D2EA4-EFD4-44B6-933A-E41F930CA54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420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8A1E417-CDE6-4D08-B6AE-2099B0B5D9C6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1F6F29-5EC8-4EA9-90A5-4B3B40EDA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6B93F5-8B53-4421-83A8-5B9688AB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35B75A-1A1E-47BA-A027-A27132E6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7DC4C-D72B-41FC-B27B-7602CD8AEDE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61379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9">
            <a:extLst>
              <a:ext uri="{FF2B5EF4-FFF2-40B4-BE49-F238E27FC236}">
                <a16:creationId xmlns:a16="http://schemas.microsoft.com/office/drawing/2014/main" id="{522479A3-A070-4190-BBC4-2AF5A8B2EE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0">
            <a:extLst>
              <a:ext uri="{FF2B5EF4-FFF2-40B4-BE49-F238E27FC236}">
                <a16:creationId xmlns:a16="http://schemas.microsoft.com/office/drawing/2014/main" id="{51AFB621-08D5-4D72-8ADC-9D25FDC2BD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41">
            <a:extLst>
              <a:ext uri="{FF2B5EF4-FFF2-40B4-BE49-F238E27FC236}">
                <a16:creationId xmlns:a16="http://schemas.microsoft.com/office/drawing/2014/main" id="{7CBA3AE8-D7B5-439E-8725-71AF96BA26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63362-6487-42E5-B0DC-8A305F6E86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1132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72778943-568F-41A7-A46F-2EDACD422513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45C971-263E-45E7-9C18-6A007683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145C88-7B96-4732-9358-B0CAA820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2B749C-CF1F-415C-8823-CBD96829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B4040-2609-43FC-8602-07BE21CB257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03755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A091BEAE-9474-4B69-A969-36B67F568EB5}"/>
              </a:ext>
            </a:extLst>
          </p:cNvPr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98FDEE-0233-483F-8DD3-C1E56F1D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E1EB64-9CAA-4C8C-94B9-8CE36DF2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628E92-4516-4E08-8D1C-46A09161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97012-DBD7-45A3-97A3-A0E78E2C56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231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9C538F53-81B9-4F48-A2A9-629EF3AE6FC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5E07E0C3-E3B9-4C52-821C-977AB63A3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BBD844F5-C6A1-4656-B6DB-F207C4680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281BAA1-AF3F-44FB-BECE-3D33A087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0E56-2C0B-4298-9436-46CE14A0C65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4013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>
            <a:extLst>
              <a:ext uri="{FF2B5EF4-FFF2-40B4-BE49-F238E27FC236}">
                <a16:creationId xmlns:a16="http://schemas.microsoft.com/office/drawing/2014/main" id="{B44A4B70-4F98-475C-8766-F0FACA33E9F8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7AE7E566-DBA8-42F2-AEDA-4305F1D1E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0B3BAB4F-F2E7-40C7-938B-C7AB744E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A0983C-4C38-4AE2-9111-21C9A630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5C10-F73F-4B8D-AFD2-547CA6D01DE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831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6CCD926D-966E-4F33-A38D-7E0A14C0FD7B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C3E98EE-DF3C-4BD3-BD0E-78D8104C7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C3E8B21-55C0-4A8B-B45E-3033AEB87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7A37063-50AF-43D3-9B48-EF3CBB35C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3C7C-D9A4-48A1-805C-AF3E3F44CD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575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B4162EC0-0AA1-4533-89C9-21F628F03790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0C72C07-C8A2-4584-BD27-07BDED8D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3498955-858D-48BD-A26A-DC2DAEBAE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F9100F0-DD89-4033-B9A1-54A0B1E8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8EDC-266A-4939-A250-00CF1B6E2A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0205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DFFCB091-84FD-4526-8325-61BE75D61A9A}"/>
              </a:ext>
            </a:extLst>
          </p:cNvPr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A913BE6-D88B-40EF-A6A1-3D88FCFC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14B6AE4B-0FE2-4EA2-9EBD-F09FD9FE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9394783-A826-4216-B922-90EA4262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1A68F-DAA5-423D-A428-F360E32061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6860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>
            <a:extLst>
              <a:ext uri="{FF2B5EF4-FFF2-40B4-BE49-F238E27FC236}">
                <a16:creationId xmlns:a16="http://schemas.microsoft.com/office/drawing/2014/main" id="{00728783-2575-4B95-8E53-B497F3308BCF}"/>
              </a:ext>
            </a:extLst>
          </p:cNvPr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7E71B15-343C-40DD-ABF6-9A5AE9D7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F9F2D5F-17A7-44E9-9CAB-B796D2BF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1A8DD9E-DFA7-451A-8119-6FF436D1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2A66B-C7F6-4BD6-9932-BFD8F7AE96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980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>
            <a:extLst>
              <a:ext uri="{FF2B5EF4-FFF2-40B4-BE49-F238E27FC236}">
                <a16:creationId xmlns:a16="http://schemas.microsoft.com/office/drawing/2014/main" id="{1880C864-1A95-4B0C-88F7-316D2F6E4641}"/>
              </a:ext>
            </a:extLst>
          </p:cNvPr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>
              <a:extLst>
                <a:ext uri="{FF2B5EF4-FFF2-40B4-BE49-F238E27FC236}">
                  <a16:creationId xmlns:a16="http://schemas.microsoft.com/office/drawing/2014/main" id="{92F6A2CA-3900-4F8E-9C86-024FDC246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7" name="Freeform 12">
              <a:extLst>
                <a:ext uri="{FF2B5EF4-FFF2-40B4-BE49-F238E27FC236}">
                  <a16:creationId xmlns:a16="http://schemas.microsoft.com/office/drawing/2014/main" id="{A0F752A0-DC7E-4623-AF11-68CD0CA04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8" name="Freeform 13">
              <a:extLst>
                <a:ext uri="{FF2B5EF4-FFF2-40B4-BE49-F238E27FC236}">
                  <a16:creationId xmlns:a16="http://schemas.microsoft.com/office/drawing/2014/main" id="{FBC57B6D-1618-49ED-AD3E-DA38BCE1E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9" name="Freeform 14">
              <a:extLst>
                <a:ext uri="{FF2B5EF4-FFF2-40B4-BE49-F238E27FC236}">
                  <a16:creationId xmlns:a16="http://schemas.microsoft.com/office/drawing/2014/main" id="{2F6672EF-EB98-4D3F-8793-6B4700162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0" name="Freeform 15">
              <a:extLst>
                <a:ext uri="{FF2B5EF4-FFF2-40B4-BE49-F238E27FC236}">
                  <a16:creationId xmlns:a16="http://schemas.microsoft.com/office/drawing/2014/main" id="{59F9DF82-65ED-472F-A257-1C77E79E3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1" name="Freeform 16">
              <a:extLst>
                <a:ext uri="{FF2B5EF4-FFF2-40B4-BE49-F238E27FC236}">
                  <a16:creationId xmlns:a16="http://schemas.microsoft.com/office/drawing/2014/main" id="{E1F9FE88-247F-4BDC-AF59-03E656C91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2" name="Freeform 17">
              <a:extLst>
                <a:ext uri="{FF2B5EF4-FFF2-40B4-BE49-F238E27FC236}">
                  <a16:creationId xmlns:a16="http://schemas.microsoft.com/office/drawing/2014/main" id="{E458C761-8067-444F-8FF8-7984D8033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3" name="Freeform 18">
              <a:extLst>
                <a:ext uri="{FF2B5EF4-FFF2-40B4-BE49-F238E27FC236}">
                  <a16:creationId xmlns:a16="http://schemas.microsoft.com/office/drawing/2014/main" id="{177A9D37-DD6F-41B3-A346-D68B9B347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4" name="Freeform 19">
              <a:extLst>
                <a:ext uri="{FF2B5EF4-FFF2-40B4-BE49-F238E27FC236}">
                  <a16:creationId xmlns:a16="http://schemas.microsoft.com/office/drawing/2014/main" id="{F893717B-C3E6-4354-B5C0-6BBF6FA7C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5" name="Freeform 20">
              <a:extLst>
                <a:ext uri="{FF2B5EF4-FFF2-40B4-BE49-F238E27FC236}">
                  <a16:creationId xmlns:a16="http://schemas.microsoft.com/office/drawing/2014/main" id="{E4BEC1ED-DED9-4760-962D-3832B0453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6" name="Freeform 21">
              <a:extLst>
                <a:ext uri="{FF2B5EF4-FFF2-40B4-BE49-F238E27FC236}">
                  <a16:creationId xmlns:a16="http://schemas.microsoft.com/office/drawing/2014/main" id="{CDC6E40B-814E-46F1-BB18-06D09ED95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57" name="Freeform 22">
              <a:extLst>
                <a:ext uri="{FF2B5EF4-FFF2-40B4-BE49-F238E27FC236}">
                  <a16:creationId xmlns:a16="http://schemas.microsoft.com/office/drawing/2014/main" id="{40059D30-AC6A-4B0D-816F-A6177A63D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27" name="Group 48">
            <a:extLst>
              <a:ext uri="{FF2B5EF4-FFF2-40B4-BE49-F238E27FC236}">
                <a16:creationId xmlns:a16="http://schemas.microsoft.com/office/drawing/2014/main" id="{D896A567-C750-4750-B5B9-A3E71DD08F42}"/>
              </a:ext>
            </a:extLst>
          </p:cNvPr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>
              <a:extLst>
                <a:ext uri="{FF2B5EF4-FFF2-40B4-BE49-F238E27FC236}">
                  <a16:creationId xmlns:a16="http://schemas.microsoft.com/office/drawing/2014/main" id="{DC275193-4DF6-403E-9842-A30431E2A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5" name="Freeform 28">
              <a:extLst>
                <a:ext uri="{FF2B5EF4-FFF2-40B4-BE49-F238E27FC236}">
                  <a16:creationId xmlns:a16="http://schemas.microsoft.com/office/drawing/2014/main" id="{C1C63A30-31D5-4894-A2EF-B60AD13CA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6" name="Freeform 29">
              <a:extLst>
                <a:ext uri="{FF2B5EF4-FFF2-40B4-BE49-F238E27FC236}">
                  <a16:creationId xmlns:a16="http://schemas.microsoft.com/office/drawing/2014/main" id="{8704A511-D47E-4103-945A-4C9C6AAE6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7" name="Freeform 30">
              <a:extLst>
                <a:ext uri="{FF2B5EF4-FFF2-40B4-BE49-F238E27FC236}">
                  <a16:creationId xmlns:a16="http://schemas.microsoft.com/office/drawing/2014/main" id="{A87FD5AE-4407-4D3D-917F-5537EADD5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Freeform 31">
              <a:extLst>
                <a:ext uri="{FF2B5EF4-FFF2-40B4-BE49-F238E27FC236}">
                  <a16:creationId xmlns:a16="http://schemas.microsoft.com/office/drawing/2014/main" id="{5CC49072-34F3-44C1-A31E-C23626DB8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9" name="Freeform 32">
              <a:extLst>
                <a:ext uri="{FF2B5EF4-FFF2-40B4-BE49-F238E27FC236}">
                  <a16:creationId xmlns:a16="http://schemas.microsoft.com/office/drawing/2014/main" id="{13F9E66F-0015-4456-8841-DC70ACC4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0" name="Freeform 33">
              <a:extLst>
                <a:ext uri="{FF2B5EF4-FFF2-40B4-BE49-F238E27FC236}">
                  <a16:creationId xmlns:a16="http://schemas.microsoft.com/office/drawing/2014/main" id="{DE5B9E94-E7D2-4463-8A32-B32CDA3ED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1" name="Freeform 34">
              <a:extLst>
                <a:ext uri="{FF2B5EF4-FFF2-40B4-BE49-F238E27FC236}">
                  <a16:creationId xmlns:a16="http://schemas.microsoft.com/office/drawing/2014/main" id="{13579EC8-71C4-447D-82D9-1B15FB7DC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2" name="Freeform 35">
              <a:extLst>
                <a:ext uri="{FF2B5EF4-FFF2-40B4-BE49-F238E27FC236}">
                  <a16:creationId xmlns:a16="http://schemas.microsoft.com/office/drawing/2014/main" id="{0555FA28-C46C-4089-AA16-7DDA05E4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3" name="Freeform 36">
              <a:extLst>
                <a:ext uri="{FF2B5EF4-FFF2-40B4-BE49-F238E27FC236}">
                  <a16:creationId xmlns:a16="http://schemas.microsoft.com/office/drawing/2014/main" id="{C094959A-BDD7-4831-B941-20C2A34E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4" name="Freeform 37">
              <a:extLst>
                <a:ext uri="{FF2B5EF4-FFF2-40B4-BE49-F238E27FC236}">
                  <a16:creationId xmlns:a16="http://schemas.microsoft.com/office/drawing/2014/main" id="{5694029B-6DB4-4BDC-B8DC-1EBAC962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45" name="Freeform 38">
              <a:extLst>
                <a:ext uri="{FF2B5EF4-FFF2-40B4-BE49-F238E27FC236}">
                  <a16:creationId xmlns:a16="http://schemas.microsoft.com/office/drawing/2014/main" id="{1C39F3B0-FD81-40C0-B83C-3CB5A1919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2C39FDD2-DECB-48ED-B8C2-2115213B7660}"/>
              </a:ext>
            </a:extLst>
          </p:cNvPr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>
            <a:extLst>
              <a:ext uri="{FF2B5EF4-FFF2-40B4-BE49-F238E27FC236}">
                <a16:creationId xmlns:a16="http://schemas.microsoft.com/office/drawing/2014/main" id="{57284423-81F0-4953-A449-988BEE73EC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30" name="Text Placeholder 2">
            <a:extLst>
              <a:ext uri="{FF2B5EF4-FFF2-40B4-BE49-F238E27FC236}">
                <a16:creationId xmlns:a16="http://schemas.microsoft.com/office/drawing/2014/main" id="{8CD50F16-FFAE-4DC6-96E5-30C203274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Po kliknutí můžete upravovat styly textu v předloze.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60655-0FA1-457A-9524-9AA26320E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65DA2-52CA-4D8F-8D62-A818D8DB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AAA7D-7434-4542-A47D-BDA7CE4F9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000">
                <a:solidFill>
                  <a:srgbClr val="FEFFFF"/>
                </a:solidFill>
                <a:latin typeface="+mn-lt"/>
              </a:defRPr>
            </a:lvl1pPr>
          </a:lstStyle>
          <a:p>
            <a:pPr>
              <a:defRPr/>
            </a:pPr>
            <a:fld id="{36998264-8BC3-442C-B3E4-FD13AC0051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439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9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ahainfo.cz/encyklopedie/Statut+hlavn%EDho+m%ECsta+Prahy" TargetMode="External"/><Relationship Id="rId2" Type="http://schemas.openxmlformats.org/officeDocument/2006/relationships/hyperlink" Target="http://www.prahainfo.cz/encyklopedie/M%ECstsk%E9+%E8%E1sti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prahainfo.cz/encyklopedie/M%ECstsk%E9+obvody" TargetMode="External"/><Relationship Id="rId4" Type="http://schemas.openxmlformats.org/officeDocument/2006/relationships/hyperlink" Target="http://www.prahainfo.cz/encyklopedie/Spr%E1vn%ED+obvody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8/86/Nerealizovan%C3%A9_kraje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//upload.wikimedia.org/wikipedia/commons/8/86/Nerealizovan%C3%A9_kraje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Budoucnos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%C3%9Ast%C3%AD_nad_Labem" TargetMode="External"/><Relationship Id="rId13" Type="http://schemas.openxmlformats.org/officeDocument/2006/relationships/hyperlink" Target="http://cs.wikipedia.org/wiki/Zl%C3%ADn" TargetMode="External"/><Relationship Id="rId18" Type="http://schemas.openxmlformats.org/officeDocument/2006/relationships/hyperlink" Target="http://cs.wikipedia.org/wiki/Fr%C3%BDdek-M%C3%ADstek" TargetMode="External"/><Relationship Id="rId26" Type="http://schemas.openxmlformats.org/officeDocument/2006/relationships/hyperlink" Target="http://cs.wikipedia.org/wiki/Mlad%C3%A1_Boleslav" TargetMode="External"/><Relationship Id="rId3" Type="http://schemas.openxmlformats.org/officeDocument/2006/relationships/hyperlink" Target="http://cs.wikipedia.org/wiki/Brno" TargetMode="External"/><Relationship Id="rId21" Type="http://schemas.openxmlformats.org/officeDocument/2006/relationships/hyperlink" Target="http://cs.wikipedia.org/wiki/Teplice" TargetMode="External"/><Relationship Id="rId7" Type="http://schemas.openxmlformats.org/officeDocument/2006/relationships/hyperlink" Target="http://cs.wikipedia.org/wiki/Olomouc" TargetMode="External"/><Relationship Id="rId12" Type="http://schemas.openxmlformats.org/officeDocument/2006/relationships/hyperlink" Target="http://cs.wikipedia.org/wiki/Hav%C3%AD%C5%99ov" TargetMode="External"/><Relationship Id="rId17" Type="http://schemas.openxmlformats.org/officeDocument/2006/relationships/hyperlink" Target="http://cs.wikipedia.org/wiki/Opava" TargetMode="External"/><Relationship Id="rId25" Type="http://schemas.openxmlformats.org/officeDocument/2006/relationships/hyperlink" Target="http://cs.wikipedia.org/wiki/Jablonec_nad_Nisou" TargetMode="External"/><Relationship Id="rId2" Type="http://schemas.openxmlformats.org/officeDocument/2006/relationships/hyperlink" Target="http://cs.wikipedia.org/wiki/Praha" TargetMode="External"/><Relationship Id="rId16" Type="http://schemas.openxmlformats.org/officeDocument/2006/relationships/hyperlink" Target="http://cs.wikipedia.org/wiki/Karvin%C3%A1" TargetMode="External"/><Relationship Id="rId20" Type="http://schemas.openxmlformats.org/officeDocument/2006/relationships/hyperlink" Target="http://cs.wikipedia.org/wiki/Jihlava" TargetMode="External"/><Relationship Id="rId29" Type="http://schemas.openxmlformats.org/officeDocument/2006/relationships/hyperlink" Target="http://cs.wikipedia.org/wiki/T%C5%99ine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Liberec" TargetMode="External"/><Relationship Id="rId11" Type="http://schemas.openxmlformats.org/officeDocument/2006/relationships/hyperlink" Target="http://cs.wikipedia.org/wiki/Pardubice" TargetMode="External"/><Relationship Id="rId24" Type="http://schemas.openxmlformats.org/officeDocument/2006/relationships/hyperlink" Target="http://cs.wikipedia.org/wiki/P%C5%99erov" TargetMode="External"/><Relationship Id="rId5" Type="http://schemas.openxmlformats.org/officeDocument/2006/relationships/hyperlink" Target="http://cs.wikipedia.org/wiki/Plze%C5%88" TargetMode="External"/><Relationship Id="rId15" Type="http://schemas.openxmlformats.org/officeDocument/2006/relationships/hyperlink" Target="http://cs.wikipedia.org/wiki/Most_(m%C4%9Bsto)" TargetMode="External"/><Relationship Id="rId23" Type="http://schemas.openxmlformats.org/officeDocument/2006/relationships/hyperlink" Target="http://cs.wikipedia.org/wiki/Chomutov" TargetMode="External"/><Relationship Id="rId28" Type="http://schemas.openxmlformats.org/officeDocument/2006/relationships/hyperlink" Target="http://cs.wikipedia.org/wiki/T%C5%99eb%C3%AD%C4%8D" TargetMode="External"/><Relationship Id="rId10" Type="http://schemas.openxmlformats.org/officeDocument/2006/relationships/hyperlink" Target="http://cs.wikipedia.org/wiki/%C4%8Cesk%C3%A9_Bud%C4%9Bjovice" TargetMode="External"/><Relationship Id="rId19" Type="http://schemas.openxmlformats.org/officeDocument/2006/relationships/hyperlink" Target="http://cs.wikipedia.org/wiki/Karlovy_Vary" TargetMode="External"/><Relationship Id="rId4" Type="http://schemas.openxmlformats.org/officeDocument/2006/relationships/hyperlink" Target="http://cs.wikipedia.org/wiki/Ostrava" TargetMode="External"/><Relationship Id="rId9" Type="http://schemas.openxmlformats.org/officeDocument/2006/relationships/hyperlink" Target="http://cs.wikipedia.org/wiki/Hradec_Kr%C3%A1lov%C3%A9" TargetMode="External"/><Relationship Id="rId14" Type="http://schemas.openxmlformats.org/officeDocument/2006/relationships/hyperlink" Target="http://cs.wikipedia.org/wiki/Kladno" TargetMode="External"/><Relationship Id="rId22" Type="http://schemas.openxmlformats.org/officeDocument/2006/relationships/hyperlink" Target="http://cs.wikipedia.org/wiki/D%C4%9B%C4%8D%C3%ADn" TargetMode="External"/><Relationship Id="rId27" Type="http://schemas.openxmlformats.org/officeDocument/2006/relationships/hyperlink" Target="http://cs.wikipedia.org/wiki/Prost%C4%9Bjov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9200564-AE4A-45F1-8CA0-C4EA8CD25DA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0"/>
            <a:ext cx="7772400" cy="2736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200" b="1" i="1" dirty="0"/>
              <a:t>   </a:t>
            </a:r>
            <a:br>
              <a:rPr lang="cs-CZ" sz="3200" b="1" i="1" dirty="0"/>
            </a:br>
            <a:br>
              <a:rPr lang="cs-CZ" sz="3200" b="1" i="1" dirty="0"/>
            </a:br>
            <a:br>
              <a:rPr lang="cs-CZ" sz="3200" b="1" i="1" dirty="0"/>
            </a:br>
            <a:r>
              <a:rPr lang="cs-CZ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MÍSTNÍ SPRÁVA   III.</a:t>
            </a:r>
            <a:r>
              <a:rPr lang="cs-CZ" sz="4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b="1" i="1" dirty="0"/>
            </a:br>
            <a:r>
              <a:rPr lang="cs-CZ" sz="4800" b="1" i="1" dirty="0"/>
              <a:t>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24F73AE-6447-4311-BE80-E5B160F0F5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2852738"/>
            <a:ext cx="6400800" cy="2760662"/>
          </a:xfrm>
        </p:spPr>
        <p:txBody>
          <a:bodyPr/>
          <a:lstStyle/>
          <a:p>
            <a:pPr marL="508000" indent="-508000" eaLnBrk="1" hangingPunct="1">
              <a:lnSpc>
                <a:spcPct val="80000"/>
              </a:lnSpc>
              <a:buFontTx/>
              <a:buNone/>
              <a:defRPr/>
            </a:pPr>
            <a:r>
              <a:rPr lang="cs-CZ" sz="2400" b="1" i="1" dirty="0"/>
              <a:t>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5747137-F1C8-48E8-AE61-959CF8111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868863"/>
            <a:ext cx="85693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76176" anchor="ctr">
            <a:spAutoFit/>
          </a:bodyPr>
          <a:lstStyle>
            <a:lvl1pPr indent="4572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PrF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MU  v  Brně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© </a:t>
            </a:r>
            <a:r>
              <a:rPr kumimoji="0" lang="cs-CZ" altLang="cs-CZ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petr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cs-CZ" altLang="cs-CZ" sz="1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průcha</a:t>
            </a:r>
            <a:r>
              <a:rPr kumimoji="0" lang="cs-CZ" altLang="cs-CZ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2024</a:t>
            </a:r>
          </a:p>
        </p:txBody>
      </p:sp>
      <p:pic>
        <p:nvPicPr>
          <p:cNvPr id="4101" name="Picture 5" descr="Kraje (NUTS III) a okresy (NUTS IV) v České republice">
            <a:extLst>
              <a:ext uri="{FF2B5EF4-FFF2-40B4-BE49-F238E27FC236}">
                <a16:creationId xmlns:a16="http://schemas.microsoft.com/office/drawing/2014/main" id="{9A67EFAE-18FE-4E4C-A079-AA44D5DC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3959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49276AE-94E9-4CEE-9295-ADE1DB1C54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800" b="1" i="1"/>
              <a:t>.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BDE0056-616A-416B-A839-96CAA47B608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878911"/>
            <a:ext cx="8229600" cy="54006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endParaRPr lang="cs-CZ" sz="2400" b="1" i="1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Městské části</a:t>
            </a:r>
            <a:endParaRPr lang="cs-CZ" sz="2400" b="1" i="1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000" i="1" dirty="0">
                <a:solidFill>
                  <a:schemeClr val="tx1"/>
                </a:solidFill>
                <a:latin typeface="Arial" charset="0"/>
              </a:rPr>
              <a:t>Z hlediska samosprávného se hlavní město Praha člení na 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57 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městských částí</a:t>
            </a:r>
            <a:r>
              <a:rPr lang="cs-CZ" sz="2000" i="1" dirty="0">
                <a:solidFill>
                  <a:schemeClr val="tx1"/>
                </a:solidFill>
                <a:latin typeface="Arial" charset="0"/>
              </a:rPr>
              <a:t>, jejichž postavení a působnost je stanovena Zákonem o hlavním městě Praze a 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Statutem</a:t>
            </a:r>
            <a:r>
              <a:rPr lang="cs-CZ" sz="2000" i="1" dirty="0">
                <a:solidFill>
                  <a:schemeClr val="tx1"/>
                </a:solidFill>
                <a:latin typeface="Arial" charset="0"/>
              </a:rPr>
              <a:t> schvalovaným zastupitelstvem hl. m. Prahy 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b="1" i="1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Správní obvody</a:t>
            </a:r>
            <a:endParaRPr lang="cs-CZ" sz="2400" b="1" i="1" dirty="0">
              <a:solidFill>
                <a:schemeClr val="tx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2000" i="1" dirty="0">
                <a:solidFill>
                  <a:schemeClr val="tx1"/>
                </a:solidFill>
                <a:latin typeface="Arial" charset="0"/>
              </a:rPr>
              <a:t>Některé působnosti státní správy, které zákony přenášejí na město Prahu, Statut dále přenáší na 22 městských částí (Praha 1 - Praha 22), které tyto přenesené působnosti vykonávají i pro další městské části přidělené do jejich </a:t>
            </a:r>
            <a:r>
              <a:rPr lang="cs-CZ" sz="2000" i="1" dirty="0">
                <a:solidFill>
                  <a:schemeClr val="tx1"/>
                </a:solidFill>
                <a:latin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správního obvodu</a:t>
            </a:r>
            <a:r>
              <a:rPr lang="cs-CZ" sz="2000" i="1" dirty="0">
                <a:solidFill>
                  <a:schemeClr val="tx1"/>
                </a:solidFill>
                <a:latin typeface="Arial" charset="0"/>
              </a:rPr>
              <a:t>.</a:t>
            </a:r>
            <a:r>
              <a:rPr lang="cs-CZ" sz="2000" dirty="0">
                <a:solidFill>
                  <a:schemeClr val="tx1"/>
                </a:solidFill>
                <a:latin typeface="Arial" charset="0"/>
              </a:rPr>
              <a:t> </a:t>
            </a:r>
            <a:endParaRPr lang="cs-CZ" sz="2000" i="1" dirty="0">
              <a:solidFill>
                <a:schemeClr val="tx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000" i="1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2400" i="1" dirty="0">
                <a:solidFill>
                  <a:schemeClr val="tx1"/>
                </a:solidFill>
                <a:latin typeface="Arial" charset="0"/>
              </a:rPr>
              <a:t>Územní členění státu: </a:t>
            </a:r>
            <a:r>
              <a:rPr lang="cs-CZ" sz="2400" b="1" i="1" dirty="0">
                <a:solidFill>
                  <a:schemeClr val="tx1"/>
                </a:solidFill>
                <a:latin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městské obvody</a:t>
            </a:r>
            <a:endParaRPr lang="cs-CZ" sz="2400" b="1" i="1" dirty="0">
              <a:solidFill>
                <a:schemeClr val="tx1"/>
              </a:solidFill>
              <a:latin typeface="Arial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2000" i="1" dirty="0">
                <a:solidFill>
                  <a:schemeClr val="tx1"/>
                </a:solidFill>
                <a:latin typeface="Arial" charset="0"/>
              </a:rPr>
              <a:t>Stále trvá i rozdělení na 10 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městských obvodů</a:t>
            </a:r>
            <a:r>
              <a:rPr lang="cs-CZ" sz="2000" i="1" dirty="0">
                <a:solidFill>
                  <a:schemeClr val="tx1"/>
                </a:solidFill>
                <a:latin typeface="Arial" charset="0"/>
              </a:rPr>
              <a:t>. Platí od r. 1960 shodně s vymezením okresů a zachoval je i zákon z r. 2020. Jsou z nich odvozeny obvody soudů, policejních ředitelství a České pošty.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endParaRPr lang="cs-CZ" sz="2000" i="1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cs-CZ" sz="2400" i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F42F34E-14AB-40BF-A898-4F89C2DD1A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FD14AE81-7C84-4914-B096-D88D0B17647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800"/>
              <a:t>.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B19C236D-47EF-48B9-8F6F-AC68436F1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73050"/>
            <a:ext cx="8229600" cy="630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>
            <a:extLst>
              <a:ext uri="{FF2B5EF4-FFF2-40B4-BE49-F238E27FC236}">
                <a16:creationId xmlns:a16="http://schemas.microsoft.com/office/drawing/2014/main" id="{14542586-E349-477E-9D4F-89E744B5AE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6589199" cy="128089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altLang="cs-CZ" sz="2800" b="1" i="1" dirty="0"/>
              <a:t>III. KRAJE   </a:t>
            </a:r>
            <a:br>
              <a:rPr lang="cs-CZ" altLang="cs-CZ" sz="2800" b="1" i="1" dirty="0"/>
            </a:br>
            <a:endParaRPr lang="cs-CZ" altLang="cs-CZ" sz="2800" dirty="0"/>
          </a:p>
        </p:txBody>
      </p:sp>
      <p:sp>
        <p:nvSpPr>
          <p:cNvPr id="167939" name="Rectangle 3">
            <a:extLst>
              <a:ext uri="{FF2B5EF4-FFF2-40B4-BE49-F238E27FC236}">
                <a16:creationId xmlns:a16="http://schemas.microsoft.com/office/drawing/2014/main" id="{B81D21C1-B24C-42D8-8A38-5CBCB47948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424935" cy="377762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endParaRPr lang="cs-CZ" sz="2000" b="1" i="1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dnešnímu stavu předcházelo krajské uspořádání z r. 1960, podle zákona    č. 36/1960 Sb., ve znění pozdějších předpisů (od r. 1990 bez vlastních orgánů tzv. všeobecné územní správy) -  7 + 1   (</a:t>
            </a:r>
            <a:r>
              <a:rPr lang="cs-CZ" sz="2000" b="1" i="1" dirty="0">
                <a:solidFill>
                  <a:srgbClr val="C00000"/>
                </a:solidFill>
                <a:latin typeface="Arial" charset="0"/>
              </a:rPr>
              <a:t>do 31.12.2020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sz="2000" b="1" i="1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b="1" i="1" u="sng" dirty="0">
                <a:solidFill>
                  <a:schemeClr val="tx1"/>
                </a:solidFill>
                <a:latin typeface="Arial" charset="0"/>
              </a:rPr>
              <a:t>krajské samosprávné uspořádání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ve smyslu ústavního zákona č. 347/1997 Sb.,  o vytvoření </a:t>
            </a:r>
            <a:r>
              <a:rPr lang="cs-CZ" sz="2000" b="1" i="1" u="sng" dirty="0">
                <a:solidFill>
                  <a:schemeClr val="tx1"/>
                </a:solidFill>
                <a:latin typeface="Arial" charset="0"/>
              </a:rPr>
              <a:t>vyšších územních samosprávných celků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a o změně ústavního zákona České národní rady č. 1/1993 Sb., Ústava České republiky  - účinnost deklarována od 1.1.2000, fakticky později (s  vlastními orgány tzv. všeobecné územní správy, obdobná struktura i koncepce jako u obcí) -  13 + 1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sz="2000" b="1" i="1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000" b="1" i="1" u="sng" dirty="0">
                <a:solidFill>
                  <a:schemeClr val="tx1"/>
                </a:solidFill>
                <a:latin typeface="Arial" charset="0"/>
              </a:rPr>
              <a:t>krajské uspořádání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z r. 2020, podle zákona    č. 51/2020 Sb.,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b="1" i="1" dirty="0" err="1">
                <a:solidFill>
                  <a:schemeClr val="tx1"/>
                </a:solidFill>
                <a:latin typeface="Arial" charset="0"/>
              </a:rPr>
              <a:t>vyhl</a:t>
            </a:r>
            <a:r>
              <a:rPr lang="cs-CZ" sz="1800" b="1" i="1" dirty="0">
                <a:solidFill>
                  <a:schemeClr val="tx1"/>
                </a:solidFill>
                <a:latin typeface="Arial" charset="0"/>
              </a:rPr>
              <a:t>. č. 346/2020 Sb.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sz="2000" b="1" i="1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b="1" i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95ADA838-42BD-4E93-A992-244D6F3990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AD9DF048-94A9-42EC-B0D3-8A697B1CCE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47664" y="1052736"/>
            <a:ext cx="8229600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36/1960 Sb.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vytvořeny násl. kraje: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Středočeský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Jihočeský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Západočeský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Severočeský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Východočeský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Jihomoravský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Severomoravský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zvl. postavení </a:t>
            </a:r>
            <a:r>
              <a:rPr lang="cs-CZ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hl.m</a:t>
            </a: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Prahy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79C5CEAB-4164-4C5E-ADCC-2E8B56ADF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graphicFrame>
        <p:nvGraphicFramePr>
          <p:cNvPr id="26627" name="Object 3">
            <a:extLst>
              <a:ext uri="{FF2B5EF4-FFF2-40B4-BE49-F238E27FC236}">
                <a16:creationId xmlns:a16="http://schemas.microsoft.com/office/drawing/2014/main" id="{7816EFE0-C643-4576-9777-3F29BA8FFCC1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5265091"/>
              </p:ext>
            </p:extLst>
          </p:nvPr>
        </p:nvGraphicFramePr>
        <p:xfrm>
          <a:off x="1945200" y="1013230"/>
          <a:ext cx="6589199" cy="525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38095" imgH="4180952" progId="Paint.Picture">
                  <p:embed/>
                </p:oleObj>
              </mc:Choice>
              <mc:Fallback>
                <p:oleObj r:id="rId2" imgW="5038095" imgH="4180952" progId="Paint.Picture">
                  <p:embed/>
                  <p:pic>
                    <p:nvPicPr>
                      <p:cNvPr id="26627" name="Object 3">
                        <a:extLst>
                          <a:ext uri="{FF2B5EF4-FFF2-40B4-BE49-F238E27FC236}">
                            <a16:creationId xmlns:a16="http://schemas.microsoft.com/office/drawing/2014/main" id="{7816EFE0-C643-4576-9777-3F29BA8FFC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5200" y="1013230"/>
                        <a:ext cx="6589199" cy="525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3B2F8E60-3BCF-403D-A37E-92C3EF654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0704C7FD-3CF6-4A5D-9610-8726C3D9E0D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0761" y="332656"/>
            <a:ext cx="8229600" cy="5581650"/>
          </a:xfrm>
        </p:spPr>
        <p:txBody>
          <a:bodyPr/>
          <a:lstStyle/>
          <a:p>
            <a:pPr eaLnBrk="1" hangingPunct="1">
              <a:lnSpc>
                <a:spcPts val="1400"/>
              </a:lnSpc>
              <a:defRPr/>
            </a:pPr>
            <a:endParaRPr lang="cs-CZ" sz="2000" dirty="0"/>
          </a:p>
          <a:p>
            <a:pPr marL="914400" lvl="2" indent="0" eaLnBrk="1" hangingPunct="1">
              <a:lnSpc>
                <a:spcPts val="2200"/>
              </a:lnSpc>
              <a:buNone/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Ústavní zákon č. 347/1997 Sb.,  o vytvoření vyšších územních  samosprávných celků</a:t>
            </a:r>
          </a:p>
          <a:p>
            <a:pPr eaLnBrk="1" hangingPunct="1">
              <a:lnSpc>
                <a:spcPts val="1600"/>
              </a:lnSpc>
              <a:defRPr/>
            </a:pPr>
            <a:endParaRPr lang="cs-CZ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ts val="16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území České republiky se jsou tyto vyšší územní samosprávné celky:</a:t>
            </a:r>
          </a:p>
          <a:p>
            <a:pPr lvl="1" eaLnBrk="1" hangingPunct="1">
              <a:lnSpc>
                <a:spcPts val="1600"/>
              </a:lnSpc>
              <a:buFont typeface="Wingdings" panose="05000000000000000000" pitchFamily="2" charset="2"/>
              <a:buNone/>
              <a:defRPr/>
            </a:pPr>
            <a:endParaRPr lang="cs-CZ" sz="1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město Praha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Středočeský kraj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Plzeňský kraj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Karlovarský kraj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Ústecký kraj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Liberecký kraj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Královéhradecký kraj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Vysočina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Jihomoravský kraj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Olomoucký kraj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Moravskoslezský kraj </a:t>
            </a:r>
          </a:p>
          <a:p>
            <a:pPr lvl="2" eaLnBrk="1" hangingPunct="1">
              <a:lnSpc>
                <a:spcPts val="1400"/>
              </a:lnSpc>
              <a:defRPr/>
            </a:pPr>
            <a:r>
              <a:rPr lang="cs-CZ" sz="1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Zlínský kraj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002F86DC-AC7D-4340-B102-2D7691548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2400" b="1" i="1"/>
              <a:t>Nerealizovaná varianta krajského zřízení v České republice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C3B7FC9F-D4F1-4854-A0B0-FF1CFFCB37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28676" name="Picture 5" descr="Soubor:Nerealizované kraje.png">
            <a:hlinkClick r:id="rId2"/>
            <a:extLst>
              <a:ext uri="{FF2B5EF4-FFF2-40B4-BE49-F238E27FC236}">
                <a16:creationId xmlns:a16="http://schemas.microsoft.com/office/drawing/2014/main" id="{3D94556E-AE49-4CCC-A4B5-35979B5F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3534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>
            <a:extLst>
              <a:ext uri="{FF2B5EF4-FFF2-40B4-BE49-F238E27FC236}">
                <a16:creationId xmlns:a16="http://schemas.microsoft.com/office/drawing/2014/main" id="{514C63AA-E788-419E-93C3-77B82BC2A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F19B5465-DD7A-4015-AD37-503EF6BDCBF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042988" y="449263"/>
          <a:ext cx="7129462" cy="60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52381" imgH="4191585" progId="Paint.Picture">
                  <p:embed/>
                </p:oleObj>
              </mc:Choice>
              <mc:Fallback>
                <p:oleObj r:id="rId2" imgW="4952381" imgH="4191585" progId="Paint.Picture">
                  <p:embed/>
                  <p:pic>
                    <p:nvPicPr>
                      <p:cNvPr id="29699" name="Object 3">
                        <a:extLst>
                          <a:ext uri="{FF2B5EF4-FFF2-40B4-BE49-F238E27FC236}">
                            <a16:creationId xmlns:a16="http://schemas.microsoft.com/office/drawing/2014/main" id="{F19B5465-DD7A-4015-AD37-503EF6BDCB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449263"/>
                        <a:ext cx="7129462" cy="603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0BC29334-3439-4FB3-988B-F8BE845F3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5616" y="18864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Srovnání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5D7516BF-ED73-4DA3-8387-1C4407877C2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33464" y="1484784"/>
            <a:ext cx="4038600" cy="5184576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Z.č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280/1948 Sb.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 kraj Pražský                      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kraj Českobudějovický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kraj Plzeňský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kraj Karlovarský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 kraj Ústecký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  kraj Liberecký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  kraj Hradecký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 kraj Pardubický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 kraj Jihlavský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kraj Brněnský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kraj Olomoucký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kraj Gottwaldovský</a:t>
            </a:r>
          </a:p>
          <a:p>
            <a:pPr lvl="2" eaLnBrk="1" hangingPunct="1">
              <a:lnSpc>
                <a:spcPts val="1200"/>
              </a:lnSpc>
              <a:defRPr/>
            </a:pP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kraj Ostravský</a:t>
            </a:r>
          </a:p>
          <a:p>
            <a:pPr lvl="2" eaLnBrk="1" hangingPunct="1">
              <a:lnSpc>
                <a:spcPts val="1200"/>
              </a:lnSpc>
              <a:defRPr/>
            </a:pPr>
            <a:endParaRPr lang="cs-CZ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defRPr/>
            </a:pPr>
            <a:r>
              <a:rPr lang="cs-CZ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hl.m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</a:t>
            </a:r>
            <a:r>
              <a:rPr lang="cs-CZ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zvl. zákon      (č. 79/1949 Sb.)</a:t>
            </a:r>
          </a:p>
        </p:txBody>
      </p:sp>
      <p:sp>
        <p:nvSpPr>
          <p:cNvPr id="122884" name="Rectangle 4">
            <a:extLst>
              <a:ext uri="{FF2B5EF4-FFF2-40B4-BE49-F238E27FC236}">
                <a16:creationId xmlns:a16="http://schemas.microsoft.com/office/drawing/2014/main" id="{4082B440-9C3C-4F46-8114-D7E9134D0DD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59313" y="1484783"/>
            <a:ext cx="4038600" cy="500538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1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Úst.zák</a:t>
            </a:r>
            <a:r>
              <a:rPr lang="cs-CZ" sz="2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č.  347/1997 Sb.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Středočeský kraj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Plzeňský kraj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Karlovarský kraj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Ústecký kraj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Liberecký kraj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Královéhradecký kraj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Vysočina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Jihomoravský kraj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Olomoucký kraj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Zlínský kraj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Moravskoslezský kraj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sz="1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město Praha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57AFD7BA-4EFB-42E7-83D1-3DE1D22D7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cs-CZ" sz="2400" b="1" i="1" dirty="0"/>
              <a:t>„Srovnání“</a:t>
            </a:r>
            <a:r>
              <a:rPr lang="cs-CZ" dirty="0"/>
              <a:t> 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9FE1CC38-BC90-4EBC-9ED8-1E4957B9F15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68313" y="1412875"/>
            <a:ext cx="4038600" cy="453072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36/1960 Sb.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6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Středočeský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Jihočeský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Západočeský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Severočeský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Východočeský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Jihomoravský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Severomoravský 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cs-CZ" sz="6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zvl. postavení </a:t>
            </a:r>
            <a:r>
              <a:rPr lang="cs-CZ" sz="6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hl.m</a:t>
            </a: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Prahy</a:t>
            </a:r>
          </a:p>
        </p:txBody>
      </p:sp>
      <p:sp>
        <p:nvSpPr>
          <p:cNvPr id="123908" name="Rectangle 4">
            <a:extLst>
              <a:ext uri="{FF2B5EF4-FFF2-40B4-BE49-F238E27FC236}">
                <a16:creationId xmlns:a16="http://schemas.microsoft.com/office/drawing/2014/main" id="{87E18FFE-A4F3-4755-924F-B9D815EB021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272572" y="1545301"/>
            <a:ext cx="3197093" cy="376739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6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Úst.zák</a:t>
            </a: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č.  347/1997 Sb.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6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Středočeský kraj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Jihočeský kraj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Plzeňský kraj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Karlovarský kraj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Ústecký kraj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Liberecký kraj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Královéhradecký kraj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Pardubický kraj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Vysočina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Jihomoravský kraj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Olomoucký kraj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Zlínský kraj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Moravskoslezský kraj 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cs-CZ" sz="6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město Praha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3923716A-21AD-4A73-BF76-F20810B8AEE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5575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I. STATUTÁRNÍ  MĚSTA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CAB59DE3-B25C-43FC-84C4-24166D3EB56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Kladno, České Budějovice, Plzeň, Karlovy Vary, Ústí nad Labem, Liberec, Jablonec nad Nisou, Hradec Králové, Pardubice, Jihlava, Brno, Zlín, Olomouc, Přerov, Chomutov, Děčín, </a:t>
            </a:r>
            <a:r>
              <a:rPr lang="cs-CZ" sz="2400" b="1" i="1" dirty="0" err="1">
                <a:solidFill>
                  <a:schemeClr val="tx1"/>
                </a:solidFill>
                <a:latin typeface="Arial" charset="0"/>
              </a:rPr>
              <a:t>Frýdek</a:t>
            </a: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-Místek, Ostrava, Opava, Havířov, Most, Teplice, Karviná, Mladá Boleslav,  Prostějov a Třinec.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2400" b="1" i="1" dirty="0">
              <a:solidFill>
                <a:schemeClr val="tx1"/>
              </a:solidFill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území statutárních měst se může členit na městské obvody nebo městské části s </a:t>
            </a:r>
            <a:r>
              <a:rPr lang="cs-CZ" sz="2400" b="1" i="1" u="sng" dirty="0">
                <a:solidFill>
                  <a:schemeClr val="tx1"/>
                </a:solidFill>
                <a:latin typeface="Arial" charset="0"/>
              </a:rPr>
              <a:t>vlastními orgány samosprávy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cs-CZ" sz="2000" b="1" i="1" u="sng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územně členěná statutární města upravují své vnitřní poměry ve věcech správy města </a:t>
            </a:r>
            <a:r>
              <a:rPr lang="cs-CZ" sz="2000" b="1" i="1" u="sng" dirty="0">
                <a:solidFill>
                  <a:schemeClr val="tx1"/>
                </a:solidFill>
                <a:latin typeface="Arial" charset="0"/>
              </a:rPr>
              <a:t>statutem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, který je vydáván formou obecně závazné vyhlášky statutárního města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654F0FF-15D7-465C-A334-FED267AD9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8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450AACB7-8DE4-4CB8-8186-65A40E29A38B}"/>
              </a:ext>
            </a:extLst>
          </p:cNvPr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1486950242"/>
              </p:ext>
            </p:extLst>
          </p:nvPr>
        </p:nvGraphicFramePr>
        <p:xfrm>
          <a:off x="323528" y="815974"/>
          <a:ext cx="4392488" cy="434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5038095" imgH="4180952" progId="Paint.Picture">
                  <p:embed/>
                </p:oleObj>
              </mc:Choice>
              <mc:Fallback>
                <p:oleObj r:id="rId2" imgW="5038095" imgH="4180952" progId="Paint.Picture">
                  <p:embed/>
                  <p:pic>
                    <p:nvPicPr>
                      <p:cNvPr id="32771" name="Object 3">
                        <a:extLst>
                          <a:ext uri="{FF2B5EF4-FFF2-40B4-BE49-F238E27FC236}">
                            <a16:creationId xmlns:a16="http://schemas.microsoft.com/office/drawing/2014/main" id="{450AACB7-8DE4-4CB8-8186-65A40E29A3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815974"/>
                        <a:ext cx="4392488" cy="4341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Rectangle 4">
            <a:extLst>
              <a:ext uri="{FF2B5EF4-FFF2-40B4-BE49-F238E27FC236}">
                <a16:creationId xmlns:a16="http://schemas.microsoft.com/office/drawing/2014/main" id="{D942B210-C8C3-4254-8AD4-B176F1876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32773" name="Object 5">
            <a:extLst>
              <a:ext uri="{FF2B5EF4-FFF2-40B4-BE49-F238E27FC236}">
                <a16:creationId xmlns:a16="http://schemas.microsoft.com/office/drawing/2014/main" id="{E886F661-0424-40D9-92CB-906FEF3E7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313774"/>
              </p:ext>
            </p:extLst>
          </p:nvPr>
        </p:nvGraphicFramePr>
        <p:xfrm>
          <a:off x="4788023" y="2204867"/>
          <a:ext cx="4248473" cy="4060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952381" imgH="4191585" progId="Paint.Picture">
                  <p:embed/>
                </p:oleObj>
              </mc:Choice>
              <mc:Fallback>
                <p:oleObj r:id="rId2" imgW="4952381" imgH="4191585" progId="Paint.Picture">
                  <p:embed/>
                  <p:pic>
                    <p:nvPicPr>
                      <p:cNvPr id="32773" name="Object 5">
                        <a:extLst>
                          <a:ext uri="{FF2B5EF4-FFF2-40B4-BE49-F238E27FC236}">
                            <a16:creationId xmlns:a16="http://schemas.microsoft.com/office/drawing/2014/main" id="{E886F661-0424-40D9-92CB-906FEF3E75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3" y="2204867"/>
                        <a:ext cx="4248473" cy="4060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987AA2F-210E-460D-AC8B-52AD3DC6D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528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1254" name="Rectangle 6">
            <a:extLst>
              <a:ext uri="{FF2B5EF4-FFF2-40B4-BE49-F238E27FC236}">
                <a16:creationId xmlns:a16="http://schemas.microsoft.com/office/drawing/2014/main" id="{0A61DAF7-71A2-4160-A97D-C17703F55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sp>
        <p:nvSpPr>
          <p:cNvPr id="181255" name="Rectangle 7">
            <a:extLst>
              <a:ext uri="{FF2B5EF4-FFF2-40B4-BE49-F238E27FC236}">
                <a16:creationId xmlns:a16="http://schemas.microsoft.com/office/drawing/2014/main" id="{9BC2A17F-358A-4C45-B945-AD741B7FAFB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3609975" cy="2620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/>
          </a:p>
        </p:txBody>
      </p:sp>
      <p:pic>
        <p:nvPicPr>
          <p:cNvPr id="33799" name="Picture 9" descr="Soubor:Nerealizované kraje.png">
            <a:hlinkClick r:id="rId2"/>
            <a:extLst>
              <a:ext uri="{FF2B5EF4-FFF2-40B4-BE49-F238E27FC236}">
                <a16:creationId xmlns:a16="http://schemas.microsoft.com/office/drawing/2014/main" id="{4EE80FA4-1AAB-4233-A38B-281BAF124C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5" y="3109531"/>
            <a:ext cx="3197225" cy="182162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797" name="Object 3">
            <a:extLst>
              <a:ext uri="{FF2B5EF4-FFF2-40B4-BE49-F238E27FC236}">
                <a16:creationId xmlns:a16="http://schemas.microsoft.com/office/drawing/2014/main" id="{B3F9E8D5-2F9E-4C02-8203-56A3DFA3965F}"/>
              </a:ext>
            </a:extLst>
          </p:cNvPr>
          <p:cNvGraphicFramePr>
            <a:graphicFrameLocks noGrp="1" noChangeAspect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val="1250998302"/>
              </p:ext>
            </p:extLst>
          </p:nvPr>
        </p:nvGraphicFramePr>
        <p:xfrm>
          <a:off x="475129" y="1481698"/>
          <a:ext cx="4387850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038095" imgH="4180952" progId="Paint.Picture">
                  <p:embed/>
                </p:oleObj>
              </mc:Choice>
              <mc:Fallback>
                <p:oleObj r:id="rId4" imgW="5038095" imgH="4180952" progId="Paint.Picture">
                  <p:embed/>
                  <p:pic>
                    <p:nvPicPr>
                      <p:cNvPr id="33797" name="Object 3">
                        <a:extLst>
                          <a:ext uri="{FF2B5EF4-FFF2-40B4-BE49-F238E27FC236}">
                            <a16:creationId xmlns:a16="http://schemas.microsoft.com/office/drawing/2014/main" id="{B3F9E8D5-2F9E-4C02-8203-56A3DFA396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29" y="1481698"/>
                        <a:ext cx="4387850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>
                            <a:solidFill>
                              <a:srgbClr val="000000"/>
                            </a:solidFill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4">
            <a:extLst>
              <a:ext uri="{FF2B5EF4-FFF2-40B4-BE49-F238E27FC236}">
                <a16:creationId xmlns:a16="http://schemas.microsoft.com/office/drawing/2014/main" id="{89CEAAB0-479B-4D87-893A-99382C4CE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1333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>
            <a:extLst>
              <a:ext uri="{FF2B5EF4-FFF2-40B4-BE49-F238E27FC236}">
                <a16:creationId xmlns:a16="http://schemas.microsoft.com/office/drawing/2014/main" id="{EBFE7452-2B95-4C11-B413-35CAAA7A02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77813"/>
            <a:ext cx="8435975" cy="5588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b="1" i="1"/>
              <a:t>Kraje  </a:t>
            </a:r>
            <a:r>
              <a:rPr lang="cs-CZ" sz="1800" b="1" i="1"/>
              <a:t>(barevně odlišeny),</a:t>
            </a:r>
            <a:r>
              <a:rPr lang="cs-CZ" sz="2400" b="1" i="1"/>
              <a:t> s vyznačením okresů</a:t>
            </a:r>
            <a:r>
              <a:rPr lang="cs-CZ" sz="1800" b="1" i="1"/>
              <a:t> </a:t>
            </a:r>
          </a:p>
        </p:txBody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DACC02B8-C9DB-4EBC-A076-33E33616CE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34820" name="Picture 4" descr="Mapa-kraj%C5%AF-a-okres%C5%AF-%C4%8CR">
            <a:extLst>
              <a:ext uri="{FF2B5EF4-FFF2-40B4-BE49-F238E27FC236}">
                <a16:creationId xmlns:a16="http://schemas.microsoft.com/office/drawing/2014/main" id="{714C7C53-4FDC-4F61-9A02-FA966076B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35342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7029577A-3DA8-48AD-B42D-E52723FEA6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964613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b="1" i="1" dirty="0"/>
              <a:t>            </a:t>
            </a:r>
            <a:br>
              <a:rPr lang="cs-CZ" sz="2400" b="1" i="1" dirty="0"/>
            </a:br>
            <a:r>
              <a:rPr lang="cs-CZ" sz="2400" b="1" i="1" dirty="0"/>
              <a:t>                   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IV. VZTAHY OBCÍ A KRAJŮ</a:t>
            </a:r>
            <a:r>
              <a:rPr lang="cs-CZ" sz="4000" dirty="0"/>
              <a:t> 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82C5B3FB-8E07-40FD-9D69-CBCEC2B971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600200"/>
            <a:ext cx="8353425" cy="4530725"/>
          </a:xfrm>
        </p:spPr>
        <p:txBody>
          <a:bodyPr/>
          <a:lstStyle/>
          <a:p>
            <a:pPr>
              <a:lnSpc>
                <a:spcPct val="107000"/>
              </a:lnSpc>
              <a:defRPr/>
            </a:pPr>
            <a:endParaRPr lang="cs-CZ" altLang="cs-CZ" sz="2000" i="1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defRPr/>
            </a:pPr>
            <a:r>
              <a:rPr lang="cs-CZ" altLang="cs-CZ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§ 13 zákona o obcích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800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(</a:t>
            </a:r>
            <a:r>
              <a:rPr lang="cs-CZ" alt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1) Státní orgány a </a:t>
            </a:r>
            <a:r>
              <a:rPr lang="cs-CZ" altLang="cs-CZ" sz="18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orgány kraje </a:t>
            </a:r>
            <a:r>
              <a:rPr lang="cs-CZ" alt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jsou povinny, pokud je to možné, předem </a:t>
            </a:r>
            <a:r>
              <a:rPr lang="cs-CZ" altLang="cs-CZ" sz="18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projednat</a:t>
            </a:r>
            <a:r>
              <a:rPr lang="cs-CZ" alt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 s obcí návrhy na opatření dotýkající se působnosti obce.  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(2) Státní orgány a </a:t>
            </a:r>
            <a:r>
              <a:rPr lang="cs-CZ" altLang="cs-CZ" sz="18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orgány kraje </a:t>
            </a:r>
            <a:r>
              <a:rPr lang="cs-CZ" alt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poskytují obci na požádání bezplatně </a:t>
            </a:r>
            <a:r>
              <a:rPr lang="cs-CZ" altLang="cs-CZ" sz="18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údaje a informace </a:t>
            </a:r>
            <a:r>
              <a:rPr lang="cs-CZ" alt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pro výkon její působnosti. Tuto povinnost mají </a:t>
            </a:r>
            <a:r>
              <a:rPr lang="cs-CZ" altLang="cs-CZ" sz="18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i obce vůči </a:t>
            </a:r>
            <a:r>
              <a:rPr lang="cs-CZ" alt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státním orgánům a </a:t>
            </a:r>
            <a:r>
              <a:rPr lang="cs-CZ" altLang="cs-CZ" sz="18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orgánům kraje</a:t>
            </a:r>
            <a:r>
              <a:rPr lang="cs-CZ" alt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. Ochrana údajů a utajovaných informací podle zvláštních právních předpisů zůstává nedotčena. </a:t>
            </a:r>
          </a:p>
          <a:p>
            <a:pPr algn="just">
              <a:lnSpc>
                <a:spcPct val="107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Times New Roman" panose="02020603050405020304" pitchFamily="18" charset="0"/>
              </a:rPr>
              <a:t>	(3) Obce jsou při výkonu své působnosti oprávněny využívat bezplatně údajů katastru nemovitostí.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1800" b="1" i="1" dirty="0">
              <a:latin typeface="Arial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altLang="cs-CZ" sz="2400" b="1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EB478-6734-42C9-8C98-51A382376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49262"/>
          </a:xfrm>
        </p:spPr>
        <p:txBody>
          <a:bodyPr/>
          <a:lstStyle/>
          <a:p>
            <a:pPr>
              <a:defRPr/>
            </a:pPr>
            <a:r>
              <a:rPr lang="cs-CZ" sz="800" dirty="0"/>
              <a:t>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E4DF65-F532-4705-AE0A-F3122043E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cs-CZ" sz="1800" dirty="0">
              <a:effectLst/>
              <a:latin typeface="+mj-lt"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cs-CZ" altLang="cs-CZ" sz="20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15 zákona o  krajích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cs-CZ" sz="1800" b="1" i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(1) Kraj je oprávněn vyjadřovat se k návrhům státních orgánů, které se dotýkají působnosti kraje. Státní orgány jsou povinny, pokud je to možné, předem </a:t>
            </a:r>
            <a:r>
              <a:rPr lang="cs-CZ" sz="18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projednat </a:t>
            </a:r>
            <a:r>
              <a:rPr 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krajem opatření dotýkající se působnosti 	kraje.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     (2) Státní orgány a </a:t>
            </a:r>
            <a:r>
              <a:rPr lang="cs-CZ" sz="18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orgány obcí </a:t>
            </a:r>
            <a:r>
              <a:rPr 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poskytují orgánům kraje na 	požádání  bezplatně údaje a informace pro výkon jejich působnosti.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    Tuto povinnost má </a:t>
            </a:r>
            <a:r>
              <a:rPr lang="cs-CZ" sz="18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kraj vůči </a:t>
            </a:r>
            <a:r>
              <a:rPr 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státním orgánům a </a:t>
            </a:r>
            <a:r>
              <a:rPr lang="cs-CZ" sz="1800" b="1" i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orgánům obcí. </a:t>
            </a:r>
            <a:r>
              <a:rPr 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Ochrana údajů a utajovaných informací podle zvláštních právních 	předpisů zůstává nedotčena. 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b="1" i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     (3) Kraje jsou při výkonu své působnosti oprávněny využívat 	bezplatně údajů katastru nemovitostí. </a:t>
            </a:r>
          </a:p>
          <a:p>
            <a:pPr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B1C8F67A-4F08-47A7-8929-B3CF06BC7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964613" cy="630237"/>
          </a:xfrm>
        </p:spPr>
        <p:txBody>
          <a:bodyPr/>
          <a:lstStyle/>
          <a:p>
            <a:pPr algn="l" eaLnBrk="1" hangingPunct="1">
              <a:defRPr/>
            </a:pPr>
            <a:br>
              <a:rPr lang="cs-CZ" sz="2400" b="1" i="1" dirty="0"/>
            </a:br>
            <a:br>
              <a:rPr lang="cs-CZ" sz="2400" b="1" i="1" dirty="0"/>
            </a:br>
            <a:r>
              <a:rPr lang="cs-CZ" sz="2400" b="1" i="1" dirty="0"/>
              <a:t>     </a:t>
            </a:r>
            <a:endParaRPr lang="cs-CZ" sz="4000" dirty="0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FA90A2EF-8CBF-4637-AE4A-016DAD14E5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8353425" cy="5005387"/>
          </a:xfrm>
        </p:spPr>
        <p:txBody>
          <a:bodyPr/>
          <a:lstStyle/>
          <a:p>
            <a:pPr lvl="1" eaLnBrk="1" hangingPunct="1">
              <a:defRPr/>
            </a:pPr>
            <a:r>
              <a:rPr lang="cs-CZ" sz="2800" b="1" i="1" dirty="0">
                <a:solidFill>
                  <a:schemeClr val="tx1"/>
                </a:solidFill>
                <a:latin typeface="Arial" charset="0"/>
              </a:rPr>
              <a:t>formy realizace  vztahů obcí a krajů</a:t>
            </a:r>
          </a:p>
          <a:p>
            <a:pPr lvl="1" eaLnBrk="1" hangingPunct="1">
              <a:defRPr/>
            </a:pPr>
            <a:endParaRPr lang="cs-CZ" sz="1800" b="1" i="1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lnSpc>
                <a:spcPct val="55000"/>
              </a:lnSpc>
              <a:defRPr/>
            </a:pPr>
            <a:endParaRPr lang="cs-CZ" sz="2400" b="1" i="1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lnSpc>
                <a:spcPct val="55000"/>
              </a:lnSpc>
              <a:defRPr/>
            </a:pPr>
            <a:endParaRPr lang="cs-CZ" sz="2400" b="1" i="1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lnSpc>
                <a:spcPct val="55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kooperace, koordinace a spolupráce </a:t>
            </a:r>
          </a:p>
          <a:p>
            <a:pPr lvl="1" eaLnBrk="1" hangingPunct="1">
              <a:lnSpc>
                <a:spcPct val="55000"/>
              </a:lnSpc>
              <a:defRPr/>
            </a:pPr>
            <a:endParaRPr lang="cs-CZ" sz="2800" b="1" i="1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lnSpc>
                <a:spcPct val="55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vztahy řízení </a:t>
            </a:r>
          </a:p>
          <a:p>
            <a:pPr lvl="1" eaLnBrk="1" hangingPunct="1">
              <a:lnSpc>
                <a:spcPct val="55000"/>
              </a:lnSpc>
              <a:defRPr/>
            </a:pPr>
            <a:endParaRPr lang="cs-CZ" sz="2800" b="1" i="1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lnSpc>
                <a:spcPct val="55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dozor nad výkonem  přenesené působnosti</a:t>
            </a:r>
          </a:p>
          <a:p>
            <a:pPr lvl="1" eaLnBrk="1" hangingPunct="1">
              <a:lnSpc>
                <a:spcPct val="55000"/>
              </a:lnSpc>
              <a:defRPr/>
            </a:pPr>
            <a:endParaRPr lang="cs-CZ" sz="2800" b="1" i="1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lnSpc>
                <a:spcPct val="55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kontrola výkonu přenesené působnosti</a:t>
            </a:r>
          </a:p>
          <a:p>
            <a:pPr lvl="1" eaLnBrk="1" hangingPunct="1">
              <a:lnSpc>
                <a:spcPct val="55000"/>
              </a:lnSpc>
              <a:buFont typeface="Wingdings" panose="05000000000000000000" pitchFamily="2" charset="2"/>
              <a:buNone/>
              <a:defRPr/>
            </a:pPr>
            <a:endParaRPr lang="cs-CZ" sz="2800" b="1" i="1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lnSpc>
                <a:spcPct val="55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instanční  vztahy 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sz="2400" b="1" i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:a16="http://schemas.microsoft.com/office/drawing/2014/main" id="{B0E999CD-604F-4D3E-88A6-190856886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9592" y="851966"/>
            <a:ext cx="7560840" cy="1280890"/>
          </a:xfrm>
        </p:spPr>
        <p:txBody>
          <a:bodyPr/>
          <a:lstStyle/>
          <a:p>
            <a:pPr algn="l" eaLnBrk="1" hangingPunct="1">
              <a:defRPr/>
            </a:pPr>
            <a:br>
              <a:rPr lang="cs-CZ" sz="3200" b="1" i="1" dirty="0"/>
            </a:br>
            <a:r>
              <a:rPr lang="cs-CZ" sz="3200" b="1" i="1" dirty="0"/>
              <a:t>Kraje v budoucnosti</a:t>
            </a:r>
            <a:br>
              <a:rPr lang="cs-CZ" sz="3200" b="1" i="1" dirty="0"/>
            </a:br>
            <a:endParaRPr lang="cs-CZ" sz="3200" b="1" i="1" dirty="0"/>
          </a:p>
        </p:txBody>
      </p:sp>
      <p:sp>
        <p:nvSpPr>
          <p:cNvPr id="196611" name="Rectangle 3">
            <a:extLst>
              <a:ext uri="{FF2B5EF4-FFF2-40B4-BE49-F238E27FC236}">
                <a16:creationId xmlns:a16="http://schemas.microsoft.com/office/drawing/2014/main" id="{12A5C3AB-7A41-4554-9A70-F9978E6A7C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3608" y="2132856"/>
            <a:ext cx="7200800" cy="3777622"/>
          </a:xfrm>
        </p:spPr>
        <p:txBody>
          <a:bodyPr/>
          <a:lstStyle/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/>
          </a:p>
          <a:p>
            <a:pPr lvl="1" eaLnBrk="1" hangingPunct="1"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  Úvahy a diskuse o možném </a:t>
            </a:r>
            <a:r>
              <a:rPr lang="cs-CZ" sz="2400" b="1" i="1" dirty="0">
                <a:solidFill>
                  <a:schemeClr val="tx1"/>
                </a:solidFill>
                <a:latin typeface="Arial" charset="0"/>
                <a:hlinkClick r:id="rId2" tooltip="Budoucno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budoucím</a:t>
            </a: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 snížení počtu krajů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39523F2A-159E-4551-BEE9-B63084AEB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5657" y="624110"/>
            <a:ext cx="7058744" cy="128089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3200" b="1" i="1" dirty="0"/>
              <a:t>V. REGIONY</a:t>
            </a:r>
            <a:r>
              <a:rPr lang="cs-CZ" sz="2800" b="1" i="1" dirty="0"/>
              <a:t>  SOUDRŽNOSTI   </a:t>
            </a:r>
            <a:r>
              <a:rPr lang="cs-CZ" sz="2400" b="1" i="1" dirty="0"/>
              <a:t>(NUTS)   - exkurs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36A6F79E-89B5-4907-ABDC-B923068540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1400" b="1" i="1" dirty="0">
              <a:latin typeface="Arial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členění ČR zapadá do klasifikace NUTS (zkratka La </a:t>
            </a:r>
            <a:r>
              <a:rPr lang="cs-CZ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Nomenclature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cs-CZ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Unités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Territoriales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Statistiques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 rámci Evropské unie a  systém LAU (zkratka </a:t>
            </a:r>
            <a:r>
              <a:rPr lang="cs-CZ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Units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 - statistické jednotky pro potřeby </a:t>
            </a:r>
            <a:r>
              <a:rPr lang="cs-CZ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Eurostatu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dotační politiky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členění ČR (NUTS 1 až 3) schválen v lednu 1999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Usnesením vlády České republiky č. 707 ze dne 26. 10. 1998 k návrhu na vymezení územních jednotek NUTS v ČR pro potřeby statistické a analytické a pro potřeby EU vláda doporučila 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předsedovi ČSÚ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aby po dohodě se Statistickým úřadem Evropských společenství (</a:t>
            </a:r>
            <a:r>
              <a:rPr lang="cs-CZ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Eurostatem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vymezil statistické územní jednotky NUTS na území České republiky dle návrhu předloženého vládě. Dopisem ze dne 22. 1. 1999 sdělil 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generální ředitel </a:t>
            </a:r>
            <a:r>
              <a:rPr lang="cs-CZ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Eurostatu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že  </a:t>
            </a:r>
            <a:r>
              <a:rPr lang="cs-CZ" sz="1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Eurostat</a:t>
            </a: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přijímá  návrh na regionální členění České republiky </a:t>
            </a: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(jedna územní jednotka na úrovni NUTS 1, 8 jednotek na úrovni NUTS 2 a 14 jednotek na úrovni NUTS 3).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NUTS 1 zahrnuje celou ČR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NUTS 2 slučuje některé kraje (8 jednotek, resp. oblastí)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NUTS 3 je totožná s kraji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NUTS 4 totožná s okresy – od 1.1.2008 zrušena 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úroveň NUTS 5  totožná s obcemi – od 1.1.2008 zrušena 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statistické jednotky NUTS 4 a NUTS 5 byly  od 1.1.2008  nahrazeny číselníky  LAU 1 a  LAU 2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1400" b="1" i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6E16034D-C846-4C54-8701-54D4C286FD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414618"/>
            <a:ext cx="6914728" cy="128089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Regiony   </a:t>
            </a: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- NUTS 2   („</a:t>
            </a:r>
            <a:r>
              <a:rPr lang="cs-CZ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eurokraje</a:t>
            </a: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0578A476-D507-48EC-BEB8-3C47D06C74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744663"/>
            <a:ext cx="8229600" cy="5113337"/>
          </a:xfrm>
        </p:spPr>
        <p:txBody>
          <a:bodyPr/>
          <a:lstStyle/>
          <a:p>
            <a:pPr eaLnBrk="1" hangingPunct="1">
              <a:defRPr/>
            </a:pPr>
            <a:endParaRPr lang="cs-CZ" sz="2800" dirty="0"/>
          </a:p>
          <a:p>
            <a:pPr lvl="2" eaLnBrk="1" hangingPunct="1">
              <a:defRPr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                         (</a:t>
            </a:r>
            <a:r>
              <a:rPr lang="cs-CZ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hl.m</a:t>
            </a: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Praha),  </a:t>
            </a:r>
          </a:p>
          <a:p>
            <a:pPr lvl="2" eaLnBrk="1" hangingPunct="1"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Střední Čechy           (Středočeský kraj),  </a:t>
            </a:r>
          </a:p>
          <a:p>
            <a:pPr lvl="2" eaLnBrk="1" hangingPunct="1"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Jihozápad                  (Jihočeský kraj,  Plzeňský kraj)  </a:t>
            </a:r>
          </a:p>
          <a:p>
            <a:pPr lvl="2" eaLnBrk="1" hangingPunct="1"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Severozápad             (Karlovarský kraj, Ústecký kraj) </a:t>
            </a:r>
          </a:p>
          <a:p>
            <a:pPr lvl="2" eaLnBrk="1" hangingPunct="1"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Severovýchod           (Liberecký kraj, Královéhradecký 	                    						 kraj, Pardubický kraj), </a:t>
            </a:r>
          </a:p>
          <a:p>
            <a:pPr lvl="2" eaLnBrk="1" hangingPunct="1"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Jihovýchod               (Jihomoravský kraj,  kraj Vysočina,   </a:t>
            </a:r>
          </a:p>
          <a:p>
            <a:pPr lvl="2" eaLnBrk="1" hangingPunct="1"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Střední Morava         (Olomoucký kraj,  Zlínský kraj), </a:t>
            </a:r>
          </a:p>
          <a:p>
            <a:pPr lvl="2" eaLnBrk="1" hangingPunct="1"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Moravskoslezsko</a:t>
            </a:r>
            <a:r>
              <a:rPr lang="cs-CZ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(Moravskoslezský kraj)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6F76CC10-ECAC-4F2C-B354-A1BB88FC1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447088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800" b="1" i="1"/>
              <a:t>.</a:t>
            </a:r>
          </a:p>
        </p:txBody>
      </p:sp>
      <p:sp>
        <p:nvSpPr>
          <p:cNvPr id="199683" name="Rectangle 3">
            <a:extLst>
              <a:ext uri="{FF2B5EF4-FFF2-40B4-BE49-F238E27FC236}">
                <a16:creationId xmlns:a16="http://schemas.microsoft.com/office/drawing/2014/main" id="{EA246ADC-1302-495A-AD22-CDC8102891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pic>
        <p:nvPicPr>
          <p:cNvPr id="41988" name="Picture 4" descr="mapa">
            <a:extLst>
              <a:ext uri="{FF2B5EF4-FFF2-40B4-BE49-F238E27FC236}">
                <a16:creationId xmlns:a16="http://schemas.microsoft.com/office/drawing/2014/main" id="{32547096-884F-4B68-B4B1-9375F0246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42486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C43D1B9-7B54-4448-AEC6-413CA31B7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5201" y="624110"/>
            <a:ext cx="6589199" cy="284610"/>
          </a:xfrm>
        </p:spPr>
        <p:txBody>
          <a:bodyPr/>
          <a:lstStyle/>
          <a:p>
            <a:pPr>
              <a:defRPr/>
            </a:pPr>
            <a:endParaRPr lang="cs-CZ" sz="1800" dirty="0"/>
          </a:p>
        </p:txBody>
      </p:sp>
      <p:pic>
        <p:nvPicPr>
          <p:cNvPr id="15363" name="Picture 4">
            <a:extLst>
              <a:ext uri="{FF2B5EF4-FFF2-40B4-BE49-F238E27FC236}">
                <a16:creationId xmlns:a16="http://schemas.microsoft.com/office/drawing/2014/main" id="{5055E320-83ED-471D-A0E3-4B8CC0F9637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628800"/>
            <a:ext cx="7620000" cy="4410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580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06DC8461-C414-45F1-8592-E4A7E5218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9672" y="623888"/>
            <a:ext cx="7274768" cy="1281112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„Srovnání“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6D878D82-5B17-4A34-A423-0215F5668DC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389384" y="1890446"/>
            <a:ext cx="3851755" cy="378195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8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Zákon č. 36/1960 Sb.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8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Středočeský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Jihočeský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Západočeský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Severočeský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Východočeský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Jihomoravský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Severomoravský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sz="6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zvl. postavení </a:t>
            </a:r>
            <a:r>
              <a:rPr lang="cs-CZ" sz="6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hl.m</a:t>
            </a: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Prahy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  <p:sp>
        <p:nvSpPr>
          <p:cNvPr id="142340" name="Rectangle 4">
            <a:extLst>
              <a:ext uri="{FF2B5EF4-FFF2-40B4-BE49-F238E27FC236}">
                <a16:creationId xmlns:a16="http://schemas.microsoft.com/office/drawing/2014/main" id="{02AFF32B-31FC-445B-9BFD-C7C7C361096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0" y="1905000"/>
            <a:ext cx="4182616" cy="457358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8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Regiony soudržnosti (NUTS 2)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Čechy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Jihozápad     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Severozápad            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Severovýchod 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Střední Morava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Jihovýchod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Moravskoslezsko</a:t>
            </a: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sz="6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6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A3421B4B-48BB-4328-B86F-54C2762D2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700"/>
              <a:t>.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1F7BE0F-C184-471B-85AA-EFBA8A727B9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pic>
        <p:nvPicPr>
          <p:cNvPr id="44037" name="Picture 4" descr="CVUT1_EU jednotky NUTS II v CR">
            <a:extLst>
              <a:ext uri="{FF2B5EF4-FFF2-40B4-BE49-F238E27FC236}">
                <a16:creationId xmlns:a16="http://schemas.microsoft.com/office/drawing/2014/main" id="{7543F03E-D5E4-4FE8-BEB2-AEBC1B10928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2205038"/>
            <a:ext cx="4105275" cy="3311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036" name="Object 5">
            <a:extLst>
              <a:ext uri="{FF2B5EF4-FFF2-40B4-BE49-F238E27FC236}">
                <a16:creationId xmlns:a16="http://schemas.microsoft.com/office/drawing/2014/main" id="{F8433703-939F-40C5-BBDA-D0C0525B0A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8313" y="692150"/>
          <a:ext cx="4051300" cy="389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038095" imgH="4180952" progId="Paint.Picture">
                  <p:embed/>
                </p:oleObj>
              </mc:Choice>
              <mc:Fallback>
                <p:oleObj r:id="rId3" imgW="5038095" imgH="4180952" progId="Paint.Picture">
                  <p:embed/>
                  <p:pic>
                    <p:nvPicPr>
                      <p:cNvPr id="44036" name="Object 5">
                        <a:extLst>
                          <a:ext uri="{FF2B5EF4-FFF2-40B4-BE49-F238E27FC236}">
                            <a16:creationId xmlns:a16="http://schemas.microsoft.com/office/drawing/2014/main" id="{F8433703-939F-40C5-BBDA-D0C0525B0A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692150"/>
                        <a:ext cx="4051300" cy="389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139B3C72-2506-432A-B7BA-3A8D99222E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9632" y="86630"/>
            <a:ext cx="7202760" cy="1280890"/>
          </a:xfrm>
        </p:spPr>
        <p:txBody>
          <a:bodyPr/>
          <a:lstStyle/>
          <a:p>
            <a:pPr algn="l" eaLnBrk="1" hangingPunct="1">
              <a:defRPr/>
            </a:pPr>
            <a:br>
              <a:rPr lang="cs-CZ" sz="2800" b="1" i="1" dirty="0"/>
            </a:b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VI.  VYBRANÉ ZÁRUKY ZÁKONNOSTI </a:t>
            </a:r>
            <a:b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	 V MÍSTNÍ  SPRÁVĚ  - přehled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EC4ACEA3-BA9A-40B2-A382-376A076FA4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7180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3600" b="1" i="1" dirty="0">
              <a:latin typeface="Arial" charset="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1800" b="1" i="1" dirty="0">
                <a:latin typeface="Arial" charset="0"/>
              </a:rPr>
              <a:t>     </a:t>
            </a: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dozor a kontrola nad výkonem působnosti  a pravomoci obcí v režimu zákona o  obcích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  kontrola vykonávaná správními orgány v režimu tzv.      	kontrolního řádu,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   kontrola vykonávaná v rámci instančních vztahů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   kontrola    vykonávaná   ve  spojení s tzv. svobodným   	přístupem k informacím v místní správě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   kontrola    vykonávaná   ve  spojení  s institutem  	Veřejného ochránce  práv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   kontrola vykonávaná prostřednictvím vyřizování 	stížností a peticí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sz="2000" b="1" i="1" dirty="0">
                <a:solidFill>
                  <a:schemeClr val="tx1"/>
                </a:solidFill>
                <a:latin typeface="Arial" charset="0"/>
              </a:rPr>
              <a:t>    kontrola vykonávaná soudy</a:t>
            </a:r>
          </a:p>
          <a:p>
            <a:pPr lvl="2" eaLnBrk="1" hangingPunct="1">
              <a:lnSpc>
                <a:spcPct val="90000"/>
              </a:lnSpc>
              <a:defRPr/>
            </a:pPr>
            <a:endParaRPr lang="cs-CZ" sz="2000" b="1" i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sz="3600" b="1" dirty="0">
              <a:latin typeface="Arial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B7988D5-BD49-410A-8628-2277382F6EF2}"/>
              </a:ext>
            </a:extLst>
          </p:cNvPr>
          <p:cNvSpPr/>
          <p:nvPr/>
        </p:nvSpPr>
        <p:spPr>
          <a:xfrm>
            <a:off x="923925" y="188640"/>
            <a:ext cx="59944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12" b="1" i="1" u="none" strike="noStrike" kern="0" cap="none" spc="0" normalizeH="0" baseline="0" noProof="0" dirty="0">
                <a:ln>
                  <a:noFill/>
                </a:ln>
                <a:solidFill>
                  <a:srgbClr val="F8A5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Prameny ke studiu  tohoto bloku: </a:t>
            </a: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srgbClr val="F8A500">
                  <a:lumMod val="60000"/>
                  <a:lumOff val="40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57BCE3C-93C4-4A7E-AA6E-243CE5F6DB48}"/>
              </a:ext>
            </a:extLst>
          </p:cNvPr>
          <p:cNvSpPr/>
          <p:nvPr/>
        </p:nvSpPr>
        <p:spPr>
          <a:xfrm>
            <a:off x="815975" y="1522413"/>
            <a:ext cx="6102350" cy="50229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cs-CZ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Základní literatura</a:t>
            </a: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cs-CZ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cs-CZ" sz="1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Průcha, P.: Místní správa, 2. vydání, MU Brno, 2018 </a:t>
            </a: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cs-CZ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Tx/>
              <a:buNone/>
              <a:tabLst/>
              <a:defRPr/>
            </a:pPr>
            <a:endParaRPr kumimoji="0" lang="cs-CZ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Podpůrně :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cs-CZ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Kopecký, M.:  Právní postavení obcí a krajů – základy komunálního práva, 2. vydání, </a:t>
            </a:r>
            <a:r>
              <a:rPr kumimoji="0" lang="cs-CZ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Wolters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cs-CZ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Kluwer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Praha 2017 </a:t>
            </a:r>
          </a:p>
          <a:p>
            <a:pPr marL="914400" marR="0" lvl="2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Tx/>
              <a:buNone/>
              <a:tabLst/>
              <a:defRPr/>
            </a:pPr>
            <a:endParaRPr kumimoji="0" lang="cs-CZ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Koudelka, Z.,  Průcha, P., </a:t>
            </a:r>
            <a:r>
              <a:rPr kumimoji="0" lang="cs-CZ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Zwyrtek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Hamplová, J.:   Zákon o obcích, (obecní zřízení), komentář,  Praha </a:t>
            </a:r>
            <a:r>
              <a:rPr kumimoji="0" lang="cs-CZ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Leges</a:t>
            </a: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2019 </a:t>
            </a: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cs-CZ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kumimoji="0" lang="cs-CZ" sz="1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Zákon o krajích</a:t>
            </a:r>
          </a:p>
          <a:p>
            <a:pPr marL="1200150" marR="0" lvl="2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r>
              <a:rPr lang="cs-CZ" b="1" i="1">
                <a:solidFill>
                  <a:srgbClr val="FFFFFF"/>
                </a:solidFill>
                <a:latin typeface="Arial" charset="0"/>
              </a:rPr>
              <a:t>Zákon o podpoře </a:t>
            </a:r>
            <a:r>
              <a:rPr lang="cs-CZ" b="1" i="1" dirty="0">
                <a:solidFill>
                  <a:srgbClr val="FFFFFF"/>
                </a:solidFill>
                <a:latin typeface="Arial" charset="0"/>
              </a:rPr>
              <a:t>regionálního rozvoje </a:t>
            </a:r>
            <a:endParaRPr kumimoji="0" lang="cs-CZ" sz="1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5000"/>
              <a:buFont typeface="Wingdings" panose="05000000000000000000" pitchFamily="2" charset="2"/>
              <a:buChar char="n"/>
              <a:tabLst/>
              <a:defRPr/>
            </a:pPr>
            <a:endParaRPr kumimoji="0" lang="cs-CZ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8A23783E-E175-4206-91FE-0C31F84F89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2138" y="548680"/>
            <a:ext cx="7772400" cy="2736850"/>
          </a:xfrm>
        </p:spPr>
        <p:txBody>
          <a:bodyPr/>
          <a:lstStyle/>
          <a:p>
            <a:pPr eaLnBrk="1" hangingPunct="1"/>
            <a:r>
              <a:rPr lang="cs-CZ" altLang="cs-CZ" sz="3200" b="1" i="1" dirty="0"/>
              <a:t>   </a:t>
            </a:r>
            <a:r>
              <a:rPr lang="cs-CZ" sz="2800" b="1" i="1" dirty="0"/>
              <a:t>SHRNUTÍ, ZÁVĚR</a:t>
            </a:r>
            <a:br>
              <a:rPr lang="cs-CZ" altLang="cs-CZ" sz="2800" b="1" i="1" dirty="0"/>
            </a:br>
            <a:br>
              <a:rPr lang="cs-CZ" altLang="cs-CZ" sz="3200" b="1" i="1" dirty="0"/>
            </a:br>
            <a:br>
              <a:rPr lang="cs-CZ" altLang="cs-CZ" sz="1400" b="1" i="1" dirty="0"/>
            </a:br>
            <a:r>
              <a:rPr lang="cs-CZ" altLang="cs-CZ" sz="4800" b="1" i="1" dirty="0"/>
              <a:t>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C6D4ED0-C5A6-42C4-96AF-10F4B1F849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19250" y="2852738"/>
            <a:ext cx="6400800" cy="2760662"/>
          </a:xfrm>
        </p:spPr>
        <p:txBody>
          <a:bodyPr rtlCol="0">
            <a:normAutofit/>
          </a:bodyPr>
          <a:lstStyle/>
          <a:p>
            <a:pPr marL="508000" indent="-508000"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cs-CZ" sz="2400" b="1" i="1"/>
              <a:t> </a:t>
            </a:r>
            <a:endParaRPr lang="cs-CZ" sz="2400" b="1" i="1" dirty="0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E8E66A61-CE8A-45E0-825C-31F75D4F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138" y="5330034"/>
            <a:ext cx="8569325" cy="9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76176" anchor="ctr">
            <a:spAutoFit/>
          </a:bodyPr>
          <a:lstStyle>
            <a:lvl1pPr indent="4572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                     </a:t>
            </a:r>
          </a:p>
          <a:p>
            <a:pPr marL="0" marR="0" lvl="0" indent="45720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PrF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MU  v  Brně </a:t>
            </a:r>
          </a:p>
          <a:p>
            <a:pPr marL="0" marR="0" lvl="0" indent="45720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19461" name="Picture 5" descr="Kraje (NUTS III) a okresy (NUTS IV) v České republice">
            <a:extLst>
              <a:ext uri="{FF2B5EF4-FFF2-40B4-BE49-F238E27FC236}">
                <a16:creationId xmlns:a16="http://schemas.microsoft.com/office/drawing/2014/main" id="{A740E110-F1AD-42B0-9F26-64B0238EA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39592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91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obrázek 1">
            <a:extLst>
              <a:ext uri="{FF2B5EF4-FFF2-40B4-BE49-F238E27FC236}">
                <a16:creationId xmlns:a16="http://schemas.microsoft.com/office/drawing/2014/main" id="{EE66C9C7-2108-4AD9-86DA-6AC80C25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40768"/>
            <a:ext cx="7056785" cy="496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8529A79-3E78-4862-8523-E643E7CE0C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260648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Pořadí - město   -  obyvatel  -  rozloha (v km²)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C70676F-8D7A-45BC-A80F-EFD910F4AA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619672" y="808248"/>
            <a:ext cx="8229600" cy="4929188"/>
          </a:xfrm>
        </p:spPr>
        <p:txBody>
          <a:bodyPr/>
          <a:lstStyle/>
          <a:p>
            <a:pPr>
              <a:lnSpc>
                <a:spcPts val="700"/>
              </a:lnSpc>
              <a:defRPr/>
            </a:pPr>
            <a:r>
              <a:rPr lang="cs-CZ" sz="1200" b="1" dirty="0">
                <a:solidFill>
                  <a:schemeClr val="tx1"/>
                </a:solidFill>
              </a:rPr>
              <a:t>1   </a:t>
            </a:r>
            <a:r>
              <a:rPr lang="cs-CZ" sz="1200" dirty="0">
                <a:solidFill>
                  <a:srgbClr val="0070C0"/>
                </a:solidFill>
                <a:hlinkClick r:id="rId2" tooltip="Prah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Praha</a:t>
            </a:r>
            <a:r>
              <a:rPr lang="cs-CZ" sz="1200" dirty="0">
                <a:solidFill>
                  <a:srgbClr val="0070C0"/>
                </a:solidFill>
              </a:rPr>
              <a:t>                               1272 690                496,09                            Hlavní město</a:t>
            </a:r>
          </a:p>
          <a:p>
            <a:pPr>
              <a:lnSpc>
                <a:spcPts val="700"/>
              </a:lnSpc>
              <a:defRPr/>
            </a:pPr>
            <a:r>
              <a:rPr lang="cs-CZ" sz="1200" b="1" dirty="0">
                <a:solidFill>
                  <a:schemeClr val="tx1"/>
                </a:solidFill>
              </a:rPr>
              <a:t>2   </a:t>
            </a:r>
            <a:r>
              <a:rPr lang="cs-CZ" sz="1200" dirty="0">
                <a:solidFill>
                  <a:schemeClr val="tx1"/>
                </a:solidFill>
                <a:hlinkClick r:id="rId3" tooltip="Br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Brno</a:t>
            </a:r>
            <a:r>
              <a:rPr lang="cs-CZ" sz="1200" dirty="0">
                <a:solidFill>
                  <a:schemeClr val="tx1"/>
                </a:solidFill>
              </a:rPr>
              <a:t>                                  384 277                230,19                            Statutární město</a:t>
            </a:r>
          </a:p>
          <a:p>
            <a:pPr>
              <a:lnSpc>
                <a:spcPts val="700"/>
              </a:lnSpc>
              <a:defRPr/>
            </a:pPr>
            <a:r>
              <a:rPr lang="cs-CZ" sz="1200" b="1" dirty="0">
                <a:solidFill>
                  <a:schemeClr val="tx1"/>
                </a:solidFill>
              </a:rPr>
              <a:t>3   </a:t>
            </a:r>
            <a:r>
              <a:rPr lang="cs-CZ" sz="1200" dirty="0">
                <a:solidFill>
                  <a:schemeClr val="tx1"/>
                </a:solidFill>
                <a:hlinkClick r:id="rId4" tooltip="Ostra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Ostrava</a:t>
            </a:r>
            <a:r>
              <a:rPr lang="cs-CZ" sz="1200" dirty="0">
                <a:solidFill>
                  <a:schemeClr val="tx1"/>
                </a:solidFill>
              </a:rPr>
              <a:t>                              302 456                214,22                            Statutární město</a:t>
            </a:r>
          </a:p>
          <a:p>
            <a:pPr>
              <a:lnSpc>
                <a:spcPts val="700"/>
              </a:lnSpc>
              <a:defRPr/>
            </a:pPr>
            <a:r>
              <a:rPr lang="cs-CZ" sz="1200" b="1" dirty="0">
                <a:solidFill>
                  <a:schemeClr val="tx1"/>
                </a:solidFill>
              </a:rPr>
              <a:t>4   </a:t>
            </a:r>
            <a:r>
              <a:rPr lang="cs-CZ" sz="1200" dirty="0">
                <a:solidFill>
                  <a:schemeClr val="tx1"/>
                </a:solidFill>
                <a:hlinkClick r:id="rId5" tooltip="Plze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Plzeň</a:t>
            </a:r>
            <a:r>
              <a:rPr lang="cs-CZ" sz="1200" dirty="0">
                <a:solidFill>
                  <a:schemeClr val="tx1"/>
                </a:solidFill>
              </a:rPr>
              <a:t>                                 169 688                137,66                             Statutární město</a:t>
            </a:r>
          </a:p>
          <a:p>
            <a:pPr>
              <a:lnSpc>
                <a:spcPts val="700"/>
              </a:lnSpc>
              <a:defRPr/>
            </a:pPr>
            <a:r>
              <a:rPr lang="cs-CZ" sz="1200" b="1" dirty="0">
                <a:solidFill>
                  <a:schemeClr val="tx1"/>
                </a:solidFill>
              </a:rPr>
              <a:t>5   </a:t>
            </a:r>
            <a:r>
              <a:rPr lang="cs-CZ" sz="1200" dirty="0">
                <a:solidFill>
                  <a:schemeClr val="tx1"/>
                </a:solidFill>
                <a:hlinkClick r:id="rId6" tooltip="Libere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Liberec</a:t>
            </a:r>
            <a:r>
              <a:rPr lang="cs-CZ" sz="1200" dirty="0">
                <a:solidFill>
                  <a:schemeClr val="tx1"/>
                </a:solidFill>
              </a:rPr>
              <a:t>                              102 247               106,09                              Statutární město</a:t>
            </a:r>
          </a:p>
          <a:p>
            <a:pPr>
              <a:lnSpc>
                <a:spcPts val="700"/>
              </a:lnSpc>
              <a:defRPr/>
            </a:pPr>
            <a:r>
              <a:rPr lang="cs-CZ" sz="1200" b="1" dirty="0">
                <a:solidFill>
                  <a:schemeClr val="tx1"/>
                </a:solidFill>
              </a:rPr>
              <a:t>6   </a:t>
            </a:r>
            <a:r>
              <a:rPr lang="cs-CZ" sz="1200" dirty="0">
                <a:solidFill>
                  <a:schemeClr val="tx1"/>
                </a:solidFill>
                <a:hlinkClick r:id="rId7" tooltip="Olomou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Olomouc</a:t>
            </a:r>
            <a:r>
              <a:rPr lang="cs-CZ" sz="1200" dirty="0">
                <a:solidFill>
                  <a:schemeClr val="tx1"/>
                </a:solidFill>
              </a:rPr>
              <a:t>                            100 043                103,33                             Statutární město</a:t>
            </a:r>
          </a:p>
          <a:p>
            <a:pPr>
              <a:lnSpc>
                <a:spcPts val="700"/>
              </a:lnSpc>
              <a:defRPr/>
            </a:pPr>
            <a:r>
              <a:rPr lang="cs-CZ" sz="1200" b="1" dirty="0">
                <a:solidFill>
                  <a:schemeClr val="tx1"/>
                </a:solidFill>
              </a:rPr>
              <a:t>7   </a:t>
            </a:r>
            <a:r>
              <a:rPr lang="cs-CZ" sz="1200" dirty="0">
                <a:solidFill>
                  <a:schemeClr val="tx1"/>
                </a:solidFill>
                <a:hlinkClick r:id="rId8" tooltip="Ústí nad Lab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nad Labem</a:t>
            </a:r>
            <a:r>
              <a:rPr lang="cs-CZ" sz="1200" dirty="0">
                <a:solidFill>
                  <a:schemeClr val="tx1"/>
                </a:solidFill>
              </a:rPr>
              <a:t>                   95 003                  93,95                              Statutární město</a:t>
            </a:r>
          </a:p>
          <a:p>
            <a:pPr>
              <a:lnSpc>
                <a:spcPts val="700"/>
              </a:lnSpc>
              <a:defRPr/>
            </a:pPr>
            <a:r>
              <a:rPr lang="cs-CZ" sz="1200" b="1" dirty="0">
                <a:solidFill>
                  <a:schemeClr val="tx1"/>
                </a:solidFill>
              </a:rPr>
              <a:t>8   </a:t>
            </a:r>
            <a:r>
              <a:rPr lang="cs-CZ" sz="1200" dirty="0">
                <a:solidFill>
                  <a:schemeClr val="tx1"/>
                </a:solidFill>
                <a:hlinkClick r:id="rId9" tooltip="Hradec Králov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Hradec Králové</a:t>
            </a:r>
            <a:r>
              <a:rPr lang="cs-CZ" sz="1200" dirty="0">
                <a:solidFill>
                  <a:schemeClr val="tx1"/>
                </a:solidFill>
              </a:rPr>
              <a:t>                    94 242                 105,69                             Statutární město</a:t>
            </a:r>
          </a:p>
          <a:p>
            <a:pPr>
              <a:lnSpc>
                <a:spcPts val="700"/>
              </a:lnSpc>
              <a:defRPr/>
            </a:pPr>
            <a:r>
              <a:rPr lang="cs-CZ" sz="1200" b="1" dirty="0">
                <a:solidFill>
                  <a:schemeClr val="tx1"/>
                </a:solidFill>
              </a:rPr>
              <a:t>9   </a:t>
            </a:r>
            <a:r>
              <a:rPr lang="cs-CZ" sz="1200" dirty="0">
                <a:solidFill>
                  <a:schemeClr val="tx1"/>
                </a:solidFill>
                <a:hlinkClick r:id="rId10" tooltip="České Budějov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České Budějovice</a:t>
            </a:r>
            <a:r>
              <a:rPr lang="cs-CZ" sz="1200" dirty="0">
                <a:solidFill>
                  <a:schemeClr val="tx1"/>
                </a:solidFill>
              </a:rPr>
              <a:t>                93 883                  55,60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10  </a:t>
            </a:r>
            <a:r>
              <a:rPr lang="cs-CZ" sz="1200" dirty="0">
                <a:solidFill>
                  <a:schemeClr val="tx1"/>
                </a:solidFill>
                <a:hlinkClick r:id="rId11" tooltip="Pardub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Pardubice</a:t>
            </a:r>
            <a:r>
              <a:rPr lang="cs-CZ" sz="1200" dirty="0">
                <a:solidFill>
                  <a:schemeClr val="tx1"/>
                </a:solidFill>
              </a:rPr>
              <a:t>                           91 073                  82,66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11  </a:t>
            </a:r>
            <a:r>
              <a:rPr lang="cs-CZ" sz="1200" dirty="0">
                <a:solidFill>
                  <a:schemeClr val="tx1"/>
                </a:solidFill>
                <a:hlinkClick r:id="rId12" tooltip="Havíř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Havířov</a:t>
            </a:r>
            <a:r>
              <a:rPr lang="cs-CZ" sz="1200" dirty="0">
                <a:solidFill>
                  <a:schemeClr val="tx1"/>
                </a:solidFill>
              </a:rPr>
              <a:t>                              79 679                  32,08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12  </a:t>
            </a:r>
            <a:r>
              <a:rPr lang="cs-CZ" sz="1200" dirty="0">
                <a:solidFill>
                  <a:schemeClr val="tx1"/>
                </a:solidFill>
                <a:hlinkClick r:id="rId13" tooltip="Zlí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Zlín</a:t>
            </a:r>
            <a:r>
              <a:rPr lang="cs-CZ" sz="1200" dirty="0">
                <a:solidFill>
                  <a:schemeClr val="tx1"/>
                </a:solidFill>
              </a:rPr>
              <a:t>                                    76 010               118,85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13  </a:t>
            </a:r>
            <a:r>
              <a:rPr lang="cs-CZ" sz="1200" dirty="0">
                <a:solidFill>
                  <a:schemeClr val="tx1"/>
                </a:solidFill>
                <a:hlinkClick r:id="rId14" tooltip="Kladn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Kladno</a:t>
            </a:r>
            <a:r>
              <a:rPr lang="cs-CZ" sz="1200" dirty="0">
                <a:solidFill>
                  <a:schemeClr val="tx1"/>
                </a:solidFill>
              </a:rPr>
              <a:t>                               69 178                 36,97                                Statutární město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14  </a:t>
            </a:r>
            <a:r>
              <a:rPr lang="cs-CZ" sz="1200" dirty="0">
                <a:solidFill>
                  <a:schemeClr val="tx1"/>
                </a:solidFill>
                <a:hlinkClick r:id="rId15" tooltip="Most (město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Most</a:t>
            </a:r>
            <a:r>
              <a:rPr lang="cs-CZ" sz="1200" dirty="0">
                <a:solidFill>
                  <a:schemeClr val="tx1"/>
                </a:solidFill>
              </a:rPr>
              <a:t>                                  67 030                 86,94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15  </a:t>
            </a:r>
            <a:r>
              <a:rPr lang="cs-CZ" sz="1200" dirty="0">
                <a:solidFill>
                  <a:schemeClr val="tx1"/>
                </a:solidFill>
                <a:hlinkClick r:id="rId16" tooltip="Karviná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Karviná</a:t>
            </a:r>
            <a:r>
              <a:rPr lang="cs-CZ" sz="1200" dirty="0">
                <a:solidFill>
                  <a:schemeClr val="tx1"/>
                </a:solidFill>
              </a:rPr>
              <a:t>                               59 627                 57,49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16  </a:t>
            </a:r>
            <a:r>
              <a:rPr lang="cs-CZ" sz="1200" dirty="0">
                <a:solidFill>
                  <a:schemeClr val="tx1"/>
                </a:solidFill>
                <a:hlinkClick r:id="rId17" tooltip="Opa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Opava</a:t>
            </a:r>
            <a:r>
              <a:rPr lang="cs-CZ" sz="1200" dirty="0">
                <a:solidFill>
                  <a:schemeClr val="tx1"/>
                </a:solidFill>
              </a:rPr>
              <a:t>                                58 643                 90,61 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17  </a:t>
            </a:r>
            <a:r>
              <a:rPr lang="cs-CZ" sz="1200" dirty="0" err="1">
                <a:solidFill>
                  <a:schemeClr val="tx1"/>
                </a:solidFill>
                <a:hlinkClick r:id="rId18" tooltip="Frýdek-Míste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Frýdek</a:t>
            </a:r>
            <a:r>
              <a:rPr lang="cs-CZ" sz="1200" dirty="0">
                <a:solidFill>
                  <a:schemeClr val="tx1"/>
                </a:solidFill>
                <a:hlinkClick r:id="rId18" tooltip="Frýdek-Míste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-Místek</a:t>
            </a:r>
            <a:r>
              <a:rPr lang="cs-CZ" sz="1200" dirty="0">
                <a:solidFill>
                  <a:schemeClr val="tx1"/>
                </a:solidFill>
              </a:rPr>
              <a:t>                     58 193                 51,59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18  </a:t>
            </a:r>
            <a:r>
              <a:rPr lang="cs-CZ" sz="1200" dirty="0">
                <a:solidFill>
                  <a:schemeClr val="tx1"/>
                </a:solidFill>
                <a:hlinkClick r:id="rId19" tooltip="Karlovy Va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Karlovy Vary</a:t>
            </a:r>
            <a:r>
              <a:rPr lang="cs-CZ" sz="1200" dirty="0">
                <a:solidFill>
                  <a:schemeClr val="tx1"/>
                </a:solidFill>
              </a:rPr>
              <a:t>                       53 737                 59,10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19  </a:t>
            </a:r>
            <a:r>
              <a:rPr lang="cs-CZ" sz="1200" dirty="0">
                <a:solidFill>
                  <a:schemeClr val="tx1"/>
                </a:solidFill>
                <a:hlinkClick r:id="rId20" tooltip="Jihla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Jihlava</a:t>
            </a:r>
            <a:r>
              <a:rPr lang="cs-CZ" sz="1200" dirty="0">
                <a:solidFill>
                  <a:schemeClr val="tx1"/>
                </a:solidFill>
              </a:rPr>
              <a:t>                               50 760                  87,85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20  </a:t>
            </a:r>
            <a:r>
              <a:rPr lang="cs-CZ" sz="1200" dirty="0">
                <a:solidFill>
                  <a:schemeClr val="tx1"/>
                </a:solidFill>
                <a:hlinkClick r:id="rId21" tooltip="Tepl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Teplice</a:t>
            </a:r>
            <a:r>
              <a:rPr lang="cs-CZ" sz="1200" dirty="0">
                <a:solidFill>
                  <a:schemeClr val="tx1"/>
                </a:solidFill>
              </a:rPr>
              <a:t>                               50 728                 23,77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21  </a:t>
            </a:r>
            <a:r>
              <a:rPr lang="cs-CZ" sz="1200" dirty="0">
                <a:solidFill>
                  <a:schemeClr val="tx1"/>
                </a:solidFill>
                <a:hlinkClick r:id="rId22" tooltip="Děčí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Děčín</a:t>
            </a:r>
            <a:r>
              <a:rPr lang="cs-CZ" sz="1200" dirty="0">
                <a:solidFill>
                  <a:schemeClr val="tx1"/>
                </a:solidFill>
              </a:rPr>
              <a:t>                                 50 620                117,69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22  </a:t>
            </a:r>
            <a:r>
              <a:rPr lang="cs-CZ" sz="1200" dirty="0">
                <a:solidFill>
                  <a:schemeClr val="tx1"/>
                </a:solidFill>
                <a:hlinkClick r:id="rId23" tooltip="Chomut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Chomutov</a:t>
            </a:r>
            <a:r>
              <a:rPr lang="cs-CZ" sz="1200" dirty="0">
                <a:solidFill>
                  <a:schemeClr val="tx1"/>
                </a:solidFill>
              </a:rPr>
              <a:t>                          49 784                  29,26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23  </a:t>
            </a:r>
            <a:r>
              <a:rPr lang="cs-CZ" sz="1200" dirty="0">
                <a:solidFill>
                  <a:schemeClr val="tx1"/>
                </a:solidFill>
                <a:hlinkClick r:id="rId24" tooltip="Přer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Přerov</a:t>
            </a:r>
            <a:r>
              <a:rPr lang="cs-CZ" sz="1200" dirty="0">
                <a:solidFill>
                  <a:schemeClr val="tx1"/>
                </a:solidFill>
              </a:rPr>
              <a:t>                                45 438                  58,48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24  </a:t>
            </a:r>
            <a:r>
              <a:rPr lang="cs-CZ" sz="1200" dirty="0">
                <a:solidFill>
                  <a:schemeClr val="tx1"/>
                </a:solidFill>
                <a:hlinkClick r:id="rId25" tooltip="Jablonec nad Niso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Jablonec nad Nisou</a:t>
            </a:r>
            <a:r>
              <a:rPr lang="cs-CZ" sz="1200" dirty="0">
                <a:solidFill>
                  <a:schemeClr val="tx1"/>
                </a:solidFill>
              </a:rPr>
              <a:t>             45 255                   31,38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25  </a:t>
            </a:r>
            <a:r>
              <a:rPr lang="cs-CZ" sz="1200" dirty="0">
                <a:solidFill>
                  <a:schemeClr val="tx1"/>
                </a:solidFill>
                <a:hlinkClick r:id="rId26" tooltip="Mladá Bolesla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Mladá Boleslav</a:t>
            </a:r>
            <a:r>
              <a:rPr lang="cs-CZ" sz="1200" dirty="0">
                <a:solidFill>
                  <a:schemeClr val="tx1"/>
                </a:solidFill>
              </a:rPr>
              <a:t>                    44 778                   28,95                                Statutární město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b="1" dirty="0">
                <a:solidFill>
                  <a:schemeClr val="tx1"/>
                </a:solidFill>
              </a:rPr>
              <a:t>       26  </a:t>
            </a:r>
            <a:r>
              <a:rPr lang="cs-CZ" sz="1200" dirty="0">
                <a:solidFill>
                  <a:schemeClr val="tx1"/>
                </a:solidFill>
                <a:hlinkClick r:id="rId27" tooltip="Prostějo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Prostějov</a:t>
            </a:r>
            <a:r>
              <a:rPr lang="cs-CZ" sz="1200" dirty="0">
                <a:solidFill>
                  <a:schemeClr val="tx1"/>
                </a:solidFill>
              </a:rPr>
              <a:t>                           44 526                   39,04                                 Statutární město  </a:t>
            </a:r>
          </a:p>
          <a:p>
            <a:pPr>
              <a:lnSpc>
                <a:spcPts val="700"/>
              </a:lnSpc>
              <a:buFont typeface="Wingdings" panose="05000000000000000000" pitchFamily="2" charset="2"/>
              <a:buNone/>
              <a:defRPr/>
            </a:pPr>
            <a:r>
              <a:rPr lang="cs-CZ" sz="1200" dirty="0">
                <a:solidFill>
                  <a:srgbClr val="6B9F25"/>
                </a:solidFill>
                <a:hlinkClick r:id="rId28" tooltip="Třebí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    </a:t>
            </a:r>
            <a:r>
              <a:rPr lang="cs-CZ" sz="1200" b="1" dirty="0">
                <a:solidFill>
                  <a:schemeClr val="tx1"/>
                </a:solidFill>
                <a:hlinkClick r:id="rId28" tooltip="Třebíč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27 </a:t>
            </a:r>
            <a:r>
              <a:rPr lang="cs-CZ" sz="1200" b="1" dirty="0">
                <a:solidFill>
                  <a:schemeClr val="tx1"/>
                </a:solidFill>
              </a:rPr>
              <a:t> </a:t>
            </a:r>
            <a:r>
              <a:rPr lang="cs-CZ" sz="1200" dirty="0">
                <a:solidFill>
                  <a:schemeClr val="tx1"/>
                </a:solidFill>
                <a:hlinkClick r:id="rId29" tooltip="Třine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Třinec</a:t>
            </a:r>
            <a:r>
              <a:rPr lang="cs-CZ" sz="1200" dirty="0">
                <a:solidFill>
                  <a:schemeClr val="tx1"/>
                </a:solidFill>
              </a:rPr>
              <a:t>                                35 884                   85,38                                 Statutární město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6CB39A-4FFE-417D-A6CB-62E6DE327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3" y="624110"/>
            <a:ext cx="7274768" cy="1280890"/>
          </a:xfrm>
        </p:spPr>
        <p:txBody>
          <a:bodyPr/>
          <a:lstStyle/>
          <a:p>
            <a:br>
              <a:rPr lang="cs-CZ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Členěná statutární města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0EDE9A-27D9-4898-A461-4DA52DAFA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7" y="2133600"/>
            <a:ext cx="7778824" cy="3777622"/>
          </a:xfrm>
        </p:spPr>
        <p:txBody>
          <a:bodyPr/>
          <a:lstStyle/>
          <a:p>
            <a:pPr lvl="1"/>
            <a:r>
              <a:rPr lang="cs-CZ" sz="1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                        -            29 městských částí</a:t>
            </a:r>
          </a:p>
          <a:p>
            <a:pPr lvl="1"/>
            <a:r>
              <a:rPr lang="cs-CZ" sz="1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Ostrava                   -            23 městských obvodů</a:t>
            </a:r>
          </a:p>
          <a:p>
            <a:pPr lvl="1"/>
            <a:r>
              <a:rPr lang="cs-CZ" sz="1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Pardubice               -             8 městských obvodů  </a:t>
            </a:r>
          </a:p>
          <a:p>
            <a:pPr lvl="1"/>
            <a:r>
              <a:rPr lang="cs-CZ" sz="1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Plzeň                        -            10 městských obvodů </a:t>
            </a:r>
          </a:p>
          <a:p>
            <a:pPr lvl="1"/>
            <a:r>
              <a:rPr lang="cs-CZ" sz="1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Ústí nad Labem      -             4 městské obvody</a:t>
            </a:r>
          </a:p>
          <a:p>
            <a:endParaRPr lang="cs-CZ" sz="15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Liberec                     -            1 městský obvod (Vratislavice nad Nisou) ,        	                                             jinak město nečleněno   </a:t>
            </a:r>
          </a:p>
          <a:p>
            <a:pPr lvl="1"/>
            <a:r>
              <a:rPr lang="cs-CZ" sz="15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Opava                       -            8 městských částí, plus nečleněné „centrum“ </a:t>
            </a:r>
          </a:p>
        </p:txBody>
      </p:sp>
    </p:spTree>
    <p:extLst>
      <p:ext uri="{BB962C8B-B14F-4D97-AF65-F5344CB8AC3E}">
        <p14:creationId xmlns:p14="http://schemas.microsoft.com/office/powerpoint/2010/main" val="3432141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3D6FBA34-1B8E-4022-8E22-6D273E86C16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414337"/>
          </a:xfrm>
        </p:spPr>
        <p:txBody>
          <a:bodyPr/>
          <a:lstStyle/>
          <a:p>
            <a:pPr eaLnBrk="1" hangingPunct="1">
              <a:defRPr/>
            </a:pPr>
            <a:r>
              <a:rPr lang="cs-CZ" sz="800"/>
              <a:t>.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568491B9-7C15-4551-B77C-C24BAAF70C1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412776"/>
            <a:ext cx="8085584" cy="5167411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sz="2800" b="1" i="1" dirty="0">
                <a:solidFill>
                  <a:schemeClr val="tx1"/>
                </a:solidFill>
                <a:latin typeface="Arial" charset="0"/>
              </a:rPr>
              <a:t>Na úrovni statutárního města vystupují 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cs-CZ" sz="2400" b="1" i="1" dirty="0">
              <a:solidFill>
                <a:schemeClr val="tx1"/>
              </a:solidFill>
              <a:latin typeface="Arial" charset="0"/>
            </a:endParaRP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 namísto starosty  –                   </a:t>
            </a:r>
            <a:r>
              <a:rPr lang="cs-CZ" sz="1600" b="1" i="1" dirty="0">
                <a:solidFill>
                  <a:schemeClr val="tx1"/>
                </a:solidFill>
                <a:latin typeface="Arial" charset="0"/>
              </a:rPr>
              <a:t>primátor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 namísto městského úřadu  –   </a:t>
            </a:r>
            <a:r>
              <a:rPr lang="cs-CZ" sz="1600" b="1" i="1" dirty="0">
                <a:solidFill>
                  <a:schemeClr val="tx1"/>
                </a:solidFill>
                <a:latin typeface="Arial" charset="0"/>
              </a:rPr>
              <a:t>magistrát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b="1" i="1" dirty="0">
                <a:solidFill>
                  <a:schemeClr val="tx1"/>
                </a:solidFill>
                <a:latin typeface="Arial" charset="0"/>
              </a:rPr>
              <a:t>pozn.: ostatní orgány mají pojmenování obdobné jako je tomu u obcí, resp. jiných měst 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16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sz="2400" b="1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>
                <a:latin typeface="Arial" charset="0"/>
              </a:rPr>
              <a:t>Městské obvody a městské části jednají za statutární město v záležitostech jim svěřených zákonem a v mezích zákona statutem.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i="1" dirty="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b="1" i="1" dirty="0">
                <a:latin typeface="Arial" charset="0"/>
              </a:rPr>
              <a:t>Městské obvody a městské části nemohou vydávat obecně závazné vyhlášky nebo nařízení.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A0D36FAF-C482-4ECB-B6FE-2E838605346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91440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i="1" dirty="0"/>
              <a:t>        </a:t>
            </a:r>
            <a:r>
              <a:rPr lang="cs-CZ" sz="2400" b="1" i="1" dirty="0"/>
              <a:t>Statutární město  BRNO, členění na městské části    </a:t>
            </a:r>
            <a:r>
              <a:rPr lang="cs-CZ" sz="2000" b="1" i="1" dirty="0"/>
              <a:t>(29)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24660238-E399-4FA5-AF69-CA29819884E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8229600" cy="5149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800" dirty="0"/>
              <a:t>.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EA3864C2-0D21-47E7-A82D-6C1E22490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4093"/>
            <a:ext cx="6321896" cy="551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ANd9GcRLqZ8URUmTflrserG8Ba0iCDZUCsJ4csc5TzWEMILTDLNuIYwHBA">
            <a:extLst>
              <a:ext uri="{FF2B5EF4-FFF2-40B4-BE49-F238E27FC236}">
                <a16:creationId xmlns:a16="http://schemas.microsoft.com/office/drawing/2014/main" id="{F201AF25-61BC-4258-A804-8399561B6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989138"/>
            <a:ext cx="6953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19E63A6-B49C-4D50-BF71-280E5034F4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198437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br>
              <a:rPr lang="cs-CZ" sz="2800" b="1" i="1" dirty="0"/>
            </a:br>
            <a:r>
              <a:rPr lang="cs-CZ" sz="2800" b="1" i="1" dirty="0"/>
              <a:t>II. </a:t>
            </a:r>
            <a:r>
              <a:rPr lang="cs-CZ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HLAVNÍ MĚSTO PRAHA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8ED3A51-9377-43FB-AEDB-19472BFC0BA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163637"/>
            <a:ext cx="8229600" cy="453072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  <a:defRPr/>
            </a:pPr>
            <a:r>
              <a:rPr lang="cs-CZ" dirty="0"/>
              <a:t>                                        </a:t>
            </a:r>
          </a:p>
          <a:p>
            <a:pPr lvl="1" eaLnBrk="1" hangingPunct="1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lvl="1" eaLnBrk="1" hangingPunct="1">
              <a:lnSpc>
                <a:spcPct val="125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má postavení obce  i  „kraje“</a:t>
            </a:r>
          </a:p>
          <a:p>
            <a:pPr lvl="1" eaLnBrk="1" hangingPunct="1">
              <a:lnSpc>
                <a:spcPct val="125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na městské části se člení tzv. ze zákona</a:t>
            </a:r>
          </a:p>
          <a:p>
            <a:pPr lvl="1" eaLnBrk="1" hangingPunct="1">
              <a:lnSpc>
                <a:spcPct val="125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některé vnitřní vztahy upraveny přímo zákonem č. 131/2000 Sb., o hlavním městě Praze, jiné  STATUTEM</a:t>
            </a:r>
          </a:p>
          <a:p>
            <a:pPr lvl="1" eaLnBrk="1" hangingPunct="1">
              <a:lnSpc>
                <a:spcPct val="125000"/>
              </a:lnSpc>
              <a:defRPr/>
            </a:pPr>
            <a:r>
              <a:rPr lang="cs-CZ" sz="2400" b="1" i="1" dirty="0">
                <a:solidFill>
                  <a:schemeClr val="tx1"/>
                </a:solidFill>
                <a:latin typeface="Arial" charset="0"/>
              </a:rPr>
              <a:t>dále principiálně obdobný vnitřní režim jako u statutárních měst </a:t>
            </a:r>
          </a:p>
        </p:txBody>
      </p:sp>
      <p:pic>
        <p:nvPicPr>
          <p:cNvPr id="33796" name="Picture 4" descr="120px-Praha_CoA_CZ_svg">
            <a:extLst>
              <a:ext uri="{FF2B5EF4-FFF2-40B4-BE49-F238E27FC236}">
                <a16:creationId xmlns:a16="http://schemas.microsoft.com/office/drawing/2014/main" id="{B5837D04-25C2-41C5-B7B5-4B4E5888A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88913"/>
            <a:ext cx="15128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Stébl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10224</TotalTime>
  <Words>1916</Words>
  <Application>Microsoft Office PowerPoint</Application>
  <PresentationFormat>Předvádění na obrazovce (4:3)</PresentationFormat>
  <Paragraphs>304</Paragraphs>
  <Slides>34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Century Gothic</vt:lpstr>
      <vt:lpstr>Tahoma</vt:lpstr>
      <vt:lpstr>Times New Roman</vt:lpstr>
      <vt:lpstr>Wingdings</vt:lpstr>
      <vt:lpstr>Wingdings 3</vt:lpstr>
      <vt:lpstr>1_Stébla</vt:lpstr>
      <vt:lpstr>Paintbrush Picture</vt:lpstr>
      <vt:lpstr>      MÍSTNÍ SPRÁVA   III.     </vt:lpstr>
      <vt:lpstr>I. STATUTÁRNÍ  MĚSTA </vt:lpstr>
      <vt:lpstr>Prezentace aplikace PowerPoint</vt:lpstr>
      <vt:lpstr>Prezentace aplikace PowerPoint</vt:lpstr>
      <vt:lpstr>Pořadí - město   -  obyvatel  -  rozloha (v km²)</vt:lpstr>
      <vt:lpstr>  Členěná statutární města</vt:lpstr>
      <vt:lpstr>.</vt:lpstr>
      <vt:lpstr>        Statutární město  BRNO, členění na městské části    (29)</vt:lpstr>
      <vt:lpstr> II. HLAVNÍ MĚSTO PRAHA</vt:lpstr>
      <vt:lpstr>.</vt:lpstr>
      <vt:lpstr>.</vt:lpstr>
      <vt:lpstr>III. KRAJE    </vt:lpstr>
      <vt:lpstr>.</vt:lpstr>
      <vt:lpstr>.</vt:lpstr>
      <vt:lpstr>.</vt:lpstr>
      <vt:lpstr>Nerealizovaná varianta krajského zřízení v České republice</vt:lpstr>
      <vt:lpstr>.</vt:lpstr>
      <vt:lpstr>Srovnání</vt:lpstr>
      <vt:lpstr>„Srovnání“ </vt:lpstr>
      <vt:lpstr>Prezentace aplikace PowerPoint</vt:lpstr>
      <vt:lpstr>.</vt:lpstr>
      <vt:lpstr>Kraje  (barevně odlišeny), s vyznačením okresů </vt:lpstr>
      <vt:lpstr>                                IV. VZTAHY OBCÍ A KRAJŮ </vt:lpstr>
      <vt:lpstr>.</vt:lpstr>
      <vt:lpstr>       </vt:lpstr>
      <vt:lpstr> Kraje v budoucnosti </vt:lpstr>
      <vt:lpstr>V. REGIONY  SOUDRŽNOSTI   (NUTS)   - exkurs</vt:lpstr>
      <vt:lpstr>Regiony   - NUTS 2   („eurokraje“)</vt:lpstr>
      <vt:lpstr>.</vt:lpstr>
      <vt:lpstr>„Srovnání“ </vt:lpstr>
      <vt:lpstr>.</vt:lpstr>
      <vt:lpstr> VI.  VYBRANÉ ZÁRUKY ZÁKONNOSTI    V MÍSTNÍ  SPRÁVĚ  - přehled</vt:lpstr>
      <vt:lpstr>Prezentace aplikace PowerPoint</vt:lpstr>
      <vt:lpstr>   SHRNUTÍ, ZÁVĚR    </vt:lpstr>
    </vt:vector>
  </TitlesOfParts>
  <Company>NSSOUD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prucha petr</dc:creator>
  <cp:lastModifiedBy>Petr Průcha</cp:lastModifiedBy>
  <cp:revision>281</cp:revision>
  <dcterms:created xsi:type="dcterms:W3CDTF">2010-03-31T10:54:32Z</dcterms:created>
  <dcterms:modified xsi:type="dcterms:W3CDTF">2024-11-22T08:41:28Z</dcterms:modified>
</cp:coreProperties>
</file>