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emf" ContentType="image/x-emf"/>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55"/>
  </p:notesMasterIdLst>
  <p:handoutMasterIdLst>
    <p:handoutMasterId r:id="rId56"/>
  </p:handoutMasterIdLst>
  <p:sldIdLst>
    <p:sldId id="256" r:id="rId2"/>
    <p:sldId id="259" r:id="rId3"/>
    <p:sldId id="335" r:id="rId4"/>
    <p:sldId id="338" r:id="rId5"/>
    <p:sldId id="337" r:id="rId6"/>
    <p:sldId id="336" r:id="rId7"/>
    <p:sldId id="339" r:id="rId8"/>
    <p:sldId id="340" r:id="rId9"/>
    <p:sldId id="342" r:id="rId10"/>
    <p:sldId id="344" r:id="rId11"/>
    <p:sldId id="346" r:id="rId12"/>
    <p:sldId id="347" r:id="rId13"/>
    <p:sldId id="349" r:id="rId14"/>
    <p:sldId id="350" r:id="rId15"/>
    <p:sldId id="351" r:id="rId16"/>
    <p:sldId id="352" r:id="rId17"/>
    <p:sldId id="348" r:id="rId18"/>
    <p:sldId id="353" r:id="rId19"/>
    <p:sldId id="354" r:id="rId20"/>
    <p:sldId id="331" r:id="rId21"/>
    <p:sldId id="343" r:id="rId22"/>
    <p:sldId id="275" r:id="rId23"/>
    <p:sldId id="316" r:id="rId24"/>
    <p:sldId id="317" r:id="rId25"/>
    <p:sldId id="318" r:id="rId26"/>
    <p:sldId id="296" r:id="rId27"/>
    <p:sldId id="319" r:id="rId28"/>
    <p:sldId id="320" r:id="rId29"/>
    <p:sldId id="321" r:id="rId30"/>
    <p:sldId id="322" r:id="rId31"/>
    <p:sldId id="327" r:id="rId32"/>
    <p:sldId id="312" r:id="rId33"/>
    <p:sldId id="324" r:id="rId34"/>
    <p:sldId id="326" r:id="rId35"/>
    <p:sldId id="287" r:id="rId36"/>
    <p:sldId id="288" r:id="rId37"/>
    <p:sldId id="330" r:id="rId38"/>
    <p:sldId id="298" r:id="rId39"/>
    <p:sldId id="299" r:id="rId40"/>
    <p:sldId id="301" r:id="rId41"/>
    <p:sldId id="303" r:id="rId42"/>
    <p:sldId id="300" r:id="rId43"/>
    <p:sldId id="302" r:id="rId44"/>
    <p:sldId id="304" r:id="rId45"/>
    <p:sldId id="306" r:id="rId46"/>
    <p:sldId id="374" r:id="rId47"/>
    <p:sldId id="375" r:id="rId48"/>
    <p:sldId id="377" r:id="rId49"/>
    <p:sldId id="379" r:id="rId50"/>
    <p:sldId id="380" r:id="rId51"/>
    <p:sldId id="381" r:id="rId52"/>
    <p:sldId id="355" r:id="rId53"/>
    <p:sldId id="382" r:id="rId54"/>
  </p:sldIdLst>
  <p:sldSz cx="9145588" cy="6858000"/>
  <p:notesSz cx="6797675" cy="9926638"/>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xmlns="">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guide id="11" pos="321">
          <p15:clr>
            <a:srgbClr val="A4A3A4"/>
          </p15:clr>
        </p15:guide>
        <p15:guide id="12" pos="5419">
          <p15:clr>
            <a:srgbClr val="A4A3A4"/>
          </p15:clr>
        </p15:guide>
        <p15:guide id="13" pos="682">
          <p15:clr>
            <a:srgbClr val="A4A3A4"/>
          </p15:clr>
        </p15:guide>
        <p15:guide id="14" pos="2766">
          <p15:clr>
            <a:srgbClr val="A4A3A4"/>
          </p15:clr>
        </p15:guide>
        <p15:guide id="15" pos="2977">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DC"/>
    <a:srgbClr val="9100DC"/>
    <a:srgbClr val="F01928"/>
    <a:srgbClr val="5AC8AF"/>
    <a:srgbClr val="00287D"/>
    <a:srgbClr val="96969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833" autoAdjust="0"/>
    <p:restoredTop sz="96754" autoAdjust="0"/>
  </p:normalViewPr>
  <p:slideViewPr>
    <p:cSldViewPr snapToGrid="0">
      <p:cViewPr varScale="1">
        <p:scale>
          <a:sx n="118" d="100"/>
          <a:sy n="118" d="100"/>
        </p:scale>
        <p:origin x="-1026" y="-96"/>
      </p:cViewPr>
      <p:guideLst>
        <p:guide orient="horz" pos="1120"/>
        <p:guide orient="horz" pos="1272"/>
        <p:guide orient="horz" pos="715"/>
        <p:guide orient="horz" pos="3861"/>
        <p:guide orient="horz" pos="3944"/>
        <p:guide pos="428"/>
        <p:guide pos="7224"/>
        <p:guide pos="909"/>
        <p:guide pos="3688"/>
        <p:guide pos="3968"/>
        <p:guide pos="321"/>
        <p:guide pos="5419"/>
        <p:guide pos="682"/>
        <p:guide pos="2766"/>
        <p:guide pos="2977"/>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A757104-4B2F-4E44-8A1E-DD5FC1AD19B2}"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cs-CZ"/>
        </a:p>
      </dgm:t>
    </dgm:pt>
    <dgm:pt modelId="{4278463B-DF86-47B5-9243-3FEDC89ACFE4}">
      <dgm:prSet phldrT="[Text]" custT="1"/>
      <dgm:spPr/>
      <dgm:t>
        <a:bodyPr/>
        <a:lstStyle/>
        <a:p>
          <a:r>
            <a:rPr lang="cs-CZ" sz="1200"/>
            <a:t>státní správa</a:t>
          </a:r>
        </a:p>
      </dgm:t>
    </dgm:pt>
    <dgm:pt modelId="{824801A1-09AF-40FD-973F-D9FC01DBF624}" type="parTrans" cxnId="{229C8686-4C0C-4970-A6F4-C630B3EDF517}">
      <dgm:prSet/>
      <dgm:spPr/>
      <dgm:t>
        <a:bodyPr/>
        <a:lstStyle/>
        <a:p>
          <a:endParaRPr lang="cs-CZ" sz="1200"/>
        </a:p>
      </dgm:t>
    </dgm:pt>
    <dgm:pt modelId="{A4AD0AA3-DF34-44BC-8FA4-C90039E2D3F6}" type="sibTrans" cxnId="{229C8686-4C0C-4970-A6F4-C630B3EDF517}">
      <dgm:prSet/>
      <dgm:spPr/>
      <dgm:t>
        <a:bodyPr/>
        <a:lstStyle/>
        <a:p>
          <a:endParaRPr lang="cs-CZ" sz="1200"/>
        </a:p>
      </dgm:t>
    </dgm:pt>
    <dgm:pt modelId="{58F0E301-6BD0-4ACD-84FD-420107898C74}">
      <dgm:prSet phldrT="[Text]" custT="1"/>
      <dgm:spPr/>
      <dgm:t>
        <a:bodyPr/>
        <a:lstStyle/>
        <a:p>
          <a:r>
            <a:rPr lang="cs-CZ" sz="1200"/>
            <a:t>organizace</a:t>
          </a:r>
        </a:p>
      </dgm:t>
    </dgm:pt>
    <dgm:pt modelId="{5B56E41F-BA3A-4DF3-8E40-48284C36E2D5}" type="parTrans" cxnId="{19010693-0D72-42A2-98CC-1A35773E859E}">
      <dgm:prSet custT="1"/>
      <dgm:spPr/>
      <dgm:t>
        <a:bodyPr/>
        <a:lstStyle/>
        <a:p>
          <a:endParaRPr lang="cs-CZ" sz="1200"/>
        </a:p>
      </dgm:t>
    </dgm:pt>
    <dgm:pt modelId="{7170516C-BCC8-4704-AD0E-89F8E924FCBD}" type="sibTrans" cxnId="{19010693-0D72-42A2-98CC-1A35773E859E}">
      <dgm:prSet/>
      <dgm:spPr/>
      <dgm:t>
        <a:bodyPr/>
        <a:lstStyle/>
        <a:p>
          <a:endParaRPr lang="cs-CZ" sz="1200"/>
        </a:p>
      </dgm:t>
    </dgm:pt>
    <dgm:pt modelId="{48839950-485D-4F87-B618-6399B50E22F8}">
      <dgm:prSet phldrT="[Text]" custT="1"/>
      <dgm:spPr/>
      <dgm:t>
        <a:bodyPr/>
        <a:lstStyle/>
        <a:p>
          <a:r>
            <a:rPr lang="cs-CZ" sz="1200" dirty="0"/>
            <a:t>přímá státní správa</a:t>
          </a:r>
        </a:p>
      </dgm:t>
    </dgm:pt>
    <dgm:pt modelId="{2E1714EE-3BF3-4B90-9575-60CCC9EB4DCC}" type="parTrans" cxnId="{841A95E8-F601-4884-A194-93A8E5E6FB0C}">
      <dgm:prSet custT="1"/>
      <dgm:spPr/>
      <dgm:t>
        <a:bodyPr/>
        <a:lstStyle/>
        <a:p>
          <a:endParaRPr lang="cs-CZ" sz="1200"/>
        </a:p>
      </dgm:t>
    </dgm:pt>
    <dgm:pt modelId="{EEE12016-992F-4373-9637-2FCD6451AE3E}" type="sibTrans" cxnId="{841A95E8-F601-4884-A194-93A8E5E6FB0C}">
      <dgm:prSet/>
      <dgm:spPr/>
      <dgm:t>
        <a:bodyPr/>
        <a:lstStyle/>
        <a:p>
          <a:endParaRPr lang="cs-CZ" sz="1200"/>
        </a:p>
      </dgm:t>
    </dgm:pt>
    <dgm:pt modelId="{B9BEFF58-1A9C-43F6-AFE8-EE9CC58AF3B5}">
      <dgm:prSet phldrT="[Text]" custT="1"/>
      <dgm:spPr/>
      <dgm:t>
        <a:bodyPr/>
        <a:lstStyle/>
        <a:p>
          <a:r>
            <a:rPr lang="cs-CZ" sz="1200" dirty="0"/>
            <a:t>nepřímá státní správa/přenesená</a:t>
          </a:r>
        </a:p>
      </dgm:t>
    </dgm:pt>
    <dgm:pt modelId="{DD7876AE-DED3-46C6-9694-46DBEFB4A82C}" type="parTrans" cxnId="{C65DF593-1E0B-49BA-A80A-35E041EBADAF}">
      <dgm:prSet custT="1"/>
      <dgm:spPr/>
      <dgm:t>
        <a:bodyPr/>
        <a:lstStyle/>
        <a:p>
          <a:endParaRPr lang="cs-CZ" sz="1200"/>
        </a:p>
      </dgm:t>
    </dgm:pt>
    <dgm:pt modelId="{F080A382-9DE4-4266-B8A2-10EDD52CB148}" type="sibTrans" cxnId="{C65DF593-1E0B-49BA-A80A-35E041EBADAF}">
      <dgm:prSet/>
      <dgm:spPr/>
      <dgm:t>
        <a:bodyPr/>
        <a:lstStyle/>
        <a:p>
          <a:endParaRPr lang="cs-CZ" sz="1200"/>
        </a:p>
      </dgm:t>
    </dgm:pt>
    <dgm:pt modelId="{F71EDA46-6A0B-44AD-ACBD-28484FEF4351}">
      <dgm:prSet phldrT="[Text]" custT="1"/>
      <dgm:spPr/>
      <dgm:t>
        <a:bodyPr/>
        <a:lstStyle/>
        <a:p>
          <a:r>
            <a:rPr lang="cs-CZ" sz="1200"/>
            <a:t>činnost</a:t>
          </a:r>
        </a:p>
      </dgm:t>
    </dgm:pt>
    <dgm:pt modelId="{1441C082-36BF-4D0F-AF2B-1E3A7DEDB099}" type="parTrans" cxnId="{C1B6E90A-D780-4968-8E70-CC9C2EC97380}">
      <dgm:prSet custT="1"/>
      <dgm:spPr/>
      <dgm:t>
        <a:bodyPr/>
        <a:lstStyle/>
        <a:p>
          <a:endParaRPr lang="cs-CZ" sz="1200"/>
        </a:p>
      </dgm:t>
    </dgm:pt>
    <dgm:pt modelId="{6BF39167-5876-40C2-9DA9-ABD46D04CE7F}" type="sibTrans" cxnId="{C1B6E90A-D780-4968-8E70-CC9C2EC97380}">
      <dgm:prSet/>
      <dgm:spPr/>
      <dgm:t>
        <a:bodyPr/>
        <a:lstStyle/>
        <a:p>
          <a:endParaRPr lang="cs-CZ" sz="1200"/>
        </a:p>
      </dgm:t>
    </dgm:pt>
    <dgm:pt modelId="{23B9B771-03D3-4518-90D8-9A814DBF27B2}">
      <dgm:prSet phldrT="[Text]" custT="1"/>
      <dgm:spPr/>
      <dgm:t>
        <a:bodyPr/>
        <a:lstStyle/>
        <a:p>
          <a:r>
            <a:rPr lang="cs-CZ" sz="1200" dirty="0"/>
            <a:t>NSA -  nařízení vlády, vyhlášky, nařízení</a:t>
          </a:r>
        </a:p>
      </dgm:t>
    </dgm:pt>
    <dgm:pt modelId="{F277C962-0C5A-49A4-8017-47D226C0FA33}" type="parTrans" cxnId="{8D395657-5B1B-4584-AFC4-A882A96C1727}">
      <dgm:prSet custT="1"/>
      <dgm:spPr/>
      <dgm:t>
        <a:bodyPr/>
        <a:lstStyle/>
        <a:p>
          <a:endParaRPr lang="cs-CZ" sz="1200"/>
        </a:p>
      </dgm:t>
    </dgm:pt>
    <dgm:pt modelId="{F61989AA-0B7A-41B2-9E48-7CA3682AB31F}" type="sibTrans" cxnId="{8D395657-5B1B-4584-AFC4-A882A96C1727}">
      <dgm:prSet/>
      <dgm:spPr/>
      <dgm:t>
        <a:bodyPr/>
        <a:lstStyle/>
        <a:p>
          <a:endParaRPr lang="cs-CZ" sz="1200"/>
        </a:p>
      </dgm:t>
    </dgm:pt>
    <dgm:pt modelId="{8B40F503-9446-409A-8A30-F366BCC74C2F}">
      <dgm:prSet custT="1"/>
      <dgm:spPr/>
      <dgm:t>
        <a:bodyPr/>
        <a:lstStyle/>
        <a:p>
          <a:r>
            <a:rPr lang="cs-CZ" sz="1200"/>
            <a:t>ústřední</a:t>
          </a:r>
        </a:p>
      </dgm:t>
    </dgm:pt>
    <dgm:pt modelId="{0F848CCD-8506-4096-B787-56795C19397C}" type="parTrans" cxnId="{C5F0CA68-682C-4533-A39A-64FC97446764}">
      <dgm:prSet custT="1"/>
      <dgm:spPr/>
      <dgm:t>
        <a:bodyPr/>
        <a:lstStyle/>
        <a:p>
          <a:endParaRPr lang="cs-CZ" sz="1200"/>
        </a:p>
      </dgm:t>
    </dgm:pt>
    <dgm:pt modelId="{05B14825-FAC1-4677-9BB4-E62341ED3648}" type="sibTrans" cxnId="{C5F0CA68-682C-4533-A39A-64FC97446764}">
      <dgm:prSet/>
      <dgm:spPr/>
      <dgm:t>
        <a:bodyPr/>
        <a:lstStyle/>
        <a:p>
          <a:endParaRPr lang="cs-CZ" sz="1200"/>
        </a:p>
      </dgm:t>
    </dgm:pt>
    <dgm:pt modelId="{DEF1D347-EEAF-4A76-BDF8-7BFCEE9A5932}">
      <dgm:prSet custT="1"/>
      <dgm:spPr/>
      <dgm:t>
        <a:bodyPr/>
        <a:lstStyle/>
        <a:p>
          <a:r>
            <a:rPr lang="cs-CZ" sz="1200"/>
            <a:t>celostátní</a:t>
          </a:r>
        </a:p>
      </dgm:t>
    </dgm:pt>
    <dgm:pt modelId="{0ADDE511-B881-4A2A-AE94-E3F89DF12F6A}" type="parTrans" cxnId="{3B536884-DF77-4E77-B8EC-14FB7A29D199}">
      <dgm:prSet custT="1"/>
      <dgm:spPr/>
      <dgm:t>
        <a:bodyPr/>
        <a:lstStyle/>
        <a:p>
          <a:endParaRPr lang="cs-CZ" sz="1200"/>
        </a:p>
      </dgm:t>
    </dgm:pt>
    <dgm:pt modelId="{0BFC2A3B-6A51-437F-83D4-41E6031FF341}" type="sibTrans" cxnId="{3B536884-DF77-4E77-B8EC-14FB7A29D199}">
      <dgm:prSet/>
      <dgm:spPr/>
      <dgm:t>
        <a:bodyPr/>
        <a:lstStyle/>
        <a:p>
          <a:endParaRPr lang="cs-CZ" sz="1200"/>
        </a:p>
      </dgm:t>
    </dgm:pt>
    <dgm:pt modelId="{DD66923C-622F-4537-A91E-700C270BC052}">
      <dgm:prSet custT="1"/>
      <dgm:spPr/>
      <dgm:t>
        <a:bodyPr/>
        <a:lstStyle/>
        <a:p>
          <a:r>
            <a:rPr lang="cs-CZ" sz="1200" dirty="0"/>
            <a:t>územní – tzv. </a:t>
          </a:r>
          <a:r>
            <a:rPr lang="cs-CZ" sz="1200" dirty="0" err="1"/>
            <a:t>dekoncentráty</a:t>
          </a:r>
          <a:endParaRPr lang="cs-CZ" sz="1200" dirty="0"/>
        </a:p>
      </dgm:t>
    </dgm:pt>
    <dgm:pt modelId="{FB23A0DC-1E89-43B6-B7AA-E02D4FC8A192}" type="parTrans" cxnId="{3A455333-E9B8-4F1D-A0A7-E1C4AD9A4583}">
      <dgm:prSet custT="1"/>
      <dgm:spPr/>
      <dgm:t>
        <a:bodyPr/>
        <a:lstStyle/>
        <a:p>
          <a:endParaRPr lang="cs-CZ" sz="1200"/>
        </a:p>
      </dgm:t>
    </dgm:pt>
    <dgm:pt modelId="{2F61252F-F532-4C8E-94CA-E67BB4235A53}" type="sibTrans" cxnId="{3A455333-E9B8-4F1D-A0A7-E1C4AD9A4583}">
      <dgm:prSet/>
      <dgm:spPr/>
      <dgm:t>
        <a:bodyPr/>
        <a:lstStyle/>
        <a:p>
          <a:endParaRPr lang="cs-CZ" sz="1200"/>
        </a:p>
      </dgm:t>
    </dgm:pt>
    <dgm:pt modelId="{181E4C56-5F18-4E74-A143-2E178127F40A}">
      <dgm:prSet custT="1"/>
      <dgm:spPr/>
      <dgm:t>
        <a:bodyPr/>
        <a:lstStyle/>
        <a:p>
          <a:r>
            <a:rPr lang="cs-CZ" sz="1200" dirty="0"/>
            <a:t>ISA</a:t>
          </a:r>
        </a:p>
      </dgm:t>
    </dgm:pt>
    <dgm:pt modelId="{B5C72EAB-CDD9-4FBD-8798-5110C93F7F13}" type="parTrans" cxnId="{C6C81408-868A-4DBE-9123-108BE5C1F98F}">
      <dgm:prSet custT="1"/>
      <dgm:spPr/>
      <dgm:t>
        <a:bodyPr/>
        <a:lstStyle/>
        <a:p>
          <a:endParaRPr lang="cs-CZ" sz="1200"/>
        </a:p>
      </dgm:t>
    </dgm:pt>
    <dgm:pt modelId="{14C2AE31-24C1-455A-99E8-A6148D1EFD3F}" type="sibTrans" cxnId="{C6C81408-868A-4DBE-9123-108BE5C1F98F}">
      <dgm:prSet/>
      <dgm:spPr/>
      <dgm:t>
        <a:bodyPr/>
        <a:lstStyle/>
        <a:p>
          <a:endParaRPr lang="cs-CZ" sz="1200"/>
        </a:p>
      </dgm:t>
    </dgm:pt>
    <dgm:pt modelId="{33DD7B41-DA34-42B4-82A9-4571EB25B565}">
      <dgm:prSet custT="1"/>
      <dgm:spPr/>
      <dgm:t>
        <a:bodyPr/>
        <a:lstStyle/>
        <a:p>
          <a:r>
            <a:rPr lang="cs-CZ" sz="1200"/>
            <a:t>OOP</a:t>
          </a:r>
        </a:p>
      </dgm:t>
    </dgm:pt>
    <dgm:pt modelId="{981EDA3D-AC4E-4A2D-9B2E-5B0F6B39F070}" type="parTrans" cxnId="{072A15DC-2476-477E-B836-24F651A6FF76}">
      <dgm:prSet custT="1"/>
      <dgm:spPr/>
      <dgm:t>
        <a:bodyPr/>
        <a:lstStyle/>
        <a:p>
          <a:endParaRPr lang="cs-CZ" sz="1200"/>
        </a:p>
      </dgm:t>
    </dgm:pt>
    <dgm:pt modelId="{C1C6310E-528F-48D4-BC20-5D85D978A622}" type="sibTrans" cxnId="{072A15DC-2476-477E-B836-24F651A6FF76}">
      <dgm:prSet/>
      <dgm:spPr/>
      <dgm:t>
        <a:bodyPr/>
        <a:lstStyle/>
        <a:p>
          <a:endParaRPr lang="cs-CZ" sz="1200"/>
        </a:p>
      </dgm:t>
    </dgm:pt>
    <dgm:pt modelId="{08D934A7-9BC1-494D-BB25-A908CA274D17}">
      <dgm:prSet custT="1"/>
      <dgm:spPr/>
      <dgm:t>
        <a:bodyPr/>
        <a:lstStyle/>
        <a:p>
          <a:r>
            <a:rPr lang="cs-CZ" sz="1200" dirty="0"/>
            <a:t>VŘPS</a:t>
          </a:r>
        </a:p>
      </dgm:t>
    </dgm:pt>
    <dgm:pt modelId="{F0FE4808-3397-4B62-BC57-0D4848BB5323}" type="parTrans" cxnId="{70D5457E-06B6-4020-B187-8E7B29EEBB18}">
      <dgm:prSet custT="1"/>
      <dgm:spPr/>
      <dgm:t>
        <a:bodyPr/>
        <a:lstStyle/>
        <a:p>
          <a:endParaRPr lang="cs-CZ" sz="1200"/>
        </a:p>
      </dgm:t>
    </dgm:pt>
    <dgm:pt modelId="{9FC20C86-4032-445D-8797-E1D356C91E1C}" type="sibTrans" cxnId="{70D5457E-06B6-4020-B187-8E7B29EEBB18}">
      <dgm:prSet/>
      <dgm:spPr/>
      <dgm:t>
        <a:bodyPr/>
        <a:lstStyle/>
        <a:p>
          <a:endParaRPr lang="cs-CZ" sz="1200"/>
        </a:p>
      </dgm:t>
    </dgm:pt>
    <dgm:pt modelId="{A7C7E6E3-80B0-48F6-AFFF-3659213E4D6F}">
      <dgm:prSet custT="1"/>
      <dgm:spPr/>
      <dgm:t>
        <a:bodyPr/>
        <a:lstStyle/>
        <a:p>
          <a:r>
            <a:rPr lang="cs-CZ" sz="1200"/>
            <a:t>FÚ/BZ</a:t>
          </a:r>
        </a:p>
      </dgm:t>
    </dgm:pt>
    <dgm:pt modelId="{9A7A02C8-1760-4F68-AA6D-C626C11258F6}" type="parTrans" cxnId="{6EE6075E-FAD8-47C0-9E5D-BFE2BB687B93}">
      <dgm:prSet custT="1"/>
      <dgm:spPr/>
      <dgm:t>
        <a:bodyPr/>
        <a:lstStyle/>
        <a:p>
          <a:endParaRPr lang="cs-CZ" sz="1200"/>
        </a:p>
      </dgm:t>
    </dgm:pt>
    <dgm:pt modelId="{DF3518F8-6193-4D02-A7E3-66E62292566B}" type="sibTrans" cxnId="{6EE6075E-FAD8-47C0-9E5D-BFE2BB687B93}">
      <dgm:prSet/>
      <dgm:spPr/>
      <dgm:t>
        <a:bodyPr/>
        <a:lstStyle/>
        <a:p>
          <a:endParaRPr lang="cs-CZ" sz="1200"/>
        </a:p>
      </dgm:t>
    </dgm:pt>
    <dgm:pt modelId="{7BC5968A-4AD3-417A-92EC-1FB678FE90EA}">
      <dgm:prSet custT="1"/>
      <dgm:spPr/>
      <dgm:t>
        <a:bodyPr/>
        <a:lstStyle/>
        <a:p>
          <a:r>
            <a:rPr lang="cs-CZ" sz="1200" dirty="0"/>
            <a:t>regionální</a:t>
          </a:r>
        </a:p>
      </dgm:t>
    </dgm:pt>
    <dgm:pt modelId="{1FACED59-94DD-4CB0-B4F5-574CC1FA6515}" type="parTrans" cxnId="{5B8078D9-5107-4D85-9B59-47B12ADB1719}">
      <dgm:prSet custT="1"/>
      <dgm:spPr/>
      <dgm:t>
        <a:bodyPr/>
        <a:lstStyle/>
        <a:p>
          <a:endParaRPr lang="cs-CZ" sz="1200"/>
        </a:p>
      </dgm:t>
    </dgm:pt>
    <dgm:pt modelId="{5B2E38BB-ED02-451C-BE0C-BA1DA8D9F6C7}" type="sibTrans" cxnId="{5B8078D9-5107-4D85-9B59-47B12ADB1719}">
      <dgm:prSet/>
      <dgm:spPr/>
      <dgm:t>
        <a:bodyPr/>
        <a:lstStyle/>
        <a:p>
          <a:endParaRPr lang="cs-CZ" sz="1200"/>
        </a:p>
      </dgm:t>
    </dgm:pt>
    <dgm:pt modelId="{7436AFF1-F04B-4AAA-8537-5FD7B18F170A}">
      <dgm:prSet custT="1"/>
      <dgm:spPr/>
      <dgm:t>
        <a:bodyPr/>
        <a:lstStyle/>
        <a:p>
          <a:r>
            <a:rPr lang="cs-CZ" sz="1200"/>
            <a:t>místní/územní</a:t>
          </a:r>
        </a:p>
      </dgm:t>
    </dgm:pt>
    <dgm:pt modelId="{EB8A894B-521D-48E4-98AB-6AE7A6FAE791}" type="parTrans" cxnId="{2298D064-9C68-4611-B5FA-72983B34785D}">
      <dgm:prSet custT="1"/>
      <dgm:spPr/>
      <dgm:t>
        <a:bodyPr/>
        <a:lstStyle/>
        <a:p>
          <a:endParaRPr lang="cs-CZ" sz="1200"/>
        </a:p>
      </dgm:t>
    </dgm:pt>
    <dgm:pt modelId="{DE41A26B-F4BD-4B49-946C-F07BD82D14AE}" type="sibTrans" cxnId="{2298D064-9C68-4611-B5FA-72983B34785D}">
      <dgm:prSet/>
      <dgm:spPr/>
      <dgm:t>
        <a:bodyPr/>
        <a:lstStyle/>
        <a:p>
          <a:endParaRPr lang="cs-CZ" sz="1200"/>
        </a:p>
      </dgm:t>
    </dgm:pt>
    <dgm:pt modelId="{F74FB2A8-A474-4854-B9B4-E6A7F5C6EC20}" type="pres">
      <dgm:prSet presAssocID="{7A757104-4B2F-4E44-8A1E-DD5FC1AD19B2}" presName="diagram" presStyleCnt="0">
        <dgm:presLayoutVars>
          <dgm:chPref val="1"/>
          <dgm:dir/>
          <dgm:animOne val="branch"/>
          <dgm:animLvl val="lvl"/>
          <dgm:resizeHandles val="exact"/>
        </dgm:presLayoutVars>
      </dgm:prSet>
      <dgm:spPr/>
      <dgm:t>
        <a:bodyPr/>
        <a:lstStyle/>
        <a:p>
          <a:endParaRPr lang="cs-CZ"/>
        </a:p>
      </dgm:t>
    </dgm:pt>
    <dgm:pt modelId="{5F9030DA-DE28-4813-A63C-92E534B7C0CE}" type="pres">
      <dgm:prSet presAssocID="{4278463B-DF86-47B5-9243-3FEDC89ACFE4}" presName="root1" presStyleCnt="0"/>
      <dgm:spPr/>
    </dgm:pt>
    <dgm:pt modelId="{4FE235BF-7E4A-4B8E-9F2B-DC17D051753B}" type="pres">
      <dgm:prSet presAssocID="{4278463B-DF86-47B5-9243-3FEDC89ACFE4}" presName="LevelOneTextNode" presStyleLbl="node0" presStyleIdx="0" presStyleCnt="1">
        <dgm:presLayoutVars>
          <dgm:chPref val="3"/>
        </dgm:presLayoutVars>
      </dgm:prSet>
      <dgm:spPr/>
      <dgm:t>
        <a:bodyPr/>
        <a:lstStyle/>
        <a:p>
          <a:endParaRPr lang="cs-CZ"/>
        </a:p>
      </dgm:t>
    </dgm:pt>
    <dgm:pt modelId="{747BD3EA-4CE8-4170-91AE-230AF64F23FF}" type="pres">
      <dgm:prSet presAssocID="{4278463B-DF86-47B5-9243-3FEDC89ACFE4}" presName="level2hierChild" presStyleCnt="0"/>
      <dgm:spPr/>
    </dgm:pt>
    <dgm:pt modelId="{864A4FCC-ADE3-48B6-99DF-5FCAA7B01513}" type="pres">
      <dgm:prSet presAssocID="{5B56E41F-BA3A-4DF3-8E40-48284C36E2D5}" presName="conn2-1" presStyleLbl="parChTrans1D2" presStyleIdx="0" presStyleCnt="2"/>
      <dgm:spPr/>
      <dgm:t>
        <a:bodyPr/>
        <a:lstStyle/>
        <a:p>
          <a:endParaRPr lang="cs-CZ"/>
        </a:p>
      </dgm:t>
    </dgm:pt>
    <dgm:pt modelId="{F5F5A4B9-DB85-4D2D-B07D-DE28FE6FFD52}" type="pres">
      <dgm:prSet presAssocID="{5B56E41F-BA3A-4DF3-8E40-48284C36E2D5}" presName="connTx" presStyleLbl="parChTrans1D2" presStyleIdx="0" presStyleCnt="2"/>
      <dgm:spPr/>
      <dgm:t>
        <a:bodyPr/>
        <a:lstStyle/>
        <a:p>
          <a:endParaRPr lang="cs-CZ"/>
        </a:p>
      </dgm:t>
    </dgm:pt>
    <dgm:pt modelId="{1E8F0B30-5000-4CC3-98FA-4CE8742107E7}" type="pres">
      <dgm:prSet presAssocID="{58F0E301-6BD0-4ACD-84FD-420107898C74}" presName="root2" presStyleCnt="0"/>
      <dgm:spPr/>
    </dgm:pt>
    <dgm:pt modelId="{5D8707C6-0D22-49B6-AA18-9B53AD6E4C25}" type="pres">
      <dgm:prSet presAssocID="{58F0E301-6BD0-4ACD-84FD-420107898C74}" presName="LevelTwoTextNode" presStyleLbl="node2" presStyleIdx="0" presStyleCnt="2">
        <dgm:presLayoutVars>
          <dgm:chPref val="3"/>
        </dgm:presLayoutVars>
      </dgm:prSet>
      <dgm:spPr/>
      <dgm:t>
        <a:bodyPr/>
        <a:lstStyle/>
        <a:p>
          <a:endParaRPr lang="cs-CZ"/>
        </a:p>
      </dgm:t>
    </dgm:pt>
    <dgm:pt modelId="{B88538A0-EDD1-471F-BA0D-E1210C9BC575}" type="pres">
      <dgm:prSet presAssocID="{58F0E301-6BD0-4ACD-84FD-420107898C74}" presName="level3hierChild" presStyleCnt="0"/>
      <dgm:spPr/>
    </dgm:pt>
    <dgm:pt modelId="{91DCB7B7-B4E1-417C-9220-FAB274AB504D}" type="pres">
      <dgm:prSet presAssocID="{2E1714EE-3BF3-4B90-9575-60CCC9EB4DCC}" presName="conn2-1" presStyleLbl="parChTrans1D3" presStyleIdx="0" presStyleCnt="7"/>
      <dgm:spPr/>
      <dgm:t>
        <a:bodyPr/>
        <a:lstStyle/>
        <a:p>
          <a:endParaRPr lang="cs-CZ"/>
        </a:p>
      </dgm:t>
    </dgm:pt>
    <dgm:pt modelId="{F40EC851-9E0D-454C-845E-C03C1DB67BF3}" type="pres">
      <dgm:prSet presAssocID="{2E1714EE-3BF3-4B90-9575-60CCC9EB4DCC}" presName="connTx" presStyleLbl="parChTrans1D3" presStyleIdx="0" presStyleCnt="7"/>
      <dgm:spPr/>
      <dgm:t>
        <a:bodyPr/>
        <a:lstStyle/>
        <a:p>
          <a:endParaRPr lang="cs-CZ"/>
        </a:p>
      </dgm:t>
    </dgm:pt>
    <dgm:pt modelId="{99902C21-4B91-416C-BFF9-EDB3DD144D5E}" type="pres">
      <dgm:prSet presAssocID="{48839950-485D-4F87-B618-6399B50E22F8}" presName="root2" presStyleCnt="0"/>
      <dgm:spPr/>
    </dgm:pt>
    <dgm:pt modelId="{83ED01FB-6953-4761-AE82-08F9C0DF45DD}" type="pres">
      <dgm:prSet presAssocID="{48839950-485D-4F87-B618-6399B50E22F8}" presName="LevelTwoTextNode" presStyleLbl="node3" presStyleIdx="0" presStyleCnt="7" custScaleY="197486">
        <dgm:presLayoutVars>
          <dgm:chPref val="3"/>
        </dgm:presLayoutVars>
      </dgm:prSet>
      <dgm:spPr/>
      <dgm:t>
        <a:bodyPr/>
        <a:lstStyle/>
        <a:p>
          <a:endParaRPr lang="cs-CZ"/>
        </a:p>
      </dgm:t>
    </dgm:pt>
    <dgm:pt modelId="{6E95B114-195D-45D3-812B-5494B9000A15}" type="pres">
      <dgm:prSet presAssocID="{48839950-485D-4F87-B618-6399B50E22F8}" presName="level3hierChild" presStyleCnt="0"/>
      <dgm:spPr/>
    </dgm:pt>
    <dgm:pt modelId="{F44F29CD-F6DA-4106-BA0B-8C17847D220A}" type="pres">
      <dgm:prSet presAssocID="{0F848CCD-8506-4096-B787-56795C19397C}" presName="conn2-1" presStyleLbl="parChTrans1D4" presStyleIdx="0" presStyleCnt="5"/>
      <dgm:spPr/>
      <dgm:t>
        <a:bodyPr/>
        <a:lstStyle/>
        <a:p>
          <a:endParaRPr lang="cs-CZ"/>
        </a:p>
      </dgm:t>
    </dgm:pt>
    <dgm:pt modelId="{B6605158-BF0D-4E16-B90F-C0222498C1CC}" type="pres">
      <dgm:prSet presAssocID="{0F848CCD-8506-4096-B787-56795C19397C}" presName="connTx" presStyleLbl="parChTrans1D4" presStyleIdx="0" presStyleCnt="5"/>
      <dgm:spPr/>
      <dgm:t>
        <a:bodyPr/>
        <a:lstStyle/>
        <a:p>
          <a:endParaRPr lang="cs-CZ"/>
        </a:p>
      </dgm:t>
    </dgm:pt>
    <dgm:pt modelId="{898D2C92-0F29-436D-B3B1-E4CD1BAD5F7C}" type="pres">
      <dgm:prSet presAssocID="{8B40F503-9446-409A-8A30-F366BCC74C2F}" presName="root2" presStyleCnt="0"/>
      <dgm:spPr/>
    </dgm:pt>
    <dgm:pt modelId="{D99250C0-1693-461F-99DB-1CB944CE3CBC}" type="pres">
      <dgm:prSet presAssocID="{8B40F503-9446-409A-8A30-F366BCC74C2F}" presName="LevelTwoTextNode" presStyleLbl="node4" presStyleIdx="0" presStyleCnt="5">
        <dgm:presLayoutVars>
          <dgm:chPref val="3"/>
        </dgm:presLayoutVars>
      </dgm:prSet>
      <dgm:spPr/>
      <dgm:t>
        <a:bodyPr/>
        <a:lstStyle/>
        <a:p>
          <a:endParaRPr lang="cs-CZ"/>
        </a:p>
      </dgm:t>
    </dgm:pt>
    <dgm:pt modelId="{FB714AAA-3353-49C9-84F0-36E79BA1692F}" type="pres">
      <dgm:prSet presAssocID="{8B40F503-9446-409A-8A30-F366BCC74C2F}" presName="level3hierChild" presStyleCnt="0"/>
      <dgm:spPr/>
    </dgm:pt>
    <dgm:pt modelId="{092CB39D-0190-456A-878E-DE45252A862C}" type="pres">
      <dgm:prSet presAssocID="{0ADDE511-B881-4A2A-AE94-E3F89DF12F6A}" presName="conn2-1" presStyleLbl="parChTrans1D4" presStyleIdx="1" presStyleCnt="5"/>
      <dgm:spPr/>
      <dgm:t>
        <a:bodyPr/>
        <a:lstStyle/>
        <a:p>
          <a:endParaRPr lang="cs-CZ"/>
        </a:p>
      </dgm:t>
    </dgm:pt>
    <dgm:pt modelId="{965CEACB-1C17-46AC-9007-D362003440D2}" type="pres">
      <dgm:prSet presAssocID="{0ADDE511-B881-4A2A-AE94-E3F89DF12F6A}" presName="connTx" presStyleLbl="parChTrans1D4" presStyleIdx="1" presStyleCnt="5"/>
      <dgm:spPr/>
      <dgm:t>
        <a:bodyPr/>
        <a:lstStyle/>
        <a:p>
          <a:endParaRPr lang="cs-CZ"/>
        </a:p>
      </dgm:t>
    </dgm:pt>
    <dgm:pt modelId="{D94D9AE5-B3B0-4A75-9BF5-8B954E7828AA}" type="pres">
      <dgm:prSet presAssocID="{DEF1D347-EEAF-4A76-BDF8-7BFCEE9A5932}" presName="root2" presStyleCnt="0"/>
      <dgm:spPr/>
    </dgm:pt>
    <dgm:pt modelId="{982A0DAB-D7FB-4C00-8697-88A21D8662EA}" type="pres">
      <dgm:prSet presAssocID="{DEF1D347-EEAF-4A76-BDF8-7BFCEE9A5932}" presName="LevelTwoTextNode" presStyleLbl="node4" presStyleIdx="1" presStyleCnt="5">
        <dgm:presLayoutVars>
          <dgm:chPref val="3"/>
        </dgm:presLayoutVars>
      </dgm:prSet>
      <dgm:spPr/>
      <dgm:t>
        <a:bodyPr/>
        <a:lstStyle/>
        <a:p>
          <a:endParaRPr lang="cs-CZ"/>
        </a:p>
      </dgm:t>
    </dgm:pt>
    <dgm:pt modelId="{BF7ED8BF-34E4-43CB-8123-C975B445D7B3}" type="pres">
      <dgm:prSet presAssocID="{DEF1D347-EEAF-4A76-BDF8-7BFCEE9A5932}" presName="level3hierChild" presStyleCnt="0"/>
      <dgm:spPr/>
    </dgm:pt>
    <dgm:pt modelId="{4ECF6C90-17A3-4029-88B6-5D8E637D5D3D}" type="pres">
      <dgm:prSet presAssocID="{FB23A0DC-1E89-43B6-B7AA-E02D4FC8A192}" presName="conn2-1" presStyleLbl="parChTrans1D4" presStyleIdx="2" presStyleCnt="5"/>
      <dgm:spPr/>
      <dgm:t>
        <a:bodyPr/>
        <a:lstStyle/>
        <a:p>
          <a:endParaRPr lang="cs-CZ"/>
        </a:p>
      </dgm:t>
    </dgm:pt>
    <dgm:pt modelId="{7AB3219C-2E14-4E35-B548-96448B1F1495}" type="pres">
      <dgm:prSet presAssocID="{FB23A0DC-1E89-43B6-B7AA-E02D4FC8A192}" presName="connTx" presStyleLbl="parChTrans1D4" presStyleIdx="2" presStyleCnt="5"/>
      <dgm:spPr/>
      <dgm:t>
        <a:bodyPr/>
        <a:lstStyle/>
        <a:p>
          <a:endParaRPr lang="cs-CZ"/>
        </a:p>
      </dgm:t>
    </dgm:pt>
    <dgm:pt modelId="{72428C32-E2C8-488F-9D6C-8C2272A662BC}" type="pres">
      <dgm:prSet presAssocID="{DD66923C-622F-4537-A91E-700C270BC052}" presName="root2" presStyleCnt="0"/>
      <dgm:spPr/>
    </dgm:pt>
    <dgm:pt modelId="{3FC36214-ED1F-4607-9DA1-2E2F318CD0C5}" type="pres">
      <dgm:prSet presAssocID="{DD66923C-622F-4537-A91E-700C270BC052}" presName="LevelTwoTextNode" presStyleLbl="node4" presStyleIdx="2" presStyleCnt="5" custScaleX="243517" custLinFactNeighborX="2270">
        <dgm:presLayoutVars>
          <dgm:chPref val="3"/>
        </dgm:presLayoutVars>
      </dgm:prSet>
      <dgm:spPr/>
      <dgm:t>
        <a:bodyPr/>
        <a:lstStyle/>
        <a:p>
          <a:endParaRPr lang="cs-CZ"/>
        </a:p>
      </dgm:t>
    </dgm:pt>
    <dgm:pt modelId="{43CECCFC-3C3C-4329-AF91-9EAC3316F670}" type="pres">
      <dgm:prSet presAssocID="{DD66923C-622F-4537-A91E-700C270BC052}" presName="level3hierChild" presStyleCnt="0"/>
      <dgm:spPr/>
    </dgm:pt>
    <dgm:pt modelId="{D51751F9-026C-4910-A088-2EB5D89CFD57}" type="pres">
      <dgm:prSet presAssocID="{DD7876AE-DED3-46C6-9694-46DBEFB4A82C}" presName="conn2-1" presStyleLbl="parChTrans1D3" presStyleIdx="1" presStyleCnt="7"/>
      <dgm:spPr/>
      <dgm:t>
        <a:bodyPr/>
        <a:lstStyle/>
        <a:p>
          <a:endParaRPr lang="cs-CZ"/>
        </a:p>
      </dgm:t>
    </dgm:pt>
    <dgm:pt modelId="{46EF17B8-85E9-45E7-87D2-D4ACA67A05FA}" type="pres">
      <dgm:prSet presAssocID="{DD7876AE-DED3-46C6-9694-46DBEFB4A82C}" presName="connTx" presStyleLbl="parChTrans1D3" presStyleIdx="1" presStyleCnt="7"/>
      <dgm:spPr/>
      <dgm:t>
        <a:bodyPr/>
        <a:lstStyle/>
        <a:p>
          <a:endParaRPr lang="cs-CZ"/>
        </a:p>
      </dgm:t>
    </dgm:pt>
    <dgm:pt modelId="{647B01E4-582F-45F5-9BCF-1864C6E11869}" type="pres">
      <dgm:prSet presAssocID="{B9BEFF58-1A9C-43F6-AFE8-EE9CC58AF3B5}" presName="root2" presStyleCnt="0"/>
      <dgm:spPr/>
    </dgm:pt>
    <dgm:pt modelId="{826DF80C-9E11-495D-A1A9-AAE1758E0E2C}" type="pres">
      <dgm:prSet presAssocID="{B9BEFF58-1A9C-43F6-AFE8-EE9CC58AF3B5}" presName="LevelTwoTextNode" presStyleLbl="node3" presStyleIdx="1" presStyleCnt="7" custScaleY="216906" custLinFactNeighborX="1525">
        <dgm:presLayoutVars>
          <dgm:chPref val="3"/>
        </dgm:presLayoutVars>
      </dgm:prSet>
      <dgm:spPr/>
      <dgm:t>
        <a:bodyPr/>
        <a:lstStyle/>
        <a:p>
          <a:endParaRPr lang="cs-CZ"/>
        </a:p>
      </dgm:t>
    </dgm:pt>
    <dgm:pt modelId="{82E8707A-2758-4E17-9126-254122A90A0A}" type="pres">
      <dgm:prSet presAssocID="{B9BEFF58-1A9C-43F6-AFE8-EE9CC58AF3B5}" presName="level3hierChild" presStyleCnt="0"/>
      <dgm:spPr/>
    </dgm:pt>
    <dgm:pt modelId="{7B0AC920-BECB-4B48-943B-C94953FC84EC}" type="pres">
      <dgm:prSet presAssocID="{1FACED59-94DD-4CB0-B4F5-574CC1FA6515}" presName="conn2-1" presStyleLbl="parChTrans1D4" presStyleIdx="3" presStyleCnt="5"/>
      <dgm:spPr/>
      <dgm:t>
        <a:bodyPr/>
        <a:lstStyle/>
        <a:p>
          <a:endParaRPr lang="cs-CZ"/>
        </a:p>
      </dgm:t>
    </dgm:pt>
    <dgm:pt modelId="{DA8D3AD2-CCF7-4D16-8CB6-B556DDCAC7A9}" type="pres">
      <dgm:prSet presAssocID="{1FACED59-94DD-4CB0-B4F5-574CC1FA6515}" presName="connTx" presStyleLbl="parChTrans1D4" presStyleIdx="3" presStyleCnt="5"/>
      <dgm:spPr/>
      <dgm:t>
        <a:bodyPr/>
        <a:lstStyle/>
        <a:p>
          <a:endParaRPr lang="cs-CZ"/>
        </a:p>
      </dgm:t>
    </dgm:pt>
    <dgm:pt modelId="{D3A34126-B16D-4DB6-BA5E-EFEB68AEADCB}" type="pres">
      <dgm:prSet presAssocID="{7BC5968A-4AD3-417A-92EC-1FB678FE90EA}" presName="root2" presStyleCnt="0"/>
      <dgm:spPr/>
    </dgm:pt>
    <dgm:pt modelId="{339F8268-943F-41E5-8ED4-3BF6AC2764B8}" type="pres">
      <dgm:prSet presAssocID="{7BC5968A-4AD3-417A-92EC-1FB678FE90EA}" presName="LevelTwoTextNode" presStyleLbl="node4" presStyleIdx="3" presStyleCnt="5" custLinFactNeighborX="857" custLinFactNeighborY="42269">
        <dgm:presLayoutVars>
          <dgm:chPref val="3"/>
        </dgm:presLayoutVars>
      </dgm:prSet>
      <dgm:spPr/>
      <dgm:t>
        <a:bodyPr/>
        <a:lstStyle/>
        <a:p>
          <a:endParaRPr lang="cs-CZ"/>
        </a:p>
      </dgm:t>
    </dgm:pt>
    <dgm:pt modelId="{399E76D4-819A-420B-9FA0-CEE7D0B0BEEF}" type="pres">
      <dgm:prSet presAssocID="{7BC5968A-4AD3-417A-92EC-1FB678FE90EA}" presName="level3hierChild" presStyleCnt="0"/>
      <dgm:spPr/>
    </dgm:pt>
    <dgm:pt modelId="{B08DE62D-1AF5-4047-8AC9-81A59215DADF}" type="pres">
      <dgm:prSet presAssocID="{EB8A894B-521D-48E4-98AB-6AE7A6FAE791}" presName="conn2-1" presStyleLbl="parChTrans1D4" presStyleIdx="4" presStyleCnt="5"/>
      <dgm:spPr/>
      <dgm:t>
        <a:bodyPr/>
        <a:lstStyle/>
        <a:p>
          <a:endParaRPr lang="cs-CZ"/>
        </a:p>
      </dgm:t>
    </dgm:pt>
    <dgm:pt modelId="{F0D6BAA6-9E9B-4254-AFC8-91FEB6741BBB}" type="pres">
      <dgm:prSet presAssocID="{EB8A894B-521D-48E4-98AB-6AE7A6FAE791}" presName="connTx" presStyleLbl="parChTrans1D4" presStyleIdx="4" presStyleCnt="5"/>
      <dgm:spPr/>
      <dgm:t>
        <a:bodyPr/>
        <a:lstStyle/>
        <a:p>
          <a:endParaRPr lang="cs-CZ"/>
        </a:p>
      </dgm:t>
    </dgm:pt>
    <dgm:pt modelId="{08634A2E-0EBE-4A1A-B491-6381BC61F042}" type="pres">
      <dgm:prSet presAssocID="{7436AFF1-F04B-4AAA-8537-5FD7B18F170A}" presName="root2" presStyleCnt="0"/>
      <dgm:spPr/>
    </dgm:pt>
    <dgm:pt modelId="{1B168D0F-E35F-4065-9CD3-ED8A820B64D7}" type="pres">
      <dgm:prSet presAssocID="{7436AFF1-F04B-4AAA-8537-5FD7B18F170A}" presName="LevelTwoTextNode" presStyleLbl="node4" presStyleIdx="4" presStyleCnt="5" custScaleX="143143" custLinFactNeighborX="-2642" custLinFactNeighborY="63404">
        <dgm:presLayoutVars>
          <dgm:chPref val="3"/>
        </dgm:presLayoutVars>
      </dgm:prSet>
      <dgm:spPr/>
      <dgm:t>
        <a:bodyPr/>
        <a:lstStyle/>
        <a:p>
          <a:endParaRPr lang="cs-CZ"/>
        </a:p>
      </dgm:t>
    </dgm:pt>
    <dgm:pt modelId="{95C56E65-7407-42A3-8388-64C44E0D2C7C}" type="pres">
      <dgm:prSet presAssocID="{7436AFF1-F04B-4AAA-8537-5FD7B18F170A}" presName="level3hierChild" presStyleCnt="0"/>
      <dgm:spPr/>
    </dgm:pt>
    <dgm:pt modelId="{FB99C3D6-5441-49B0-801F-B616DA3A829F}" type="pres">
      <dgm:prSet presAssocID="{1441C082-36BF-4D0F-AF2B-1E3A7DEDB099}" presName="conn2-1" presStyleLbl="parChTrans1D2" presStyleIdx="1" presStyleCnt="2"/>
      <dgm:spPr/>
      <dgm:t>
        <a:bodyPr/>
        <a:lstStyle/>
        <a:p>
          <a:endParaRPr lang="cs-CZ"/>
        </a:p>
      </dgm:t>
    </dgm:pt>
    <dgm:pt modelId="{48C88971-73E0-406C-8588-3BF43A23AE55}" type="pres">
      <dgm:prSet presAssocID="{1441C082-36BF-4D0F-AF2B-1E3A7DEDB099}" presName="connTx" presStyleLbl="parChTrans1D2" presStyleIdx="1" presStyleCnt="2"/>
      <dgm:spPr/>
      <dgm:t>
        <a:bodyPr/>
        <a:lstStyle/>
        <a:p>
          <a:endParaRPr lang="cs-CZ"/>
        </a:p>
      </dgm:t>
    </dgm:pt>
    <dgm:pt modelId="{D9968893-0387-4848-844E-445FBE1F3795}" type="pres">
      <dgm:prSet presAssocID="{F71EDA46-6A0B-44AD-ACBD-28484FEF4351}" presName="root2" presStyleCnt="0"/>
      <dgm:spPr/>
    </dgm:pt>
    <dgm:pt modelId="{9070C2BC-4006-4D1C-92F4-5D3B1410D73B}" type="pres">
      <dgm:prSet presAssocID="{F71EDA46-6A0B-44AD-ACBD-28484FEF4351}" presName="LevelTwoTextNode" presStyleLbl="node2" presStyleIdx="1" presStyleCnt="2">
        <dgm:presLayoutVars>
          <dgm:chPref val="3"/>
        </dgm:presLayoutVars>
      </dgm:prSet>
      <dgm:spPr/>
      <dgm:t>
        <a:bodyPr/>
        <a:lstStyle/>
        <a:p>
          <a:endParaRPr lang="cs-CZ"/>
        </a:p>
      </dgm:t>
    </dgm:pt>
    <dgm:pt modelId="{7C0D5434-5782-4DB6-8EF5-0553D922F6F3}" type="pres">
      <dgm:prSet presAssocID="{F71EDA46-6A0B-44AD-ACBD-28484FEF4351}" presName="level3hierChild" presStyleCnt="0"/>
      <dgm:spPr/>
    </dgm:pt>
    <dgm:pt modelId="{699DA349-F2AC-4105-9A1A-936176A1E872}" type="pres">
      <dgm:prSet presAssocID="{F277C962-0C5A-49A4-8017-47D226C0FA33}" presName="conn2-1" presStyleLbl="parChTrans1D3" presStyleIdx="2" presStyleCnt="7"/>
      <dgm:spPr/>
      <dgm:t>
        <a:bodyPr/>
        <a:lstStyle/>
        <a:p>
          <a:endParaRPr lang="cs-CZ"/>
        </a:p>
      </dgm:t>
    </dgm:pt>
    <dgm:pt modelId="{054BD7A7-18ED-420C-BB5F-52C64D682E09}" type="pres">
      <dgm:prSet presAssocID="{F277C962-0C5A-49A4-8017-47D226C0FA33}" presName="connTx" presStyleLbl="parChTrans1D3" presStyleIdx="2" presStyleCnt="7"/>
      <dgm:spPr/>
      <dgm:t>
        <a:bodyPr/>
        <a:lstStyle/>
        <a:p>
          <a:endParaRPr lang="cs-CZ"/>
        </a:p>
      </dgm:t>
    </dgm:pt>
    <dgm:pt modelId="{7B6C2A9C-5694-4D85-B56A-4839605E2D51}" type="pres">
      <dgm:prSet presAssocID="{23B9B771-03D3-4518-90D8-9A814DBF27B2}" presName="root2" presStyleCnt="0"/>
      <dgm:spPr/>
    </dgm:pt>
    <dgm:pt modelId="{A3D1EC54-88DD-4D0A-9D6B-58FDB794D728}" type="pres">
      <dgm:prSet presAssocID="{23B9B771-03D3-4518-90D8-9A814DBF27B2}" presName="LevelTwoTextNode" presStyleLbl="node3" presStyleIdx="2" presStyleCnt="7" custScaleY="208909" custLinFactNeighborX="-734" custLinFactNeighborY="35221">
        <dgm:presLayoutVars>
          <dgm:chPref val="3"/>
        </dgm:presLayoutVars>
      </dgm:prSet>
      <dgm:spPr/>
      <dgm:t>
        <a:bodyPr/>
        <a:lstStyle/>
        <a:p>
          <a:endParaRPr lang="cs-CZ"/>
        </a:p>
      </dgm:t>
    </dgm:pt>
    <dgm:pt modelId="{9506C769-E816-480C-BA3A-93D7DA2A0CC3}" type="pres">
      <dgm:prSet presAssocID="{23B9B771-03D3-4518-90D8-9A814DBF27B2}" presName="level3hierChild" presStyleCnt="0"/>
      <dgm:spPr/>
    </dgm:pt>
    <dgm:pt modelId="{9F04E147-C387-4D1D-A682-85F0F161BF45}" type="pres">
      <dgm:prSet presAssocID="{B5C72EAB-CDD9-4FBD-8798-5110C93F7F13}" presName="conn2-1" presStyleLbl="parChTrans1D3" presStyleIdx="3" presStyleCnt="7"/>
      <dgm:spPr/>
      <dgm:t>
        <a:bodyPr/>
        <a:lstStyle/>
        <a:p>
          <a:endParaRPr lang="cs-CZ"/>
        </a:p>
      </dgm:t>
    </dgm:pt>
    <dgm:pt modelId="{71CE072B-7AB7-4DDE-AB2D-E0F946BAA8C4}" type="pres">
      <dgm:prSet presAssocID="{B5C72EAB-CDD9-4FBD-8798-5110C93F7F13}" presName="connTx" presStyleLbl="parChTrans1D3" presStyleIdx="3" presStyleCnt="7"/>
      <dgm:spPr/>
      <dgm:t>
        <a:bodyPr/>
        <a:lstStyle/>
        <a:p>
          <a:endParaRPr lang="cs-CZ"/>
        </a:p>
      </dgm:t>
    </dgm:pt>
    <dgm:pt modelId="{23F1277C-D2EE-4E2B-95C0-C7471065AE2F}" type="pres">
      <dgm:prSet presAssocID="{181E4C56-5F18-4E74-A143-2E178127F40A}" presName="root2" presStyleCnt="0"/>
      <dgm:spPr/>
    </dgm:pt>
    <dgm:pt modelId="{8FE62FC4-159B-411C-81EF-F21C5CDDDE70}" type="pres">
      <dgm:prSet presAssocID="{181E4C56-5F18-4E74-A143-2E178127F40A}" presName="LevelTwoTextNode" presStyleLbl="node3" presStyleIdx="3" presStyleCnt="7" custLinFactNeighborX="-762" custLinFactNeighborY="35072">
        <dgm:presLayoutVars>
          <dgm:chPref val="3"/>
        </dgm:presLayoutVars>
      </dgm:prSet>
      <dgm:spPr/>
      <dgm:t>
        <a:bodyPr/>
        <a:lstStyle/>
        <a:p>
          <a:endParaRPr lang="cs-CZ"/>
        </a:p>
      </dgm:t>
    </dgm:pt>
    <dgm:pt modelId="{00826352-21C3-44DB-ABF9-5797BF734B2D}" type="pres">
      <dgm:prSet presAssocID="{181E4C56-5F18-4E74-A143-2E178127F40A}" presName="level3hierChild" presStyleCnt="0"/>
      <dgm:spPr/>
    </dgm:pt>
    <dgm:pt modelId="{4E560006-8858-4754-A8E2-1482BAB141FF}" type="pres">
      <dgm:prSet presAssocID="{981EDA3D-AC4E-4A2D-9B2E-5B0F6B39F070}" presName="conn2-1" presStyleLbl="parChTrans1D3" presStyleIdx="4" presStyleCnt="7"/>
      <dgm:spPr/>
      <dgm:t>
        <a:bodyPr/>
        <a:lstStyle/>
        <a:p>
          <a:endParaRPr lang="cs-CZ"/>
        </a:p>
      </dgm:t>
    </dgm:pt>
    <dgm:pt modelId="{53190AB5-2E69-41F7-AE72-EC399FD3E501}" type="pres">
      <dgm:prSet presAssocID="{981EDA3D-AC4E-4A2D-9B2E-5B0F6B39F070}" presName="connTx" presStyleLbl="parChTrans1D3" presStyleIdx="4" presStyleCnt="7"/>
      <dgm:spPr/>
      <dgm:t>
        <a:bodyPr/>
        <a:lstStyle/>
        <a:p>
          <a:endParaRPr lang="cs-CZ"/>
        </a:p>
      </dgm:t>
    </dgm:pt>
    <dgm:pt modelId="{EA40659F-B57F-4EE7-A7CD-55803E411786}" type="pres">
      <dgm:prSet presAssocID="{33DD7B41-DA34-42B4-82A9-4571EB25B565}" presName="root2" presStyleCnt="0"/>
      <dgm:spPr/>
    </dgm:pt>
    <dgm:pt modelId="{C277504E-336B-4525-98F6-09F713D79647}" type="pres">
      <dgm:prSet presAssocID="{33DD7B41-DA34-42B4-82A9-4571EB25B565}" presName="LevelTwoTextNode" presStyleLbl="node3" presStyleIdx="4" presStyleCnt="7" custLinFactNeighborY="22873">
        <dgm:presLayoutVars>
          <dgm:chPref val="3"/>
        </dgm:presLayoutVars>
      </dgm:prSet>
      <dgm:spPr/>
      <dgm:t>
        <a:bodyPr/>
        <a:lstStyle/>
        <a:p>
          <a:endParaRPr lang="cs-CZ"/>
        </a:p>
      </dgm:t>
    </dgm:pt>
    <dgm:pt modelId="{EDAE34FC-427F-4BD9-98CD-270C5022B509}" type="pres">
      <dgm:prSet presAssocID="{33DD7B41-DA34-42B4-82A9-4571EB25B565}" presName="level3hierChild" presStyleCnt="0"/>
      <dgm:spPr/>
    </dgm:pt>
    <dgm:pt modelId="{0DE87784-94A2-4326-B92A-05B6B0A572E4}" type="pres">
      <dgm:prSet presAssocID="{F0FE4808-3397-4B62-BC57-0D4848BB5323}" presName="conn2-1" presStyleLbl="parChTrans1D3" presStyleIdx="5" presStyleCnt="7"/>
      <dgm:spPr/>
      <dgm:t>
        <a:bodyPr/>
        <a:lstStyle/>
        <a:p>
          <a:endParaRPr lang="cs-CZ"/>
        </a:p>
      </dgm:t>
    </dgm:pt>
    <dgm:pt modelId="{F6E41652-002F-4D99-B7A4-A6322CE96779}" type="pres">
      <dgm:prSet presAssocID="{F0FE4808-3397-4B62-BC57-0D4848BB5323}" presName="connTx" presStyleLbl="parChTrans1D3" presStyleIdx="5" presStyleCnt="7"/>
      <dgm:spPr/>
      <dgm:t>
        <a:bodyPr/>
        <a:lstStyle/>
        <a:p>
          <a:endParaRPr lang="cs-CZ"/>
        </a:p>
      </dgm:t>
    </dgm:pt>
    <dgm:pt modelId="{4F26AFF8-3565-484A-9458-4BF09C60217F}" type="pres">
      <dgm:prSet presAssocID="{08D934A7-9BC1-494D-BB25-A908CA274D17}" presName="root2" presStyleCnt="0"/>
      <dgm:spPr/>
    </dgm:pt>
    <dgm:pt modelId="{80CF6D80-B8D3-4DAC-AFED-A74DEEC59554}" type="pres">
      <dgm:prSet presAssocID="{08D934A7-9BC1-494D-BB25-A908CA274D17}" presName="LevelTwoTextNode" presStyleLbl="node3" presStyleIdx="5" presStyleCnt="7" custLinFactNeighborY="11627">
        <dgm:presLayoutVars>
          <dgm:chPref val="3"/>
        </dgm:presLayoutVars>
      </dgm:prSet>
      <dgm:spPr/>
      <dgm:t>
        <a:bodyPr/>
        <a:lstStyle/>
        <a:p>
          <a:endParaRPr lang="cs-CZ"/>
        </a:p>
      </dgm:t>
    </dgm:pt>
    <dgm:pt modelId="{339FA922-8A0B-4FA7-8DD8-94D35E258D95}" type="pres">
      <dgm:prSet presAssocID="{08D934A7-9BC1-494D-BB25-A908CA274D17}" presName="level3hierChild" presStyleCnt="0"/>
      <dgm:spPr/>
    </dgm:pt>
    <dgm:pt modelId="{9B883D87-817A-4DAB-BC25-FD84B2BFCFA4}" type="pres">
      <dgm:prSet presAssocID="{9A7A02C8-1760-4F68-AA6D-C626C11258F6}" presName="conn2-1" presStyleLbl="parChTrans1D3" presStyleIdx="6" presStyleCnt="7"/>
      <dgm:spPr/>
      <dgm:t>
        <a:bodyPr/>
        <a:lstStyle/>
        <a:p>
          <a:endParaRPr lang="cs-CZ"/>
        </a:p>
      </dgm:t>
    </dgm:pt>
    <dgm:pt modelId="{C6EE6C04-3A3F-49E4-BB9C-95A5FED7AB89}" type="pres">
      <dgm:prSet presAssocID="{9A7A02C8-1760-4F68-AA6D-C626C11258F6}" presName="connTx" presStyleLbl="parChTrans1D3" presStyleIdx="6" presStyleCnt="7"/>
      <dgm:spPr/>
      <dgm:t>
        <a:bodyPr/>
        <a:lstStyle/>
        <a:p>
          <a:endParaRPr lang="cs-CZ"/>
        </a:p>
      </dgm:t>
    </dgm:pt>
    <dgm:pt modelId="{6644ED46-D091-44EC-8189-D7D21E9CF300}" type="pres">
      <dgm:prSet presAssocID="{A7C7E6E3-80B0-48F6-AFFF-3659213E4D6F}" presName="root2" presStyleCnt="0"/>
      <dgm:spPr/>
    </dgm:pt>
    <dgm:pt modelId="{788AC848-A6D4-48A1-ABCB-4048A1B30FAB}" type="pres">
      <dgm:prSet presAssocID="{A7C7E6E3-80B0-48F6-AFFF-3659213E4D6F}" presName="LevelTwoTextNode" presStyleLbl="node3" presStyleIdx="6" presStyleCnt="7">
        <dgm:presLayoutVars>
          <dgm:chPref val="3"/>
        </dgm:presLayoutVars>
      </dgm:prSet>
      <dgm:spPr/>
      <dgm:t>
        <a:bodyPr/>
        <a:lstStyle/>
        <a:p>
          <a:endParaRPr lang="cs-CZ"/>
        </a:p>
      </dgm:t>
    </dgm:pt>
    <dgm:pt modelId="{7A695CD7-F235-43C4-BA13-255038AE926A}" type="pres">
      <dgm:prSet presAssocID="{A7C7E6E3-80B0-48F6-AFFF-3659213E4D6F}" presName="level3hierChild" presStyleCnt="0"/>
      <dgm:spPr/>
    </dgm:pt>
  </dgm:ptLst>
  <dgm:cxnLst>
    <dgm:cxn modelId="{3B536884-DF77-4E77-B8EC-14FB7A29D199}" srcId="{48839950-485D-4F87-B618-6399B50E22F8}" destId="{DEF1D347-EEAF-4A76-BDF8-7BFCEE9A5932}" srcOrd="1" destOrd="0" parTransId="{0ADDE511-B881-4A2A-AE94-E3F89DF12F6A}" sibTransId="{0BFC2A3B-6A51-437F-83D4-41E6031FF341}"/>
    <dgm:cxn modelId="{E8A1402A-DC5B-4C5A-97A0-28E6EFEC620A}" type="presOf" srcId="{08D934A7-9BC1-494D-BB25-A908CA274D17}" destId="{80CF6D80-B8D3-4DAC-AFED-A74DEEC59554}" srcOrd="0" destOrd="0" presId="urn:microsoft.com/office/officeart/2005/8/layout/hierarchy2"/>
    <dgm:cxn modelId="{6EE6075E-FAD8-47C0-9E5D-BFE2BB687B93}" srcId="{F71EDA46-6A0B-44AD-ACBD-28484FEF4351}" destId="{A7C7E6E3-80B0-48F6-AFFF-3659213E4D6F}" srcOrd="4" destOrd="0" parTransId="{9A7A02C8-1760-4F68-AA6D-C626C11258F6}" sibTransId="{DF3518F8-6193-4D02-A7E3-66E62292566B}"/>
    <dgm:cxn modelId="{0FA1BD0A-F731-4F67-B85B-88CE4AED9F1E}" type="presOf" srcId="{EB8A894B-521D-48E4-98AB-6AE7A6FAE791}" destId="{F0D6BAA6-9E9B-4254-AFC8-91FEB6741BBB}" srcOrd="1" destOrd="0" presId="urn:microsoft.com/office/officeart/2005/8/layout/hierarchy2"/>
    <dgm:cxn modelId="{7E2D8F43-2B18-4F6B-A753-1A547EFED73F}" type="presOf" srcId="{FB23A0DC-1E89-43B6-B7AA-E02D4FC8A192}" destId="{4ECF6C90-17A3-4029-88B6-5D8E637D5D3D}" srcOrd="0" destOrd="0" presId="urn:microsoft.com/office/officeart/2005/8/layout/hierarchy2"/>
    <dgm:cxn modelId="{9214EA51-F61B-4A5E-9B3E-33B610CC6B23}" type="presOf" srcId="{0ADDE511-B881-4A2A-AE94-E3F89DF12F6A}" destId="{092CB39D-0190-456A-878E-DE45252A862C}" srcOrd="0" destOrd="0" presId="urn:microsoft.com/office/officeart/2005/8/layout/hierarchy2"/>
    <dgm:cxn modelId="{C6C81408-868A-4DBE-9123-108BE5C1F98F}" srcId="{F71EDA46-6A0B-44AD-ACBD-28484FEF4351}" destId="{181E4C56-5F18-4E74-A143-2E178127F40A}" srcOrd="1" destOrd="0" parTransId="{B5C72EAB-CDD9-4FBD-8798-5110C93F7F13}" sibTransId="{14C2AE31-24C1-455A-99E8-A6148D1EFD3F}"/>
    <dgm:cxn modelId="{B2663D65-71CA-4EA0-BFEE-672467969A12}" type="presOf" srcId="{7BC5968A-4AD3-417A-92EC-1FB678FE90EA}" destId="{339F8268-943F-41E5-8ED4-3BF6AC2764B8}" srcOrd="0" destOrd="0" presId="urn:microsoft.com/office/officeart/2005/8/layout/hierarchy2"/>
    <dgm:cxn modelId="{BF773548-B0B1-4B5D-B997-0D51377B5616}" type="presOf" srcId="{F71EDA46-6A0B-44AD-ACBD-28484FEF4351}" destId="{9070C2BC-4006-4D1C-92F4-5D3B1410D73B}" srcOrd="0" destOrd="0" presId="urn:microsoft.com/office/officeart/2005/8/layout/hierarchy2"/>
    <dgm:cxn modelId="{F55C300D-5179-455A-8063-8ED240E44221}" type="presOf" srcId="{1FACED59-94DD-4CB0-B4F5-574CC1FA6515}" destId="{DA8D3AD2-CCF7-4D16-8CB6-B556DDCAC7A9}" srcOrd="1" destOrd="0" presId="urn:microsoft.com/office/officeart/2005/8/layout/hierarchy2"/>
    <dgm:cxn modelId="{229C8686-4C0C-4970-A6F4-C630B3EDF517}" srcId="{7A757104-4B2F-4E44-8A1E-DD5FC1AD19B2}" destId="{4278463B-DF86-47B5-9243-3FEDC89ACFE4}" srcOrd="0" destOrd="0" parTransId="{824801A1-09AF-40FD-973F-D9FC01DBF624}" sibTransId="{A4AD0AA3-DF34-44BC-8FA4-C90039E2D3F6}"/>
    <dgm:cxn modelId="{CDE3B729-AE43-4D86-B844-2337588A910E}" type="presOf" srcId="{EB8A894B-521D-48E4-98AB-6AE7A6FAE791}" destId="{B08DE62D-1AF5-4047-8AC9-81A59215DADF}" srcOrd="0" destOrd="0" presId="urn:microsoft.com/office/officeart/2005/8/layout/hierarchy2"/>
    <dgm:cxn modelId="{199FB768-9D66-4402-B709-F2AFAE16F7A8}" type="presOf" srcId="{981EDA3D-AC4E-4A2D-9B2E-5B0F6B39F070}" destId="{53190AB5-2E69-41F7-AE72-EC399FD3E501}" srcOrd="1" destOrd="0" presId="urn:microsoft.com/office/officeart/2005/8/layout/hierarchy2"/>
    <dgm:cxn modelId="{8161DC52-FFCF-467A-8175-B95E8DBF15DE}" type="presOf" srcId="{5B56E41F-BA3A-4DF3-8E40-48284C36E2D5}" destId="{F5F5A4B9-DB85-4D2D-B07D-DE28FE6FFD52}" srcOrd="1" destOrd="0" presId="urn:microsoft.com/office/officeart/2005/8/layout/hierarchy2"/>
    <dgm:cxn modelId="{841A95E8-F601-4884-A194-93A8E5E6FB0C}" srcId="{58F0E301-6BD0-4ACD-84FD-420107898C74}" destId="{48839950-485D-4F87-B618-6399B50E22F8}" srcOrd="0" destOrd="0" parTransId="{2E1714EE-3BF3-4B90-9575-60CCC9EB4DCC}" sibTransId="{EEE12016-992F-4373-9637-2FCD6451AE3E}"/>
    <dgm:cxn modelId="{A99581F8-4689-496B-90E0-2C2D6764F993}" type="presOf" srcId="{F0FE4808-3397-4B62-BC57-0D4848BB5323}" destId="{F6E41652-002F-4D99-B7A4-A6322CE96779}" srcOrd="1" destOrd="0" presId="urn:microsoft.com/office/officeart/2005/8/layout/hierarchy2"/>
    <dgm:cxn modelId="{92F62CD8-C7D2-4F60-8DE6-0945D6FD40FC}" type="presOf" srcId="{DEF1D347-EEAF-4A76-BDF8-7BFCEE9A5932}" destId="{982A0DAB-D7FB-4C00-8697-88A21D8662EA}" srcOrd="0" destOrd="0" presId="urn:microsoft.com/office/officeart/2005/8/layout/hierarchy2"/>
    <dgm:cxn modelId="{618BCE4D-7503-4E71-BA3F-AAA6AE4ADAAD}" type="presOf" srcId="{181E4C56-5F18-4E74-A143-2E178127F40A}" destId="{8FE62FC4-159B-411C-81EF-F21C5CDDDE70}" srcOrd="0" destOrd="0" presId="urn:microsoft.com/office/officeart/2005/8/layout/hierarchy2"/>
    <dgm:cxn modelId="{2E44859A-63F7-46DA-A1A1-DD6ABDC4C30F}" type="presOf" srcId="{7436AFF1-F04B-4AAA-8537-5FD7B18F170A}" destId="{1B168D0F-E35F-4065-9CD3-ED8A820B64D7}" srcOrd="0" destOrd="0" presId="urn:microsoft.com/office/officeart/2005/8/layout/hierarchy2"/>
    <dgm:cxn modelId="{6647BBDE-D806-4C9C-A577-80083F5057D6}" type="presOf" srcId="{48839950-485D-4F87-B618-6399B50E22F8}" destId="{83ED01FB-6953-4761-AE82-08F9C0DF45DD}" srcOrd="0" destOrd="0" presId="urn:microsoft.com/office/officeart/2005/8/layout/hierarchy2"/>
    <dgm:cxn modelId="{581F3A75-4B49-4D50-A9BB-DB9A065D8644}" type="presOf" srcId="{FB23A0DC-1E89-43B6-B7AA-E02D4FC8A192}" destId="{7AB3219C-2E14-4E35-B548-96448B1F1495}" srcOrd="1" destOrd="0" presId="urn:microsoft.com/office/officeart/2005/8/layout/hierarchy2"/>
    <dgm:cxn modelId="{5B8078D9-5107-4D85-9B59-47B12ADB1719}" srcId="{B9BEFF58-1A9C-43F6-AFE8-EE9CC58AF3B5}" destId="{7BC5968A-4AD3-417A-92EC-1FB678FE90EA}" srcOrd="0" destOrd="0" parTransId="{1FACED59-94DD-4CB0-B4F5-574CC1FA6515}" sibTransId="{5B2E38BB-ED02-451C-BE0C-BA1DA8D9F6C7}"/>
    <dgm:cxn modelId="{96EC82B6-5DFD-4140-A404-D14619296333}" type="presOf" srcId="{0ADDE511-B881-4A2A-AE94-E3F89DF12F6A}" destId="{965CEACB-1C17-46AC-9007-D362003440D2}" srcOrd="1" destOrd="0" presId="urn:microsoft.com/office/officeart/2005/8/layout/hierarchy2"/>
    <dgm:cxn modelId="{95D57DA8-0C3D-46D2-B7D9-40BAEBB5D5D7}" type="presOf" srcId="{F277C962-0C5A-49A4-8017-47D226C0FA33}" destId="{699DA349-F2AC-4105-9A1A-936176A1E872}" srcOrd="0" destOrd="0" presId="urn:microsoft.com/office/officeart/2005/8/layout/hierarchy2"/>
    <dgm:cxn modelId="{49E7F05F-93C4-4C8A-93F0-181FC6948671}" type="presOf" srcId="{5B56E41F-BA3A-4DF3-8E40-48284C36E2D5}" destId="{864A4FCC-ADE3-48B6-99DF-5FCAA7B01513}" srcOrd="0" destOrd="0" presId="urn:microsoft.com/office/officeart/2005/8/layout/hierarchy2"/>
    <dgm:cxn modelId="{443FD6E1-4566-4D5B-BDB0-A1F9E746D458}" type="presOf" srcId="{F0FE4808-3397-4B62-BC57-0D4848BB5323}" destId="{0DE87784-94A2-4326-B92A-05B6B0A572E4}" srcOrd="0" destOrd="0" presId="urn:microsoft.com/office/officeart/2005/8/layout/hierarchy2"/>
    <dgm:cxn modelId="{4E659B6F-E177-4E5F-A874-98CBA2A21C27}" type="presOf" srcId="{23B9B771-03D3-4518-90D8-9A814DBF27B2}" destId="{A3D1EC54-88DD-4D0A-9D6B-58FDB794D728}" srcOrd="0" destOrd="0" presId="urn:microsoft.com/office/officeart/2005/8/layout/hierarchy2"/>
    <dgm:cxn modelId="{1910B146-391D-40F1-8D3C-FF612CD2923A}" type="presOf" srcId="{7A757104-4B2F-4E44-8A1E-DD5FC1AD19B2}" destId="{F74FB2A8-A474-4854-B9B4-E6A7F5C6EC20}" srcOrd="0" destOrd="0" presId="urn:microsoft.com/office/officeart/2005/8/layout/hierarchy2"/>
    <dgm:cxn modelId="{C65DF593-1E0B-49BA-A80A-35E041EBADAF}" srcId="{58F0E301-6BD0-4ACD-84FD-420107898C74}" destId="{B9BEFF58-1A9C-43F6-AFE8-EE9CC58AF3B5}" srcOrd="1" destOrd="0" parTransId="{DD7876AE-DED3-46C6-9694-46DBEFB4A82C}" sibTransId="{F080A382-9DE4-4266-B8A2-10EDD52CB148}"/>
    <dgm:cxn modelId="{B8ABA46E-217B-4F09-8364-E0E8BE911F44}" type="presOf" srcId="{981EDA3D-AC4E-4A2D-9B2E-5B0F6B39F070}" destId="{4E560006-8858-4754-A8E2-1482BAB141FF}" srcOrd="0" destOrd="0" presId="urn:microsoft.com/office/officeart/2005/8/layout/hierarchy2"/>
    <dgm:cxn modelId="{00A42459-2A0B-4187-BC7A-06C5B23667E2}" type="presOf" srcId="{DD7876AE-DED3-46C6-9694-46DBEFB4A82C}" destId="{D51751F9-026C-4910-A088-2EB5D89CFD57}" srcOrd="0" destOrd="0" presId="urn:microsoft.com/office/officeart/2005/8/layout/hierarchy2"/>
    <dgm:cxn modelId="{31B0E222-3895-4172-9379-EE2635325D2F}" type="presOf" srcId="{9A7A02C8-1760-4F68-AA6D-C626C11258F6}" destId="{C6EE6C04-3A3F-49E4-BB9C-95A5FED7AB89}" srcOrd="1" destOrd="0" presId="urn:microsoft.com/office/officeart/2005/8/layout/hierarchy2"/>
    <dgm:cxn modelId="{3A455333-E9B8-4F1D-A0A7-E1C4AD9A4583}" srcId="{48839950-485D-4F87-B618-6399B50E22F8}" destId="{DD66923C-622F-4537-A91E-700C270BC052}" srcOrd="2" destOrd="0" parTransId="{FB23A0DC-1E89-43B6-B7AA-E02D4FC8A192}" sibTransId="{2F61252F-F532-4C8E-94CA-E67BB4235A53}"/>
    <dgm:cxn modelId="{6207DED3-FCA2-4BE4-8E30-1E10E3431E5A}" type="presOf" srcId="{4278463B-DF86-47B5-9243-3FEDC89ACFE4}" destId="{4FE235BF-7E4A-4B8E-9F2B-DC17D051753B}" srcOrd="0" destOrd="0" presId="urn:microsoft.com/office/officeart/2005/8/layout/hierarchy2"/>
    <dgm:cxn modelId="{C524C86E-159C-45E2-ACF5-5E07F24C8E98}" type="presOf" srcId="{B5C72EAB-CDD9-4FBD-8798-5110C93F7F13}" destId="{71CE072B-7AB7-4DDE-AB2D-E0F946BAA8C4}" srcOrd="1" destOrd="0" presId="urn:microsoft.com/office/officeart/2005/8/layout/hierarchy2"/>
    <dgm:cxn modelId="{7EC329E9-1646-478E-B4CC-898BF079E6FF}" type="presOf" srcId="{1441C082-36BF-4D0F-AF2B-1E3A7DEDB099}" destId="{FB99C3D6-5441-49B0-801F-B616DA3A829F}" srcOrd="0" destOrd="0" presId="urn:microsoft.com/office/officeart/2005/8/layout/hierarchy2"/>
    <dgm:cxn modelId="{3B418460-2BA2-4856-9DC6-CB2FA42FAB39}" type="presOf" srcId="{B5C72EAB-CDD9-4FBD-8798-5110C93F7F13}" destId="{9F04E147-C387-4D1D-A682-85F0F161BF45}" srcOrd="0" destOrd="0" presId="urn:microsoft.com/office/officeart/2005/8/layout/hierarchy2"/>
    <dgm:cxn modelId="{7A0E1319-F284-4120-96EE-51A73BDBA78D}" type="presOf" srcId="{0F848CCD-8506-4096-B787-56795C19397C}" destId="{F44F29CD-F6DA-4106-BA0B-8C17847D220A}" srcOrd="0" destOrd="0" presId="urn:microsoft.com/office/officeart/2005/8/layout/hierarchy2"/>
    <dgm:cxn modelId="{C1B6E90A-D780-4968-8E70-CC9C2EC97380}" srcId="{4278463B-DF86-47B5-9243-3FEDC89ACFE4}" destId="{F71EDA46-6A0B-44AD-ACBD-28484FEF4351}" srcOrd="1" destOrd="0" parTransId="{1441C082-36BF-4D0F-AF2B-1E3A7DEDB099}" sibTransId="{6BF39167-5876-40C2-9DA9-ABD46D04CE7F}"/>
    <dgm:cxn modelId="{F6163E3D-8CD7-4E57-938D-82829A659B07}" type="presOf" srcId="{2E1714EE-3BF3-4B90-9575-60CCC9EB4DCC}" destId="{F40EC851-9E0D-454C-845E-C03C1DB67BF3}" srcOrd="1" destOrd="0" presId="urn:microsoft.com/office/officeart/2005/8/layout/hierarchy2"/>
    <dgm:cxn modelId="{BF49383B-75B7-4BB5-8EB1-634FFCA0F710}" type="presOf" srcId="{B9BEFF58-1A9C-43F6-AFE8-EE9CC58AF3B5}" destId="{826DF80C-9E11-495D-A1A9-AAE1758E0E2C}" srcOrd="0" destOrd="0" presId="urn:microsoft.com/office/officeart/2005/8/layout/hierarchy2"/>
    <dgm:cxn modelId="{2AF4481F-0366-44F7-AAFD-CF32A341B86B}" type="presOf" srcId="{DD66923C-622F-4537-A91E-700C270BC052}" destId="{3FC36214-ED1F-4607-9DA1-2E2F318CD0C5}" srcOrd="0" destOrd="0" presId="urn:microsoft.com/office/officeart/2005/8/layout/hierarchy2"/>
    <dgm:cxn modelId="{8D395657-5B1B-4584-AFC4-A882A96C1727}" srcId="{F71EDA46-6A0B-44AD-ACBD-28484FEF4351}" destId="{23B9B771-03D3-4518-90D8-9A814DBF27B2}" srcOrd="0" destOrd="0" parTransId="{F277C962-0C5A-49A4-8017-47D226C0FA33}" sibTransId="{F61989AA-0B7A-41B2-9E48-7CA3682AB31F}"/>
    <dgm:cxn modelId="{BA9B526C-2726-49ED-9B13-51752E00B3C0}" type="presOf" srcId="{0F848CCD-8506-4096-B787-56795C19397C}" destId="{B6605158-BF0D-4E16-B90F-C0222498C1CC}" srcOrd="1" destOrd="0" presId="urn:microsoft.com/office/officeart/2005/8/layout/hierarchy2"/>
    <dgm:cxn modelId="{072A15DC-2476-477E-B836-24F651A6FF76}" srcId="{F71EDA46-6A0B-44AD-ACBD-28484FEF4351}" destId="{33DD7B41-DA34-42B4-82A9-4571EB25B565}" srcOrd="2" destOrd="0" parTransId="{981EDA3D-AC4E-4A2D-9B2E-5B0F6B39F070}" sibTransId="{C1C6310E-528F-48D4-BC20-5D85D978A622}"/>
    <dgm:cxn modelId="{70D5457E-06B6-4020-B187-8E7B29EEBB18}" srcId="{F71EDA46-6A0B-44AD-ACBD-28484FEF4351}" destId="{08D934A7-9BC1-494D-BB25-A908CA274D17}" srcOrd="3" destOrd="0" parTransId="{F0FE4808-3397-4B62-BC57-0D4848BB5323}" sibTransId="{9FC20C86-4032-445D-8797-E1D356C91E1C}"/>
    <dgm:cxn modelId="{ECAFB848-12F3-4202-9115-1C1EB992AA51}" type="presOf" srcId="{2E1714EE-3BF3-4B90-9575-60CCC9EB4DCC}" destId="{91DCB7B7-B4E1-417C-9220-FAB274AB504D}" srcOrd="0" destOrd="0" presId="urn:microsoft.com/office/officeart/2005/8/layout/hierarchy2"/>
    <dgm:cxn modelId="{19010693-0D72-42A2-98CC-1A35773E859E}" srcId="{4278463B-DF86-47B5-9243-3FEDC89ACFE4}" destId="{58F0E301-6BD0-4ACD-84FD-420107898C74}" srcOrd="0" destOrd="0" parTransId="{5B56E41F-BA3A-4DF3-8E40-48284C36E2D5}" sibTransId="{7170516C-BCC8-4704-AD0E-89F8E924FCBD}"/>
    <dgm:cxn modelId="{92740084-1492-441F-A084-9B40E81640CE}" type="presOf" srcId="{9A7A02C8-1760-4F68-AA6D-C626C11258F6}" destId="{9B883D87-817A-4DAB-BC25-FD84B2BFCFA4}" srcOrd="0" destOrd="0" presId="urn:microsoft.com/office/officeart/2005/8/layout/hierarchy2"/>
    <dgm:cxn modelId="{3B67154F-8DEA-42F1-B9DD-760C8C52A905}" type="presOf" srcId="{DD7876AE-DED3-46C6-9694-46DBEFB4A82C}" destId="{46EF17B8-85E9-45E7-87D2-D4ACA67A05FA}" srcOrd="1" destOrd="0" presId="urn:microsoft.com/office/officeart/2005/8/layout/hierarchy2"/>
    <dgm:cxn modelId="{CC4FD896-30CA-403F-92D8-375828121039}" type="presOf" srcId="{F277C962-0C5A-49A4-8017-47D226C0FA33}" destId="{054BD7A7-18ED-420C-BB5F-52C64D682E09}" srcOrd="1" destOrd="0" presId="urn:microsoft.com/office/officeart/2005/8/layout/hierarchy2"/>
    <dgm:cxn modelId="{47605113-3BF0-4C29-898A-13A758258079}" type="presOf" srcId="{1FACED59-94DD-4CB0-B4F5-574CC1FA6515}" destId="{7B0AC920-BECB-4B48-943B-C94953FC84EC}" srcOrd="0" destOrd="0" presId="urn:microsoft.com/office/officeart/2005/8/layout/hierarchy2"/>
    <dgm:cxn modelId="{C5F0CA68-682C-4533-A39A-64FC97446764}" srcId="{48839950-485D-4F87-B618-6399B50E22F8}" destId="{8B40F503-9446-409A-8A30-F366BCC74C2F}" srcOrd="0" destOrd="0" parTransId="{0F848CCD-8506-4096-B787-56795C19397C}" sibTransId="{05B14825-FAC1-4677-9BB4-E62341ED3648}"/>
    <dgm:cxn modelId="{6B7B6AD8-5622-4A5B-85A6-B511973C7946}" type="presOf" srcId="{8B40F503-9446-409A-8A30-F366BCC74C2F}" destId="{D99250C0-1693-461F-99DB-1CB944CE3CBC}" srcOrd="0" destOrd="0" presId="urn:microsoft.com/office/officeart/2005/8/layout/hierarchy2"/>
    <dgm:cxn modelId="{E2A36386-85D4-4D10-8B4D-B80ECF9F1DFE}" type="presOf" srcId="{1441C082-36BF-4D0F-AF2B-1E3A7DEDB099}" destId="{48C88971-73E0-406C-8588-3BF43A23AE55}" srcOrd="1" destOrd="0" presId="urn:microsoft.com/office/officeart/2005/8/layout/hierarchy2"/>
    <dgm:cxn modelId="{2298D064-9C68-4611-B5FA-72983B34785D}" srcId="{B9BEFF58-1A9C-43F6-AFE8-EE9CC58AF3B5}" destId="{7436AFF1-F04B-4AAA-8537-5FD7B18F170A}" srcOrd="1" destOrd="0" parTransId="{EB8A894B-521D-48E4-98AB-6AE7A6FAE791}" sibTransId="{DE41A26B-F4BD-4B49-946C-F07BD82D14AE}"/>
    <dgm:cxn modelId="{86367403-0A2E-43E9-9EE3-2993C50298AD}" type="presOf" srcId="{33DD7B41-DA34-42B4-82A9-4571EB25B565}" destId="{C277504E-336B-4525-98F6-09F713D79647}" srcOrd="0" destOrd="0" presId="urn:microsoft.com/office/officeart/2005/8/layout/hierarchy2"/>
    <dgm:cxn modelId="{C747176D-93F8-46CE-830D-BE5E71563A33}" type="presOf" srcId="{58F0E301-6BD0-4ACD-84FD-420107898C74}" destId="{5D8707C6-0D22-49B6-AA18-9B53AD6E4C25}" srcOrd="0" destOrd="0" presId="urn:microsoft.com/office/officeart/2005/8/layout/hierarchy2"/>
    <dgm:cxn modelId="{960C6549-CF9E-4F27-A0F8-9BA9B8383929}" type="presOf" srcId="{A7C7E6E3-80B0-48F6-AFFF-3659213E4D6F}" destId="{788AC848-A6D4-48A1-ABCB-4048A1B30FAB}" srcOrd="0" destOrd="0" presId="urn:microsoft.com/office/officeart/2005/8/layout/hierarchy2"/>
    <dgm:cxn modelId="{593480CE-7DDE-4F6C-A226-2099008C1A40}" type="presParOf" srcId="{F74FB2A8-A474-4854-B9B4-E6A7F5C6EC20}" destId="{5F9030DA-DE28-4813-A63C-92E534B7C0CE}" srcOrd="0" destOrd="0" presId="urn:microsoft.com/office/officeart/2005/8/layout/hierarchy2"/>
    <dgm:cxn modelId="{30AB7B57-9090-4CAD-9B1F-0280E3BB9CDC}" type="presParOf" srcId="{5F9030DA-DE28-4813-A63C-92E534B7C0CE}" destId="{4FE235BF-7E4A-4B8E-9F2B-DC17D051753B}" srcOrd="0" destOrd="0" presId="urn:microsoft.com/office/officeart/2005/8/layout/hierarchy2"/>
    <dgm:cxn modelId="{A06C16E8-20F6-46F8-9B84-28096BC65E78}" type="presParOf" srcId="{5F9030DA-DE28-4813-A63C-92E534B7C0CE}" destId="{747BD3EA-4CE8-4170-91AE-230AF64F23FF}" srcOrd="1" destOrd="0" presId="urn:microsoft.com/office/officeart/2005/8/layout/hierarchy2"/>
    <dgm:cxn modelId="{B826172D-3A0A-4FD2-8E7A-C33EE4DD965A}" type="presParOf" srcId="{747BD3EA-4CE8-4170-91AE-230AF64F23FF}" destId="{864A4FCC-ADE3-48B6-99DF-5FCAA7B01513}" srcOrd="0" destOrd="0" presId="urn:microsoft.com/office/officeart/2005/8/layout/hierarchy2"/>
    <dgm:cxn modelId="{688D297E-313B-4235-B536-CED3CF7A6DDB}" type="presParOf" srcId="{864A4FCC-ADE3-48B6-99DF-5FCAA7B01513}" destId="{F5F5A4B9-DB85-4D2D-B07D-DE28FE6FFD52}" srcOrd="0" destOrd="0" presId="urn:microsoft.com/office/officeart/2005/8/layout/hierarchy2"/>
    <dgm:cxn modelId="{ADC5049F-53B9-41DB-92EB-0DF31E484ECA}" type="presParOf" srcId="{747BD3EA-4CE8-4170-91AE-230AF64F23FF}" destId="{1E8F0B30-5000-4CC3-98FA-4CE8742107E7}" srcOrd="1" destOrd="0" presId="urn:microsoft.com/office/officeart/2005/8/layout/hierarchy2"/>
    <dgm:cxn modelId="{5E94BDA2-B865-426F-B3E6-38F7A323F8E1}" type="presParOf" srcId="{1E8F0B30-5000-4CC3-98FA-4CE8742107E7}" destId="{5D8707C6-0D22-49B6-AA18-9B53AD6E4C25}" srcOrd="0" destOrd="0" presId="urn:microsoft.com/office/officeart/2005/8/layout/hierarchy2"/>
    <dgm:cxn modelId="{377F3DE8-26F5-4B85-BA06-7778D60BBE3C}" type="presParOf" srcId="{1E8F0B30-5000-4CC3-98FA-4CE8742107E7}" destId="{B88538A0-EDD1-471F-BA0D-E1210C9BC575}" srcOrd="1" destOrd="0" presId="urn:microsoft.com/office/officeart/2005/8/layout/hierarchy2"/>
    <dgm:cxn modelId="{C76B6005-815B-4167-8C99-27901D068666}" type="presParOf" srcId="{B88538A0-EDD1-471F-BA0D-E1210C9BC575}" destId="{91DCB7B7-B4E1-417C-9220-FAB274AB504D}" srcOrd="0" destOrd="0" presId="urn:microsoft.com/office/officeart/2005/8/layout/hierarchy2"/>
    <dgm:cxn modelId="{2D4399A1-E385-4C7D-9964-ADA5AEADB29B}" type="presParOf" srcId="{91DCB7B7-B4E1-417C-9220-FAB274AB504D}" destId="{F40EC851-9E0D-454C-845E-C03C1DB67BF3}" srcOrd="0" destOrd="0" presId="urn:microsoft.com/office/officeart/2005/8/layout/hierarchy2"/>
    <dgm:cxn modelId="{BA39B7F0-C02A-43A5-9901-0588D8BBA79C}" type="presParOf" srcId="{B88538A0-EDD1-471F-BA0D-E1210C9BC575}" destId="{99902C21-4B91-416C-BFF9-EDB3DD144D5E}" srcOrd="1" destOrd="0" presId="urn:microsoft.com/office/officeart/2005/8/layout/hierarchy2"/>
    <dgm:cxn modelId="{9F48934E-4D2F-464C-8D2F-93FC47875624}" type="presParOf" srcId="{99902C21-4B91-416C-BFF9-EDB3DD144D5E}" destId="{83ED01FB-6953-4761-AE82-08F9C0DF45DD}" srcOrd="0" destOrd="0" presId="urn:microsoft.com/office/officeart/2005/8/layout/hierarchy2"/>
    <dgm:cxn modelId="{D3187178-85A5-49A8-A198-D61BEFDEA1B3}" type="presParOf" srcId="{99902C21-4B91-416C-BFF9-EDB3DD144D5E}" destId="{6E95B114-195D-45D3-812B-5494B9000A15}" srcOrd="1" destOrd="0" presId="urn:microsoft.com/office/officeart/2005/8/layout/hierarchy2"/>
    <dgm:cxn modelId="{EEAB6479-A9A6-4BF2-910D-C5EEE0575BBA}" type="presParOf" srcId="{6E95B114-195D-45D3-812B-5494B9000A15}" destId="{F44F29CD-F6DA-4106-BA0B-8C17847D220A}" srcOrd="0" destOrd="0" presId="urn:microsoft.com/office/officeart/2005/8/layout/hierarchy2"/>
    <dgm:cxn modelId="{3A62EFA6-0F48-4DD5-96E9-261E4180D6C0}" type="presParOf" srcId="{F44F29CD-F6DA-4106-BA0B-8C17847D220A}" destId="{B6605158-BF0D-4E16-B90F-C0222498C1CC}" srcOrd="0" destOrd="0" presId="urn:microsoft.com/office/officeart/2005/8/layout/hierarchy2"/>
    <dgm:cxn modelId="{B49560FC-16F4-4F3A-8363-439E2F6B87AB}" type="presParOf" srcId="{6E95B114-195D-45D3-812B-5494B9000A15}" destId="{898D2C92-0F29-436D-B3B1-E4CD1BAD5F7C}" srcOrd="1" destOrd="0" presId="urn:microsoft.com/office/officeart/2005/8/layout/hierarchy2"/>
    <dgm:cxn modelId="{7B36A175-18C8-414E-B1D1-21E532D01E8E}" type="presParOf" srcId="{898D2C92-0F29-436D-B3B1-E4CD1BAD5F7C}" destId="{D99250C0-1693-461F-99DB-1CB944CE3CBC}" srcOrd="0" destOrd="0" presId="urn:microsoft.com/office/officeart/2005/8/layout/hierarchy2"/>
    <dgm:cxn modelId="{60D1C61C-C93C-438F-8649-22418F7C0650}" type="presParOf" srcId="{898D2C92-0F29-436D-B3B1-E4CD1BAD5F7C}" destId="{FB714AAA-3353-49C9-84F0-36E79BA1692F}" srcOrd="1" destOrd="0" presId="urn:microsoft.com/office/officeart/2005/8/layout/hierarchy2"/>
    <dgm:cxn modelId="{F6B9AD98-5D7F-4126-9535-60B2399011CA}" type="presParOf" srcId="{6E95B114-195D-45D3-812B-5494B9000A15}" destId="{092CB39D-0190-456A-878E-DE45252A862C}" srcOrd="2" destOrd="0" presId="urn:microsoft.com/office/officeart/2005/8/layout/hierarchy2"/>
    <dgm:cxn modelId="{C1BF9988-CB4D-4A71-9A5E-91C4899878E2}" type="presParOf" srcId="{092CB39D-0190-456A-878E-DE45252A862C}" destId="{965CEACB-1C17-46AC-9007-D362003440D2}" srcOrd="0" destOrd="0" presId="urn:microsoft.com/office/officeart/2005/8/layout/hierarchy2"/>
    <dgm:cxn modelId="{8B1557AF-7F59-48C5-BD28-BC5756D4135A}" type="presParOf" srcId="{6E95B114-195D-45D3-812B-5494B9000A15}" destId="{D94D9AE5-B3B0-4A75-9BF5-8B954E7828AA}" srcOrd="3" destOrd="0" presId="urn:microsoft.com/office/officeart/2005/8/layout/hierarchy2"/>
    <dgm:cxn modelId="{7E3923A8-426B-40F4-B959-2B376ECD9C5A}" type="presParOf" srcId="{D94D9AE5-B3B0-4A75-9BF5-8B954E7828AA}" destId="{982A0DAB-D7FB-4C00-8697-88A21D8662EA}" srcOrd="0" destOrd="0" presId="urn:microsoft.com/office/officeart/2005/8/layout/hierarchy2"/>
    <dgm:cxn modelId="{1274EE74-A955-4B1F-87E7-3AC97CB79BE3}" type="presParOf" srcId="{D94D9AE5-B3B0-4A75-9BF5-8B954E7828AA}" destId="{BF7ED8BF-34E4-43CB-8123-C975B445D7B3}" srcOrd="1" destOrd="0" presId="urn:microsoft.com/office/officeart/2005/8/layout/hierarchy2"/>
    <dgm:cxn modelId="{FFDEF110-65D8-4647-A1D9-AFE6F52CBDEF}" type="presParOf" srcId="{6E95B114-195D-45D3-812B-5494B9000A15}" destId="{4ECF6C90-17A3-4029-88B6-5D8E637D5D3D}" srcOrd="4" destOrd="0" presId="urn:microsoft.com/office/officeart/2005/8/layout/hierarchy2"/>
    <dgm:cxn modelId="{CB06FC33-4DA0-4233-AEFB-9BCA2BFEB6CC}" type="presParOf" srcId="{4ECF6C90-17A3-4029-88B6-5D8E637D5D3D}" destId="{7AB3219C-2E14-4E35-B548-96448B1F1495}" srcOrd="0" destOrd="0" presId="urn:microsoft.com/office/officeart/2005/8/layout/hierarchy2"/>
    <dgm:cxn modelId="{6C8D5DF9-13A7-4231-B4F1-5B6827EAB6AD}" type="presParOf" srcId="{6E95B114-195D-45D3-812B-5494B9000A15}" destId="{72428C32-E2C8-488F-9D6C-8C2272A662BC}" srcOrd="5" destOrd="0" presId="urn:microsoft.com/office/officeart/2005/8/layout/hierarchy2"/>
    <dgm:cxn modelId="{3F16D235-6A76-4D75-9246-F70020035CE4}" type="presParOf" srcId="{72428C32-E2C8-488F-9D6C-8C2272A662BC}" destId="{3FC36214-ED1F-4607-9DA1-2E2F318CD0C5}" srcOrd="0" destOrd="0" presId="urn:microsoft.com/office/officeart/2005/8/layout/hierarchy2"/>
    <dgm:cxn modelId="{EC0938B2-FDF0-4AFB-88E0-BE4417A53C6C}" type="presParOf" srcId="{72428C32-E2C8-488F-9D6C-8C2272A662BC}" destId="{43CECCFC-3C3C-4329-AF91-9EAC3316F670}" srcOrd="1" destOrd="0" presId="urn:microsoft.com/office/officeart/2005/8/layout/hierarchy2"/>
    <dgm:cxn modelId="{07A295A2-0CFA-4C94-AC78-2EDA725F21F0}" type="presParOf" srcId="{B88538A0-EDD1-471F-BA0D-E1210C9BC575}" destId="{D51751F9-026C-4910-A088-2EB5D89CFD57}" srcOrd="2" destOrd="0" presId="urn:microsoft.com/office/officeart/2005/8/layout/hierarchy2"/>
    <dgm:cxn modelId="{50BA31B3-E05A-4EE7-B18B-42DC19B5511F}" type="presParOf" srcId="{D51751F9-026C-4910-A088-2EB5D89CFD57}" destId="{46EF17B8-85E9-45E7-87D2-D4ACA67A05FA}" srcOrd="0" destOrd="0" presId="urn:microsoft.com/office/officeart/2005/8/layout/hierarchy2"/>
    <dgm:cxn modelId="{15A50329-B1D9-450B-9743-7A443505BB34}" type="presParOf" srcId="{B88538A0-EDD1-471F-BA0D-E1210C9BC575}" destId="{647B01E4-582F-45F5-9BCF-1864C6E11869}" srcOrd="3" destOrd="0" presId="urn:microsoft.com/office/officeart/2005/8/layout/hierarchy2"/>
    <dgm:cxn modelId="{59F38AF6-EDAC-4AC4-81CF-058C18E8CAE2}" type="presParOf" srcId="{647B01E4-582F-45F5-9BCF-1864C6E11869}" destId="{826DF80C-9E11-495D-A1A9-AAE1758E0E2C}" srcOrd="0" destOrd="0" presId="urn:microsoft.com/office/officeart/2005/8/layout/hierarchy2"/>
    <dgm:cxn modelId="{CA0F796C-16D7-4361-A028-5494A07848B9}" type="presParOf" srcId="{647B01E4-582F-45F5-9BCF-1864C6E11869}" destId="{82E8707A-2758-4E17-9126-254122A90A0A}" srcOrd="1" destOrd="0" presId="urn:microsoft.com/office/officeart/2005/8/layout/hierarchy2"/>
    <dgm:cxn modelId="{D9348C40-422D-4E7D-B43E-9F204678C68E}" type="presParOf" srcId="{82E8707A-2758-4E17-9126-254122A90A0A}" destId="{7B0AC920-BECB-4B48-943B-C94953FC84EC}" srcOrd="0" destOrd="0" presId="urn:microsoft.com/office/officeart/2005/8/layout/hierarchy2"/>
    <dgm:cxn modelId="{8F40E78E-DC0A-4A76-9B38-78F34BD53595}" type="presParOf" srcId="{7B0AC920-BECB-4B48-943B-C94953FC84EC}" destId="{DA8D3AD2-CCF7-4D16-8CB6-B556DDCAC7A9}" srcOrd="0" destOrd="0" presId="urn:microsoft.com/office/officeart/2005/8/layout/hierarchy2"/>
    <dgm:cxn modelId="{96FB6130-1FB1-4ED2-99EE-96F1C054CF1B}" type="presParOf" srcId="{82E8707A-2758-4E17-9126-254122A90A0A}" destId="{D3A34126-B16D-4DB6-BA5E-EFEB68AEADCB}" srcOrd="1" destOrd="0" presId="urn:microsoft.com/office/officeart/2005/8/layout/hierarchy2"/>
    <dgm:cxn modelId="{9B5CBA38-6EEA-4C88-B5BF-8D28F34A6215}" type="presParOf" srcId="{D3A34126-B16D-4DB6-BA5E-EFEB68AEADCB}" destId="{339F8268-943F-41E5-8ED4-3BF6AC2764B8}" srcOrd="0" destOrd="0" presId="urn:microsoft.com/office/officeart/2005/8/layout/hierarchy2"/>
    <dgm:cxn modelId="{58C45DCA-E693-4BC6-A107-C46CF0D7659E}" type="presParOf" srcId="{D3A34126-B16D-4DB6-BA5E-EFEB68AEADCB}" destId="{399E76D4-819A-420B-9FA0-CEE7D0B0BEEF}" srcOrd="1" destOrd="0" presId="urn:microsoft.com/office/officeart/2005/8/layout/hierarchy2"/>
    <dgm:cxn modelId="{322DF739-6A33-47E9-8E5D-DD74E33F43F8}" type="presParOf" srcId="{82E8707A-2758-4E17-9126-254122A90A0A}" destId="{B08DE62D-1AF5-4047-8AC9-81A59215DADF}" srcOrd="2" destOrd="0" presId="urn:microsoft.com/office/officeart/2005/8/layout/hierarchy2"/>
    <dgm:cxn modelId="{F554547F-31C3-46CB-AD2C-9E84DB809CF7}" type="presParOf" srcId="{B08DE62D-1AF5-4047-8AC9-81A59215DADF}" destId="{F0D6BAA6-9E9B-4254-AFC8-91FEB6741BBB}" srcOrd="0" destOrd="0" presId="urn:microsoft.com/office/officeart/2005/8/layout/hierarchy2"/>
    <dgm:cxn modelId="{7327788D-0B58-4D49-94B1-B7D6453799A2}" type="presParOf" srcId="{82E8707A-2758-4E17-9126-254122A90A0A}" destId="{08634A2E-0EBE-4A1A-B491-6381BC61F042}" srcOrd="3" destOrd="0" presId="urn:microsoft.com/office/officeart/2005/8/layout/hierarchy2"/>
    <dgm:cxn modelId="{5F469A3C-8F66-419F-A089-0B078A893879}" type="presParOf" srcId="{08634A2E-0EBE-4A1A-B491-6381BC61F042}" destId="{1B168D0F-E35F-4065-9CD3-ED8A820B64D7}" srcOrd="0" destOrd="0" presId="urn:microsoft.com/office/officeart/2005/8/layout/hierarchy2"/>
    <dgm:cxn modelId="{4C278051-E5FE-421E-9699-FDFD2A5E96AC}" type="presParOf" srcId="{08634A2E-0EBE-4A1A-B491-6381BC61F042}" destId="{95C56E65-7407-42A3-8388-64C44E0D2C7C}" srcOrd="1" destOrd="0" presId="urn:microsoft.com/office/officeart/2005/8/layout/hierarchy2"/>
    <dgm:cxn modelId="{7D28F8A3-B560-44BE-AD63-43A70B94C145}" type="presParOf" srcId="{747BD3EA-4CE8-4170-91AE-230AF64F23FF}" destId="{FB99C3D6-5441-49B0-801F-B616DA3A829F}" srcOrd="2" destOrd="0" presId="urn:microsoft.com/office/officeart/2005/8/layout/hierarchy2"/>
    <dgm:cxn modelId="{06D080EB-BA7D-47CE-A013-705AFE2E9419}" type="presParOf" srcId="{FB99C3D6-5441-49B0-801F-B616DA3A829F}" destId="{48C88971-73E0-406C-8588-3BF43A23AE55}" srcOrd="0" destOrd="0" presId="urn:microsoft.com/office/officeart/2005/8/layout/hierarchy2"/>
    <dgm:cxn modelId="{1124A361-24E3-4F6C-B45D-5CB142A7E530}" type="presParOf" srcId="{747BD3EA-4CE8-4170-91AE-230AF64F23FF}" destId="{D9968893-0387-4848-844E-445FBE1F3795}" srcOrd="3" destOrd="0" presId="urn:microsoft.com/office/officeart/2005/8/layout/hierarchy2"/>
    <dgm:cxn modelId="{EAAD23D8-154B-4967-964A-D0DA1ED7E78A}" type="presParOf" srcId="{D9968893-0387-4848-844E-445FBE1F3795}" destId="{9070C2BC-4006-4D1C-92F4-5D3B1410D73B}" srcOrd="0" destOrd="0" presId="urn:microsoft.com/office/officeart/2005/8/layout/hierarchy2"/>
    <dgm:cxn modelId="{422A2F89-E499-4E08-8505-A927FF045D32}" type="presParOf" srcId="{D9968893-0387-4848-844E-445FBE1F3795}" destId="{7C0D5434-5782-4DB6-8EF5-0553D922F6F3}" srcOrd="1" destOrd="0" presId="urn:microsoft.com/office/officeart/2005/8/layout/hierarchy2"/>
    <dgm:cxn modelId="{518D041F-D07A-4043-9BC9-DAE26F97F138}" type="presParOf" srcId="{7C0D5434-5782-4DB6-8EF5-0553D922F6F3}" destId="{699DA349-F2AC-4105-9A1A-936176A1E872}" srcOrd="0" destOrd="0" presId="urn:microsoft.com/office/officeart/2005/8/layout/hierarchy2"/>
    <dgm:cxn modelId="{0A0C21BA-81C7-4AF1-AAE8-03F4F3DB375F}" type="presParOf" srcId="{699DA349-F2AC-4105-9A1A-936176A1E872}" destId="{054BD7A7-18ED-420C-BB5F-52C64D682E09}" srcOrd="0" destOrd="0" presId="urn:microsoft.com/office/officeart/2005/8/layout/hierarchy2"/>
    <dgm:cxn modelId="{BC833D14-29B4-4BE1-BC87-4EF12D9661D4}" type="presParOf" srcId="{7C0D5434-5782-4DB6-8EF5-0553D922F6F3}" destId="{7B6C2A9C-5694-4D85-B56A-4839605E2D51}" srcOrd="1" destOrd="0" presId="urn:microsoft.com/office/officeart/2005/8/layout/hierarchy2"/>
    <dgm:cxn modelId="{A6FC2DBB-382C-4CC1-B447-625B5A6C82AB}" type="presParOf" srcId="{7B6C2A9C-5694-4D85-B56A-4839605E2D51}" destId="{A3D1EC54-88DD-4D0A-9D6B-58FDB794D728}" srcOrd="0" destOrd="0" presId="urn:microsoft.com/office/officeart/2005/8/layout/hierarchy2"/>
    <dgm:cxn modelId="{BAE5F59B-4EC1-453F-8D2A-FFE4C57EF188}" type="presParOf" srcId="{7B6C2A9C-5694-4D85-B56A-4839605E2D51}" destId="{9506C769-E816-480C-BA3A-93D7DA2A0CC3}" srcOrd="1" destOrd="0" presId="urn:microsoft.com/office/officeart/2005/8/layout/hierarchy2"/>
    <dgm:cxn modelId="{91F6847B-9A38-4E6D-949E-94211D457F54}" type="presParOf" srcId="{7C0D5434-5782-4DB6-8EF5-0553D922F6F3}" destId="{9F04E147-C387-4D1D-A682-85F0F161BF45}" srcOrd="2" destOrd="0" presId="urn:microsoft.com/office/officeart/2005/8/layout/hierarchy2"/>
    <dgm:cxn modelId="{1C7F8AEB-8A42-4CAE-9F4C-210AAB12A0CB}" type="presParOf" srcId="{9F04E147-C387-4D1D-A682-85F0F161BF45}" destId="{71CE072B-7AB7-4DDE-AB2D-E0F946BAA8C4}" srcOrd="0" destOrd="0" presId="urn:microsoft.com/office/officeart/2005/8/layout/hierarchy2"/>
    <dgm:cxn modelId="{CCF6E1CC-40D2-457D-A63C-1158A7ADABF9}" type="presParOf" srcId="{7C0D5434-5782-4DB6-8EF5-0553D922F6F3}" destId="{23F1277C-D2EE-4E2B-95C0-C7471065AE2F}" srcOrd="3" destOrd="0" presId="urn:microsoft.com/office/officeart/2005/8/layout/hierarchy2"/>
    <dgm:cxn modelId="{0BBA6AFC-CF7C-453F-B50B-A23AED801387}" type="presParOf" srcId="{23F1277C-D2EE-4E2B-95C0-C7471065AE2F}" destId="{8FE62FC4-159B-411C-81EF-F21C5CDDDE70}" srcOrd="0" destOrd="0" presId="urn:microsoft.com/office/officeart/2005/8/layout/hierarchy2"/>
    <dgm:cxn modelId="{24569A93-EC35-4D0E-AFC4-8A59ED9E655E}" type="presParOf" srcId="{23F1277C-D2EE-4E2B-95C0-C7471065AE2F}" destId="{00826352-21C3-44DB-ABF9-5797BF734B2D}" srcOrd="1" destOrd="0" presId="urn:microsoft.com/office/officeart/2005/8/layout/hierarchy2"/>
    <dgm:cxn modelId="{24246D35-42FA-46A3-8BB5-0AADB1E96C65}" type="presParOf" srcId="{7C0D5434-5782-4DB6-8EF5-0553D922F6F3}" destId="{4E560006-8858-4754-A8E2-1482BAB141FF}" srcOrd="4" destOrd="0" presId="urn:microsoft.com/office/officeart/2005/8/layout/hierarchy2"/>
    <dgm:cxn modelId="{F61030DA-9423-493A-A8BC-8F311E50EEDF}" type="presParOf" srcId="{4E560006-8858-4754-A8E2-1482BAB141FF}" destId="{53190AB5-2E69-41F7-AE72-EC399FD3E501}" srcOrd="0" destOrd="0" presId="urn:microsoft.com/office/officeart/2005/8/layout/hierarchy2"/>
    <dgm:cxn modelId="{DE559572-1624-4191-A9E3-10C8794DDFD9}" type="presParOf" srcId="{7C0D5434-5782-4DB6-8EF5-0553D922F6F3}" destId="{EA40659F-B57F-4EE7-A7CD-55803E411786}" srcOrd="5" destOrd="0" presId="urn:microsoft.com/office/officeart/2005/8/layout/hierarchy2"/>
    <dgm:cxn modelId="{187C8476-6FF5-4E3C-B34E-5DC093EEF7B1}" type="presParOf" srcId="{EA40659F-B57F-4EE7-A7CD-55803E411786}" destId="{C277504E-336B-4525-98F6-09F713D79647}" srcOrd="0" destOrd="0" presId="urn:microsoft.com/office/officeart/2005/8/layout/hierarchy2"/>
    <dgm:cxn modelId="{C45F7C34-80EB-4AAF-AC00-C49F5E4EFE88}" type="presParOf" srcId="{EA40659F-B57F-4EE7-A7CD-55803E411786}" destId="{EDAE34FC-427F-4BD9-98CD-270C5022B509}" srcOrd="1" destOrd="0" presId="urn:microsoft.com/office/officeart/2005/8/layout/hierarchy2"/>
    <dgm:cxn modelId="{44A7C189-5EB3-47AD-AD4E-1DCDB02167AF}" type="presParOf" srcId="{7C0D5434-5782-4DB6-8EF5-0553D922F6F3}" destId="{0DE87784-94A2-4326-B92A-05B6B0A572E4}" srcOrd="6" destOrd="0" presId="urn:microsoft.com/office/officeart/2005/8/layout/hierarchy2"/>
    <dgm:cxn modelId="{BFC93ED8-31B6-449A-8956-83E95E19A365}" type="presParOf" srcId="{0DE87784-94A2-4326-B92A-05B6B0A572E4}" destId="{F6E41652-002F-4D99-B7A4-A6322CE96779}" srcOrd="0" destOrd="0" presId="urn:microsoft.com/office/officeart/2005/8/layout/hierarchy2"/>
    <dgm:cxn modelId="{915E0832-9A57-4BD0-A718-1F6BBC48760B}" type="presParOf" srcId="{7C0D5434-5782-4DB6-8EF5-0553D922F6F3}" destId="{4F26AFF8-3565-484A-9458-4BF09C60217F}" srcOrd="7" destOrd="0" presId="urn:microsoft.com/office/officeart/2005/8/layout/hierarchy2"/>
    <dgm:cxn modelId="{D4E12624-217D-4982-A479-467D00768B95}" type="presParOf" srcId="{4F26AFF8-3565-484A-9458-4BF09C60217F}" destId="{80CF6D80-B8D3-4DAC-AFED-A74DEEC59554}" srcOrd="0" destOrd="0" presId="urn:microsoft.com/office/officeart/2005/8/layout/hierarchy2"/>
    <dgm:cxn modelId="{B01E0DC5-6F0E-425F-BAF4-EF1683106526}" type="presParOf" srcId="{4F26AFF8-3565-484A-9458-4BF09C60217F}" destId="{339FA922-8A0B-4FA7-8DD8-94D35E258D95}" srcOrd="1" destOrd="0" presId="urn:microsoft.com/office/officeart/2005/8/layout/hierarchy2"/>
    <dgm:cxn modelId="{670605F1-5412-4CF2-BE86-DF6E2F4E2536}" type="presParOf" srcId="{7C0D5434-5782-4DB6-8EF5-0553D922F6F3}" destId="{9B883D87-817A-4DAB-BC25-FD84B2BFCFA4}" srcOrd="8" destOrd="0" presId="urn:microsoft.com/office/officeart/2005/8/layout/hierarchy2"/>
    <dgm:cxn modelId="{EF9311F2-B7CF-4E3B-8A56-E7762FD4EDC9}" type="presParOf" srcId="{9B883D87-817A-4DAB-BC25-FD84B2BFCFA4}" destId="{C6EE6C04-3A3F-49E4-BB9C-95A5FED7AB89}" srcOrd="0" destOrd="0" presId="urn:microsoft.com/office/officeart/2005/8/layout/hierarchy2"/>
    <dgm:cxn modelId="{F245B5C0-F15A-42CD-B4AF-280AC03E4CC9}" type="presParOf" srcId="{7C0D5434-5782-4DB6-8EF5-0553D922F6F3}" destId="{6644ED46-D091-44EC-8189-D7D21E9CF300}" srcOrd="9" destOrd="0" presId="urn:microsoft.com/office/officeart/2005/8/layout/hierarchy2"/>
    <dgm:cxn modelId="{2C3D48BD-06B3-434C-9DE4-9C36824AFB1C}" type="presParOf" srcId="{6644ED46-D091-44EC-8189-D7D21E9CF300}" destId="{788AC848-A6D4-48A1-ABCB-4048A1B30FAB}" srcOrd="0" destOrd="0" presId="urn:microsoft.com/office/officeart/2005/8/layout/hierarchy2"/>
    <dgm:cxn modelId="{91AEE068-C403-4A05-9A4A-D63B030676DF}" type="presParOf" srcId="{6644ED46-D091-44EC-8189-D7D21E9CF300}" destId="{7A695CD7-F235-43C4-BA13-255038AE926A}" srcOrd="1" destOrd="0" presId="urn:microsoft.com/office/officeart/2005/8/layout/hierarchy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A757104-4B2F-4E44-8A1E-DD5FC1AD19B2}"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cs-CZ"/>
        </a:p>
      </dgm:t>
    </dgm:pt>
    <dgm:pt modelId="{4278463B-DF86-47B5-9243-3FEDC89ACFE4}">
      <dgm:prSet phldrT="[Text]" custT="1"/>
      <dgm:spPr/>
      <dgm:t>
        <a:bodyPr/>
        <a:lstStyle/>
        <a:p>
          <a:r>
            <a:rPr lang="cs-CZ" sz="1200" dirty="0"/>
            <a:t>samospráva</a:t>
          </a:r>
        </a:p>
      </dgm:t>
    </dgm:pt>
    <dgm:pt modelId="{824801A1-09AF-40FD-973F-D9FC01DBF624}" type="parTrans" cxnId="{229C8686-4C0C-4970-A6F4-C630B3EDF517}">
      <dgm:prSet/>
      <dgm:spPr/>
      <dgm:t>
        <a:bodyPr/>
        <a:lstStyle/>
        <a:p>
          <a:endParaRPr lang="cs-CZ" sz="1200"/>
        </a:p>
      </dgm:t>
    </dgm:pt>
    <dgm:pt modelId="{A4AD0AA3-DF34-44BC-8FA4-C90039E2D3F6}" type="sibTrans" cxnId="{229C8686-4C0C-4970-A6F4-C630B3EDF517}">
      <dgm:prSet/>
      <dgm:spPr/>
      <dgm:t>
        <a:bodyPr/>
        <a:lstStyle/>
        <a:p>
          <a:endParaRPr lang="cs-CZ" sz="1200"/>
        </a:p>
      </dgm:t>
    </dgm:pt>
    <dgm:pt modelId="{58F0E301-6BD0-4ACD-84FD-420107898C74}">
      <dgm:prSet phldrT="[Text]" custT="1"/>
      <dgm:spPr/>
      <dgm:t>
        <a:bodyPr/>
        <a:lstStyle/>
        <a:p>
          <a:r>
            <a:rPr lang="cs-CZ" sz="1200" dirty="0"/>
            <a:t>organizace</a:t>
          </a:r>
        </a:p>
      </dgm:t>
    </dgm:pt>
    <dgm:pt modelId="{5B56E41F-BA3A-4DF3-8E40-48284C36E2D5}" type="parTrans" cxnId="{19010693-0D72-42A2-98CC-1A35773E859E}">
      <dgm:prSet custT="1"/>
      <dgm:spPr/>
      <dgm:t>
        <a:bodyPr/>
        <a:lstStyle/>
        <a:p>
          <a:endParaRPr lang="cs-CZ" sz="1200"/>
        </a:p>
      </dgm:t>
    </dgm:pt>
    <dgm:pt modelId="{7170516C-BCC8-4704-AD0E-89F8E924FCBD}" type="sibTrans" cxnId="{19010693-0D72-42A2-98CC-1A35773E859E}">
      <dgm:prSet/>
      <dgm:spPr/>
      <dgm:t>
        <a:bodyPr/>
        <a:lstStyle/>
        <a:p>
          <a:endParaRPr lang="cs-CZ" sz="1200"/>
        </a:p>
      </dgm:t>
    </dgm:pt>
    <dgm:pt modelId="{48839950-485D-4F87-B618-6399B50E22F8}">
      <dgm:prSet phldrT="[Text]" custT="1"/>
      <dgm:spPr/>
      <dgm:t>
        <a:bodyPr/>
        <a:lstStyle/>
        <a:p>
          <a:r>
            <a:rPr lang="cs-CZ" sz="1200" dirty="0"/>
            <a:t>územní</a:t>
          </a:r>
        </a:p>
      </dgm:t>
    </dgm:pt>
    <dgm:pt modelId="{2E1714EE-3BF3-4B90-9575-60CCC9EB4DCC}" type="parTrans" cxnId="{841A95E8-F601-4884-A194-93A8E5E6FB0C}">
      <dgm:prSet custT="1"/>
      <dgm:spPr/>
      <dgm:t>
        <a:bodyPr/>
        <a:lstStyle/>
        <a:p>
          <a:endParaRPr lang="cs-CZ" sz="1200"/>
        </a:p>
      </dgm:t>
    </dgm:pt>
    <dgm:pt modelId="{EEE12016-992F-4373-9637-2FCD6451AE3E}" type="sibTrans" cxnId="{841A95E8-F601-4884-A194-93A8E5E6FB0C}">
      <dgm:prSet/>
      <dgm:spPr/>
      <dgm:t>
        <a:bodyPr/>
        <a:lstStyle/>
        <a:p>
          <a:endParaRPr lang="cs-CZ" sz="1200"/>
        </a:p>
      </dgm:t>
    </dgm:pt>
    <dgm:pt modelId="{B9BEFF58-1A9C-43F6-AFE8-EE9CC58AF3B5}">
      <dgm:prSet phldrT="[Text]" custT="1"/>
      <dgm:spPr/>
      <dgm:t>
        <a:bodyPr/>
        <a:lstStyle/>
        <a:p>
          <a:r>
            <a:rPr lang="cs-CZ" sz="1200" dirty="0"/>
            <a:t>zájmová/profesní</a:t>
          </a:r>
        </a:p>
      </dgm:t>
    </dgm:pt>
    <dgm:pt modelId="{DD7876AE-DED3-46C6-9694-46DBEFB4A82C}" type="parTrans" cxnId="{C65DF593-1E0B-49BA-A80A-35E041EBADAF}">
      <dgm:prSet custT="1"/>
      <dgm:spPr/>
      <dgm:t>
        <a:bodyPr/>
        <a:lstStyle/>
        <a:p>
          <a:endParaRPr lang="cs-CZ" sz="1200"/>
        </a:p>
      </dgm:t>
    </dgm:pt>
    <dgm:pt modelId="{F080A382-9DE4-4266-B8A2-10EDD52CB148}" type="sibTrans" cxnId="{C65DF593-1E0B-49BA-A80A-35E041EBADAF}">
      <dgm:prSet/>
      <dgm:spPr/>
      <dgm:t>
        <a:bodyPr/>
        <a:lstStyle/>
        <a:p>
          <a:endParaRPr lang="cs-CZ" sz="1200"/>
        </a:p>
      </dgm:t>
    </dgm:pt>
    <dgm:pt modelId="{F71EDA46-6A0B-44AD-ACBD-28484FEF4351}">
      <dgm:prSet phldrT="[Text]" custT="1"/>
      <dgm:spPr/>
      <dgm:t>
        <a:bodyPr/>
        <a:lstStyle/>
        <a:p>
          <a:r>
            <a:rPr lang="cs-CZ" sz="1200"/>
            <a:t>činnost</a:t>
          </a:r>
        </a:p>
      </dgm:t>
    </dgm:pt>
    <dgm:pt modelId="{1441C082-36BF-4D0F-AF2B-1E3A7DEDB099}" type="parTrans" cxnId="{C1B6E90A-D780-4968-8E70-CC9C2EC97380}">
      <dgm:prSet custT="1"/>
      <dgm:spPr/>
      <dgm:t>
        <a:bodyPr/>
        <a:lstStyle/>
        <a:p>
          <a:endParaRPr lang="cs-CZ" sz="1200"/>
        </a:p>
      </dgm:t>
    </dgm:pt>
    <dgm:pt modelId="{6BF39167-5876-40C2-9DA9-ABD46D04CE7F}" type="sibTrans" cxnId="{C1B6E90A-D780-4968-8E70-CC9C2EC97380}">
      <dgm:prSet/>
      <dgm:spPr/>
      <dgm:t>
        <a:bodyPr/>
        <a:lstStyle/>
        <a:p>
          <a:endParaRPr lang="cs-CZ" sz="1200"/>
        </a:p>
      </dgm:t>
    </dgm:pt>
    <dgm:pt modelId="{23B9B771-03D3-4518-90D8-9A814DBF27B2}">
      <dgm:prSet phldrT="[Text]" custT="1"/>
      <dgm:spPr/>
      <dgm:t>
        <a:bodyPr/>
        <a:lstStyle/>
        <a:p>
          <a:r>
            <a:rPr lang="cs-CZ" sz="1200" dirty="0"/>
            <a:t>NSA  </a:t>
          </a:r>
        </a:p>
      </dgm:t>
    </dgm:pt>
    <dgm:pt modelId="{F277C962-0C5A-49A4-8017-47D226C0FA33}" type="parTrans" cxnId="{8D395657-5B1B-4584-AFC4-A882A96C1727}">
      <dgm:prSet custT="1"/>
      <dgm:spPr/>
      <dgm:t>
        <a:bodyPr/>
        <a:lstStyle/>
        <a:p>
          <a:endParaRPr lang="cs-CZ" sz="1200"/>
        </a:p>
      </dgm:t>
    </dgm:pt>
    <dgm:pt modelId="{F61989AA-0B7A-41B2-9E48-7CA3682AB31F}" type="sibTrans" cxnId="{8D395657-5B1B-4584-AFC4-A882A96C1727}">
      <dgm:prSet/>
      <dgm:spPr/>
      <dgm:t>
        <a:bodyPr/>
        <a:lstStyle/>
        <a:p>
          <a:endParaRPr lang="cs-CZ" sz="1200"/>
        </a:p>
      </dgm:t>
    </dgm:pt>
    <dgm:pt modelId="{DEF1D347-EEAF-4A76-BDF8-7BFCEE9A5932}">
      <dgm:prSet custT="1"/>
      <dgm:spPr/>
      <dgm:t>
        <a:bodyPr/>
        <a:lstStyle/>
        <a:p>
          <a:r>
            <a:rPr lang="cs-CZ" sz="1200" dirty="0"/>
            <a:t>krajská/VÚSC</a:t>
          </a:r>
        </a:p>
      </dgm:t>
    </dgm:pt>
    <dgm:pt modelId="{0ADDE511-B881-4A2A-AE94-E3F89DF12F6A}" type="parTrans" cxnId="{3B536884-DF77-4E77-B8EC-14FB7A29D199}">
      <dgm:prSet custT="1"/>
      <dgm:spPr/>
      <dgm:t>
        <a:bodyPr/>
        <a:lstStyle/>
        <a:p>
          <a:endParaRPr lang="cs-CZ" sz="1200"/>
        </a:p>
      </dgm:t>
    </dgm:pt>
    <dgm:pt modelId="{0BFC2A3B-6A51-437F-83D4-41E6031FF341}" type="sibTrans" cxnId="{3B536884-DF77-4E77-B8EC-14FB7A29D199}">
      <dgm:prSet/>
      <dgm:spPr/>
      <dgm:t>
        <a:bodyPr/>
        <a:lstStyle/>
        <a:p>
          <a:endParaRPr lang="cs-CZ" sz="1200"/>
        </a:p>
      </dgm:t>
    </dgm:pt>
    <dgm:pt modelId="{DD66923C-622F-4537-A91E-700C270BC052}">
      <dgm:prSet custT="1"/>
      <dgm:spPr/>
      <dgm:t>
        <a:bodyPr/>
        <a:lstStyle/>
        <a:p>
          <a:r>
            <a:rPr lang="cs-CZ" sz="1200" dirty="0"/>
            <a:t>územní/obecní</a:t>
          </a:r>
        </a:p>
      </dgm:t>
    </dgm:pt>
    <dgm:pt modelId="{FB23A0DC-1E89-43B6-B7AA-E02D4FC8A192}" type="parTrans" cxnId="{3A455333-E9B8-4F1D-A0A7-E1C4AD9A4583}">
      <dgm:prSet custT="1"/>
      <dgm:spPr/>
      <dgm:t>
        <a:bodyPr/>
        <a:lstStyle/>
        <a:p>
          <a:endParaRPr lang="cs-CZ" sz="1200"/>
        </a:p>
      </dgm:t>
    </dgm:pt>
    <dgm:pt modelId="{2F61252F-F532-4C8E-94CA-E67BB4235A53}" type="sibTrans" cxnId="{3A455333-E9B8-4F1D-A0A7-E1C4AD9A4583}">
      <dgm:prSet/>
      <dgm:spPr/>
      <dgm:t>
        <a:bodyPr/>
        <a:lstStyle/>
        <a:p>
          <a:endParaRPr lang="cs-CZ" sz="1200"/>
        </a:p>
      </dgm:t>
    </dgm:pt>
    <dgm:pt modelId="{181E4C56-5F18-4E74-A143-2E178127F40A}">
      <dgm:prSet custT="1"/>
      <dgm:spPr/>
      <dgm:t>
        <a:bodyPr/>
        <a:lstStyle/>
        <a:p>
          <a:r>
            <a:rPr lang="cs-CZ" sz="1200" dirty="0"/>
            <a:t>ISA</a:t>
          </a:r>
        </a:p>
      </dgm:t>
    </dgm:pt>
    <dgm:pt modelId="{B5C72EAB-CDD9-4FBD-8798-5110C93F7F13}" type="parTrans" cxnId="{C6C81408-868A-4DBE-9123-108BE5C1F98F}">
      <dgm:prSet custT="1"/>
      <dgm:spPr/>
      <dgm:t>
        <a:bodyPr/>
        <a:lstStyle/>
        <a:p>
          <a:endParaRPr lang="cs-CZ" sz="1200"/>
        </a:p>
      </dgm:t>
    </dgm:pt>
    <dgm:pt modelId="{14C2AE31-24C1-455A-99E8-A6148D1EFD3F}" type="sibTrans" cxnId="{C6C81408-868A-4DBE-9123-108BE5C1F98F}">
      <dgm:prSet/>
      <dgm:spPr/>
      <dgm:t>
        <a:bodyPr/>
        <a:lstStyle/>
        <a:p>
          <a:endParaRPr lang="cs-CZ" sz="1200"/>
        </a:p>
      </dgm:t>
    </dgm:pt>
    <dgm:pt modelId="{33DD7B41-DA34-42B4-82A9-4571EB25B565}">
      <dgm:prSet custT="1"/>
      <dgm:spPr/>
      <dgm:t>
        <a:bodyPr/>
        <a:lstStyle/>
        <a:p>
          <a:r>
            <a:rPr lang="cs-CZ" sz="1200"/>
            <a:t>OOP</a:t>
          </a:r>
        </a:p>
      </dgm:t>
    </dgm:pt>
    <dgm:pt modelId="{981EDA3D-AC4E-4A2D-9B2E-5B0F6B39F070}" type="parTrans" cxnId="{072A15DC-2476-477E-B836-24F651A6FF76}">
      <dgm:prSet custT="1"/>
      <dgm:spPr/>
      <dgm:t>
        <a:bodyPr/>
        <a:lstStyle/>
        <a:p>
          <a:endParaRPr lang="cs-CZ" sz="1200"/>
        </a:p>
      </dgm:t>
    </dgm:pt>
    <dgm:pt modelId="{C1C6310E-528F-48D4-BC20-5D85D978A622}" type="sibTrans" cxnId="{072A15DC-2476-477E-B836-24F651A6FF76}">
      <dgm:prSet/>
      <dgm:spPr/>
      <dgm:t>
        <a:bodyPr/>
        <a:lstStyle/>
        <a:p>
          <a:endParaRPr lang="cs-CZ" sz="1200"/>
        </a:p>
      </dgm:t>
    </dgm:pt>
    <dgm:pt modelId="{08D934A7-9BC1-494D-BB25-A908CA274D17}">
      <dgm:prSet custT="1"/>
      <dgm:spPr/>
      <dgm:t>
        <a:bodyPr/>
        <a:lstStyle/>
        <a:p>
          <a:r>
            <a:rPr lang="cs-CZ" sz="1200" dirty="0"/>
            <a:t>VŘPS</a:t>
          </a:r>
        </a:p>
      </dgm:t>
    </dgm:pt>
    <dgm:pt modelId="{F0FE4808-3397-4B62-BC57-0D4848BB5323}" type="parTrans" cxnId="{70D5457E-06B6-4020-B187-8E7B29EEBB18}">
      <dgm:prSet custT="1"/>
      <dgm:spPr/>
      <dgm:t>
        <a:bodyPr/>
        <a:lstStyle/>
        <a:p>
          <a:endParaRPr lang="cs-CZ" sz="1200"/>
        </a:p>
      </dgm:t>
    </dgm:pt>
    <dgm:pt modelId="{9FC20C86-4032-445D-8797-E1D356C91E1C}" type="sibTrans" cxnId="{70D5457E-06B6-4020-B187-8E7B29EEBB18}">
      <dgm:prSet/>
      <dgm:spPr/>
      <dgm:t>
        <a:bodyPr/>
        <a:lstStyle/>
        <a:p>
          <a:endParaRPr lang="cs-CZ" sz="1200"/>
        </a:p>
      </dgm:t>
    </dgm:pt>
    <dgm:pt modelId="{A7C7E6E3-80B0-48F6-AFFF-3659213E4D6F}">
      <dgm:prSet custT="1"/>
      <dgm:spPr/>
      <dgm:t>
        <a:bodyPr/>
        <a:lstStyle/>
        <a:p>
          <a:r>
            <a:rPr lang="cs-CZ" sz="1200"/>
            <a:t>FÚ/BZ</a:t>
          </a:r>
        </a:p>
      </dgm:t>
    </dgm:pt>
    <dgm:pt modelId="{9A7A02C8-1760-4F68-AA6D-C626C11258F6}" type="parTrans" cxnId="{6EE6075E-FAD8-47C0-9E5D-BFE2BB687B93}">
      <dgm:prSet custT="1"/>
      <dgm:spPr/>
      <dgm:t>
        <a:bodyPr/>
        <a:lstStyle/>
        <a:p>
          <a:endParaRPr lang="cs-CZ" sz="1200"/>
        </a:p>
      </dgm:t>
    </dgm:pt>
    <dgm:pt modelId="{DF3518F8-6193-4D02-A7E3-66E62292566B}" type="sibTrans" cxnId="{6EE6075E-FAD8-47C0-9E5D-BFE2BB687B93}">
      <dgm:prSet/>
      <dgm:spPr/>
      <dgm:t>
        <a:bodyPr/>
        <a:lstStyle/>
        <a:p>
          <a:endParaRPr lang="cs-CZ" sz="1200"/>
        </a:p>
      </dgm:t>
    </dgm:pt>
    <dgm:pt modelId="{7BC5968A-4AD3-417A-92EC-1FB678FE90EA}">
      <dgm:prSet custT="1"/>
      <dgm:spPr/>
      <dgm:t>
        <a:bodyPr/>
        <a:lstStyle/>
        <a:p>
          <a:r>
            <a:rPr lang="cs-CZ" sz="1200" dirty="0"/>
            <a:t>„komory“</a:t>
          </a:r>
        </a:p>
      </dgm:t>
    </dgm:pt>
    <dgm:pt modelId="{1FACED59-94DD-4CB0-B4F5-574CC1FA6515}" type="parTrans" cxnId="{5B8078D9-5107-4D85-9B59-47B12ADB1719}">
      <dgm:prSet custT="1"/>
      <dgm:spPr/>
      <dgm:t>
        <a:bodyPr/>
        <a:lstStyle/>
        <a:p>
          <a:endParaRPr lang="cs-CZ" sz="1200"/>
        </a:p>
      </dgm:t>
    </dgm:pt>
    <dgm:pt modelId="{5B2E38BB-ED02-451C-BE0C-BA1DA8D9F6C7}" type="sibTrans" cxnId="{5B8078D9-5107-4D85-9B59-47B12ADB1719}">
      <dgm:prSet/>
      <dgm:spPr/>
      <dgm:t>
        <a:bodyPr/>
        <a:lstStyle/>
        <a:p>
          <a:endParaRPr lang="cs-CZ" sz="1200"/>
        </a:p>
      </dgm:t>
    </dgm:pt>
    <dgm:pt modelId="{7436AFF1-F04B-4AAA-8537-5FD7B18F170A}">
      <dgm:prSet custT="1"/>
      <dgm:spPr/>
      <dgm:t>
        <a:bodyPr/>
        <a:lstStyle/>
        <a:p>
          <a:r>
            <a:rPr lang="cs-CZ" sz="1200" dirty="0"/>
            <a:t>VŠ</a:t>
          </a:r>
        </a:p>
      </dgm:t>
    </dgm:pt>
    <dgm:pt modelId="{EB8A894B-521D-48E4-98AB-6AE7A6FAE791}" type="parTrans" cxnId="{2298D064-9C68-4611-B5FA-72983B34785D}">
      <dgm:prSet custT="1"/>
      <dgm:spPr/>
      <dgm:t>
        <a:bodyPr/>
        <a:lstStyle/>
        <a:p>
          <a:endParaRPr lang="cs-CZ" sz="1200"/>
        </a:p>
      </dgm:t>
    </dgm:pt>
    <dgm:pt modelId="{DE41A26B-F4BD-4B49-946C-F07BD82D14AE}" type="sibTrans" cxnId="{2298D064-9C68-4611-B5FA-72983B34785D}">
      <dgm:prSet/>
      <dgm:spPr/>
      <dgm:t>
        <a:bodyPr/>
        <a:lstStyle/>
        <a:p>
          <a:endParaRPr lang="cs-CZ" sz="1200"/>
        </a:p>
      </dgm:t>
    </dgm:pt>
    <dgm:pt modelId="{FEFBA01F-D412-409B-802B-F71912972751}">
      <dgm:prSet/>
      <dgm:spPr/>
      <dgm:t>
        <a:bodyPr/>
        <a:lstStyle/>
        <a:p>
          <a:r>
            <a:rPr lang="cs-CZ" dirty="0"/>
            <a:t>Statutární/vnitřní předpisy – stanovy, SZŘ, </a:t>
          </a:r>
          <a:r>
            <a:rPr lang="cs-CZ" dirty="0" err="1"/>
            <a:t>DiŘ</a:t>
          </a:r>
          <a:r>
            <a:rPr lang="cs-CZ" dirty="0"/>
            <a:t>, směrnice o studiu, „citační směrnice“, atd.</a:t>
          </a:r>
        </a:p>
      </dgm:t>
    </dgm:pt>
    <dgm:pt modelId="{DB914822-D9AC-4E02-9646-9EA70867E017}" type="parTrans" cxnId="{C83EC0F9-5BBA-43AC-A384-7FF4718C243D}">
      <dgm:prSet/>
      <dgm:spPr/>
      <dgm:t>
        <a:bodyPr/>
        <a:lstStyle/>
        <a:p>
          <a:endParaRPr lang="cs-CZ"/>
        </a:p>
      </dgm:t>
    </dgm:pt>
    <dgm:pt modelId="{E33E17C8-FE67-4B91-9738-E7221C136733}" type="sibTrans" cxnId="{C83EC0F9-5BBA-43AC-A384-7FF4718C243D}">
      <dgm:prSet/>
      <dgm:spPr/>
      <dgm:t>
        <a:bodyPr/>
        <a:lstStyle/>
        <a:p>
          <a:endParaRPr lang="cs-CZ"/>
        </a:p>
      </dgm:t>
    </dgm:pt>
    <dgm:pt modelId="{B50077A3-9083-4B79-AF72-E6FFD2C05E20}">
      <dgm:prSet/>
      <dgm:spPr/>
      <dgm:t>
        <a:bodyPr/>
        <a:lstStyle/>
        <a:p>
          <a:r>
            <a:rPr lang="cs-CZ" dirty="0"/>
            <a:t>obecně závazné vyhlášky – místní poplatky, odpad, atd.</a:t>
          </a:r>
        </a:p>
      </dgm:t>
    </dgm:pt>
    <dgm:pt modelId="{938303AF-9B67-4C6D-B5E0-BDC9410D4C57}" type="parTrans" cxnId="{6C368512-1E81-44E7-BB39-6140793B2958}">
      <dgm:prSet/>
      <dgm:spPr/>
      <dgm:t>
        <a:bodyPr/>
        <a:lstStyle/>
        <a:p>
          <a:endParaRPr lang="cs-CZ"/>
        </a:p>
      </dgm:t>
    </dgm:pt>
    <dgm:pt modelId="{70651657-B28F-4A66-BF81-D46EDE1E629A}" type="sibTrans" cxnId="{6C368512-1E81-44E7-BB39-6140793B2958}">
      <dgm:prSet/>
      <dgm:spPr/>
      <dgm:t>
        <a:bodyPr/>
        <a:lstStyle/>
        <a:p>
          <a:endParaRPr lang="cs-CZ"/>
        </a:p>
      </dgm:t>
    </dgm:pt>
    <dgm:pt modelId="{F74FB2A8-A474-4854-B9B4-E6A7F5C6EC20}" type="pres">
      <dgm:prSet presAssocID="{7A757104-4B2F-4E44-8A1E-DD5FC1AD19B2}" presName="diagram" presStyleCnt="0">
        <dgm:presLayoutVars>
          <dgm:chPref val="1"/>
          <dgm:dir/>
          <dgm:animOne val="branch"/>
          <dgm:animLvl val="lvl"/>
          <dgm:resizeHandles val="exact"/>
        </dgm:presLayoutVars>
      </dgm:prSet>
      <dgm:spPr/>
      <dgm:t>
        <a:bodyPr/>
        <a:lstStyle/>
        <a:p>
          <a:endParaRPr lang="cs-CZ"/>
        </a:p>
      </dgm:t>
    </dgm:pt>
    <dgm:pt modelId="{5F9030DA-DE28-4813-A63C-92E534B7C0CE}" type="pres">
      <dgm:prSet presAssocID="{4278463B-DF86-47B5-9243-3FEDC89ACFE4}" presName="root1" presStyleCnt="0"/>
      <dgm:spPr/>
    </dgm:pt>
    <dgm:pt modelId="{4FE235BF-7E4A-4B8E-9F2B-DC17D051753B}" type="pres">
      <dgm:prSet presAssocID="{4278463B-DF86-47B5-9243-3FEDC89ACFE4}" presName="LevelOneTextNode" presStyleLbl="node0" presStyleIdx="0" presStyleCnt="1" custScaleX="127314">
        <dgm:presLayoutVars>
          <dgm:chPref val="3"/>
        </dgm:presLayoutVars>
      </dgm:prSet>
      <dgm:spPr/>
      <dgm:t>
        <a:bodyPr/>
        <a:lstStyle/>
        <a:p>
          <a:endParaRPr lang="cs-CZ"/>
        </a:p>
      </dgm:t>
    </dgm:pt>
    <dgm:pt modelId="{747BD3EA-4CE8-4170-91AE-230AF64F23FF}" type="pres">
      <dgm:prSet presAssocID="{4278463B-DF86-47B5-9243-3FEDC89ACFE4}" presName="level2hierChild" presStyleCnt="0"/>
      <dgm:spPr/>
    </dgm:pt>
    <dgm:pt modelId="{864A4FCC-ADE3-48B6-99DF-5FCAA7B01513}" type="pres">
      <dgm:prSet presAssocID="{5B56E41F-BA3A-4DF3-8E40-48284C36E2D5}" presName="conn2-1" presStyleLbl="parChTrans1D2" presStyleIdx="0" presStyleCnt="2"/>
      <dgm:spPr/>
      <dgm:t>
        <a:bodyPr/>
        <a:lstStyle/>
        <a:p>
          <a:endParaRPr lang="cs-CZ"/>
        </a:p>
      </dgm:t>
    </dgm:pt>
    <dgm:pt modelId="{F5F5A4B9-DB85-4D2D-B07D-DE28FE6FFD52}" type="pres">
      <dgm:prSet presAssocID="{5B56E41F-BA3A-4DF3-8E40-48284C36E2D5}" presName="connTx" presStyleLbl="parChTrans1D2" presStyleIdx="0" presStyleCnt="2"/>
      <dgm:spPr/>
      <dgm:t>
        <a:bodyPr/>
        <a:lstStyle/>
        <a:p>
          <a:endParaRPr lang="cs-CZ"/>
        </a:p>
      </dgm:t>
    </dgm:pt>
    <dgm:pt modelId="{1E8F0B30-5000-4CC3-98FA-4CE8742107E7}" type="pres">
      <dgm:prSet presAssocID="{58F0E301-6BD0-4ACD-84FD-420107898C74}" presName="root2" presStyleCnt="0"/>
      <dgm:spPr/>
    </dgm:pt>
    <dgm:pt modelId="{5D8707C6-0D22-49B6-AA18-9B53AD6E4C25}" type="pres">
      <dgm:prSet presAssocID="{58F0E301-6BD0-4ACD-84FD-420107898C74}" presName="LevelTwoTextNode" presStyleLbl="node2" presStyleIdx="0" presStyleCnt="2" custLinFactNeighborX="-779">
        <dgm:presLayoutVars>
          <dgm:chPref val="3"/>
        </dgm:presLayoutVars>
      </dgm:prSet>
      <dgm:spPr/>
      <dgm:t>
        <a:bodyPr/>
        <a:lstStyle/>
        <a:p>
          <a:endParaRPr lang="cs-CZ"/>
        </a:p>
      </dgm:t>
    </dgm:pt>
    <dgm:pt modelId="{B88538A0-EDD1-471F-BA0D-E1210C9BC575}" type="pres">
      <dgm:prSet presAssocID="{58F0E301-6BD0-4ACD-84FD-420107898C74}" presName="level3hierChild" presStyleCnt="0"/>
      <dgm:spPr/>
    </dgm:pt>
    <dgm:pt modelId="{91DCB7B7-B4E1-417C-9220-FAB274AB504D}" type="pres">
      <dgm:prSet presAssocID="{2E1714EE-3BF3-4B90-9575-60CCC9EB4DCC}" presName="conn2-1" presStyleLbl="parChTrans1D3" presStyleIdx="0" presStyleCnt="7"/>
      <dgm:spPr/>
      <dgm:t>
        <a:bodyPr/>
        <a:lstStyle/>
        <a:p>
          <a:endParaRPr lang="cs-CZ"/>
        </a:p>
      </dgm:t>
    </dgm:pt>
    <dgm:pt modelId="{F40EC851-9E0D-454C-845E-C03C1DB67BF3}" type="pres">
      <dgm:prSet presAssocID="{2E1714EE-3BF3-4B90-9575-60CCC9EB4DCC}" presName="connTx" presStyleLbl="parChTrans1D3" presStyleIdx="0" presStyleCnt="7"/>
      <dgm:spPr/>
      <dgm:t>
        <a:bodyPr/>
        <a:lstStyle/>
        <a:p>
          <a:endParaRPr lang="cs-CZ"/>
        </a:p>
      </dgm:t>
    </dgm:pt>
    <dgm:pt modelId="{99902C21-4B91-416C-BFF9-EDB3DD144D5E}" type="pres">
      <dgm:prSet presAssocID="{48839950-485D-4F87-B618-6399B50E22F8}" presName="root2" presStyleCnt="0"/>
      <dgm:spPr/>
    </dgm:pt>
    <dgm:pt modelId="{83ED01FB-6953-4761-AE82-08F9C0DF45DD}" type="pres">
      <dgm:prSet presAssocID="{48839950-485D-4F87-B618-6399B50E22F8}" presName="LevelTwoTextNode" presStyleLbl="node3" presStyleIdx="0" presStyleCnt="7" custScaleY="197486">
        <dgm:presLayoutVars>
          <dgm:chPref val="3"/>
        </dgm:presLayoutVars>
      </dgm:prSet>
      <dgm:spPr/>
      <dgm:t>
        <a:bodyPr/>
        <a:lstStyle/>
        <a:p>
          <a:endParaRPr lang="cs-CZ"/>
        </a:p>
      </dgm:t>
    </dgm:pt>
    <dgm:pt modelId="{6E95B114-195D-45D3-812B-5494B9000A15}" type="pres">
      <dgm:prSet presAssocID="{48839950-485D-4F87-B618-6399B50E22F8}" presName="level3hierChild" presStyleCnt="0"/>
      <dgm:spPr/>
    </dgm:pt>
    <dgm:pt modelId="{092CB39D-0190-456A-878E-DE45252A862C}" type="pres">
      <dgm:prSet presAssocID="{0ADDE511-B881-4A2A-AE94-E3F89DF12F6A}" presName="conn2-1" presStyleLbl="parChTrans1D4" presStyleIdx="0" presStyleCnt="6"/>
      <dgm:spPr/>
      <dgm:t>
        <a:bodyPr/>
        <a:lstStyle/>
        <a:p>
          <a:endParaRPr lang="cs-CZ"/>
        </a:p>
      </dgm:t>
    </dgm:pt>
    <dgm:pt modelId="{965CEACB-1C17-46AC-9007-D362003440D2}" type="pres">
      <dgm:prSet presAssocID="{0ADDE511-B881-4A2A-AE94-E3F89DF12F6A}" presName="connTx" presStyleLbl="parChTrans1D4" presStyleIdx="0" presStyleCnt="6"/>
      <dgm:spPr/>
      <dgm:t>
        <a:bodyPr/>
        <a:lstStyle/>
        <a:p>
          <a:endParaRPr lang="cs-CZ"/>
        </a:p>
      </dgm:t>
    </dgm:pt>
    <dgm:pt modelId="{D94D9AE5-B3B0-4A75-9BF5-8B954E7828AA}" type="pres">
      <dgm:prSet presAssocID="{DEF1D347-EEAF-4A76-BDF8-7BFCEE9A5932}" presName="root2" presStyleCnt="0"/>
      <dgm:spPr/>
    </dgm:pt>
    <dgm:pt modelId="{982A0DAB-D7FB-4C00-8697-88A21D8662EA}" type="pres">
      <dgm:prSet presAssocID="{DEF1D347-EEAF-4A76-BDF8-7BFCEE9A5932}" presName="LevelTwoTextNode" presStyleLbl="node4" presStyleIdx="0" presStyleCnt="6" custScaleX="132506">
        <dgm:presLayoutVars>
          <dgm:chPref val="3"/>
        </dgm:presLayoutVars>
      </dgm:prSet>
      <dgm:spPr/>
      <dgm:t>
        <a:bodyPr/>
        <a:lstStyle/>
        <a:p>
          <a:endParaRPr lang="cs-CZ"/>
        </a:p>
      </dgm:t>
    </dgm:pt>
    <dgm:pt modelId="{BF7ED8BF-34E4-43CB-8123-C975B445D7B3}" type="pres">
      <dgm:prSet presAssocID="{DEF1D347-EEAF-4A76-BDF8-7BFCEE9A5932}" presName="level3hierChild" presStyleCnt="0"/>
      <dgm:spPr/>
    </dgm:pt>
    <dgm:pt modelId="{4ECF6C90-17A3-4029-88B6-5D8E637D5D3D}" type="pres">
      <dgm:prSet presAssocID="{FB23A0DC-1E89-43B6-B7AA-E02D4FC8A192}" presName="conn2-1" presStyleLbl="parChTrans1D4" presStyleIdx="1" presStyleCnt="6"/>
      <dgm:spPr/>
      <dgm:t>
        <a:bodyPr/>
        <a:lstStyle/>
        <a:p>
          <a:endParaRPr lang="cs-CZ"/>
        </a:p>
      </dgm:t>
    </dgm:pt>
    <dgm:pt modelId="{7AB3219C-2E14-4E35-B548-96448B1F1495}" type="pres">
      <dgm:prSet presAssocID="{FB23A0DC-1E89-43B6-B7AA-E02D4FC8A192}" presName="connTx" presStyleLbl="parChTrans1D4" presStyleIdx="1" presStyleCnt="6"/>
      <dgm:spPr/>
      <dgm:t>
        <a:bodyPr/>
        <a:lstStyle/>
        <a:p>
          <a:endParaRPr lang="cs-CZ"/>
        </a:p>
      </dgm:t>
    </dgm:pt>
    <dgm:pt modelId="{72428C32-E2C8-488F-9D6C-8C2272A662BC}" type="pres">
      <dgm:prSet presAssocID="{DD66923C-622F-4537-A91E-700C270BC052}" presName="root2" presStyleCnt="0"/>
      <dgm:spPr/>
    </dgm:pt>
    <dgm:pt modelId="{3FC36214-ED1F-4607-9DA1-2E2F318CD0C5}" type="pres">
      <dgm:prSet presAssocID="{DD66923C-622F-4537-A91E-700C270BC052}" presName="LevelTwoTextNode" presStyleLbl="node4" presStyleIdx="1" presStyleCnt="6" custScaleX="133552">
        <dgm:presLayoutVars>
          <dgm:chPref val="3"/>
        </dgm:presLayoutVars>
      </dgm:prSet>
      <dgm:spPr/>
      <dgm:t>
        <a:bodyPr/>
        <a:lstStyle/>
        <a:p>
          <a:endParaRPr lang="cs-CZ"/>
        </a:p>
      </dgm:t>
    </dgm:pt>
    <dgm:pt modelId="{43CECCFC-3C3C-4329-AF91-9EAC3316F670}" type="pres">
      <dgm:prSet presAssocID="{DD66923C-622F-4537-A91E-700C270BC052}" presName="level3hierChild" presStyleCnt="0"/>
      <dgm:spPr/>
    </dgm:pt>
    <dgm:pt modelId="{D51751F9-026C-4910-A088-2EB5D89CFD57}" type="pres">
      <dgm:prSet presAssocID="{DD7876AE-DED3-46C6-9694-46DBEFB4A82C}" presName="conn2-1" presStyleLbl="parChTrans1D3" presStyleIdx="1" presStyleCnt="7"/>
      <dgm:spPr/>
      <dgm:t>
        <a:bodyPr/>
        <a:lstStyle/>
        <a:p>
          <a:endParaRPr lang="cs-CZ"/>
        </a:p>
      </dgm:t>
    </dgm:pt>
    <dgm:pt modelId="{46EF17B8-85E9-45E7-87D2-D4ACA67A05FA}" type="pres">
      <dgm:prSet presAssocID="{DD7876AE-DED3-46C6-9694-46DBEFB4A82C}" presName="connTx" presStyleLbl="parChTrans1D3" presStyleIdx="1" presStyleCnt="7"/>
      <dgm:spPr/>
      <dgm:t>
        <a:bodyPr/>
        <a:lstStyle/>
        <a:p>
          <a:endParaRPr lang="cs-CZ"/>
        </a:p>
      </dgm:t>
    </dgm:pt>
    <dgm:pt modelId="{647B01E4-582F-45F5-9BCF-1864C6E11869}" type="pres">
      <dgm:prSet presAssocID="{B9BEFF58-1A9C-43F6-AFE8-EE9CC58AF3B5}" presName="root2" presStyleCnt="0"/>
      <dgm:spPr/>
    </dgm:pt>
    <dgm:pt modelId="{826DF80C-9E11-495D-A1A9-AAE1758E0E2C}" type="pres">
      <dgm:prSet presAssocID="{B9BEFF58-1A9C-43F6-AFE8-EE9CC58AF3B5}" presName="LevelTwoTextNode" presStyleLbl="node3" presStyleIdx="1" presStyleCnt="7" custScaleX="158989" custScaleY="157298" custLinFactNeighborX="1525">
        <dgm:presLayoutVars>
          <dgm:chPref val="3"/>
        </dgm:presLayoutVars>
      </dgm:prSet>
      <dgm:spPr/>
      <dgm:t>
        <a:bodyPr/>
        <a:lstStyle/>
        <a:p>
          <a:endParaRPr lang="cs-CZ"/>
        </a:p>
      </dgm:t>
    </dgm:pt>
    <dgm:pt modelId="{82E8707A-2758-4E17-9126-254122A90A0A}" type="pres">
      <dgm:prSet presAssocID="{B9BEFF58-1A9C-43F6-AFE8-EE9CC58AF3B5}" presName="level3hierChild" presStyleCnt="0"/>
      <dgm:spPr/>
    </dgm:pt>
    <dgm:pt modelId="{7B0AC920-BECB-4B48-943B-C94953FC84EC}" type="pres">
      <dgm:prSet presAssocID="{1FACED59-94DD-4CB0-B4F5-574CC1FA6515}" presName="conn2-1" presStyleLbl="parChTrans1D4" presStyleIdx="2" presStyleCnt="6"/>
      <dgm:spPr/>
      <dgm:t>
        <a:bodyPr/>
        <a:lstStyle/>
        <a:p>
          <a:endParaRPr lang="cs-CZ"/>
        </a:p>
      </dgm:t>
    </dgm:pt>
    <dgm:pt modelId="{DA8D3AD2-CCF7-4D16-8CB6-B556DDCAC7A9}" type="pres">
      <dgm:prSet presAssocID="{1FACED59-94DD-4CB0-B4F5-574CC1FA6515}" presName="connTx" presStyleLbl="parChTrans1D4" presStyleIdx="2" presStyleCnt="6"/>
      <dgm:spPr/>
      <dgm:t>
        <a:bodyPr/>
        <a:lstStyle/>
        <a:p>
          <a:endParaRPr lang="cs-CZ"/>
        </a:p>
      </dgm:t>
    </dgm:pt>
    <dgm:pt modelId="{D3A34126-B16D-4DB6-BA5E-EFEB68AEADCB}" type="pres">
      <dgm:prSet presAssocID="{7BC5968A-4AD3-417A-92EC-1FB678FE90EA}" presName="root2" presStyleCnt="0"/>
      <dgm:spPr/>
    </dgm:pt>
    <dgm:pt modelId="{339F8268-943F-41E5-8ED4-3BF6AC2764B8}" type="pres">
      <dgm:prSet presAssocID="{7BC5968A-4AD3-417A-92EC-1FB678FE90EA}" presName="LevelTwoTextNode" presStyleLbl="node4" presStyleIdx="2" presStyleCnt="6" custScaleX="76636" custLinFactNeighborX="857" custLinFactNeighborY="42269">
        <dgm:presLayoutVars>
          <dgm:chPref val="3"/>
        </dgm:presLayoutVars>
      </dgm:prSet>
      <dgm:spPr/>
      <dgm:t>
        <a:bodyPr/>
        <a:lstStyle/>
        <a:p>
          <a:endParaRPr lang="cs-CZ"/>
        </a:p>
      </dgm:t>
    </dgm:pt>
    <dgm:pt modelId="{399E76D4-819A-420B-9FA0-CEE7D0B0BEEF}" type="pres">
      <dgm:prSet presAssocID="{7BC5968A-4AD3-417A-92EC-1FB678FE90EA}" presName="level3hierChild" presStyleCnt="0"/>
      <dgm:spPr/>
    </dgm:pt>
    <dgm:pt modelId="{B08DE62D-1AF5-4047-8AC9-81A59215DADF}" type="pres">
      <dgm:prSet presAssocID="{EB8A894B-521D-48E4-98AB-6AE7A6FAE791}" presName="conn2-1" presStyleLbl="parChTrans1D4" presStyleIdx="3" presStyleCnt="6"/>
      <dgm:spPr/>
      <dgm:t>
        <a:bodyPr/>
        <a:lstStyle/>
        <a:p>
          <a:endParaRPr lang="cs-CZ"/>
        </a:p>
      </dgm:t>
    </dgm:pt>
    <dgm:pt modelId="{F0D6BAA6-9E9B-4254-AFC8-91FEB6741BBB}" type="pres">
      <dgm:prSet presAssocID="{EB8A894B-521D-48E4-98AB-6AE7A6FAE791}" presName="connTx" presStyleLbl="parChTrans1D4" presStyleIdx="3" presStyleCnt="6"/>
      <dgm:spPr/>
      <dgm:t>
        <a:bodyPr/>
        <a:lstStyle/>
        <a:p>
          <a:endParaRPr lang="cs-CZ"/>
        </a:p>
      </dgm:t>
    </dgm:pt>
    <dgm:pt modelId="{08634A2E-0EBE-4A1A-B491-6381BC61F042}" type="pres">
      <dgm:prSet presAssocID="{7436AFF1-F04B-4AAA-8537-5FD7B18F170A}" presName="root2" presStyleCnt="0"/>
      <dgm:spPr/>
    </dgm:pt>
    <dgm:pt modelId="{1B168D0F-E35F-4065-9CD3-ED8A820B64D7}" type="pres">
      <dgm:prSet presAssocID="{7436AFF1-F04B-4AAA-8537-5FD7B18F170A}" presName="LevelTwoTextNode" presStyleLbl="node4" presStyleIdx="3" presStyleCnt="6" custScaleX="40644" custLinFactNeighborX="-2642" custLinFactNeighborY="63404">
        <dgm:presLayoutVars>
          <dgm:chPref val="3"/>
        </dgm:presLayoutVars>
      </dgm:prSet>
      <dgm:spPr/>
      <dgm:t>
        <a:bodyPr/>
        <a:lstStyle/>
        <a:p>
          <a:endParaRPr lang="cs-CZ"/>
        </a:p>
      </dgm:t>
    </dgm:pt>
    <dgm:pt modelId="{95C56E65-7407-42A3-8388-64C44E0D2C7C}" type="pres">
      <dgm:prSet presAssocID="{7436AFF1-F04B-4AAA-8537-5FD7B18F170A}" presName="level3hierChild" presStyleCnt="0"/>
      <dgm:spPr/>
    </dgm:pt>
    <dgm:pt modelId="{FB99C3D6-5441-49B0-801F-B616DA3A829F}" type="pres">
      <dgm:prSet presAssocID="{1441C082-36BF-4D0F-AF2B-1E3A7DEDB099}" presName="conn2-1" presStyleLbl="parChTrans1D2" presStyleIdx="1" presStyleCnt="2"/>
      <dgm:spPr/>
      <dgm:t>
        <a:bodyPr/>
        <a:lstStyle/>
        <a:p>
          <a:endParaRPr lang="cs-CZ"/>
        </a:p>
      </dgm:t>
    </dgm:pt>
    <dgm:pt modelId="{48C88971-73E0-406C-8588-3BF43A23AE55}" type="pres">
      <dgm:prSet presAssocID="{1441C082-36BF-4D0F-AF2B-1E3A7DEDB099}" presName="connTx" presStyleLbl="parChTrans1D2" presStyleIdx="1" presStyleCnt="2"/>
      <dgm:spPr/>
      <dgm:t>
        <a:bodyPr/>
        <a:lstStyle/>
        <a:p>
          <a:endParaRPr lang="cs-CZ"/>
        </a:p>
      </dgm:t>
    </dgm:pt>
    <dgm:pt modelId="{D9968893-0387-4848-844E-445FBE1F3795}" type="pres">
      <dgm:prSet presAssocID="{F71EDA46-6A0B-44AD-ACBD-28484FEF4351}" presName="root2" presStyleCnt="0"/>
      <dgm:spPr/>
    </dgm:pt>
    <dgm:pt modelId="{9070C2BC-4006-4D1C-92F4-5D3B1410D73B}" type="pres">
      <dgm:prSet presAssocID="{F71EDA46-6A0B-44AD-ACBD-28484FEF4351}" presName="LevelTwoTextNode" presStyleLbl="node2" presStyleIdx="1" presStyleCnt="2">
        <dgm:presLayoutVars>
          <dgm:chPref val="3"/>
        </dgm:presLayoutVars>
      </dgm:prSet>
      <dgm:spPr/>
      <dgm:t>
        <a:bodyPr/>
        <a:lstStyle/>
        <a:p>
          <a:endParaRPr lang="cs-CZ"/>
        </a:p>
      </dgm:t>
    </dgm:pt>
    <dgm:pt modelId="{7C0D5434-5782-4DB6-8EF5-0553D922F6F3}" type="pres">
      <dgm:prSet presAssocID="{F71EDA46-6A0B-44AD-ACBD-28484FEF4351}" presName="level3hierChild" presStyleCnt="0"/>
      <dgm:spPr/>
    </dgm:pt>
    <dgm:pt modelId="{699DA349-F2AC-4105-9A1A-936176A1E872}" type="pres">
      <dgm:prSet presAssocID="{F277C962-0C5A-49A4-8017-47D226C0FA33}" presName="conn2-1" presStyleLbl="parChTrans1D3" presStyleIdx="2" presStyleCnt="7"/>
      <dgm:spPr/>
      <dgm:t>
        <a:bodyPr/>
        <a:lstStyle/>
        <a:p>
          <a:endParaRPr lang="cs-CZ"/>
        </a:p>
      </dgm:t>
    </dgm:pt>
    <dgm:pt modelId="{054BD7A7-18ED-420C-BB5F-52C64D682E09}" type="pres">
      <dgm:prSet presAssocID="{F277C962-0C5A-49A4-8017-47D226C0FA33}" presName="connTx" presStyleLbl="parChTrans1D3" presStyleIdx="2" presStyleCnt="7"/>
      <dgm:spPr/>
      <dgm:t>
        <a:bodyPr/>
        <a:lstStyle/>
        <a:p>
          <a:endParaRPr lang="cs-CZ"/>
        </a:p>
      </dgm:t>
    </dgm:pt>
    <dgm:pt modelId="{7B6C2A9C-5694-4D85-B56A-4839605E2D51}" type="pres">
      <dgm:prSet presAssocID="{23B9B771-03D3-4518-90D8-9A814DBF27B2}" presName="root2" presStyleCnt="0"/>
      <dgm:spPr/>
    </dgm:pt>
    <dgm:pt modelId="{A3D1EC54-88DD-4D0A-9D6B-58FDB794D728}" type="pres">
      <dgm:prSet presAssocID="{23B9B771-03D3-4518-90D8-9A814DBF27B2}" presName="LevelTwoTextNode" presStyleLbl="node3" presStyleIdx="2" presStyleCnt="7" custScaleY="93418" custLinFactNeighborX="-734" custLinFactNeighborY="35221">
        <dgm:presLayoutVars>
          <dgm:chPref val="3"/>
        </dgm:presLayoutVars>
      </dgm:prSet>
      <dgm:spPr/>
      <dgm:t>
        <a:bodyPr/>
        <a:lstStyle/>
        <a:p>
          <a:endParaRPr lang="cs-CZ"/>
        </a:p>
      </dgm:t>
    </dgm:pt>
    <dgm:pt modelId="{9506C769-E816-480C-BA3A-93D7DA2A0CC3}" type="pres">
      <dgm:prSet presAssocID="{23B9B771-03D3-4518-90D8-9A814DBF27B2}" presName="level3hierChild" presStyleCnt="0"/>
      <dgm:spPr/>
    </dgm:pt>
    <dgm:pt modelId="{87A257B9-1446-4A87-9882-198415447EF7}" type="pres">
      <dgm:prSet presAssocID="{DB914822-D9AC-4E02-9646-9EA70867E017}" presName="conn2-1" presStyleLbl="parChTrans1D4" presStyleIdx="4" presStyleCnt="6"/>
      <dgm:spPr/>
      <dgm:t>
        <a:bodyPr/>
        <a:lstStyle/>
        <a:p>
          <a:endParaRPr lang="cs-CZ"/>
        </a:p>
      </dgm:t>
    </dgm:pt>
    <dgm:pt modelId="{07078781-EBD8-4B3F-8B3A-7283A6B5242A}" type="pres">
      <dgm:prSet presAssocID="{DB914822-D9AC-4E02-9646-9EA70867E017}" presName="connTx" presStyleLbl="parChTrans1D4" presStyleIdx="4" presStyleCnt="6"/>
      <dgm:spPr/>
      <dgm:t>
        <a:bodyPr/>
        <a:lstStyle/>
        <a:p>
          <a:endParaRPr lang="cs-CZ"/>
        </a:p>
      </dgm:t>
    </dgm:pt>
    <dgm:pt modelId="{D9B8D540-8DE5-41BB-99C5-6B097D7D4525}" type="pres">
      <dgm:prSet presAssocID="{FEFBA01F-D412-409B-802B-F71912972751}" presName="root2" presStyleCnt="0"/>
      <dgm:spPr/>
    </dgm:pt>
    <dgm:pt modelId="{F2DA7FB0-61B5-4568-9D34-00E1C5D33696}" type="pres">
      <dgm:prSet presAssocID="{FEFBA01F-D412-409B-802B-F71912972751}" presName="LevelTwoTextNode" presStyleLbl="node4" presStyleIdx="4" presStyleCnt="6" custScaleX="265533" custLinFactNeighborX="782" custLinFactNeighborY="52517">
        <dgm:presLayoutVars>
          <dgm:chPref val="3"/>
        </dgm:presLayoutVars>
      </dgm:prSet>
      <dgm:spPr/>
      <dgm:t>
        <a:bodyPr/>
        <a:lstStyle/>
        <a:p>
          <a:endParaRPr lang="cs-CZ"/>
        </a:p>
      </dgm:t>
    </dgm:pt>
    <dgm:pt modelId="{3DB50402-A86B-4A31-AB53-0AB98E176A78}" type="pres">
      <dgm:prSet presAssocID="{FEFBA01F-D412-409B-802B-F71912972751}" presName="level3hierChild" presStyleCnt="0"/>
      <dgm:spPr/>
    </dgm:pt>
    <dgm:pt modelId="{555299C8-CDC4-4080-BE68-6CE270E54F19}" type="pres">
      <dgm:prSet presAssocID="{938303AF-9B67-4C6D-B5E0-BDC9410D4C57}" presName="conn2-1" presStyleLbl="parChTrans1D4" presStyleIdx="5" presStyleCnt="6"/>
      <dgm:spPr/>
      <dgm:t>
        <a:bodyPr/>
        <a:lstStyle/>
        <a:p>
          <a:endParaRPr lang="cs-CZ"/>
        </a:p>
      </dgm:t>
    </dgm:pt>
    <dgm:pt modelId="{6E89DC6A-E436-482F-942B-A411C9BB6055}" type="pres">
      <dgm:prSet presAssocID="{938303AF-9B67-4C6D-B5E0-BDC9410D4C57}" presName="connTx" presStyleLbl="parChTrans1D4" presStyleIdx="5" presStyleCnt="6"/>
      <dgm:spPr/>
      <dgm:t>
        <a:bodyPr/>
        <a:lstStyle/>
        <a:p>
          <a:endParaRPr lang="cs-CZ"/>
        </a:p>
      </dgm:t>
    </dgm:pt>
    <dgm:pt modelId="{5B2EB8E9-98DB-40ED-BB99-18A6C5CF622B}" type="pres">
      <dgm:prSet presAssocID="{B50077A3-9083-4B79-AF72-E6FFD2C05E20}" presName="root2" presStyleCnt="0"/>
      <dgm:spPr/>
    </dgm:pt>
    <dgm:pt modelId="{CAA2813C-10C7-4577-A1F8-AFEF8BFAD768}" type="pres">
      <dgm:prSet presAssocID="{B50077A3-9083-4B79-AF72-E6FFD2C05E20}" presName="LevelTwoTextNode" presStyleLbl="node4" presStyleIdx="5" presStyleCnt="6" custScaleX="266178" custLinFactNeighborX="782" custLinFactNeighborY="44105">
        <dgm:presLayoutVars>
          <dgm:chPref val="3"/>
        </dgm:presLayoutVars>
      </dgm:prSet>
      <dgm:spPr/>
      <dgm:t>
        <a:bodyPr/>
        <a:lstStyle/>
        <a:p>
          <a:endParaRPr lang="cs-CZ"/>
        </a:p>
      </dgm:t>
    </dgm:pt>
    <dgm:pt modelId="{61326F0D-FBDD-411C-AB25-1F7F9D866ECD}" type="pres">
      <dgm:prSet presAssocID="{B50077A3-9083-4B79-AF72-E6FFD2C05E20}" presName="level3hierChild" presStyleCnt="0"/>
      <dgm:spPr/>
    </dgm:pt>
    <dgm:pt modelId="{9F04E147-C387-4D1D-A682-85F0F161BF45}" type="pres">
      <dgm:prSet presAssocID="{B5C72EAB-CDD9-4FBD-8798-5110C93F7F13}" presName="conn2-1" presStyleLbl="parChTrans1D3" presStyleIdx="3" presStyleCnt="7"/>
      <dgm:spPr/>
      <dgm:t>
        <a:bodyPr/>
        <a:lstStyle/>
        <a:p>
          <a:endParaRPr lang="cs-CZ"/>
        </a:p>
      </dgm:t>
    </dgm:pt>
    <dgm:pt modelId="{71CE072B-7AB7-4DDE-AB2D-E0F946BAA8C4}" type="pres">
      <dgm:prSet presAssocID="{B5C72EAB-CDD9-4FBD-8798-5110C93F7F13}" presName="connTx" presStyleLbl="parChTrans1D3" presStyleIdx="3" presStyleCnt="7"/>
      <dgm:spPr/>
      <dgm:t>
        <a:bodyPr/>
        <a:lstStyle/>
        <a:p>
          <a:endParaRPr lang="cs-CZ"/>
        </a:p>
      </dgm:t>
    </dgm:pt>
    <dgm:pt modelId="{23F1277C-D2EE-4E2B-95C0-C7471065AE2F}" type="pres">
      <dgm:prSet presAssocID="{181E4C56-5F18-4E74-A143-2E178127F40A}" presName="root2" presStyleCnt="0"/>
      <dgm:spPr/>
    </dgm:pt>
    <dgm:pt modelId="{8FE62FC4-159B-411C-81EF-F21C5CDDDE70}" type="pres">
      <dgm:prSet presAssocID="{181E4C56-5F18-4E74-A143-2E178127F40A}" presName="LevelTwoTextNode" presStyleLbl="node3" presStyleIdx="3" presStyleCnt="7" custLinFactNeighborX="-762" custLinFactNeighborY="35072">
        <dgm:presLayoutVars>
          <dgm:chPref val="3"/>
        </dgm:presLayoutVars>
      </dgm:prSet>
      <dgm:spPr/>
      <dgm:t>
        <a:bodyPr/>
        <a:lstStyle/>
        <a:p>
          <a:endParaRPr lang="cs-CZ"/>
        </a:p>
      </dgm:t>
    </dgm:pt>
    <dgm:pt modelId="{00826352-21C3-44DB-ABF9-5797BF734B2D}" type="pres">
      <dgm:prSet presAssocID="{181E4C56-5F18-4E74-A143-2E178127F40A}" presName="level3hierChild" presStyleCnt="0"/>
      <dgm:spPr/>
    </dgm:pt>
    <dgm:pt modelId="{4E560006-8858-4754-A8E2-1482BAB141FF}" type="pres">
      <dgm:prSet presAssocID="{981EDA3D-AC4E-4A2D-9B2E-5B0F6B39F070}" presName="conn2-1" presStyleLbl="parChTrans1D3" presStyleIdx="4" presStyleCnt="7"/>
      <dgm:spPr/>
      <dgm:t>
        <a:bodyPr/>
        <a:lstStyle/>
        <a:p>
          <a:endParaRPr lang="cs-CZ"/>
        </a:p>
      </dgm:t>
    </dgm:pt>
    <dgm:pt modelId="{53190AB5-2E69-41F7-AE72-EC399FD3E501}" type="pres">
      <dgm:prSet presAssocID="{981EDA3D-AC4E-4A2D-9B2E-5B0F6B39F070}" presName="connTx" presStyleLbl="parChTrans1D3" presStyleIdx="4" presStyleCnt="7"/>
      <dgm:spPr/>
      <dgm:t>
        <a:bodyPr/>
        <a:lstStyle/>
        <a:p>
          <a:endParaRPr lang="cs-CZ"/>
        </a:p>
      </dgm:t>
    </dgm:pt>
    <dgm:pt modelId="{EA40659F-B57F-4EE7-A7CD-55803E411786}" type="pres">
      <dgm:prSet presAssocID="{33DD7B41-DA34-42B4-82A9-4571EB25B565}" presName="root2" presStyleCnt="0"/>
      <dgm:spPr/>
    </dgm:pt>
    <dgm:pt modelId="{C277504E-336B-4525-98F6-09F713D79647}" type="pres">
      <dgm:prSet presAssocID="{33DD7B41-DA34-42B4-82A9-4571EB25B565}" presName="LevelTwoTextNode" presStyleLbl="node3" presStyleIdx="4" presStyleCnt="7" custLinFactNeighborY="22873">
        <dgm:presLayoutVars>
          <dgm:chPref val="3"/>
        </dgm:presLayoutVars>
      </dgm:prSet>
      <dgm:spPr/>
      <dgm:t>
        <a:bodyPr/>
        <a:lstStyle/>
        <a:p>
          <a:endParaRPr lang="cs-CZ"/>
        </a:p>
      </dgm:t>
    </dgm:pt>
    <dgm:pt modelId="{EDAE34FC-427F-4BD9-98CD-270C5022B509}" type="pres">
      <dgm:prSet presAssocID="{33DD7B41-DA34-42B4-82A9-4571EB25B565}" presName="level3hierChild" presStyleCnt="0"/>
      <dgm:spPr/>
    </dgm:pt>
    <dgm:pt modelId="{0DE87784-94A2-4326-B92A-05B6B0A572E4}" type="pres">
      <dgm:prSet presAssocID="{F0FE4808-3397-4B62-BC57-0D4848BB5323}" presName="conn2-1" presStyleLbl="parChTrans1D3" presStyleIdx="5" presStyleCnt="7"/>
      <dgm:spPr/>
      <dgm:t>
        <a:bodyPr/>
        <a:lstStyle/>
        <a:p>
          <a:endParaRPr lang="cs-CZ"/>
        </a:p>
      </dgm:t>
    </dgm:pt>
    <dgm:pt modelId="{F6E41652-002F-4D99-B7A4-A6322CE96779}" type="pres">
      <dgm:prSet presAssocID="{F0FE4808-3397-4B62-BC57-0D4848BB5323}" presName="connTx" presStyleLbl="parChTrans1D3" presStyleIdx="5" presStyleCnt="7"/>
      <dgm:spPr/>
      <dgm:t>
        <a:bodyPr/>
        <a:lstStyle/>
        <a:p>
          <a:endParaRPr lang="cs-CZ"/>
        </a:p>
      </dgm:t>
    </dgm:pt>
    <dgm:pt modelId="{4F26AFF8-3565-484A-9458-4BF09C60217F}" type="pres">
      <dgm:prSet presAssocID="{08D934A7-9BC1-494D-BB25-A908CA274D17}" presName="root2" presStyleCnt="0"/>
      <dgm:spPr/>
    </dgm:pt>
    <dgm:pt modelId="{80CF6D80-B8D3-4DAC-AFED-A74DEEC59554}" type="pres">
      <dgm:prSet presAssocID="{08D934A7-9BC1-494D-BB25-A908CA274D17}" presName="LevelTwoTextNode" presStyleLbl="node3" presStyleIdx="5" presStyleCnt="7" custLinFactNeighborY="11627">
        <dgm:presLayoutVars>
          <dgm:chPref val="3"/>
        </dgm:presLayoutVars>
      </dgm:prSet>
      <dgm:spPr/>
      <dgm:t>
        <a:bodyPr/>
        <a:lstStyle/>
        <a:p>
          <a:endParaRPr lang="cs-CZ"/>
        </a:p>
      </dgm:t>
    </dgm:pt>
    <dgm:pt modelId="{339FA922-8A0B-4FA7-8DD8-94D35E258D95}" type="pres">
      <dgm:prSet presAssocID="{08D934A7-9BC1-494D-BB25-A908CA274D17}" presName="level3hierChild" presStyleCnt="0"/>
      <dgm:spPr/>
    </dgm:pt>
    <dgm:pt modelId="{9B883D87-817A-4DAB-BC25-FD84B2BFCFA4}" type="pres">
      <dgm:prSet presAssocID="{9A7A02C8-1760-4F68-AA6D-C626C11258F6}" presName="conn2-1" presStyleLbl="parChTrans1D3" presStyleIdx="6" presStyleCnt="7"/>
      <dgm:spPr/>
      <dgm:t>
        <a:bodyPr/>
        <a:lstStyle/>
        <a:p>
          <a:endParaRPr lang="cs-CZ"/>
        </a:p>
      </dgm:t>
    </dgm:pt>
    <dgm:pt modelId="{C6EE6C04-3A3F-49E4-BB9C-95A5FED7AB89}" type="pres">
      <dgm:prSet presAssocID="{9A7A02C8-1760-4F68-AA6D-C626C11258F6}" presName="connTx" presStyleLbl="parChTrans1D3" presStyleIdx="6" presStyleCnt="7"/>
      <dgm:spPr/>
      <dgm:t>
        <a:bodyPr/>
        <a:lstStyle/>
        <a:p>
          <a:endParaRPr lang="cs-CZ"/>
        </a:p>
      </dgm:t>
    </dgm:pt>
    <dgm:pt modelId="{6644ED46-D091-44EC-8189-D7D21E9CF300}" type="pres">
      <dgm:prSet presAssocID="{A7C7E6E3-80B0-48F6-AFFF-3659213E4D6F}" presName="root2" presStyleCnt="0"/>
      <dgm:spPr/>
    </dgm:pt>
    <dgm:pt modelId="{788AC848-A6D4-48A1-ABCB-4048A1B30FAB}" type="pres">
      <dgm:prSet presAssocID="{A7C7E6E3-80B0-48F6-AFFF-3659213E4D6F}" presName="LevelTwoTextNode" presStyleLbl="node3" presStyleIdx="6" presStyleCnt="7">
        <dgm:presLayoutVars>
          <dgm:chPref val="3"/>
        </dgm:presLayoutVars>
      </dgm:prSet>
      <dgm:spPr/>
      <dgm:t>
        <a:bodyPr/>
        <a:lstStyle/>
        <a:p>
          <a:endParaRPr lang="cs-CZ"/>
        </a:p>
      </dgm:t>
    </dgm:pt>
    <dgm:pt modelId="{7A695CD7-F235-43C4-BA13-255038AE926A}" type="pres">
      <dgm:prSet presAssocID="{A7C7E6E3-80B0-48F6-AFFF-3659213E4D6F}" presName="level3hierChild" presStyleCnt="0"/>
      <dgm:spPr/>
    </dgm:pt>
  </dgm:ptLst>
  <dgm:cxnLst>
    <dgm:cxn modelId="{19010693-0D72-42A2-98CC-1A35773E859E}" srcId="{4278463B-DF86-47B5-9243-3FEDC89ACFE4}" destId="{58F0E301-6BD0-4ACD-84FD-420107898C74}" srcOrd="0" destOrd="0" parTransId="{5B56E41F-BA3A-4DF3-8E40-48284C36E2D5}" sibTransId="{7170516C-BCC8-4704-AD0E-89F8E924FCBD}"/>
    <dgm:cxn modelId="{1910B146-391D-40F1-8D3C-FF612CD2923A}" type="presOf" srcId="{7A757104-4B2F-4E44-8A1E-DD5FC1AD19B2}" destId="{F74FB2A8-A474-4854-B9B4-E6A7F5C6EC20}" srcOrd="0" destOrd="0" presId="urn:microsoft.com/office/officeart/2005/8/layout/hierarchy2"/>
    <dgm:cxn modelId="{86367403-0A2E-43E9-9EE3-2993C50298AD}" type="presOf" srcId="{33DD7B41-DA34-42B4-82A9-4571EB25B565}" destId="{C277504E-336B-4525-98F6-09F713D79647}" srcOrd="0" destOrd="0" presId="urn:microsoft.com/office/officeart/2005/8/layout/hierarchy2"/>
    <dgm:cxn modelId="{C65DF593-1E0B-49BA-A80A-35E041EBADAF}" srcId="{58F0E301-6BD0-4ACD-84FD-420107898C74}" destId="{B9BEFF58-1A9C-43F6-AFE8-EE9CC58AF3B5}" srcOrd="1" destOrd="0" parTransId="{DD7876AE-DED3-46C6-9694-46DBEFB4A82C}" sibTransId="{F080A382-9DE4-4266-B8A2-10EDD52CB148}"/>
    <dgm:cxn modelId="{58562EF9-07EC-41D4-BCC7-9433B1613BE1}" type="presOf" srcId="{938303AF-9B67-4C6D-B5E0-BDC9410D4C57}" destId="{6E89DC6A-E436-482F-942B-A411C9BB6055}" srcOrd="1" destOrd="0" presId="urn:microsoft.com/office/officeart/2005/8/layout/hierarchy2"/>
    <dgm:cxn modelId="{00A42459-2A0B-4187-BC7A-06C5B23667E2}" type="presOf" srcId="{DD7876AE-DED3-46C6-9694-46DBEFB4A82C}" destId="{D51751F9-026C-4910-A088-2EB5D89CFD57}" srcOrd="0" destOrd="0" presId="urn:microsoft.com/office/officeart/2005/8/layout/hierarchy2"/>
    <dgm:cxn modelId="{841A95E8-F601-4884-A194-93A8E5E6FB0C}" srcId="{58F0E301-6BD0-4ACD-84FD-420107898C74}" destId="{48839950-485D-4F87-B618-6399B50E22F8}" srcOrd="0" destOrd="0" parTransId="{2E1714EE-3BF3-4B90-9575-60CCC9EB4DCC}" sibTransId="{EEE12016-992F-4373-9637-2FCD6451AE3E}"/>
    <dgm:cxn modelId="{D47F4D8E-3E54-4784-BF49-CBE851A21877}" type="presOf" srcId="{FEFBA01F-D412-409B-802B-F71912972751}" destId="{F2DA7FB0-61B5-4568-9D34-00E1C5D33696}" srcOrd="0" destOrd="0" presId="urn:microsoft.com/office/officeart/2005/8/layout/hierarchy2"/>
    <dgm:cxn modelId="{49E7F05F-93C4-4C8A-93F0-181FC6948671}" type="presOf" srcId="{5B56E41F-BA3A-4DF3-8E40-48284C36E2D5}" destId="{864A4FCC-ADE3-48B6-99DF-5FCAA7B01513}" srcOrd="0" destOrd="0" presId="urn:microsoft.com/office/officeart/2005/8/layout/hierarchy2"/>
    <dgm:cxn modelId="{CDE3B729-AE43-4D86-B844-2337588A910E}" type="presOf" srcId="{EB8A894B-521D-48E4-98AB-6AE7A6FAE791}" destId="{B08DE62D-1AF5-4047-8AC9-81A59215DADF}" srcOrd="0" destOrd="0" presId="urn:microsoft.com/office/officeart/2005/8/layout/hierarchy2"/>
    <dgm:cxn modelId="{70D5457E-06B6-4020-B187-8E7B29EEBB18}" srcId="{F71EDA46-6A0B-44AD-ACBD-28484FEF4351}" destId="{08D934A7-9BC1-494D-BB25-A908CA274D17}" srcOrd="3" destOrd="0" parTransId="{F0FE4808-3397-4B62-BC57-0D4848BB5323}" sibTransId="{9FC20C86-4032-445D-8797-E1D356C91E1C}"/>
    <dgm:cxn modelId="{9214EA51-F61B-4A5E-9B3E-33B610CC6B23}" type="presOf" srcId="{0ADDE511-B881-4A2A-AE94-E3F89DF12F6A}" destId="{092CB39D-0190-456A-878E-DE45252A862C}" srcOrd="0" destOrd="0" presId="urn:microsoft.com/office/officeart/2005/8/layout/hierarchy2"/>
    <dgm:cxn modelId="{B2663D65-71CA-4EA0-BFEE-672467969A12}" type="presOf" srcId="{7BC5968A-4AD3-417A-92EC-1FB678FE90EA}" destId="{339F8268-943F-41E5-8ED4-3BF6AC2764B8}" srcOrd="0" destOrd="0" presId="urn:microsoft.com/office/officeart/2005/8/layout/hierarchy2"/>
    <dgm:cxn modelId="{6EE6075E-FAD8-47C0-9E5D-BFE2BB687B93}" srcId="{F71EDA46-6A0B-44AD-ACBD-28484FEF4351}" destId="{A7C7E6E3-80B0-48F6-AFFF-3659213E4D6F}" srcOrd="4" destOrd="0" parTransId="{9A7A02C8-1760-4F68-AA6D-C626C11258F6}" sibTransId="{DF3518F8-6193-4D02-A7E3-66E62292566B}"/>
    <dgm:cxn modelId="{47605113-3BF0-4C29-898A-13A758258079}" type="presOf" srcId="{1FACED59-94DD-4CB0-B4F5-574CC1FA6515}" destId="{7B0AC920-BECB-4B48-943B-C94953FC84EC}" srcOrd="0" destOrd="0" presId="urn:microsoft.com/office/officeart/2005/8/layout/hierarchy2"/>
    <dgm:cxn modelId="{443FD6E1-4566-4D5B-BDB0-A1F9E746D458}" type="presOf" srcId="{F0FE4808-3397-4B62-BC57-0D4848BB5323}" destId="{0DE87784-94A2-4326-B92A-05B6B0A572E4}" srcOrd="0" destOrd="0" presId="urn:microsoft.com/office/officeart/2005/8/layout/hierarchy2"/>
    <dgm:cxn modelId="{E8A1402A-DC5B-4C5A-97A0-28E6EFEC620A}" type="presOf" srcId="{08D934A7-9BC1-494D-BB25-A908CA274D17}" destId="{80CF6D80-B8D3-4DAC-AFED-A74DEEC59554}" srcOrd="0" destOrd="0" presId="urn:microsoft.com/office/officeart/2005/8/layout/hierarchy2"/>
    <dgm:cxn modelId="{C1B6E90A-D780-4968-8E70-CC9C2EC97380}" srcId="{4278463B-DF86-47B5-9243-3FEDC89ACFE4}" destId="{F71EDA46-6A0B-44AD-ACBD-28484FEF4351}" srcOrd="1" destOrd="0" parTransId="{1441C082-36BF-4D0F-AF2B-1E3A7DEDB099}" sibTransId="{6BF39167-5876-40C2-9DA9-ABD46D04CE7F}"/>
    <dgm:cxn modelId="{4E659B6F-E177-4E5F-A874-98CBA2A21C27}" type="presOf" srcId="{23B9B771-03D3-4518-90D8-9A814DBF27B2}" destId="{A3D1EC54-88DD-4D0A-9D6B-58FDB794D728}" srcOrd="0" destOrd="0" presId="urn:microsoft.com/office/officeart/2005/8/layout/hierarchy2"/>
    <dgm:cxn modelId="{0FA1BD0A-F731-4F67-B85B-88CE4AED9F1E}" type="presOf" srcId="{EB8A894B-521D-48E4-98AB-6AE7A6FAE791}" destId="{F0D6BAA6-9E9B-4254-AFC8-91FEB6741BBB}" srcOrd="1" destOrd="0" presId="urn:microsoft.com/office/officeart/2005/8/layout/hierarchy2"/>
    <dgm:cxn modelId="{6647BBDE-D806-4C9C-A577-80083F5057D6}" type="presOf" srcId="{48839950-485D-4F87-B618-6399B50E22F8}" destId="{83ED01FB-6953-4761-AE82-08F9C0DF45DD}" srcOrd="0" destOrd="0" presId="urn:microsoft.com/office/officeart/2005/8/layout/hierarchy2"/>
    <dgm:cxn modelId="{3B67154F-8DEA-42F1-B9DD-760C8C52A905}" type="presOf" srcId="{DD7876AE-DED3-46C6-9694-46DBEFB4A82C}" destId="{46EF17B8-85E9-45E7-87D2-D4ACA67A05FA}" srcOrd="1" destOrd="0" presId="urn:microsoft.com/office/officeart/2005/8/layout/hierarchy2"/>
    <dgm:cxn modelId="{C6C81408-868A-4DBE-9123-108BE5C1F98F}" srcId="{F71EDA46-6A0B-44AD-ACBD-28484FEF4351}" destId="{181E4C56-5F18-4E74-A143-2E178127F40A}" srcOrd="1" destOrd="0" parTransId="{B5C72EAB-CDD9-4FBD-8798-5110C93F7F13}" sibTransId="{14C2AE31-24C1-455A-99E8-A6148D1EFD3F}"/>
    <dgm:cxn modelId="{199FB768-9D66-4402-B709-F2AFAE16F7A8}" type="presOf" srcId="{981EDA3D-AC4E-4A2D-9B2E-5B0F6B39F070}" destId="{53190AB5-2E69-41F7-AE72-EC399FD3E501}" srcOrd="1" destOrd="0" presId="urn:microsoft.com/office/officeart/2005/8/layout/hierarchy2"/>
    <dgm:cxn modelId="{2E44859A-63F7-46DA-A1A1-DD6ABDC4C30F}" type="presOf" srcId="{7436AFF1-F04B-4AAA-8537-5FD7B18F170A}" destId="{1B168D0F-E35F-4065-9CD3-ED8A820B64D7}" srcOrd="0" destOrd="0" presId="urn:microsoft.com/office/officeart/2005/8/layout/hierarchy2"/>
    <dgm:cxn modelId="{A99581F8-4689-496B-90E0-2C2D6764F993}" type="presOf" srcId="{F0FE4808-3397-4B62-BC57-0D4848BB5323}" destId="{F6E41652-002F-4D99-B7A4-A6322CE96779}" srcOrd="1" destOrd="0" presId="urn:microsoft.com/office/officeart/2005/8/layout/hierarchy2"/>
    <dgm:cxn modelId="{6C368512-1E81-44E7-BB39-6140793B2958}" srcId="{23B9B771-03D3-4518-90D8-9A814DBF27B2}" destId="{B50077A3-9083-4B79-AF72-E6FFD2C05E20}" srcOrd="1" destOrd="0" parTransId="{938303AF-9B67-4C6D-B5E0-BDC9410D4C57}" sibTransId="{70651657-B28F-4A66-BF81-D46EDE1E629A}"/>
    <dgm:cxn modelId="{3B418460-2BA2-4856-9DC6-CB2FA42FAB39}" type="presOf" srcId="{B5C72EAB-CDD9-4FBD-8798-5110C93F7F13}" destId="{9F04E147-C387-4D1D-A682-85F0F161BF45}" srcOrd="0" destOrd="0" presId="urn:microsoft.com/office/officeart/2005/8/layout/hierarchy2"/>
    <dgm:cxn modelId="{31B0E222-3895-4172-9379-EE2635325D2F}" type="presOf" srcId="{9A7A02C8-1760-4F68-AA6D-C626C11258F6}" destId="{C6EE6C04-3A3F-49E4-BB9C-95A5FED7AB89}" srcOrd="1" destOrd="0" presId="urn:microsoft.com/office/officeart/2005/8/layout/hierarchy2"/>
    <dgm:cxn modelId="{92F62CD8-C7D2-4F60-8DE6-0945D6FD40FC}" type="presOf" srcId="{DEF1D347-EEAF-4A76-BDF8-7BFCEE9A5932}" destId="{982A0DAB-D7FB-4C00-8697-88A21D8662EA}" srcOrd="0" destOrd="0" presId="urn:microsoft.com/office/officeart/2005/8/layout/hierarchy2"/>
    <dgm:cxn modelId="{6207DED3-FCA2-4BE4-8E30-1E10E3431E5A}" type="presOf" srcId="{4278463B-DF86-47B5-9243-3FEDC89ACFE4}" destId="{4FE235BF-7E4A-4B8E-9F2B-DC17D051753B}" srcOrd="0" destOrd="0" presId="urn:microsoft.com/office/officeart/2005/8/layout/hierarchy2"/>
    <dgm:cxn modelId="{95D57DA8-0C3D-46D2-B7D9-40BAEBB5D5D7}" type="presOf" srcId="{F277C962-0C5A-49A4-8017-47D226C0FA33}" destId="{699DA349-F2AC-4105-9A1A-936176A1E872}" srcOrd="0" destOrd="0" presId="urn:microsoft.com/office/officeart/2005/8/layout/hierarchy2"/>
    <dgm:cxn modelId="{C747176D-93F8-46CE-830D-BE5E71563A33}" type="presOf" srcId="{58F0E301-6BD0-4ACD-84FD-420107898C74}" destId="{5D8707C6-0D22-49B6-AA18-9B53AD6E4C25}" srcOrd="0" destOrd="0" presId="urn:microsoft.com/office/officeart/2005/8/layout/hierarchy2"/>
    <dgm:cxn modelId="{BF49383B-75B7-4BB5-8EB1-634FFCA0F710}" type="presOf" srcId="{B9BEFF58-1A9C-43F6-AFE8-EE9CC58AF3B5}" destId="{826DF80C-9E11-495D-A1A9-AAE1758E0E2C}" srcOrd="0" destOrd="0" presId="urn:microsoft.com/office/officeart/2005/8/layout/hierarchy2"/>
    <dgm:cxn modelId="{B8ABA46E-217B-4F09-8364-E0E8BE911F44}" type="presOf" srcId="{981EDA3D-AC4E-4A2D-9B2E-5B0F6B39F070}" destId="{4E560006-8858-4754-A8E2-1482BAB141FF}" srcOrd="0" destOrd="0" presId="urn:microsoft.com/office/officeart/2005/8/layout/hierarchy2"/>
    <dgm:cxn modelId="{8D395657-5B1B-4584-AFC4-A882A96C1727}" srcId="{F71EDA46-6A0B-44AD-ACBD-28484FEF4351}" destId="{23B9B771-03D3-4518-90D8-9A814DBF27B2}" srcOrd="0" destOrd="0" parTransId="{F277C962-0C5A-49A4-8017-47D226C0FA33}" sibTransId="{F61989AA-0B7A-41B2-9E48-7CA3682AB31F}"/>
    <dgm:cxn modelId="{96EC82B6-5DFD-4140-A404-D14619296333}" type="presOf" srcId="{0ADDE511-B881-4A2A-AE94-E3F89DF12F6A}" destId="{965CEACB-1C17-46AC-9007-D362003440D2}" srcOrd="1" destOrd="0" presId="urn:microsoft.com/office/officeart/2005/8/layout/hierarchy2"/>
    <dgm:cxn modelId="{2298D064-9C68-4611-B5FA-72983B34785D}" srcId="{B9BEFF58-1A9C-43F6-AFE8-EE9CC58AF3B5}" destId="{7436AFF1-F04B-4AAA-8537-5FD7B18F170A}" srcOrd="1" destOrd="0" parTransId="{EB8A894B-521D-48E4-98AB-6AE7A6FAE791}" sibTransId="{DE41A26B-F4BD-4B49-946C-F07BD82D14AE}"/>
    <dgm:cxn modelId="{960C6549-CF9E-4F27-A0F8-9BA9B8383929}" type="presOf" srcId="{A7C7E6E3-80B0-48F6-AFFF-3659213E4D6F}" destId="{788AC848-A6D4-48A1-ABCB-4048A1B30FAB}" srcOrd="0" destOrd="0" presId="urn:microsoft.com/office/officeart/2005/8/layout/hierarchy2"/>
    <dgm:cxn modelId="{7E2D8F43-2B18-4F6B-A753-1A547EFED73F}" type="presOf" srcId="{FB23A0DC-1E89-43B6-B7AA-E02D4FC8A192}" destId="{4ECF6C90-17A3-4029-88B6-5D8E637D5D3D}" srcOrd="0" destOrd="0" presId="urn:microsoft.com/office/officeart/2005/8/layout/hierarchy2"/>
    <dgm:cxn modelId="{F6163E3D-8CD7-4E57-938D-82829A659B07}" type="presOf" srcId="{2E1714EE-3BF3-4B90-9575-60CCC9EB4DCC}" destId="{F40EC851-9E0D-454C-845E-C03C1DB67BF3}" srcOrd="1" destOrd="0" presId="urn:microsoft.com/office/officeart/2005/8/layout/hierarchy2"/>
    <dgm:cxn modelId="{ECAFB848-12F3-4202-9115-1C1EB992AA51}" type="presOf" srcId="{2E1714EE-3BF3-4B90-9575-60CCC9EB4DCC}" destId="{91DCB7B7-B4E1-417C-9220-FAB274AB504D}" srcOrd="0" destOrd="0" presId="urn:microsoft.com/office/officeart/2005/8/layout/hierarchy2"/>
    <dgm:cxn modelId="{7EC329E9-1646-478E-B4CC-898BF079E6FF}" type="presOf" srcId="{1441C082-36BF-4D0F-AF2B-1E3A7DEDB099}" destId="{FB99C3D6-5441-49B0-801F-B616DA3A829F}" srcOrd="0" destOrd="0" presId="urn:microsoft.com/office/officeart/2005/8/layout/hierarchy2"/>
    <dgm:cxn modelId="{BF773548-B0B1-4B5D-B997-0D51377B5616}" type="presOf" srcId="{F71EDA46-6A0B-44AD-ACBD-28484FEF4351}" destId="{9070C2BC-4006-4D1C-92F4-5D3B1410D73B}" srcOrd="0" destOrd="0" presId="urn:microsoft.com/office/officeart/2005/8/layout/hierarchy2"/>
    <dgm:cxn modelId="{E2A36386-85D4-4D10-8B4D-B80ECF9F1DFE}" type="presOf" srcId="{1441C082-36BF-4D0F-AF2B-1E3A7DEDB099}" destId="{48C88971-73E0-406C-8588-3BF43A23AE55}" srcOrd="1" destOrd="0" presId="urn:microsoft.com/office/officeart/2005/8/layout/hierarchy2"/>
    <dgm:cxn modelId="{581F3A75-4B49-4D50-A9BB-DB9A065D8644}" type="presOf" srcId="{FB23A0DC-1E89-43B6-B7AA-E02D4FC8A192}" destId="{7AB3219C-2E14-4E35-B548-96448B1F1495}" srcOrd="1" destOrd="0" presId="urn:microsoft.com/office/officeart/2005/8/layout/hierarchy2"/>
    <dgm:cxn modelId="{3A455333-E9B8-4F1D-A0A7-E1C4AD9A4583}" srcId="{48839950-485D-4F87-B618-6399B50E22F8}" destId="{DD66923C-622F-4537-A91E-700C270BC052}" srcOrd="1" destOrd="0" parTransId="{FB23A0DC-1E89-43B6-B7AA-E02D4FC8A192}" sibTransId="{2F61252F-F532-4C8E-94CA-E67BB4235A53}"/>
    <dgm:cxn modelId="{229C8686-4C0C-4970-A6F4-C630B3EDF517}" srcId="{7A757104-4B2F-4E44-8A1E-DD5FC1AD19B2}" destId="{4278463B-DF86-47B5-9243-3FEDC89ACFE4}" srcOrd="0" destOrd="0" parTransId="{824801A1-09AF-40FD-973F-D9FC01DBF624}" sibTransId="{A4AD0AA3-DF34-44BC-8FA4-C90039E2D3F6}"/>
    <dgm:cxn modelId="{072A15DC-2476-477E-B836-24F651A6FF76}" srcId="{F71EDA46-6A0B-44AD-ACBD-28484FEF4351}" destId="{33DD7B41-DA34-42B4-82A9-4571EB25B565}" srcOrd="2" destOrd="0" parTransId="{981EDA3D-AC4E-4A2D-9B2E-5B0F6B39F070}" sibTransId="{C1C6310E-528F-48D4-BC20-5D85D978A622}"/>
    <dgm:cxn modelId="{5B8078D9-5107-4D85-9B59-47B12ADB1719}" srcId="{B9BEFF58-1A9C-43F6-AFE8-EE9CC58AF3B5}" destId="{7BC5968A-4AD3-417A-92EC-1FB678FE90EA}" srcOrd="0" destOrd="0" parTransId="{1FACED59-94DD-4CB0-B4F5-574CC1FA6515}" sibTransId="{5B2E38BB-ED02-451C-BE0C-BA1DA8D9F6C7}"/>
    <dgm:cxn modelId="{3B536884-DF77-4E77-B8EC-14FB7A29D199}" srcId="{48839950-485D-4F87-B618-6399B50E22F8}" destId="{DEF1D347-EEAF-4A76-BDF8-7BFCEE9A5932}" srcOrd="0" destOrd="0" parTransId="{0ADDE511-B881-4A2A-AE94-E3F89DF12F6A}" sibTransId="{0BFC2A3B-6A51-437F-83D4-41E6031FF341}"/>
    <dgm:cxn modelId="{2AF4481F-0366-44F7-AAFD-CF32A341B86B}" type="presOf" srcId="{DD66923C-622F-4537-A91E-700C270BC052}" destId="{3FC36214-ED1F-4607-9DA1-2E2F318CD0C5}" srcOrd="0" destOrd="0" presId="urn:microsoft.com/office/officeart/2005/8/layout/hierarchy2"/>
    <dgm:cxn modelId="{DBF5AEB5-CBC2-40C2-94A8-20ED2B1B3CB7}" type="presOf" srcId="{938303AF-9B67-4C6D-B5E0-BDC9410D4C57}" destId="{555299C8-CDC4-4080-BE68-6CE270E54F19}" srcOrd="0" destOrd="0" presId="urn:microsoft.com/office/officeart/2005/8/layout/hierarchy2"/>
    <dgm:cxn modelId="{75E3E2F7-D13A-41A4-8D75-BA2B6CF21BE1}" type="presOf" srcId="{DB914822-D9AC-4E02-9646-9EA70867E017}" destId="{07078781-EBD8-4B3F-8B3A-7283A6B5242A}" srcOrd="1" destOrd="0" presId="urn:microsoft.com/office/officeart/2005/8/layout/hierarchy2"/>
    <dgm:cxn modelId="{CC4FD896-30CA-403F-92D8-375828121039}" type="presOf" srcId="{F277C962-0C5A-49A4-8017-47D226C0FA33}" destId="{054BD7A7-18ED-420C-BB5F-52C64D682E09}" srcOrd="1" destOrd="0" presId="urn:microsoft.com/office/officeart/2005/8/layout/hierarchy2"/>
    <dgm:cxn modelId="{92740084-1492-441F-A084-9B40E81640CE}" type="presOf" srcId="{9A7A02C8-1760-4F68-AA6D-C626C11258F6}" destId="{9B883D87-817A-4DAB-BC25-FD84B2BFCFA4}" srcOrd="0" destOrd="0" presId="urn:microsoft.com/office/officeart/2005/8/layout/hierarchy2"/>
    <dgm:cxn modelId="{F55C300D-5179-455A-8063-8ED240E44221}" type="presOf" srcId="{1FACED59-94DD-4CB0-B4F5-574CC1FA6515}" destId="{DA8D3AD2-CCF7-4D16-8CB6-B556DDCAC7A9}" srcOrd="1" destOrd="0" presId="urn:microsoft.com/office/officeart/2005/8/layout/hierarchy2"/>
    <dgm:cxn modelId="{618BCE4D-7503-4E71-BA3F-AAA6AE4ADAAD}" type="presOf" srcId="{181E4C56-5F18-4E74-A143-2E178127F40A}" destId="{8FE62FC4-159B-411C-81EF-F21C5CDDDE70}" srcOrd="0" destOrd="0" presId="urn:microsoft.com/office/officeart/2005/8/layout/hierarchy2"/>
    <dgm:cxn modelId="{C83EC0F9-5BBA-43AC-A384-7FF4718C243D}" srcId="{23B9B771-03D3-4518-90D8-9A814DBF27B2}" destId="{FEFBA01F-D412-409B-802B-F71912972751}" srcOrd="0" destOrd="0" parTransId="{DB914822-D9AC-4E02-9646-9EA70867E017}" sibTransId="{E33E17C8-FE67-4B91-9738-E7221C136733}"/>
    <dgm:cxn modelId="{0FAC71E0-4503-4878-887B-78871B2C49FD}" type="presOf" srcId="{DB914822-D9AC-4E02-9646-9EA70867E017}" destId="{87A257B9-1446-4A87-9882-198415447EF7}" srcOrd="0" destOrd="0" presId="urn:microsoft.com/office/officeart/2005/8/layout/hierarchy2"/>
    <dgm:cxn modelId="{C524C86E-159C-45E2-ACF5-5E07F24C8E98}" type="presOf" srcId="{B5C72EAB-CDD9-4FBD-8798-5110C93F7F13}" destId="{71CE072B-7AB7-4DDE-AB2D-E0F946BAA8C4}" srcOrd="1" destOrd="0" presId="urn:microsoft.com/office/officeart/2005/8/layout/hierarchy2"/>
    <dgm:cxn modelId="{8161DC52-FFCF-467A-8175-B95E8DBF15DE}" type="presOf" srcId="{5B56E41F-BA3A-4DF3-8E40-48284C36E2D5}" destId="{F5F5A4B9-DB85-4D2D-B07D-DE28FE6FFD52}" srcOrd="1" destOrd="0" presId="urn:microsoft.com/office/officeart/2005/8/layout/hierarchy2"/>
    <dgm:cxn modelId="{76114D7D-54F1-45E2-A803-21DFA31D5B8F}" type="presOf" srcId="{B50077A3-9083-4B79-AF72-E6FFD2C05E20}" destId="{CAA2813C-10C7-4577-A1F8-AFEF8BFAD768}" srcOrd="0" destOrd="0" presId="urn:microsoft.com/office/officeart/2005/8/layout/hierarchy2"/>
    <dgm:cxn modelId="{593480CE-7DDE-4F6C-A226-2099008C1A40}" type="presParOf" srcId="{F74FB2A8-A474-4854-B9B4-E6A7F5C6EC20}" destId="{5F9030DA-DE28-4813-A63C-92E534B7C0CE}" srcOrd="0" destOrd="0" presId="urn:microsoft.com/office/officeart/2005/8/layout/hierarchy2"/>
    <dgm:cxn modelId="{30AB7B57-9090-4CAD-9B1F-0280E3BB9CDC}" type="presParOf" srcId="{5F9030DA-DE28-4813-A63C-92E534B7C0CE}" destId="{4FE235BF-7E4A-4B8E-9F2B-DC17D051753B}" srcOrd="0" destOrd="0" presId="urn:microsoft.com/office/officeart/2005/8/layout/hierarchy2"/>
    <dgm:cxn modelId="{A06C16E8-20F6-46F8-9B84-28096BC65E78}" type="presParOf" srcId="{5F9030DA-DE28-4813-A63C-92E534B7C0CE}" destId="{747BD3EA-4CE8-4170-91AE-230AF64F23FF}" srcOrd="1" destOrd="0" presId="urn:microsoft.com/office/officeart/2005/8/layout/hierarchy2"/>
    <dgm:cxn modelId="{B826172D-3A0A-4FD2-8E7A-C33EE4DD965A}" type="presParOf" srcId="{747BD3EA-4CE8-4170-91AE-230AF64F23FF}" destId="{864A4FCC-ADE3-48B6-99DF-5FCAA7B01513}" srcOrd="0" destOrd="0" presId="urn:microsoft.com/office/officeart/2005/8/layout/hierarchy2"/>
    <dgm:cxn modelId="{688D297E-313B-4235-B536-CED3CF7A6DDB}" type="presParOf" srcId="{864A4FCC-ADE3-48B6-99DF-5FCAA7B01513}" destId="{F5F5A4B9-DB85-4D2D-B07D-DE28FE6FFD52}" srcOrd="0" destOrd="0" presId="urn:microsoft.com/office/officeart/2005/8/layout/hierarchy2"/>
    <dgm:cxn modelId="{ADC5049F-53B9-41DB-92EB-0DF31E484ECA}" type="presParOf" srcId="{747BD3EA-4CE8-4170-91AE-230AF64F23FF}" destId="{1E8F0B30-5000-4CC3-98FA-4CE8742107E7}" srcOrd="1" destOrd="0" presId="urn:microsoft.com/office/officeart/2005/8/layout/hierarchy2"/>
    <dgm:cxn modelId="{5E94BDA2-B865-426F-B3E6-38F7A323F8E1}" type="presParOf" srcId="{1E8F0B30-5000-4CC3-98FA-4CE8742107E7}" destId="{5D8707C6-0D22-49B6-AA18-9B53AD6E4C25}" srcOrd="0" destOrd="0" presId="urn:microsoft.com/office/officeart/2005/8/layout/hierarchy2"/>
    <dgm:cxn modelId="{377F3DE8-26F5-4B85-BA06-7778D60BBE3C}" type="presParOf" srcId="{1E8F0B30-5000-4CC3-98FA-4CE8742107E7}" destId="{B88538A0-EDD1-471F-BA0D-E1210C9BC575}" srcOrd="1" destOrd="0" presId="urn:microsoft.com/office/officeart/2005/8/layout/hierarchy2"/>
    <dgm:cxn modelId="{C76B6005-815B-4167-8C99-27901D068666}" type="presParOf" srcId="{B88538A0-EDD1-471F-BA0D-E1210C9BC575}" destId="{91DCB7B7-B4E1-417C-9220-FAB274AB504D}" srcOrd="0" destOrd="0" presId="urn:microsoft.com/office/officeart/2005/8/layout/hierarchy2"/>
    <dgm:cxn modelId="{2D4399A1-E385-4C7D-9964-ADA5AEADB29B}" type="presParOf" srcId="{91DCB7B7-B4E1-417C-9220-FAB274AB504D}" destId="{F40EC851-9E0D-454C-845E-C03C1DB67BF3}" srcOrd="0" destOrd="0" presId="urn:microsoft.com/office/officeart/2005/8/layout/hierarchy2"/>
    <dgm:cxn modelId="{BA39B7F0-C02A-43A5-9901-0588D8BBA79C}" type="presParOf" srcId="{B88538A0-EDD1-471F-BA0D-E1210C9BC575}" destId="{99902C21-4B91-416C-BFF9-EDB3DD144D5E}" srcOrd="1" destOrd="0" presId="urn:microsoft.com/office/officeart/2005/8/layout/hierarchy2"/>
    <dgm:cxn modelId="{9F48934E-4D2F-464C-8D2F-93FC47875624}" type="presParOf" srcId="{99902C21-4B91-416C-BFF9-EDB3DD144D5E}" destId="{83ED01FB-6953-4761-AE82-08F9C0DF45DD}" srcOrd="0" destOrd="0" presId="urn:microsoft.com/office/officeart/2005/8/layout/hierarchy2"/>
    <dgm:cxn modelId="{D3187178-85A5-49A8-A198-D61BEFDEA1B3}" type="presParOf" srcId="{99902C21-4B91-416C-BFF9-EDB3DD144D5E}" destId="{6E95B114-195D-45D3-812B-5494B9000A15}" srcOrd="1" destOrd="0" presId="urn:microsoft.com/office/officeart/2005/8/layout/hierarchy2"/>
    <dgm:cxn modelId="{F6B9AD98-5D7F-4126-9535-60B2399011CA}" type="presParOf" srcId="{6E95B114-195D-45D3-812B-5494B9000A15}" destId="{092CB39D-0190-456A-878E-DE45252A862C}" srcOrd="0" destOrd="0" presId="urn:microsoft.com/office/officeart/2005/8/layout/hierarchy2"/>
    <dgm:cxn modelId="{C1BF9988-CB4D-4A71-9A5E-91C4899878E2}" type="presParOf" srcId="{092CB39D-0190-456A-878E-DE45252A862C}" destId="{965CEACB-1C17-46AC-9007-D362003440D2}" srcOrd="0" destOrd="0" presId="urn:microsoft.com/office/officeart/2005/8/layout/hierarchy2"/>
    <dgm:cxn modelId="{8B1557AF-7F59-48C5-BD28-BC5756D4135A}" type="presParOf" srcId="{6E95B114-195D-45D3-812B-5494B9000A15}" destId="{D94D9AE5-B3B0-4A75-9BF5-8B954E7828AA}" srcOrd="1" destOrd="0" presId="urn:microsoft.com/office/officeart/2005/8/layout/hierarchy2"/>
    <dgm:cxn modelId="{7E3923A8-426B-40F4-B959-2B376ECD9C5A}" type="presParOf" srcId="{D94D9AE5-B3B0-4A75-9BF5-8B954E7828AA}" destId="{982A0DAB-D7FB-4C00-8697-88A21D8662EA}" srcOrd="0" destOrd="0" presId="urn:microsoft.com/office/officeart/2005/8/layout/hierarchy2"/>
    <dgm:cxn modelId="{1274EE74-A955-4B1F-87E7-3AC97CB79BE3}" type="presParOf" srcId="{D94D9AE5-B3B0-4A75-9BF5-8B954E7828AA}" destId="{BF7ED8BF-34E4-43CB-8123-C975B445D7B3}" srcOrd="1" destOrd="0" presId="urn:microsoft.com/office/officeart/2005/8/layout/hierarchy2"/>
    <dgm:cxn modelId="{FFDEF110-65D8-4647-A1D9-AFE6F52CBDEF}" type="presParOf" srcId="{6E95B114-195D-45D3-812B-5494B9000A15}" destId="{4ECF6C90-17A3-4029-88B6-5D8E637D5D3D}" srcOrd="2" destOrd="0" presId="urn:microsoft.com/office/officeart/2005/8/layout/hierarchy2"/>
    <dgm:cxn modelId="{CB06FC33-4DA0-4233-AEFB-9BCA2BFEB6CC}" type="presParOf" srcId="{4ECF6C90-17A3-4029-88B6-5D8E637D5D3D}" destId="{7AB3219C-2E14-4E35-B548-96448B1F1495}" srcOrd="0" destOrd="0" presId="urn:microsoft.com/office/officeart/2005/8/layout/hierarchy2"/>
    <dgm:cxn modelId="{6C8D5DF9-13A7-4231-B4F1-5B6827EAB6AD}" type="presParOf" srcId="{6E95B114-195D-45D3-812B-5494B9000A15}" destId="{72428C32-E2C8-488F-9D6C-8C2272A662BC}" srcOrd="3" destOrd="0" presId="urn:microsoft.com/office/officeart/2005/8/layout/hierarchy2"/>
    <dgm:cxn modelId="{3F16D235-6A76-4D75-9246-F70020035CE4}" type="presParOf" srcId="{72428C32-E2C8-488F-9D6C-8C2272A662BC}" destId="{3FC36214-ED1F-4607-9DA1-2E2F318CD0C5}" srcOrd="0" destOrd="0" presId="urn:microsoft.com/office/officeart/2005/8/layout/hierarchy2"/>
    <dgm:cxn modelId="{EC0938B2-FDF0-4AFB-88E0-BE4417A53C6C}" type="presParOf" srcId="{72428C32-E2C8-488F-9D6C-8C2272A662BC}" destId="{43CECCFC-3C3C-4329-AF91-9EAC3316F670}" srcOrd="1" destOrd="0" presId="urn:microsoft.com/office/officeart/2005/8/layout/hierarchy2"/>
    <dgm:cxn modelId="{07A295A2-0CFA-4C94-AC78-2EDA725F21F0}" type="presParOf" srcId="{B88538A0-EDD1-471F-BA0D-E1210C9BC575}" destId="{D51751F9-026C-4910-A088-2EB5D89CFD57}" srcOrd="2" destOrd="0" presId="urn:microsoft.com/office/officeart/2005/8/layout/hierarchy2"/>
    <dgm:cxn modelId="{50BA31B3-E05A-4EE7-B18B-42DC19B5511F}" type="presParOf" srcId="{D51751F9-026C-4910-A088-2EB5D89CFD57}" destId="{46EF17B8-85E9-45E7-87D2-D4ACA67A05FA}" srcOrd="0" destOrd="0" presId="urn:microsoft.com/office/officeart/2005/8/layout/hierarchy2"/>
    <dgm:cxn modelId="{15A50329-B1D9-450B-9743-7A443505BB34}" type="presParOf" srcId="{B88538A0-EDD1-471F-BA0D-E1210C9BC575}" destId="{647B01E4-582F-45F5-9BCF-1864C6E11869}" srcOrd="3" destOrd="0" presId="urn:microsoft.com/office/officeart/2005/8/layout/hierarchy2"/>
    <dgm:cxn modelId="{59F38AF6-EDAC-4AC4-81CF-058C18E8CAE2}" type="presParOf" srcId="{647B01E4-582F-45F5-9BCF-1864C6E11869}" destId="{826DF80C-9E11-495D-A1A9-AAE1758E0E2C}" srcOrd="0" destOrd="0" presId="urn:microsoft.com/office/officeart/2005/8/layout/hierarchy2"/>
    <dgm:cxn modelId="{CA0F796C-16D7-4361-A028-5494A07848B9}" type="presParOf" srcId="{647B01E4-582F-45F5-9BCF-1864C6E11869}" destId="{82E8707A-2758-4E17-9126-254122A90A0A}" srcOrd="1" destOrd="0" presId="urn:microsoft.com/office/officeart/2005/8/layout/hierarchy2"/>
    <dgm:cxn modelId="{D9348C40-422D-4E7D-B43E-9F204678C68E}" type="presParOf" srcId="{82E8707A-2758-4E17-9126-254122A90A0A}" destId="{7B0AC920-BECB-4B48-943B-C94953FC84EC}" srcOrd="0" destOrd="0" presId="urn:microsoft.com/office/officeart/2005/8/layout/hierarchy2"/>
    <dgm:cxn modelId="{8F40E78E-DC0A-4A76-9B38-78F34BD53595}" type="presParOf" srcId="{7B0AC920-BECB-4B48-943B-C94953FC84EC}" destId="{DA8D3AD2-CCF7-4D16-8CB6-B556DDCAC7A9}" srcOrd="0" destOrd="0" presId="urn:microsoft.com/office/officeart/2005/8/layout/hierarchy2"/>
    <dgm:cxn modelId="{96FB6130-1FB1-4ED2-99EE-96F1C054CF1B}" type="presParOf" srcId="{82E8707A-2758-4E17-9126-254122A90A0A}" destId="{D3A34126-B16D-4DB6-BA5E-EFEB68AEADCB}" srcOrd="1" destOrd="0" presId="urn:microsoft.com/office/officeart/2005/8/layout/hierarchy2"/>
    <dgm:cxn modelId="{9B5CBA38-6EEA-4C88-B5BF-8D28F34A6215}" type="presParOf" srcId="{D3A34126-B16D-4DB6-BA5E-EFEB68AEADCB}" destId="{339F8268-943F-41E5-8ED4-3BF6AC2764B8}" srcOrd="0" destOrd="0" presId="urn:microsoft.com/office/officeart/2005/8/layout/hierarchy2"/>
    <dgm:cxn modelId="{58C45DCA-E693-4BC6-A107-C46CF0D7659E}" type="presParOf" srcId="{D3A34126-B16D-4DB6-BA5E-EFEB68AEADCB}" destId="{399E76D4-819A-420B-9FA0-CEE7D0B0BEEF}" srcOrd="1" destOrd="0" presId="urn:microsoft.com/office/officeart/2005/8/layout/hierarchy2"/>
    <dgm:cxn modelId="{322DF739-6A33-47E9-8E5D-DD74E33F43F8}" type="presParOf" srcId="{82E8707A-2758-4E17-9126-254122A90A0A}" destId="{B08DE62D-1AF5-4047-8AC9-81A59215DADF}" srcOrd="2" destOrd="0" presId="urn:microsoft.com/office/officeart/2005/8/layout/hierarchy2"/>
    <dgm:cxn modelId="{F554547F-31C3-46CB-AD2C-9E84DB809CF7}" type="presParOf" srcId="{B08DE62D-1AF5-4047-8AC9-81A59215DADF}" destId="{F0D6BAA6-9E9B-4254-AFC8-91FEB6741BBB}" srcOrd="0" destOrd="0" presId="urn:microsoft.com/office/officeart/2005/8/layout/hierarchy2"/>
    <dgm:cxn modelId="{7327788D-0B58-4D49-94B1-B7D6453799A2}" type="presParOf" srcId="{82E8707A-2758-4E17-9126-254122A90A0A}" destId="{08634A2E-0EBE-4A1A-B491-6381BC61F042}" srcOrd="3" destOrd="0" presId="urn:microsoft.com/office/officeart/2005/8/layout/hierarchy2"/>
    <dgm:cxn modelId="{5F469A3C-8F66-419F-A089-0B078A893879}" type="presParOf" srcId="{08634A2E-0EBE-4A1A-B491-6381BC61F042}" destId="{1B168D0F-E35F-4065-9CD3-ED8A820B64D7}" srcOrd="0" destOrd="0" presId="urn:microsoft.com/office/officeart/2005/8/layout/hierarchy2"/>
    <dgm:cxn modelId="{4C278051-E5FE-421E-9699-FDFD2A5E96AC}" type="presParOf" srcId="{08634A2E-0EBE-4A1A-B491-6381BC61F042}" destId="{95C56E65-7407-42A3-8388-64C44E0D2C7C}" srcOrd="1" destOrd="0" presId="urn:microsoft.com/office/officeart/2005/8/layout/hierarchy2"/>
    <dgm:cxn modelId="{7D28F8A3-B560-44BE-AD63-43A70B94C145}" type="presParOf" srcId="{747BD3EA-4CE8-4170-91AE-230AF64F23FF}" destId="{FB99C3D6-5441-49B0-801F-B616DA3A829F}" srcOrd="2" destOrd="0" presId="urn:microsoft.com/office/officeart/2005/8/layout/hierarchy2"/>
    <dgm:cxn modelId="{06D080EB-BA7D-47CE-A013-705AFE2E9419}" type="presParOf" srcId="{FB99C3D6-5441-49B0-801F-B616DA3A829F}" destId="{48C88971-73E0-406C-8588-3BF43A23AE55}" srcOrd="0" destOrd="0" presId="urn:microsoft.com/office/officeart/2005/8/layout/hierarchy2"/>
    <dgm:cxn modelId="{1124A361-24E3-4F6C-B45D-5CB142A7E530}" type="presParOf" srcId="{747BD3EA-4CE8-4170-91AE-230AF64F23FF}" destId="{D9968893-0387-4848-844E-445FBE1F3795}" srcOrd="3" destOrd="0" presId="urn:microsoft.com/office/officeart/2005/8/layout/hierarchy2"/>
    <dgm:cxn modelId="{EAAD23D8-154B-4967-964A-D0DA1ED7E78A}" type="presParOf" srcId="{D9968893-0387-4848-844E-445FBE1F3795}" destId="{9070C2BC-4006-4D1C-92F4-5D3B1410D73B}" srcOrd="0" destOrd="0" presId="urn:microsoft.com/office/officeart/2005/8/layout/hierarchy2"/>
    <dgm:cxn modelId="{422A2F89-E499-4E08-8505-A927FF045D32}" type="presParOf" srcId="{D9968893-0387-4848-844E-445FBE1F3795}" destId="{7C0D5434-5782-4DB6-8EF5-0553D922F6F3}" srcOrd="1" destOrd="0" presId="urn:microsoft.com/office/officeart/2005/8/layout/hierarchy2"/>
    <dgm:cxn modelId="{518D041F-D07A-4043-9BC9-DAE26F97F138}" type="presParOf" srcId="{7C0D5434-5782-4DB6-8EF5-0553D922F6F3}" destId="{699DA349-F2AC-4105-9A1A-936176A1E872}" srcOrd="0" destOrd="0" presId="urn:microsoft.com/office/officeart/2005/8/layout/hierarchy2"/>
    <dgm:cxn modelId="{0A0C21BA-81C7-4AF1-AAE8-03F4F3DB375F}" type="presParOf" srcId="{699DA349-F2AC-4105-9A1A-936176A1E872}" destId="{054BD7A7-18ED-420C-BB5F-52C64D682E09}" srcOrd="0" destOrd="0" presId="urn:microsoft.com/office/officeart/2005/8/layout/hierarchy2"/>
    <dgm:cxn modelId="{BC833D14-29B4-4BE1-BC87-4EF12D9661D4}" type="presParOf" srcId="{7C0D5434-5782-4DB6-8EF5-0553D922F6F3}" destId="{7B6C2A9C-5694-4D85-B56A-4839605E2D51}" srcOrd="1" destOrd="0" presId="urn:microsoft.com/office/officeart/2005/8/layout/hierarchy2"/>
    <dgm:cxn modelId="{A6FC2DBB-382C-4CC1-B447-625B5A6C82AB}" type="presParOf" srcId="{7B6C2A9C-5694-4D85-B56A-4839605E2D51}" destId="{A3D1EC54-88DD-4D0A-9D6B-58FDB794D728}" srcOrd="0" destOrd="0" presId="urn:microsoft.com/office/officeart/2005/8/layout/hierarchy2"/>
    <dgm:cxn modelId="{BAE5F59B-4EC1-453F-8D2A-FFE4C57EF188}" type="presParOf" srcId="{7B6C2A9C-5694-4D85-B56A-4839605E2D51}" destId="{9506C769-E816-480C-BA3A-93D7DA2A0CC3}" srcOrd="1" destOrd="0" presId="urn:microsoft.com/office/officeart/2005/8/layout/hierarchy2"/>
    <dgm:cxn modelId="{D6C7EC8F-F761-4C17-A89D-61EFCCA037EC}" type="presParOf" srcId="{9506C769-E816-480C-BA3A-93D7DA2A0CC3}" destId="{87A257B9-1446-4A87-9882-198415447EF7}" srcOrd="0" destOrd="0" presId="urn:microsoft.com/office/officeart/2005/8/layout/hierarchy2"/>
    <dgm:cxn modelId="{7B11E6E7-0A24-4BD5-989E-66D3A3A244C1}" type="presParOf" srcId="{87A257B9-1446-4A87-9882-198415447EF7}" destId="{07078781-EBD8-4B3F-8B3A-7283A6B5242A}" srcOrd="0" destOrd="0" presId="urn:microsoft.com/office/officeart/2005/8/layout/hierarchy2"/>
    <dgm:cxn modelId="{B1A4D8F0-288E-412C-95B7-9865358535E5}" type="presParOf" srcId="{9506C769-E816-480C-BA3A-93D7DA2A0CC3}" destId="{D9B8D540-8DE5-41BB-99C5-6B097D7D4525}" srcOrd="1" destOrd="0" presId="urn:microsoft.com/office/officeart/2005/8/layout/hierarchy2"/>
    <dgm:cxn modelId="{31756AC3-67E4-468A-86C6-E821ED590E17}" type="presParOf" srcId="{D9B8D540-8DE5-41BB-99C5-6B097D7D4525}" destId="{F2DA7FB0-61B5-4568-9D34-00E1C5D33696}" srcOrd="0" destOrd="0" presId="urn:microsoft.com/office/officeart/2005/8/layout/hierarchy2"/>
    <dgm:cxn modelId="{569C7487-C55F-4471-8E61-367D76B4B171}" type="presParOf" srcId="{D9B8D540-8DE5-41BB-99C5-6B097D7D4525}" destId="{3DB50402-A86B-4A31-AB53-0AB98E176A78}" srcOrd="1" destOrd="0" presId="urn:microsoft.com/office/officeart/2005/8/layout/hierarchy2"/>
    <dgm:cxn modelId="{4BAD822D-B191-40C6-BD92-66D4887CC4EF}" type="presParOf" srcId="{9506C769-E816-480C-BA3A-93D7DA2A0CC3}" destId="{555299C8-CDC4-4080-BE68-6CE270E54F19}" srcOrd="2" destOrd="0" presId="urn:microsoft.com/office/officeart/2005/8/layout/hierarchy2"/>
    <dgm:cxn modelId="{83CC5E40-4F81-4759-9D62-46489B4B6A54}" type="presParOf" srcId="{555299C8-CDC4-4080-BE68-6CE270E54F19}" destId="{6E89DC6A-E436-482F-942B-A411C9BB6055}" srcOrd="0" destOrd="0" presId="urn:microsoft.com/office/officeart/2005/8/layout/hierarchy2"/>
    <dgm:cxn modelId="{B8BACE0E-5521-45D2-8EF8-16ED0D1AD999}" type="presParOf" srcId="{9506C769-E816-480C-BA3A-93D7DA2A0CC3}" destId="{5B2EB8E9-98DB-40ED-BB99-18A6C5CF622B}" srcOrd="3" destOrd="0" presId="urn:microsoft.com/office/officeart/2005/8/layout/hierarchy2"/>
    <dgm:cxn modelId="{5D25A912-DBB8-4389-B829-3B12CB385BBD}" type="presParOf" srcId="{5B2EB8E9-98DB-40ED-BB99-18A6C5CF622B}" destId="{CAA2813C-10C7-4577-A1F8-AFEF8BFAD768}" srcOrd="0" destOrd="0" presId="urn:microsoft.com/office/officeart/2005/8/layout/hierarchy2"/>
    <dgm:cxn modelId="{D40F2458-19F2-450C-B813-5294D56392FD}" type="presParOf" srcId="{5B2EB8E9-98DB-40ED-BB99-18A6C5CF622B}" destId="{61326F0D-FBDD-411C-AB25-1F7F9D866ECD}" srcOrd="1" destOrd="0" presId="urn:microsoft.com/office/officeart/2005/8/layout/hierarchy2"/>
    <dgm:cxn modelId="{91F6847B-9A38-4E6D-949E-94211D457F54}" type="presParOf" srcId="{7C0D5434-5782-4DB6-8EF5-0553D922F6F3}" destId="{9F04E147-C387-4D1D-A682-85F0F161BF45}" srcOrd="2" destOrd="0" presId="urn:microsoft.com/office/officeart/2005/8/layout/hierarchy2"/>
    <dgm:cxn modelId="{1C7F8AEB-8A42-4CAE-9F4C-210AAB12A0CB}" type="presParOf" srcId="{9F04E147-C387-4D1D-A682-85F0F161BF45}" destId="{71CE072B-7AB7-4DDE-AB2D-E0F946BAA8C4}" srcOrd="0" destOrd="0" presId="urn:microsoft.com/office/officeart/2005/8/layout/hierarchy2"/>
    <dgm:cxn modelId="{CCF6E1CC-40D2-457D-A63C-1158A7ADABF9}" type="presParOf" srcId="{7C0D5434-5782-4DB6-8EF5-0553D922F6F3}" destId="{23F1277C-D2EE-4E2B-95C0-C7471065AE2F}" srcOrd="3" destOrd="0" presId="urn:microsoft.com/office/officeart/2005/8/layout/hierarchy2"/>
    <dgm:cxn modelId="{0BBA6AFC-CF7C-453F-B50B-A23AED801387}" type="presParOf" srcId="{23F1277C-D2EE-4E2B-95C0-C7471065AE2F}" destId="{8FE62FC4-159B-411C-81EF-F21C5CDDDE70}" srcOrd="0" destOrd="0" presId="urn:microsoft.com/office/officeart/2005/8/layout/hierarchy2"/>
    <dgm:cxn modelId="{24569A93-EC35-4D0E-AFC4-8A59ED9E655E}" type="presParOf" srcId="{23F1277C-D2EE-4E2B-95C0-C7471065AE2F}" destId="{00826352-21C3-44DB-ABF9-5797BF734B2D}" srcOrd="1" destOrd="0" presId="urn:microsoft.com/office/officeart/2005/8/layout/hierarchy2"/>
    <dgm:cxn modelId="{24246D35-42FA-46A3-8BB5-0AADB1E96C65}" type="presParOf" srcId="{7C0D5434-5782-4DB6-8EF5-0553D922F6F3}" destId="{4E560006-8858-4754-A8E2-1482BAB141FF}" srcOrd="4" destOrd="0" presId="urn:microsoft.com/office/officeart/2005/8/layout/hierarchy2"/>
    <dgm:cxn modelId="{F61030DA-9423-493A-A8BC-8F311E50EEDF}" type="presParOf" srcId="{4E560006-8858-4754-A8E2-1482BAB141FF}" destId="{53190AB5-2E69-41F7-AE72-EC399FD3E501}" srcOrd="0" destOrd="0" presId="urn:microsoft.com/office/officeart/2005/8/layout/hierarchy2"/>
    <dgm:cxn modelId="{DE559572-1624-4191-A9E3-10C8794DDFD9}" type="presParOf" srcId="{7C0D5434-5782-4DB6-8EF5-0553D922F6F3}" destId="{EA40659F-B57F-4EE7-A7CD-55803E411786}" srcOrd="5" destOrd="0" presId="urn:microsoft.com/office/officeart/2005/8/layout/hierarchy2"/>
    <dgm:cxn modelId="{187C8476-6FF5-4E3C-B34E-5DC093EEF7B1}" type="presParOf" srcId="{EA40659F-B57F-4EE7-A7CD-55803E411786}" destId="{C277504E-336B-4525-98F6-09F713D79647}" srcOrd="0" destOrd="0" presId="urn:microsoft.com/office/officeart/2005/8/layout/hierarchy2"/>
    <dgm:cxn modelId="{C45F7C34-80EB-4AAF-AC00-C49F5E4EFE88}" type="presParOf" srcId="{EA40659F-B57F-4EE7-A7CD-55803E411786}" destId="{EDAE34FC-427F-4BD9-98CD-270C5022B509}" srcOrd="1" destOrd="0" presId="urn:microsoft.com/office/officeart/2005/8/layout/hierarchy2"/>
    <dgm:cxn modelId="{44A7C189-5EB3-47AD-AD4E-1DCDB02167AF}" type="presParOf" srcId="{7C0D5434-5782-4DB6-8EF5-0553D922F6F3}" destId="{0DE87784-94A2-4326-B92A-05B6B0A572E4}" srcOrd="6" destOrd="0" presId="urn:microsoft.com/office/officeart/2005/8/layout/hierarchy2"/>
    <dgm:cxn modelId="{BFC93ED8-31B6-449A-8956-83E95E19A365}" type="presParOf" srcId="{0DE87784-94A2-4326-B92A-05B6B0A572E4}" destId="{F6E41652-002F-4D99-B7A4-A6322CE96779}" srcOrd="0" destOrd="0" presId="urn:microsoft.com/office/officeart/2005/8/layout/hierarchy2"/>
    <dgm:cxn modelId="{915E0832-9A57-4BD0-A718-1F6BBC48760B}" type="presParOf" srcId="{7C0D5434-5782-4DB6-8EF5-0553D922F6F3}" destId="{4F26AFF8-3565-484A-9458-4BF09C60217F}" srcOrd="7" destOrd="0" presId="urn:microsoft.com/office/officeart/2005/8/layout/hierarchy2"/>
    <dgm:cxn modelId="{D4E12624-217D-4982-A479-467D00768B95}" type="presParOf" srcId="{4F26AFF8-3565-484A-9458-4BF09C60217F}" destId="{80CF6D80-B8D3-4DAC-AFED-A74DEEC59554}" srcOrd="0" destOrd="0" presId="urn:microsoft.com/office/officeart/2005/8/layout/hierarchy2"/>
    <dgm:cxn modelId="{B01E0DC5-6F0E-425F-BAF4-EF1683106526}" type="presParOf" srcId="{4F26AFF8-3565-484A-9458-4BF09C60217F}" destId="{339FA922-8A0B-4FA7-8DD8-94D35E258D95}" srcOrd="1" destOrd="0" presId="urn:microsoft.com/office/officeart/2005/8/layout/hierarchy2"/>
    <dgm:cxn modelId="{670605F1-5412-4CF2-BE86-DF6E2F4E2536}" type="presParOf" srcId="{7C0D5434-5782-4DB6-8EF5-0553D922F6F3}" destId="{9B883D87-817A-4DAB-BC25-FD84B2BFCFA4}" srcOrd="8" destOrd="0" presId="urn:microsoft.com/office/officeart/2005/8/layout/hierarchy2"/>
    <dgm:cxn modelId="{EF9311F2-B7CF-4E3B-8A56-E7762FD4EDC9}" type="presParOf" srcId="{9B883D87-817A-4DAB-BC25-FD84B2BFCFA4}" destId="{C6EE6C04-3A3F-49E4-BB9C-95A5FED7AB89}" srcOrd="0" destOrd="0" presId="urn:microsoft.com/office/officeart/2005/8/layout/hierarchy2"/>
    <dgm:cxn modelId="{F245B5C0-F15A-42CD-B4AF-280AC03E4CC9}" type="presParOf" srcId="{7C0D5434-5782-4DB6-8EF5-0553D922F6F3}" destId="{6644ED46-D091-44EC-8189-D7D21E9CF300}" srcOrd="9" destOrd="0" presId="urn:microsoft.com/office/officeart/2005/8/layout/hierarchy2"/>
    <dgm:cxn modelId="{2C3D48BD-06B3-434C-9DE4-9C36824AFB1C}" type="presParOf" srcId="{6644ED46-D091-44EC-8189-D7D21E9CF300}" destId="{788AC848-A6D4-48A1-ABCB-4048A1B30FAB}" srcOrd="0" destOrd="0" presId="urn:microsoft.com/office/officeart/2005/8/layout/hierarchy2"/>
    <dgm:cxn modelId="{91AEE068-C403-4A05-9A4A-D63B030676DF}" type="presParOf" srcId="{6644ED46-D091-44EC-8189-D7D21E9CF300}" destId="{7A695CD7-F235-43C4-BA13-255038AE926A}" srcOrd="1" destOrd="0" presId="urn:microsoft.com/office/officeart/2005/8/layout/hierarchy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FE235BF-7E4A-4B8E-9F2B-DC17D051753B}">
      <dsp:nvSpPr>
        <dsp:cNvPr id="0" name=""/>
        <dsp:cNvSpPr/>
      </dsp:nvSpPr>
      <dsp:spPr>
        <a:xfrm>
          <a:off x="1065817" y="2337064"/>
          <a:ext cx="830696" cy="41534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cs-CZ" sz="1200" kern="1200"/>
            <a:t>státní správa</a:t>
          </a:r>
        </a:p>
      </dsp:txBody>
      <dsp:txXfrm>
        <a:off x="1065817" y="2337064"/>
        <a:ext cx="830696" cy="415348"/>
      </dsp:txXfrm>
    </dsp:sp>
    <dsp:sp modelId="{864A4FCC-ADE3-48B6-99DF-5FCAA7B01513}">
      <dsp:nvSpPr>
        <dsp:cNvPr id="0" name=""/>
        <dsp:cNvSpPr/>
      </dsp:nvSpPr>
      <dsp:spPr>
        <a:xfrm rot="17100469">
          <a:off x="1421066" y="1917814"/>
          <a:ext cx="1283172" cy="14443"/>
        </a:xfrm>
        <a:custGeom>
          <a:avLst/>
          <a:gdLst/>
          <a:ahLst/>
          <a:cxnLst/>
          <a:rect l="0" t="0" r="0" b="0"/>
          <a:pathLst>
            <a:path>
              <a:moveTo>
                <a:pt x="0" y="7221"/>
              </a:moveTo>
              <a:lnTo>
                <a:pt x="1283172" y="722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cs-CZ" sz="1200" kern="1200"/>
        </a:p>
      </dsp:txBody>
      <dsp:txXfrm rot="17100469">
        <a:off x="2030573" y="1892957"/>
        <a:ext cx="64158" cy="64158"/>
      </dsp:txXfrm>
    </dsp:sp>
    <dsp:sp modelId="{5D8707C6-0D22-49B6-AA18-9B53AD6E4C25}">
      <dsp:nvSpPr>
        <dsp:cNvPr id="0" name=""/>
        <dsp:cNvSpPr/>
      </dsp:nvSpPr>
      <dsp:spPr>
        <a:xfrm>
          <a:off x="2228791" y="1097660"/>
          <a:ext cx="830696" cy="41534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cs-CZ" sz="1200" kern="1200"/>
            <a:t>organizace</a:t>
          </a:r>
        </a:p>
      </dsp:txBody>
      <dsp:txXfrm>
        <a:off x="2228791" y="1097660"/>
        <a:ext cx="830696" cy="415348"/>
      </dsp:txXfrm>
    </dsp:sp>
    <dsp:sp modelId="{91DCB7B7-B4E1-417C-9220-FAB274AB504D}">
      <dsp:nvSpPr>
        <dsp:cNvPr id="0" name=""/>
        <dsp:cNvSpPr/>
      </dsp:nvSpPr>
      <dsp:spPr>
        <a:xfrm rot="17897721">
          <a:off x="2875134" y="989498"/>
          <a:ext cx="700984" cy="14443"/>
        </a:xfrm>
        <a:custGeom>
          <a:avLst/>
          <a:gdLst/>
          <a:ahLst/>
          <a:cxnLst/>
          <a:rect l="0" t="0" r="0" b="0"/>
          <a:pathLst>
            <a:path>
              <a:moveTo>
                <a:pt x="0" y="7221"/>
              </a:moveTo>
              <a:lnTo>
                <a:pt x="700984" y="722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cs-CZ" sz="1200" kern="1200"/>
        </a:p>
      </dsp:txBody>
      <dsp:txXfrm rot="17897721">
        <a:off x="3208102" y="979196"/>
        <a:ext cx="35049" cy="35049"/>
      </dsp:txXfrm>
    </dsp:sp>
    <dsp:sp modelId="{83ED01FB-6953-4761-AE82-08F9C0DF45DD}">
      <dsp:nvSpPr>
        <dsp:cNvPr id="0" name=""/>
        <dsp:cNvSpPr/>
      </dsp:nvSpPr>
      <dsp:spPr>
        <a:xfrm>
          <a:off x="3391766" y="277979"/>
          <a:ext cx="830696" cy="82025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cs-CZ" sz="1200" kern="1200" dirty="0"/>
            <a:t>přímá státní správa</a:t>
          </a:r>
        </a:p>
      </dsp:txBody>
      <dsp:txXfrm>
        <a:off x="3391766" y="277979"/>
        <a:ext cx="830696" cy="820254"/>
      </dsp:txXfrm>
    </dsp:sp>
    <dsp:sp modelId="{F44F29CD-F6DA-4106-BA0B-8C17847D220A}">
      <dsp:nvSpPr>
        <dsp:cNvPr id="0" name=""/>
        <dsp:cNvSpPr/>
      </dsp:nvSpPr>
      <dsp:spPr>
        <a:xfrm rot="18289469">
          <a:off x="4097672" y="442059"/>
          <a:ext cx="581858" cy="14443"/>
        </a:xfrm>
        <a:custGeom>
          <a:avLst/>
          <a:gdLst/>
          <a:ahLst/>
          <a:cxnLst/>
          <a:rect l="0" t="0" r="0" b="0"/>
          <a:pathLst>
            <a:path>
              <a:moveTo>
                <a:pt x="0" y="7221"/>
              </a:moveTo>
              <a:lnTo>
                <a:pt x="581858" y="722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cs-CZ" sz="1200" kern="1200"/>
        </a:p>
      </dsp:txBody>
      <dsp:txXfrm rot="18289469">
        <a:off x="4374055" y="434735"/>
        <a:ext cx="29092" cy="29092"/>
      </dsp:txXfrm>
    </dsp:sp>
    <dsp:sp modelId="{D99250C0-1693-461F-99DB-1CB944CE3CBC}">
      <dsp:nvSpPr>
        <dsp:cNvPr id="0" name=""/>
        <dsp:cNvSpPr/>
      </dsp:nvSpPr>
      <dsp:spPr>
        <a:xfrm>
          <a:off x="4554740" y="2782"/>
          <a:ext cx="830696" cy="41534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cs-CZ" sz="1200" kern="1200"/>
            <a:t>ústřední</a:t>
          </a:r>
        </a:p>
      </dsp:txBody>
      <dsp:txXfrm>
        <a:off x="4554740" y="2782"/>
        <a:ext cx="830696" cy="415348"/>
      </dsp:txXfrm>
    </dsp:sp>
    <dsp:sp modelId="{092CB39D-0190-456A-878E-DE45252A862C}">
      <dsp:nvSpPr>
        <dsp:cNvPr id="0" name=""/>
        <dsp:cNvSpPr/>
      </dsp:nvSpPr>
      <dsp:spPr>
        <a:xfrm>
          <a:off x="4222462" y="680884"/>
          <a:ext cx="332278" cy="14443"/>
        </a:xfrm>
        <a:custGeom>
          <a:avLst/>
          <a:gdLst/>
          <a:ahLst/>
          <a:cxnLst/>
          <a:rect l="0" t="0" r="0" b="0"/>
          <a:pathLst>
            <a:path>
              <a:moveTo>
                <a:pt x="0" y="7221"/>
              </a:moveTo>
              <a:lnTo>
                <a:pt x="332278" y="722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cs-CZ" sz="1200" kern="1200"/>
        </a:p>
      </dsp:txBody>
      <dsp:txXfrm>
        <a:off x="4380294" y="679799"/>
        <a:ext cx="16613" cy="16613"/>
      </dsp:txXfrm>
    </dsp:sp>
    <dsp:sp modelId="{982A0DAB-D7FB-4C00-8697-88A21D8662EA}">
      <dsp:nvSpPr>
        <dsp:cNvPr id="0" name=""/>
        <dsp:cNvSpPr/>
      </dsp:nvSpPr>
      <dsp:spPr>
        <a:xfrm>
          <a:off x="4554740" y="480432"/>
          <a:ext cx="830696" cy="41534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cs-CZ" sz="1200" kern="1200"/>
            <a:t>celostátní</a:t>
          </a:r>
        </a:p>
      </dsp:txBody>
      <dsp:txXfrm>
        <a:off x="4554740" y="480432"/>
        <a:ext cx="830696" cy="415348"/>
      </dsp:txXfrm>
    </dsp:sp>
    <dsp:sp modelId="{4ECF6C90-17A3-4029-88B6-5D8E637D5D3D}">
      <dsp:nvSpPr>
        <dsp:cNvPr id="0" name=""/>
        <dsp:cNvSpPr/>
      </dsp:nvSpPr>
      <dsp:spPr>
        <a:xfrm rot="3220756">
          <a:off x="4101615" y="919709"/>
          <a:ext cx="592828" cy="14443"/>
        </a:xfrm>
        <a:custGeom>
          <a:avLst/>
          <a:gdLst/>
          <a:ahLst/>
          <a:cxnLst/>
          <a:rect l="0" t="0" r="0" b="0"/>
          <a:pathLst>
            <a:path>
              <a:moveTo>
                <a:pt x="0" y="7221"/>
              </a:moveTo>
              <a:lnTo>
                <a:pt x="592828" y="722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cs-CZ" sz="1200" kern="1200"/>
        </a:p>
      </dsp:txBody>
      <dsp:txXfrm rot="3220756">
        <a:off x="4383209" y="912111"/>
        <a:ext cx="29641" cy="29641"/>
      </dsp:txXfrm>
    </dsp:sp>
    <dsp:sp modelId="{3FC36214-ED1F-4607-9DA1-2E2F318CD0C5}">
      <dsp:nvSpPr>
        <dsp:cNvPr id="0" name=""/>
        <dsp:cNvSpPr/>
      </dsp:nvSpPr>
      <dsp:spPr>
        <a:xfrm>
          <a:off x="4573597" y="958082"/>
          <a:ext cx="2022886" cy="41534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cs-CZ" sz="1200" kern="1200" dirty="0"/>
            <a:t>územní – tzv. </a:t>
          </a:r>
          <a:r>
            <a:rPr lang="cs-CZ" sz="1200" kern="1200" dirty="0" err="1"/>
            <a:t>dekoncentráty</a:t>
          </a:r>
          <a:endParaRPr lang="cs-CZ" sz="1200" kern="1200" dirty="0"/>
        </a:p>
      </dsp:txBody>
      <dsp:txXfrm>
        <a:off x="4573597" y="958082"/>
        <a:ext cx="2022886" cy="415348"/>
      </dsp:txXfrm>
    </dsp:sp>
    <dsp:sp modelId="{D51751F9-026C-4910-A088-2EB5D89CFD57}">
      <dsp:nvSpPr>
        <dsp:cNvPr id="0" name=""/>
        <dsp:cNvSpPr/>
      </dsp:nvSpPr>
      <dsp:spPr>
        <a:xfrm rot="3547402">
          <a:off x="2895880" y="1586561"/>
          <a:ext cx="672160" cy="14443"/>
        </a:xfrm>
        <a:custGeom>
          <a:avLst/>
          <a:gdLst/>
          <a:ahLst/>
          <a:cxnLst/>
          <a:rect l="0" t="0" r="0" b="0"/>
          <a:pathLst>
            <a:path>
              <a:moveTo>
                <a:pt x="0" y="7221"/>
              </a:moveTo>
              <a:lnTo>
                <a:pt x="672160" y="722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cs-CZ" sz="1200" kern="1200"/>
        </a:p>
      </dsp:txBody>
      <dsp:txXfrm rot="3547402">
        <a:off x="3215156" y="1576979"/>
        <a:ext cx="33608" cy="33608"/>
      </dsp:txXfrm>
    </dsp:sp>
    <dsp:sp modelId="{826DF80C-9E11-495D-A1A9-AAE1758E0E2C}">
      <dsp:nvSpPr>
        <dsp:cNvPr id="0" name=""/>
        <dsp:cNvSpPr/>
      </dsp:nvSpPr>
      <dsp:spPr>
        <a:xfrm>
          <a:off x="3404434" y="1431774"/>
          <a:ext cx="830696" cy="90091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cs-CZ" sz="1200" kern="1200" dirty="0"/>
            <a:t>nepřímá státní správa/přenesená</a:t>
          </a:r>
        </a:p>
      </dsp:txBody>
      <dsp:txXfrm>
        <a:off x="3404434" y="1431774"/>
        <a:ext cx="830696" cy="900914"/>
      </dsp:txXfrm>
    </dsp:sp>
    <dsp:sp modelId="{7B0AC920-BECB-4B48-943B-C94953FC84EC}">
      <dsp:nvSpPr>
        <dsp:cNvPr id="0" name=""/>
        <dsp:cNvSpPr/>
      </dsp:nvSpPr>
      <dsp:spPr>
        <a:xfrm rot="20942516">
          <a:off x="4232096" y="1843379"/>
          <a:ext cx="332797" cy="14443"/>
        </a:xfrm>
        <a:custGeom>
          <a:avLst/>
          <a:gdLst/>
          <a:ahLst/>
          <a:cxnLst/>
          <a:rect l="0" t="0" r="0" b="0"/>
          <a:pathLst>
            <a:path>
              <a:moveTo>
                <a:pt x="0" y="7221"/>
              </a:moveTo>
              <a:lnTo>
                <a:pt x="332797" y="722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cs-CZ" sz="1200" kern="1200"/>
        </a:p>
      </dsp:txBody>
      <dsp:txXfrm rot="20942516">
        <a:off x="4390175" y="1842281"/>
        <a:ext cx="16639" cy="16639"/>
      </dsp:txXfrm>
    </dsp:sp>
    <dsp:sp modelId="{339F8268-943F-41E5-8ED4-3BF6AC2764B8}">
      <dsp:nvSpPr>
        <dsp:cNvPr id="0" name=""/>
        <dsp:cNvSpPr/>
      </dsp:nvSpPr>
      <dsp:spPr>
        <a:xfrm>
          <a:off x="4561859" y="1611296"/>
          <a:ext cx="830696" cy="41534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cs-CZ" sz="1200" kern="1200" dirty="0"/>
            <a:t>regionální</a:t>
          </a:r>
        </a:p>
      </dsp:txBody>
      <dsp:txXfrm>
        <a:off x="4561859" y="1611296"/>
        <a:ext cx="830696" cy="415348"/>
      </dsp:txXfrm>
    </dsp:sp>
    <dsp:sp modelId="{B08DE62D-1AF5-4047-8AC9-81A59215DADF}">
      <dsp:nvSpPr>
        <dsp:cNvPr id="0" name=""/>
        <dsp:cNvSpPr/>
      </dsp:nvSpPr>
      <dsp:spPr>
        <a:xfrm rot="3560556">
          <a:off x="4092079" y="2126096"/>
          <a:ext cx="583764" cy="14443"/>
        </a:xfrm>
        <a:custGeom>
          <a:avLst/>
          <a:gdLst/>
          <a:ahLst/>
          <a:cxnLst/>
          <a:rect l="0" t="0" r="0" b="0"/>
          <a:pathLst>
            <a:path>
              <a:moveTo>
                <a:pt x="0" y="7221"/>
              </a:moveTo>
              <a:lnTo>
                <a:pt x="583764" y="722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cs-CZ" sz="1200" kern="1200"/>
        </a:p>
      </dsp:txBody>
      <dsp:txXfrm rot="3560556">
        <a:off x="4369367" y="2118724"/>
        <a:ext cx="29188" cy="29188"/>
      </dsp:txXfrm>
    </dsp:sp>
    <dsp:sp modelId="{1B168D0F-E35F-4065-9CD3-ED8A820B64D7}">
      <dsp:nvSpPr>
        <dsp:cNvPr id="0" name=""/>
        <dsp:cNvSpPr/>
      </dsp:nvSpPr>
      <dsp:spPr>
        <a:xfrm>
          <a:off x="4532793" y="2176730"/>
          <a:ext cx="1189083" cy="41534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cs-CZ" sz="1200" kern="1200"/>
            <a:t>místní/územní</a:t>
          </a:r>
        </a:p>
      </dsp:txBody>
      <dsp:txXfrm>
        <a:off x="4532793" y="2176730"/>
        <a:ext cx="1189083" cy="415348"/>
      </dsp:txXfrm>
    </dsp:sp>
    <dsp:sp modelId="{FB99C3D6-5441-49B0-801F-B616DA3A829F}">
      <dsp:nvSpPr>
        <dsp:cNvPr id="0" name=""/>
        <dsp:cNvSpPr/>
      </dsp:nvSpPr>
      <dsp:spPr>
        <a:xfrm rot="4499531">
          <a:off x="1421066" y="3157218"/>
          <a:ext cx="1283172" cy="14443"/>
        </a:xfrm>
        <a:custGeom>
          <a:avLst/>
          <a:gdLst/>
          <a:ahLst/>
          <a:cxnLst/>
          <a:rect l="0" t="0" r="0" b="0"/>
          <a:pathLst>
            <a:path>
              <a:moveTo>
                <a:pt x="0" y="7221"/>
              </a:moveTo>
              <a:lnTo>
                <a:pt x="1283172" y="722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cs-CZ" sz="1200" kern="1200"/>
        </a:p>
      </dsp:txBody>
      <dsp:txXfrm rot="4499531">
        <a:off x="2030573" y="3132361"/>
        <a:ext cx="64158" cy="64158"/>
      </dsp:txXfrm>
    </dsp:sp>
    <dsp:sp modelId="{9070C2BC-4006-4D1C-92F4-5D3B1410D73B}">
      <dsp:nvSpPr>
        <dsp:cNvPr id="0" name=""/>
        <dsp:cNvSpPr/>
      </dsp:nvSpPr>
      <dsp:spPr>
        <a:xfrm>
          <a:off x="2228791" y="3576468"/>
          <a:ext cx="830696" cy="41534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cs-CZ" sz="1200" kern="1200"/>
            <a:t>činnost</a:t>
          </a:r>
        </a:p>
      </dsp:txBody>
      <dsp:txXfrm>
        <a:off x="2228791" y="3576468"/>
        <a:ext cx="830696" cy="415348"/>
      </dsp:txXfrm>
    </dsp:sp>
    <dsp:sp modelId="{699DA349-F2AC-4105-9A1A-936176A1E872}">
      <dsp:nvSpPr>
        <dsp:cNvPr id="0" name=""/>
        <dsp:cNvSpPr/>
      </dsp:nvSpPr>
      <dsp:spPr>
        <a:xfrm rot="17517514">
          <a:off x="2786432" y="3372414"/>
          <a:ext cx="872291" cy="14443"/>
        </a:xfrm>
        <a:custGeom>
          <a:avLst/>
          <a:gdLst/>
          <a:ahLst/>
          <a:cxnLst/>
          <a:rect l="0" t="0" r="0" b="0"/>
          <a:pathLst>
            <a:path>
              <a:moveTo>
                <a:pt x="0" y="7221"/>
              </a:moveTo>
              <a:lnTo>
                <a:pt x="872291" y="722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cs-CZ" sz="1200" kern="1200"/>
        </a:p>
      </dsp:txBody>
      <dsp:txXfrm rot="17517514">
        <a:off x="3200770" y="3357829"/>
        <a:ext cx="43614" cy="43614"/>
      </dsp:txXfrm>
    </dsp:sp>
    <dsp:sp modelId="{A3D1EC54-88DD-4D0A-9D6B-58FDB794D728}">
      <dsp:nvSpPr>
        <dsp:cNvPr id="0" name=""/>
        <dsp:cNvSpPr/>
      </dsp:nvSpPr>
      <dsp:spPr>
        <a:xfrm>
          <a:off x="3385668" y="2541281"/>
          <a:ext cx="830696" cy="86769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cs-CZ" sz="1200" kern="1200" dirty="0"/>
            <a:t>NSA -  nařízení vlády, vyhlášky, nařízení</a:t>
          </a:r>
        </a:p>
      </dsp:txBody>
      <dsp:txXfrm>
        <a:off x="3385668" y="2541281"/>
        <a:ext cx="830696" cy="867699"/>
      </dsp:txXfrm>
    </dsp:sp>
    <dsp:sp modelId="{9F04E147-C387-4D1D-A682-85F0F161BF45}">
      <dsp:nvSpPr>
        <dsp:cNvPr id="0" name=""/>
        <dsp:cNvSpPr/>
      </dsp:nvSpPr>
      <dsp:spPr>
        <a:xfrm rot="20520987">
          <a:off x="3051116" y="3724018"/>
          <a:ext cx="342690" cy="14443"/>
        </a:xfrm>
        <a:custGeom>
          <a:avLst/>
          <a:gdLst/>
          <a:ahLst/>
          <a:cxnLst/>
          <a:rect l="0" t="0" r="0" b="0"/>
          <a:pathLst>
            <a:path>
              <a:moveTo>
                <a:pt x="0" y="7221"/>
              </a:moveTo>
              <a:lnTo>
                <a:pt x="342690" y="722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cs-CZ" sz="1200" kern="1200"/>
        </a:p>
      </dsp:txBody>
      <dsp:txXfrm rot="20520987">
        <a:off x="3213894" y="3722673"/>
        <a:ext cx="17134" cy="17134"/>
      </dsp:txXfrm>
    </dsp:sp>
    <dsp:sp modelId="{8FE62FC4-159B-411C-81EF-F21C5CDDDE70}">
      <dsp:nvSpPr>
        <dsp:cNvPr id="0" name=""/>
        <dsp:cNvSpPr/>
      </dsp:nvSpPr>
      <dsp:spPr>
        <a:xfrm>
          <a:off x="3385436" y="3470664"/>
          <a:ext cx="830696" cy="41534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cs-CZ" sz="1200" kern="1200" dirty="0"/>
            <a:t>ISA</a:t>
          </a:r>
        </a:p>
      </dsp:txBody>
      <dsp:txXfrm>
        <a:off x="3385436" y="3470664"/>
        <a:ext cx="830696" cy="415348"/>
      </dsp:txXfrm>
    </dsp:sp>
    <dsp:sp modelId="{4E560006-8858-4754-A8E2-1482BAB141FF}">
      <dsp:nvSpPr>
        <dsp:cNvPr id="0" name=""/>
        <dsp:cNvSpPr/>
      </dsp:nvSpPr>
      <dsp:spPr>
        <a:xfrm rot="2641609">
          <a:off x="2994561" y="3937509"/>
          <a:ext cx="462130" cy="14443"/>
        </a:xfrm>
        <a:custGeom>
          <a:avLst/>
          <a:gdLst/>
          <a:ahLst/>
          <a:cxnLst/>
          <a:rect l="0" t="0" r="0" b="0"/>
          <a:pathLst>
            <a:path>
              <a:moveTo>
                <a:pt x="0" y="7221"/>
              </a:moveTo>
              <a:lnTo>
                <a:pt x="462130" y="722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cs-CZ" sz="1200" kern="1200"/>
        </a:p>
      </dsp:txBody>
      <dsp:txXfrm rot="2641609">
        <a:off x="3214073" y="3933178"/>
        <a:ext cx="23106" cy="23106"/>
      </dsp:txXfrm>
    </dsp:sp>
    <dsp:sp modelId="{C277504E-336B-4525-98F6-09F713D79647}">
      <dsp:nvSpPr>
        <dsp:cNvPr id="0" name=""/>
        <dsp:cNvSpPr/>
      </dsp:nvSpPr>
      <dsp:spPr>
        <a:xfrm>
          <a:off x="3391766" y="3897646"/>
          <a:ext cx="830696" cy="41534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cs-CZ" sz="1200" kern="1200"/>
            <a:t>OOP</a:t>
          </a:r>
        </a:p>
      </dsp:txBody>
      <dsp:txXfrm>
        <a:off x="3391766" y="3897646"/>
        <a:ext cx="830696" cy="415348"/>
      </dsp:txXfrm>
    </dsp:sp>
    <dsp:sp modelId="{0DE87784-94A2-4326-B92A-05B6B0A572E4}">
      <dsp:nvSpPr>
        <dsp:cNvPr id="0" name=""/>
        <dsp:cNvSpPr/>
      </dsp:nvSpPr>
      <dsp:spPr>
        <a:xfrm rot="3969878">
          <a:off x="2814503" y="4152979"/>
          <a:ext cx="822247" cy="14443"/>
        </a:xfrm>
        <a:custGeom>
          <a:avLst/>
          <a:gdLst/>
          <a:ahLst/>
          <a:cxnLst/>
          <a:rect l="0" t="0" r="0" b="0"/>
          <a:pathLst>
            <a:path>
              <a:moveTo>
                <a:pt x="0" y="7221"/>
              </a:moveTo>
              <a:lnTo>
                <a:pt x="822247" y="722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cs-CZ" sz="1200" kern="1200"/>
        </a:p>
      </dsp:txBody>
      <dsp:txXfrm rot="3969878">
        <a:off x="3205070" y="4139645"/>
        <a:ext cx="41112" cy="41112"/>
      </dsp:txXfrm>
    </dsp:sp>
    <dsp:sp modelId="{80CF6D80-B8D3-4DAC-AFED-A74DEEC59554}">
      <dsp:nvSpPr>
        <dsp:cNvPr id="0" name=""/>
        <dsp:cNvSpPr/>
      </dsp:nvSpPr>
      <dsp:spPr>
        <a:xfrm>
          <a:off x="3391766" y="4328586"/>
          <a:ext cx="830696" cy="41534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cs-CZ" sz="1200" kern="1200" dirty="0"/>
            <a:t>VŘPS</a:t>
          </a:r>
        </a:p>
      </dsp:txBody>
      <dsp:txXfrm>
        <a:off x="3391766" y="4328586"/>
        <a:ext cx="830696" cy="415348"/>
      </dsp:txXfrm>
    </dsp:sp>
    <dsp:sp modelId="{9B883D87-817A-4DAB-BC25-FD84B2BFCFA4}">
      <dsp:nvSpPr>
        <dsp:cNvPr id="0" name=""/>
        <dsp:cNvSpPr/>
      </dsp:nvSpPr>
      <dsp:spPr>
        <a:xfrm rot="4457513">
          <a:off x="2611970" y="4367658"/>
          <a:ext cx="1227312" cy="14443"/>
        </a:xfrm>
        <a:custGeom>
          <a:avLst/>
          <a:gdLst/>
          <a:ahLst/>
          <a:cxnLst/>
          <a:rect l="0" t="0" r="0" b="0"/>
          <a:pathLst>
            <a:path>
              <a:moveTo>
                <a:pt x="0" y="7221"/>
              </a:moveTo>
              <a:lnTo>
                <a:pt x="1227312" y="722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cs-CZ" sz="1200" kern="1200"/>
        </a:p>
      </dsp:txBody>
      <dsp:txXfrm rot="4457513">
        <a:off x="3194944" y="4344197"/>
        <a:ext cx="61365" cy="61365"/>
      </dsp:txXfrm>
    </dsp:sp>
    <dsp:sp modelId="{788AC848-A6D4-48A1-ABCB-4048A1B30FAB}">
      <dsp:nvSpPr>
        <dsp:cNvPr id="0" name=""/>
        <dsp:cNvSpPr/>
      </dsp:nvSpPr>
      <dsp:spPr>
        <a:xfrm>
          <a:off x="3391766" y="4757944"/>
          <a:ext cx="830696" cy="41534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cs-CZ" sz="1200" kern="1200"/>
            <a:t>FÚ/BZ</a:t>
          </a:r>
        </a:p>
      </dsp:txBody>
      <dsp:txXfrm>
        <a:off x="3391766" y="4757944"/>
        <a:ext cx="830696" cy="415348"/>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FE235BF-7E4A-4B8E-9F2B-DC17D051753B}">
      <dsp:nvSpPr>
        <dsp:cNvPr id="0" name=""/>
        <dsp:cNvSpPr/>
      </dsp:nvSpPr>
      <dsp:spPr>
        <a:xfrm>
          <a:off x="406039" y="2193005"/>
          <a:ext cx="1224749" cy="48099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cs-CZ" sz="1200" kern="1200" dirty="0"/>
            <a:t>samospráva</a:t>
          </a:r>
        </a:p>
      </dsp:txBody>
      <dsp:txXfrm>
        <a:off x="406039" y="2193005"/>
        <a:ext cx="1224749" cy="480995"/>
      </dsp:txXfrm>
    </dsp:sp>
    <dsp:sp modelId="{864A4FCC-ADE3-48B6-99DF-5FCAA7B01513}">
      <dsp:nvSpPr>
        <dsp:cNvPr id="0" name=""/>
        <dsp:cNvSpPr/>
      </dsp:nvSpPr>
      <dsp:spPr>
        <a:xfrm rot="17100664">
          <a:off x="1091072" y="1721626"/>
          <a:ext cx="1456735" cy="16726"/>
        </a:xfrm>
        <a:custGeom>
          <a:avLst/>
          <a:gdLst/>
          <a:ahLst/>
          <a:cxnLst/>
          <a:rect l="0" t="0" r="0" b="0"/>
          <a:pathLst>
            <a:path>
              <a:moveTo>
                <a:pt x="0" y="8363"/>
              </a:moveTo>
              <a:lnTo>
                <a:pt x="1456735" y="836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cs-CZ" sz="1200" kern="1200"/>
        </a:p>
      </dsp:txBody>
      <dsp:txXfrm rot="17100664">
        <a:off x="1783021" y="1693571"/>
        <a:ext cx="72836" cy="72836"/>
      </dsp:txXfrm>
    </dsp:sp>
    <dsp:sp modelId="{5D8707C6-0D22-49B6-AA18-9B53AD6E4C25}">
      <dsp:nvSpPr>
        <dsp:cNvPr id="0" name=""/>
        <dsp:cNvSpPr/>
      </dsp:nvSpPr>
      <dsp:spPr>
        <a:xfrm>
          <a:off x="2008091" y="785979"/>
          <a:ext cx="961991" cy="48099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cs-CZ" sz="1200" kern="1200" dirty="0"/>
            <a:t>organizace</a:t>
          </a:r>
        </a:p>
      </dsp:txBody>
      <dsp:txXfrm>
        <a:off x="2008091" y="785979"/>
        <a:ext cx="961991" cy="480995"/>
      </dsp:txXfrm>
    </dsp:sp>
    <dsp:sp modelId="{91DCB7B7-B4E1-417C-9220-FAB274AB504D}">
      <dsp:nvSpPr>
        <dsp:cNvPr id="0" name=""/>
        <dsp:cNvSpPr/>
      </dsp:nvSpPr>
      <dsp:spPr>
        <a:xfrm rot="18471027">
          <a:off x="2846566" y="765704"/>
          <a:ext cx="639323" cy="16726"/>
        </a:xfrm>
        <a:custGeom>
          <a:avLst/>
          <a:gdLst/>
          <a:ahLst/>
          <a:cxnLst/>
          <a:rect l="0" t="0" r="0" b="0"/>
          <a:pathLst>
            <a:path>
              <a:moveTo>
                <a:pt x="0" y="8363"/>
              </a:moveTo>
              <a:lnTo>
                <a:pt x="639323" y="836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cs-CZ" sz="1200" kern="1200"/>
        </a:p>
      </dsp:txBody>
      <dsp:txXfrm rot="18471027">
        <a:off x="3150245" y="758084"/>
        <a:ext cx="31966" cy="31966"/>
      </dsp:txXfrm>
    </dsp:sp>
    <dsp:sp modelId="{83ED01FB-6953-4761-AE82-08F9C0DF45DD}">
      <dsp:nvSpPr>
        <dsp:cNvPr id="0" name=""/>
        <dsp:cNvSpPr/>
      </dsp:nvSpPr>
      <dsp:spPr>
        <a:xfrm>
          <a:off x="3362373" y="46708"/>
          <a:ext cx="961991" cy="94989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cs-CZ" sz="1200" kern="1200" dirty="0"/>
            <a:t>územní</a:t>
          </a:r>
        </a:p>
      </dsp:txBody>
      <dsp:txXfrm>
        <a:off x="3362373" y="46708"/>
        <a:ext cx="961991" cy="949899"/>
      </dsp:txXfrm>
    </dsp:sp>
    <dsp:sp modelId="{092CB39D-0190-456A-878E-DE45252A862C}">
      <dsp:nvSpPr>
        <dsp:cNvPr id="0" name=""/>
        <dsp:cNvSpPr/>
      </dsp:nvSpPr>
      <dsp:spPr>
        <a:xfrm rot="19457599">
          <a:off x="4279824" y="375008"/>
          <a:ext cx="473878" cy="16726"/>
        </a:xfrm>
        <a:custGeom>
          <a:avLst/>
          <a:gdLst/>
          <a:ahLst/>
          <a:cxnLst/>
          <a:rect l="0" t="0" r="0" b="0"/>
          <a:pathLst>
            <a:path>
              <a:moveTo>
                <a:pt x="0" y="8363"/>
              </a:moveTo>
              <a:lnTo>
                <a:pt x="473878" y="836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cs-CZ" sz="1200" kern="1200"/>
        </a:p>
      </dsp:txBody>
      <dsp:txXfrm rot="19457599">
        <a:off x="4504916" y="371524"/>
        <a:ext cx="23693" cy="23693"/>
      </dsp:txXfrm>
    </dsp:sp>
    <dsp:sp modelId="{982A0DAB-D7FB-4C00-8697-88A21D8662EA}">
      <dsp:nvSpPr>
        <dsp:cNvPr id="0" name=""/>
        <dsp:cNvSpPr/>
      </dsp:nvSpPr>
      <dsp:spPr>
        <a:xfrm>
          <a:off x="4709162" y="4587"/>
          <a:ext cx="1274696" cy="48099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cs-CZ" sz="1200" kern="1200" dirty="0"/>
            <a:t>krajská/VÚSC</a:t>
          </a:r>
        </a:p>
      </dsp:txBody>
      <dsp:txXfrm>
        <a:off x="4709162" y="4587"/>
        <a:ext cx="1274696" cy="480995"/>
      </dsp:txXfrm>
    </dsp:sp>
    <dsp:sp modelId="{4ECF6C90-17A3-4029-88B6-5D8E637D5D3D}">
      <dsp:nvSpPr>
        <dsp:cNvPr id="0" name=""/>
        <dsp:cNvSpPr/>
      </dsp:nvSpPr>
      <dsp:spPr>
        <a:xfrm rot="2142401">
          <a:off x="4279824" y="651580"/>
          <a:ext cx="473878" cy="16726"/>
        </a:xfrm>
        <a:custGeom>
          <a:avLst/>
          <a:gdLst/>
          <a:ahLst/>
          <a:cxnLst/>
          <a:rect l="0" t="0" r="0" b="0"/>
          <a:pathLst>
            <a:path>
              <a:moveTo>
                <a:pt x="0" y="8363"/>
              </a:moveTo>
              <a:lnTo>
                <a:pt x="473878" y="836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cs-CZ" sz="1200" kern="1200"/>
        </a:p>
      </dsp:txBody>
      <dsp:txXfrm rot="2142401">
        <a:off x="4504916" y="648097"/>
        <a:ext cx="23693" cy="23693"/>
      </dsp:txXfrm>
    </dsp:sp>
    <dsp:sp modelId="{3FC36214-ED1F-4607-9DA1-2E2F318CD0C5}">
      <dsp:nvSpPr>
        <dsp:cNvPr id="0" name=""/>
        <dsp:cNvSpPr/>
      </dsp:nvSpPr>
      <dsp:spPr>
        <a:xfrm>
          <a:off x="4709162" y="557732"/>
          <a:ext cx="1284758" cy="48099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cs-CZ" sz="1200" kern="1200" dirty="0"/>
            <a:t>územní/obecní</a:t>
          </a:r>
        </a:p>
      </dsp:txBody>
      <dsp:txXfrm>
        <a:off x="4709162" y="557732"/>
        <a:ext cx="1284758" cy="480995"/>
      </dsp:txXfrm>
    </dsp:sp>
    <dsp:sp modelId="{D51751F9-026C-4910-A088-2EB5D89CFD57}">
      <dsp:nvSpPr>
        <dsp:cNvPr id="0" name=""/>
        <dsp:cNvSpPr/>
      </dsp:nvSpPr>
      <dsp:spPr>
        <a:xfrm rot="3355040">
          <a:off x="2810457" y="1318849"/>
          <a:ext cx="726212" cy="16726"/>
        </a:xfrm>
        <a:custGeom>
          <a:avLst/>
          <a:gdLst/>
          <a:ahLst/>
          <a:cxnLst/>
          <a:rect l="0" t="0" r="0" b="0"/>
          <a:pathLst>
            <a:path>
              <a:moveTo>
                <a:pt x="0" y="8363"/>
              </a:moveTo>
              <a:lnTo>
                <a:pt x="726212" y="836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cs-CZ" sz="1200" kern="1200"/>
        </a:p>
      </dsp:txBody>
      <dsp:txXfrm rot="3355040">
        <a:off x="3155408" y="1309057"/>
        <a:ext cx="36310" cy="36310"/>
      </dsp:txXfrm>
    </dsp:sp>
    <dsp:sp modelId="{826DF80C-9E11-495D-A1A9-AAE1758E0E2C}">
      <dsp:nvSpPr>
        <dsp:cNvPr id="0" name=""/>
        <dsp:cNvSpPr/>
      </dsp:nvSpPr>
      <dsp:spPr>
        <a:xfrm>
          <a:off x="3377044" y="1249649"/>
          <a:ext cx="1529460" cy="75659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cs-CZ" sz="1200" kern="1200" dirty="0"/>
            <a:t>zájmová/profesní</a:t>
          </a:r>
        </a:p>
      </dsp:txBody>
      <dsp:txXfrm>
        <a:off x="3377044" y="1249649"/>
        <a:ext cx="1529460" cy="756596"/>
      </dsp:txXfrm>
    </dsp:sp>
    <dsp:sp modelId="{7B0AC920-BECB-4B48-943B-C94953FC84EC}">
      <dsp:nvSpPr>
        <dsp:cNvPr id="0" name=""/>
        <dsp:cNvSpPr/>
      </dsp:nvSpPr>
      <dsp:spPr>
        <a:xfrm rot="20942516">
          <a:off x="4902991" y="1582954"/>
          <a:ext cx="385397" cy="16726"/>
        </a:xfrm>
        <a:custGeom>
          <a:avLst/>
          <a:gdLst/>
          <a:ahLst/>
          <a:cxnLst/>
          <a:rect l="0" t="0" r="0" b="0"/>
          <a:pathLst>
            <a:path>
              <a:moveTo>
                <a:pt x="0" y="8363"/>
              </a:moveTo>
              <a:lnTo>
                <a:pt x="385397" y="836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cs-CZ" sz="1200" kern="1200"/>
        </a:p>
      </dsp:txBody>
      <dsp:txXfrm rot="20942516">
        <a:off x="5086055" y="1581683"/>
        <a:ext cx="19269" cy="19269"/>
      </dsp:txXfrm>
    </dsp:sp>
    <dsp:sp modelId="{339F8268-943F-41E5-8ED4-3BF6AC2764B8}">
      <dsp:nvSpPr>
        <dsp:cNvPr id="0" name=""/>
        <dsp:cNvSpPr/>
      </dsp:nvSpPr>
      <dsp:spPr>
        <a:xfrm>
          <a:off x="5284875" y="1314189"/>
          <a:ext cx="737231" cy="48099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cs-CZ" sz="1200" kern="1200" dirty="0"/>
            <a:t>„komory“</a:t>
          </a:r>
        </a:p>
      </dsp:txBody>
      <dsp:txXfrm>
        <a:off x="5284875" y="1314189"/>
        <a:ext cx="737231" cy="480995"/>
      </dsp:txXfrm>
    </dsp:sp>
    <dsp:sp modelId="{B08DE62D-1AF5-4047-8AC9-81A59215DADF}">
      <dsp:nvSpPr>
        <dsp:cNvPr id="0" name=""/>
        <dsp:cNvSpPr/>
      </dsp:nvSpPr>
      <dsp:spPr>
        <a:xfrm rot="3560556">
          <a:off x="4740844" y="1910356"/>
          <a:ext cx="676030" cy="16726"/>
        </a:xfrm>
        <a:custGeom>
          <a:avLst/>
          <a:gdLst/>
          <a:ahLst/>
          <a:cxnLst/>
          <a:rect l="0" t="0" r="0" b="0"/>
          <a:pathLst>
            <a:path>
              <a:moveTo>
                <a:pt x="0" y="8363"/>
              </a:moveTo>
              <a:lnTo>
                <a:pt x="676030" y="836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cs-CZ" sz="1200" kern="1200"/>
        </a:p>
      </dsp:txBody>
      <dsp:txXfrm rot="3560556">
        <a:off x="5061959" y="1901819"/>
        <a:ext cx="33801" cy="33801"/>
      </dsp:txXfrm>
    </dsp:sp>
    <dsp:sp modelId="{1B168D0F-E35F-4065-9CD3-ED8A820B64D7}">
      <dsp:nvSpPr>
        <dsp:cNvPr id="0" name=""/>
        <dsp:cNvSpPr/>
      </dsp:nvSpPr>
      <dsp:spPr>
        <a:xfrm>
          <a:off x="5251215" y="1968993"/>
          <a:ext cx="390991" cy="48099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cs-CZ" sz="1200" kern="1200" dirty="0"/>
            <a:t>VŠ</a:t>
          </a:r>
        </a:p>
      </dsp:txBody>
      <dsp:txXfrm>
        <a:off x="5251215" y="1968993"/>
        <a:ext cx="390991" cy="480995"/>
      </dsp:txXfrm>
    </dsp:sp>
    <dsp:sp modelId="{FB99C3D6-5441-49B0-801F-B616DA3A829F}">
      <dsp:nvSpPr>
        <dsp:cNvPr id="0" name=""/>
        <dsp:cNvSpPr/>
      </dsp:nvSpPr>
      <dsp:spPr>
        <a:xfrm rot="4482277">
          <a:off x="1093840" y="3128652"/>
          <a:ext cx="1458694" cy="16726"/>
        </a:xfrm>
        <a:custGeom>
          <a:avLst/>
          <a:gdLst/>
          <a:ahLst/>
          <a:cxnLst/>
          <a:rect l="0" t="0" r="0" b="0"/>
          <a:pathLst>
            <a:path>
              <a:moveTo>
                <a:pt x="0" y="8363"/>
              </a:moveTo>
              <a:lnTo>
                <a:pt x="1458694" y="836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cs-CZ" sz="1200" kern="1200"/>
        </a:p>
      </dsp:txBody>
      <dsp:txXfrm rot="4482277">
        <a:off x="1786719" y="3100548"/>
        <a:ext cx="72934" cy="72934"/>
      </dsp:txXfrm>
    </dsp:sp>
    <dsp:sp modelId="{9070C2BC-4006-4D1C-92F4-5D3B1410D73B}">
      <dsp:nvSpPr>
        <dsp:cNvPr id="0" name=""/>
        <dsp:cNvSpPr/>
      </dsp:nvSpPr>
      <dsp:spPr>
        <a:xfrm>
          <a:off x="2015585" y="3600030"/>
          <a:ext cx="961991" cy="48099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cs-CZ" sz="1200" kern="1200"/>
            <a:t>činnost</a:t>
          </a:r>
        </a:p>
      </dsp:txBody>
      <dsp:txXfrm>
        <a:off x="2015585" y="3600030"/>
        <a:ext cx="961991" cy="480995"/>
      </dsp:txXfrm>
    </dsp:sp>
    <dsp:sp modelId="{699DA349-F2AC-4105-9A1A-936176A1E872}">
      <dsp:nvSpPr>
        <dsp:cNvPr id="0" name=""/>
        <dsp:cNvSpPr/>
      </dsp:nvSpPr>
      <dsp:spPr>
        <a:xfrm rot="17517514">
          <a:off x="2661364" y="3363726"/>
          <a:ext cx="1010161" cy="16726"/>
        </a:xfrm>
        <a:custGeom>
          <a:avLst/>
          <a:gdLst/>
          <a:ahLst/>
          <a:cxnLst/>
          <a:rect l="0" t="0" r="0" b="0"/>
          <a:pathLst>
            <a:path>
              <a:moveTo>
                <a:pt x="0" y="8363"/>
              </a:moveTo>
              <a:lnTo>
                <a:pt x="1010161" y="836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cs-CZ" sz="1200" kern="1200"/>
        </a:p>
      </dsp:txBody>
      <dsp:txXfrm rot="17517514">
        <a:off x="3141190" y="3346835"/>
        <a:ext cx="50508" cy="50508"/>
      </dsp:txXfrm>
    </dsp:sp>
    <dsp:sp modelId="{A3D1EC54-88DD-4D0A-9D6B-58FDB794D728}">
      <dsp:nvSpPr>
        <dsp:cNvPr id="0" name=""/>
        <dsp:cNvSpPr/>
      </dsp:nvSpPr>
      <dsp:spPr>
        <a:xfrm>
          <a:off x="3355312" y="2678981"/>
          <a:ext cx="961991" cy="44933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cs-CZ" sz="1200" kern="1200" dirty="0"/>
            <a:t>NSA  </a:t>
          </a:r>
        </a:p>
      </dsp:txBody>
      <dsp:txXfrm>
        <a:off x="3355312" y="2678981"/>
        <a:ext cx="961991" cy="449336"/>
      </dsp:txXfrm>
    </dsp:sp>
    <dsp:sp modelId="{87A257B9-1446-4A87-9882-198415447EF7}">
      <dsp:nvSpPr>
        <dsp:cNvPr id="0" name=""/>
        <dsp:cNvSpPr/>
      </dsp:nvSpPr>
      <dsp:spPr>
        <a:xfrm rot="20049827">
          <a:off x="4295127" y="2798596"/>
          <a:ext cx="443734" cy="16726"/>
        </a:xfrm>
        <a:custGeom>
          <a:avLst/>
          <a:gdLst/>
          <a:ahLst/>
          <a:cxnLst/>
          <a:rect l="0" t="0" r="0" b="0"/>
          <a:pathLst>
            <a:path>
              <a:moveTo>
                <a:pt x="0" y="8363"/>
              </a:moveTo>
              <a:lnTo>
                <a:pt x="443734" y="836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cs-CZ" sz="500" kern="1200"/>
        </a:p>
      </dsp:txBody>
      <dsp:txXfrm rot="20049827">
        <a:off x="4505901" y="2795866"/>
        <a:ext cx="22186" cy="22186"/>
      </dsp:txXfrm>
    </dsp:sp>
    <dsp:sp modelId="{F2DA7FB0-61B5-4568-9D34-00E1C5D33696}">
      <dsp:nvSpPr>
        <dsp:cNvPr id="0" name=""/>
        <dsp:cNvSpPr/>
      </dsp:nvSpPr>
      <dsp:spPr>
        <a:xfrm>
          <a:off x="4716684" y="2469772"/>
          <a:ext cx="2554405" cy="48099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cs-CZ" sz="900" kern="1200" dirty="0"/>
            <a:t>Statutární/vnitřní předpisy – stanovy, SZŘ, </a:t>
          </a:r>
          <a:r>
            <a:rPr lang="cs-CZ" sz="900" kern="1200" dirty="0" err="1"/>
            <a:t>DiŘ</a:t>
          </a:r>
          <a:r>
            <a:rPr lang="cs-CZ" sz="900" kern="1200" dirty="0"/>
            <a:t>, směrnice o studiu, „citační směrnice“, atd.</a:t>
          </a:r>
        </a:p>
      </dsp:txBody>
      <dsp:txXfrm>
        <a:off x="4716684" y="2469772"/>
        <a:ext cx="2554405" cy="480995"/>
      </dsp:txXfrm>
    </dsp:sp>
    <dsp:sp modelId="{555299C8-CDC4-4080-BE68-6CE270E54F19}">
      <dsp:nvSpPr>
        <dsp:cNvPr id="0" name=""/>
        <dsp:cNvSpPr/>
      </dsp:nvSpPr>
      <dsp:spPr>
        <a:xfrm rot="2318538">
          <a:off x="4261328" y="3054938"/>
          <a:ext cx="511331" cy="16726"/>
        </a:xfrm>
        <a:custGeom>
          <a:avLst/>
          <a:gdLst/>
          <a:ahLst/>
          <a:cxnLst/>
          <a:rect l="0" t="0" r="0" b="0"/>
          <a:pathLst>
            <a:path>
              <a:moveTo>
                <a:pt x="0" y="8363"/>
              </a:moveTo>
              <a:lnTo>
                <a:pt x="511331" y="836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cs-CZ" sz="500" kern="1200"/>
        </a:p>
      </dsp:txBody>
      <dsp:txXfrm rot="2318538">
        <a:off x="4504211" y="3050518"/>
        <a:ext cx="25566" cy="25566"/>
      </dsp:txXfrm>
    </dsp:sp>
    <dsp:sp modelId="{CAA2813C-10C7-4577-A1F8-AFEF8BFAD768}">
      <dsp:nvSpPr>
        <dsp:cNvPr id="0" name=""/>
        <dsp:cNvSpPr/>
      </dsp:nvSpPr>
      <dsp:spPr>
        <a:xfrm>
          <a:off x="4716684" y="2982456"/>
          <a:ext cx="2560609" cy="48099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cs-CZ" sz="900" kern="1200" dirty="0"/>
            <a:t>obecně závazné vyhlášky – místní poplatky, odpad, atd.</a:t>
          </a:r>
        </a:p>
      </dsp:txBody>
      <dsp:txXfrm>
        <a:off x="4716684" y="2982456"/>
        <a:ext cx="2560609" cy="480995"/>
      </dsp:txXfrm>
    </dsp:sp>
    <dsp:sp modelId="{9F04E147-C387-4D1D-A682-85F0F161BF45}">
      <dsp:nvSpPr>
        <dsp:cNvPr id="0" name=""/>
        <dsp:cNvSpPr/>
      </dsp:nvSpPr>
      <dsp:spPr>
        <a:xfrm rot="18799189">
          <a:off x="2891217" y="3632025"/>
          <a:ext cx="550186" cy="16726"/>
        </a:xfrm>
        <a:custGeom>
          <a:avLst/>
          <a:gdLst/>
          <a:ahLst/>
          <a:cxnLst/>
          <a:rect l="0" t="0" r="0" b="0"/>
          <a:pathLst>
            <a:path>
              <a:moveTo>
                <a:pt x="0" y="8363"/>
              </a:moveTo>
              <a:lnTo>
                <a:pt x="550186" y="836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cs-CZ" sz="1200" kern="1200"/>
        </a:p>
      </dsp:txBody>
      <dsp:txXfrm rot="18799189">
        <a:off x="3152555" y="3626634"/>
        <a:ext cx="27509" cy="27509"/>
      </dsp:txXfrm>
    </dsp:sp>
    <dsp:sp modelId="{8FE62FC4-159B-411C-81EF-F21C5CDDDE70}">
      <dsp:nvSpPr>
        <dsp:cNvPr id="0" name=""/>
        <dsp:cNvSpPr/>
      </dsp:nvSpPr>
      <dsp:spPr>
        <a:xfrm>
          <a:off x="3355043" y="3199751"/>
          <a:ext cx="961991" cy="48099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cs-CZ" sz="1200" kern="1200" dirty="0"/>
            <a:t>ISA</a:t>
          </a:r>
        </a:p>
      </dsp:txBody>
      <dsp:txXfrm>
        <a:off x="3355043" y="3199751"/>
        <a:ext cx="961991" cy="480995"/>
      </dsp:txXfrm>
    </dsp:sp>
    <dsp:sp modelId="{4E560006-8858-4754-A8E2-1482BAB141FF}">
      <dsp:nvSpPr>
        <dsp:cNvPr id="0" name=""/>
        <dsp:cNvSpPr/>
      </dsp:nvSpPr>
      <dsp:spPr>
        <a:xfrm rot="825248">
          <a:off x="2971897" y="3879259"/>
          <a:ext cx="396156" cy="16726"/>
        </a:xfrm>
        <a:custGeom>
          <a:avLst/>
          <a:gdLst/>
          <a:ahLst/>
          <a:cxnLst/>
          <a:rect l="0" t="0" r="0" b="0"/>
          <a:pathLst>
            <a:path>
              <a:moveTo>
                <a:pt x="0" y="8363"/>
              </a:moveTo>
              <a:lnTo>
                <a:pt x="396156" y="836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cs-CZ" sz="1200" kern="1200"/>
        </a:p>
      </dsp:txBody>
      <dsp:txXfrm rot="825248">
        <a:off x="3160071" y="3877719"/>
        <a:ext cx="19807" cy="19807"/>
      </dsp:txXfrm>
    </dsp:sp>
    <dsp:sp modelId="{C277504E-336B-4525-98F6-09F713D79647}">
      <dsp:nvSpPr>
        <dsp:cNvPr id="0" name=""/>
        <dsp:cNvSpPr/>
      </dsp:nvSpPr>
      <dsp:spPr>
        <a:xfrm>
          <a:off x="3362373" y="3694219"/>
          <a:ext cx="961991" cy="48099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cs-CZ" sz="1200" kern="1200"/>
            <a:t>OOP</a:t>
          </a:r>
        </a:p>
      </dsp:txBody>
      <dsp:txXfrm>
        <a:off x="3362373" y="3694219"/>
        <a:ext cx="961991" cy="480995"/>
      </dsp:txXfrm>
    </dsp:sp>
    <dsp:sp modelId="{0DE87784-94A2-4326-B92A-05B6B0A572E4}">
      <dsp:nvSpPr>
        <dsp:cNvPr id="0" name=""/>
        <dsp:cNvSpPr/>
      </dsp:nvSpPr>
      <dsp:spPr>
        <a:xfrm rot="3421870">
          <a:off x="2816420" y="4128785"/>
          <a:ext cx="707109" cy="16726"/>
        </a:xfrm>
        <a:custGeom>
          <a:avLst/>
          <a:gdLst/>
          <a:ahLst/>
          <a:cxnLst/>
          <a:rect l="0" t="0" r="0" b="0"/>
          <a:pathLst>
            <a:path>
              <a:moveTo>
                <a:pt x="0" y="8363"/>
              </a:moveTo>
              <a:lnTo>
                <a:pt x="707109" y="836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cs-CZ" sz="1200" kern="1200"/>
        </a:p>
      </dsp:txBody>
      <dsp:txXfrm rot="3421870">
        <a:off x="3152297" y="4119471"/>
        <a:ext cx="35355" cy="35355"/>
      </dsp:txXfrm>
    </dsp:sp>
    <dsp:sp modelId="{80CF6D80-B8D3-4DAC-AFED-A74DEEC59554}">
      <dsp:nvSpPr>
        <dsp:cNvPr id="0" name=""/>
        <dsp:cNvSpPr/>
      </dsp:nvSpPr>
      <dsp:spPr>
        <a:xfrm>
          <a:off x="3362373" y="4193271"/>
          <a:ext cx="961991" cy="48099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cs-CZ" sz="1200" kern="1200" dirty="0"/>
            <a:t>VŘPS</a:t>
          </a:r>
        </a:p>
      </dsp:txBody>
      <dsp:txXfrm>
        <a:off x="3362373" y="4193271"/>
        <a:ext cx="961991" cy="480995"/>
      </dsp:txXfrm>
    </dsp:sp>
    <dsp:sp modelId="{9B883D87-817A-4DAB-BC25-FD84B2BFCFA4}">
      <dsp:nvSpPr>
        <dsp:cNvPr id="0" name=""/>
        <dsp:cNvSpPr/>
      </dsp:nvSpPr>
      <dsp:spPr>
        <a:xfrm rot="4233799">
          <a:off x="2591794" y="4377395"/>
          <a:ext cx="1156361" cy="16726"/>
        </a:xfrm>
        <a:custGeom>
          <a:avLst/>
          <a:gdLst/>
          <a:ahLst/>
          <a:cxnLst/>
          <a:rect l="0" t="0" r="0" b="0"/>
          <a:pathLst>
            <a:path>
              <a:moveTo>
                <a:pt x="0" y="8363"/>
              </a:moveTo>
              <a:lnTo>
                <a:pt x="1156361" y="836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cs-CZ" sz="1200" kern="1200"/>
        </a:p>
      </dsp:txBody>
      <dsp:txXfrm rot="4233799">
        <a:off x="3141066" y="4356850"/>
        <a:ext cx="57818" cy="57818"/>
      </dsp:txXfrm>
    </dsp:sp>
    <dsp:sp modelId="{788AC848-A6D4-48A1-ABCB-4048A1B30FAB}">
      <dsp:nvSpPr>
        <dsp:cNvPr id="0" name=""/>
        <dsp:cNvSpPr/>
      </dsp:nvSpPr>
      <dsp:spPr>
        <a:xfrm>
          <a:off x="3362373" y="4690491"/>
          <a:ext cx="961991" cy="48099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cs-CZ" sz="1200" kern="1200"/>
            <a:t>FÚ/BZ</a:t>
          </a:r>
        </a:p>
      </dsp:txBody>
      <dsp:txXfrm>
        <a:off x="3362373" y="4690491"/>
        <a:ext cx="961991" cy="48099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52016" y="0"/>
            <a:ext cx="2945659" cy="496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9430306"/>
            <a:ext cx="2945659" cy="496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52016" y="9430306"/>
            <a:ext cx="2945659" cy="496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xmlns=""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50443" y="0"/>
            <a:ext cx="2945659" cy="496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102405" name="Rectangle 5"/>
          <p:cNvSpPr>
            <a:spLocks noGrp="1" noChangeArrowheads="1"/>
          </p:cNvSpPr>
          <p:nvPr>
            <p:ph type="body" sz="quarter" idx="3"/>
          </p:nvPr>
        </p:nvSpPr>
        <p:spPr bwMode="auto">
          <a:xfrm>
            <a:off x="679768" y="4715153"/>
            <a:ext cx="5438140" cy="44669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9428583"/>
            <a:ext cx="2945659" cy="496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50443" y="9428583"/>
            <a:ext cx="2945659" cy="496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xmlns=""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52</a:t>
            </a:fld>
            <a:endParaRPr lang="cs-CZ" altLang="cs-CZ"/>
          </a:p>
        </p:txBody>
      </p:sp>
    </p:spTree>
    <p:extLst>
      <p:ext uri="{BB962C8B-B14F-4D97-AF65-F5344CB8AC3E}">
        <p14:creationId xmlns:p14="http://schemas.microsoft.com/office/powerpoint/2010/main" xmlns="" val="34773592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xmlns=""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xmlns=""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xmlns="" id="{322FA9F0-97E4-45C3-84A8-592F85A6A3A2}"/>
              </a:ext>
            </a:extLst>
          </p:cNvPr>
          <p:cNvSpPr>
            <a:spLocks noGrp="1"/>
          </p:cNvSpPr>
          <p:nvPr>
            <p:ph type="title"/>
          </p:nvPr>
        </p:nvSpPr>
        <p:spPr>
          <a:xfrm>
            <a:off x="298928" y="2900365"/>
            <a:ext cx="852268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298928" y="4116403"/>
            <a:ext cx="852268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xmlns="" id="{B229B6B9-1460-4014-8B8A-5645913D2CD9}"/>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317754" y="414000"/>
            <a:ext cx="1546943" cy="1067391"/>
          </a:xfrm>
          <a:prstGeom prst="rect">
            <a:avLst/>
          </a:prstGeom>
        </p:spPr>
      </p:pic>
    </p:spTree>
    <p:extLst>
      <p:ext uri="{BB962C8B-B14F-4D97-AF65-F5344CB8AC3E}">
        <p14:creationId xmlns:p14="http://schemas.microsoft.com/office/powerpoint/2010/main" xmlns="" val="935384140"/>
      </p:ext>
    </p:extLst>
  </p:cSld>
  <p:clrMapOvr>
    <a:masterClrMapping/>
  </p:clrMapOvr>
  <p:hf hdr="0" dt="0"/>
  <p:extLst>
    <p:ext uri="{DCECCB84-F9BA-43D5-87BE-67443E8EF086}">
      <p15:sldGuideLst xmlns:p15="http://schemas.microsoft.com/office/powerpoint/2012/main" xmlns="">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xmlns="" id="{9622FDD6-5C71-4DE9-BFBE-6443A2855E5C}"/>
              </a:ext>
            </a:extLst>
          </p:cNvPr>
          <p:cNvSpPr>
            <a:spLocks noGrp="1"/>
          </p:cNvSpPr>
          <p:nvPr>
            <p:ph sz="quarter" idx="24"/>
          </p:nvPr>
        </p:nvSpPr>
        <p:spPr>
          <a:xfrm>
            <a:off x="540092" y="718713"/>
            <a:ext cx="3915681" cy="320400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xmlns="" id="{8D903DEB-B441-46DB-8462-2640DC8DB3E8}"/>
              </a:ext>
            </a:extLst>
          </p:cNvPr>
          <p:cNvSpPr>
            <a:spLocks noGrp="1"/>
          </p:cNvSpPr>
          <p:nvPr>
            <p:ph type="body" sz="quarter" idx="13"/>
          </p:nvPr>
        </p:nvSpPr>
        <p:spPr>
          <a:xfrm>
            <a:off x="540093" y="4500000"/>
            <a:ext cx="391568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1" name="Zástupný symbol pro text 13">
            <a:extLst>
              <a:ext uri="{FF2B5EF4-FFF2-40B4-BE49-F238E27FC236}">
                <a16:creationId xmlns:a16="http://schemas.microsoft.com/office/drawing/2014/main" xmlns="" id="{66F1D7B9-D1BE-446E-87CA-6AD81AFA8389}"/>
              </a:ext>
            </a:extLst>
          </p:cNvPr>
          <p:cNvSpPr>
            <a:spLocks noGrp="1"/>
          </p:cNvSpPr>
          <p:nvPr>
            <p:ph type="body" sz="quarter" idx="19"/>
          </p:nvPr>
        </p:nvSpPr>
        <p:spPr>
          <a:xfrm>
            <a:off x="540637" y="4068000"/>
            <a:ext cx="3915680" cy="360000"/>
          </a:xfrm>
        </p:spPr>
        <p:txBody>
          <a:bodyPr/>
          <a:lstStyle>
            <a:lvl1pPr>
              <a:lnSpc>
                <a:spcPts val="1100"/>
              </a:lnSpc>
              <a:defRPr sz="900" b="1"/>
            </a:lvl1pPr>
          </a:lstStyle>
          <a:p>
            <a:pPr lvl="0"/>
            <a:r>
              <a:rPr lang="cs-CZ"/>
              <a:t>Upravte styly předlohy textu.</a:t>
            </a:r>
          </a:p>
        </p:txBody>
      </p:sp>
      <p:sp>
        <p:nvSpPr>
          <p:cNvPr id="13" name="Zástupný symbol pro text 5">
            <a:extLst>
              <a:ext uri="{FF2B5EF4-FFF2-40B4-BE49-F238E27FC236}">
                <a16:creationId xmlns:a16="http://schemas.microsoft.com/office/drawing/2014/main" xmlns="" id="{3947EF07-8AF7-4904-8565-F5D81E4282DE}"/>
              </a:ext>
            </a:extLst>
          </p:cNvPr>
          <p:cNvSpPr>
            <a:spLocks noGrp="1"/>
          </p:cNvSpPr>
          <p:nvPr>
            <p:ph type="body" sz="quarter" idx="20"/>
          </p:nvPr>
        </p:nvSpPr>
        <p:spPr>
          <a:xfrm>
            <a:off x="4689273" y="4500000"/>
            <a:ext cx="391568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5" name="Zástupný symbol pro text 13">
            <a:extLst>
              <a:ext uri="{FF2B5EF4-FFF2-40B4-BE49-F238E27FC236}">
                <a16:creationId xmlns:a16="http://schemas.microsoft.com/office/drawing/2014/main" xmlns="" id="{334B9440-7A06-4BF8-9532-C11248171B0C}"/>
              </a:ext>
            </a:extLst>
          </p:cNvPr>
          <p:cNvSpPr>
            <a:spLocks noGrp="1"/>
          </p:cNvSpPr>
          <p:nvPr>
            <p:ph type="body" sz="quarter" idx="22"/>
          </p:nvPr>
        </p:nvSpPr>
        <p:spPr>
          <a:xfrm>
            <a:off x="4689817" y="4068000"/>
            <a:ext cx="3915680" cy="360000"/>
          </a:xfrm>
        </p:spPr>
        <p:txBody>
          <a:bodyPr/>
          <a:lstStyle>
            <a:lvl1pPr>
              <a:lnSpc>
                <a:spcPts val="1100"/>
              </a:lnSpc>
              <a:defRPr sz="900" b="1"/>
            </a:lvl1pPr>
          </a:lstStyle>
          <a:p>
            <a:pPr lvl="0"/>
            <a:r>
              <a:rPr lang="cs-CZ"/>
              <a:t>Upravte styly předlohy textu.</a:t>
            </a:r>
          </a:p>
        </p:txBody>
      </p:sp>
      <p:sp>
        <p:nvSpPr>
          <p:cNvPr id="17" name="Zástupný symbol pro obsah 12">
            <a:extLst>
              <a:ext uri="{FF2B5EF4-FFF2-40B4-BE49-F238E27FC236}">
                <a16:creationId xmlns:a16="http://schemas.microsoft.com/office/drawing/2014/main" xmlns="" id="{263AA377-982D-4CA3-B9BD-C61AF6524812}"/>
              </a:ext>
            </a:extLst>
          </p:cNvPr>
          <p:cNvSpPr>
            <a:spLocks noGrp="1"/>
          </p:cNvSpPr>
          <p:nvPr>
            <p:ph sz="quarter" idx="25"/>
          </p:nvPr>
        </p:nvSpPr>
        <p:spPr>
          <a:xfrm>
            <a:off x="4689273" y="718713"/>
            <a:ext cx="3915681" cy="3204001"/>
          </a:xfrm>
        </p:spPr>
        <p:txBody>
          <a:bodyPr/>
          <a:lstStyle/>
          <a:p>
            <a:pPr lvl="0"/>
            <a:r>
              <a:rPr lang="cs-CZ"/>
              <a:t>Upravte styly předlohy textu.</a:t>
            </a:r>
          </a:p>
        </p:txBody>
      </p:sp>
      <p:pic>
        <p:nvPicPr>
          <p:cNvPr id="16" name="Obrázek 15">
            <a:extLst>
              <a:ext uri="{FF2B5EF4-FFF2-40B4-BE49-F238E27FC236}">
                <a16:creationId xmlns:a16="http://schemas.microsoft.com/office/drawing/2014/main" xmlns="" id="{F1694046-8DAB-4CF0-92A5-A8106B5418FB}"/>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xmlns=""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xmlns="" id="{F1694046-8DAB-4CF0-92A5-A8106B5418FB}"/>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xmlns=""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540094" y="6228000"/>
            <a:ext cx="5941032"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310554" y="6228000"/>
            <a:ext cx="189033"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9145588"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9" name="Obrázek 8">
            <a:extLst>
              <a:ext uri="{FF2B5EF4-FFF2-40B4-BE49-F238E27FC236}">
                <a16:creationId xmlns:a16="http://schemas.microsoft.com/office/drawing/2014/main" xmlns="" id="{4C251B53-6C8B-4F0B-8824-504A47FFDC94}"/>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7946133" y="6048047"/>
            <a:ext cx="865419" cy="597139"/>
          </a:xfrm>
          <a:prstGeom prst="rect">
            <a:avLst/>
          </a:prstGeom>
        </p:spPr>
      </p:pic>
    </p:spTree>
    <p:extLst>
      <p:ext uri="{BB962C8B-B14F-4D97-AF65-F5344CB8AC3E}">
        <p14:creationId xmlns:p14="http://schemas.microsoft.com/office/powerpoint/2010/main" xmlns=""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sp>
        <p:nvSpPr>
          <p:cNvPr id="3" name="Zástupný symbol pro zápatí 1"/>
          <p:cNvSpPr>
            <a:spLocks noGrp="1"/>
          </p:cNvSpPr>
          <p:nvPr>
            <p:ph type="ftr" sz="quarter" idx="10"/>
          </p:nvPr>
        </p:nvSpPr>
        <p:spPr>
          <a:xfrm>
            <a:off x="540094" y="6228000"/>
            <a:ext cx="5941032" cy="252000"/>
          </a:xfrm>
        </p:spPr>
        <p:txBody>
          <a:bodyPr/>
          <a:lstStyle>
            <a:lvl1pPr>
              <a:defRPr>
                <a:solidFill>
                  <a:srgbClr val="9100DC"/>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310554" y="6228000"/>
            <a:ext cx="189033"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pic>
        <p:nvPicPr>
          <p:cNvPr id="5" name="Obrázek 4">
            <a:extLst>
              <a:ext uri="{FF2B5EF4-FFF2-40B4-BE49-F238E27FC236}">
                <a16:creationId xmlns:a16="http://schemas.microsoft.com/office/drawing/2014/main" xmlns="" id="{F8393F8C-A31C-4CAB-9887-50F0DCCDFBF1}"/>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2518877" y="2019299"/>
            <a:ext cx="4106255" cy="2833317"/>
          </a:xfrm>
          <a:prstGeom prst="rect">
            <a:avLst/>
          </a:prstGeom>
        </p:spPr>
      </p:pic>
    </p:spTree>
    <p:extLst>
      <p:ext uri="{BB962C8B-B14F-4D97-AF65-F5344CB8AC3E}">
        <p14:creationId xmlns:p14="http://schemas.microsoft.com/office/powerpoint/2010/main" xmlns=""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sp>
        <p:nvSpPr>
          <p:cNvPr id="3" name="Zástupný symbol pro zápatí 1">
            <a:extLst>
              <a:ext uri="{FF2B5EF4-FFF2-40B4-BE49-F238E27FC236}">
                <a16:creationId xmlns:a16="http://schemas.microsoft.com/office/drawing/2014/main" xmlns="" id="{AA728D69-F43C-45BB-A655-A4B6ABA23BCA}"/>
              </a:ext>
            </a:extLst>
          </p:cNvPr>
          <p:cNvSpPr>
            <a:spLocks noGrp="1"/>
          </p:cNvSpPr>
          <p:nvPr>
            <p:ph type="ftr" sz="quarter" idx="10"/>
          </p:nvPr>
        </p:nvSpPr>
        <p:spPr>
          <a:xfrm>
            <a:off x="540094" y="6228000"/>
            <a:ext cx="5941032"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xmlns="" id="{B1B107C1-A64C-4C75-A4EF-124CAB9AEE0A}"/>
              </a:ext>
            </a:extLst>
          </p:cNvPr>
          <p:cNvSpPr>
            <a:spLocks noGrp="1"/>
          </p:cNvSpPr>
          <p:nvPr>
            <p:ph type="sldNum" sz="quarter" idx="11"/>
          </p:nvPr>
        </p:nvSpPr>
        <p:spPr>
          <a:xfrm>
            <a:off x="310554" y="6228000"/>
            <a:ext cx="189033"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pic>
        <p:nvPicPr>
          <p:cNvPr id="6" name="Obrázek 5"/>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977994" y="2434289"/>
            <a:ext cx="7187994" cy="1863554"/>
          </a:xfrm>
          <a:prstGeom prst="rect">
            <a:avLst/>
          </a:prstGeom>
        </p:spPr>
      </p:pic>
    </p:spTree>
    <p:extLst>
      <p:ext uri="{BB962C8B-B14F-4D97-AF65-F5344CB8AC3E}">
        <p14:creationId xmlns:p14="http://schemas.microsoft.com/office/powerpoint/2010/main" xmlns=""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540094" y="6228000"/>
            <a:ext cx="5941032"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xmlns=""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540094" y="1692002"/>
            <a:ext cx="8066301"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1" name="Obrázek 10">
            <a:extLst>
              <a:ext uri="{FF2B5EF4-FFF2-40B4-BE49-F238E27FC236}">
                <a16:creationId xmlns:a16="http://schemas.microsoft.com/office/drawing/2014/main" xmlns="" id="{F1694046-8DAB-4CF0-92A5-A8106B5418FB}"/>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xmlns="" val="1691229579"/>
      </p:ext>
    </p:extLst>
  </p:cSld>
  <p:clrMapOvr>
    <a:masterClrMapping/>
  </p:clrMapOvr>
  <p:hf hdr="0" dt="0"/>
  <p:extLst>
    <p:ext uri="{DCECCB84-F9BA-43D5-87BE-67443E8EF086}">
      <p15:sldGuideLst xmlns:p15="http://schemas.microsoft.com/office/powerpoint/2012/main" xmlns="">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xmlns=""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xmlns=""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xmlns="" id="{322FA9F0-97E4-45C3-84A8-592F85A6A3A2}"/>
              </a:ext>
            </a:extLst>
          </p:cNvPr>
          <p:cNvSpPr>
            <a:spLocks noGrp="1"/>
          </p:cNvSpPr>
          <p:nvPr>
            <p:ph type="title"/>
          </p:nvPr>
        </p:nvSpPr>
        <p:spPr>
          <a:xfrm>
            <a:off x="298928" y="2900365"/>
            <a:ext cx="852268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298928" y="4116403"/>
            <a:ext cx="852268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0" name="Obrázek 9">
            <a:extLst>
              <a:ext uri="{FF2B5EF4-FFF2-40B4-BE49-F238E27FC236}">
                <a16:creationId xmlns:a16="http://schemas.microsoft.com/office/drawing/2014/main" xmlns="" id="{0048F454-420A-4E72-98B5-76C7E9DB3EE6}"/>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323101" y="414000"/>
            <a:ext cx="1535992" cy="1059835"/>
          </a:xfrm>
          <a:prstGeom prst="rect">
            <a:avLst/>
          </a:prstGeom>
        </p:spPr>
      </p:pic>
    </p:spTree>
    <p:extLst>
      <p:ext uri="{BB962C8B-B14F-4D97-AF65-F5344CB8AC3E}">
        <p14:creationId xmlns:p14="http://schemas.microsoft.com/office/powerpoint/2010/main" xmlns="" val="39481167"/>
      </p:ext>
    </p:extLst>
  </p:cSld>
  <p:clrMapOvr>
    <a:masterClrMapping/>
  </p:clrMapOvr>
  <p:hf hdr="0" dt="0"/>
  <p:extLst>
    <p:ext uri="{DCECCB84-F9BA-43D5-87BE-67443E8EF086}">
      <p15:sldGuideLst xmlns:p15="http://schemas.microsoft.com/office/powerpoint/2012/main" xmlns="">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40094" y="1692002"/>
            <a:ext cx="8066301"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xmlns="" id="{9F610B39-FB78-4767-BA31-C3D4E7D5586C}"/>
              </a:ext>
            </a:extLst>
          </p:cNvPr>
          <p:cNvSpPr>
            <a:spLocks noGrp="1"/>
          </p:cNvSpPr>
          <p:nvPr>
            <p:ph type="body" sz="quarter" idx="13"/>
          </p:nvPr>
        </p:nvSpPr>
        <p:spPr>
          <a:xfrm>
            <a:off x="540638" y="1296001"/>
            <a:ext cx="8065504"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3" name="Nadpis 12">
            <a:extLst>
              <a:ext uri="{FF2B5EF4-FFF2-40B4-BE49-F238E27FC236}">
                <a16:creationId xmlns:a16="http://schemas.microsoft.com/office/drawing/2014/main" xmlns="" id="{6B0440B8-6781-4DF7-853B-03D5855A8CB8}"/>
              </a:ext>
            </a:extLst>
          </p:cNvPr>
          <p:cNvSpPr>
            <a:spLocks noGrp="1"/>
          </p:cNvSpPr>
          <p:nvPr>
            <p:ph type="title"/>
          </p:nvPr>
        </p:nvSpPr>
        <p:spPr/>
        <p:txBody>
          <a:bodyPr/>
          <a:lstStyle/>
          <a:p>
            <a:r>
              <a:rPr lang="cs-CZ"/>
              <a:t>Kliknutím lze upravit styl.</a:t>
            </a:r>
          </a:p>
        </p:txBody>
      </p:sp>
      <p:pic>
        <p:nvPicPr>
          <p:cNvPr id="8" name="Obrázek 7">
            <a:extLst>
              <a:ext uri="{FF2B5EF4-FFF2-40B4-BE49-F238E27FC236}">
                <a16:creationId xmlns:a16="http://schemas.microsoft.com/office/drawing/2014/main" xmlns="" id="{F1694046-8DAB-4CF0-92A5-A8106B5418FB}"/>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xmlns=""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xmlns="" id="{9F610B39-FB78-4767-BA31-C3D4E7D5586C}"/>
              </a:ext>
            </a:extLst>
          </p:cNvPr>
          <p:cNvSpPr>
            <a:spLocks noGrp="1"/>
          </p:cNvSpPr>
          <p:nvPr>
            <p:ph type="body" sz="quarter" idx="26"/>
          </p:nvPr>
        </p:nvSpPr>
        <p:spPr>
          <a:xfrm>
            <a:off x="540638" y="1296001"/>
            <a:ext cx="391568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8" name="Nadpis 12">
            <a:extLst>
              <a:ext uri="{FF2B5EF4-FFF2-40B4-BE49-F238E27FC236}">
                <a16:creationId xmlns:a16="http://schemas.microsoft.com/office/drawing/2014/main" xmlns="" id="{6B0440B8-6781-4DF7-853B-03D5855A8CB8}"/>
              </a:ext>
            </a:extLst>
          </p:cNvPr>
          <p:cNvSpPr>
            <a:spLocks noGrp="1"/>
          </p:cNvSpPr>
          <p:nvPr>
            <p:ph type="title"/>
          </p:nvPr>
        </p:nvSpPr>
        <p:spPr>
          <a:xfrm>
            <a:off x="540094" y="720000"/>
            <a:ext cx="8066301"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xmlns="" id="{9F610B39-FB78-4767-BA31-C3D4E7D5586C}"/>
              </a:ext>
            </a:extLst>
          </p:cNvPr>
          <p:cNvSpPr>
            <a:spLocks noGrp="1"/>
          </p:cNvSpPr>
          <p:nvPr>
            <p:ph type="body" sz="quarter" idx="27"/>
          </p:nvPr>
        </p:nvSpPr>
        <p:spPr>
          <a:xfrm>
            <a:off x="4689273" y="1290515"/>
            <a:ext cx="391568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2" name="Zástupný symbol pro obsah 2"/>
          <p:cNvSpPr>
            <a:spLocks noGrp="1"/>
          </p:cNvSpPr>
          <p:nvPr>
            <p:ph idx="1"/>
          </p:nvPr>
        </p:nvSpPr>
        <p:spPr>
          <a:xfrm>
            <a:off x="540094" y="1692001"/>
            <a:ext cx="391567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4689274" y="1690271"/>
            <a:ext cx="391567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xmlns="" id="{F1694046-8DAB-4CF0-92A5-A8106B5418FB}"/>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xmlns="" val="3317168426"/>
      </p:ext>
    </p:extLst>
  </p:cSld>
  <p:clrMapOvr>
    <a:masterClrMapping/>
  </p:clrMapOvr>
  <p:hf hdr="0" dt="0"/>
  <p:extLst>
    <p:ext uri="{DCECCB84-F9BA-43D5-87BE-67443E8EF086}">
      <p15:sldGuideLst xmlns:p15="http://schemas.microsoft.com/office/powerpoint/2012/main" xmlns="">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xmlns="" id="{83517C49-9C06-4658-8660-E0D21D83CE29}"/>
              </a:ext>
            </a:extLst>
          </p:cNvPr>
          <p:cNvSpPr>
            <a:spLocks noGrp="1"/>
          </p:cNvSpPr>
          <p:nvPr>
            <p:ph sz="quarter" idx="24"/>
          </p:nvPr>
        </p:nvSpPr>
        <p:spPr>
          <a:xfrm>
            <a:off x="539447" y="1695075"/>
            <a:ext cx="3914489" cy="3896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xmlns=""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xmlns="" id="{F7FD9E97-5F69-494E-8672-595752783306}"/>
              </a:ext>
            </a:extLst>
          </p:cNvPr>
          <p:cNvSpPr>
            <a:spLocks noGrp="1"/>
          </p:cNvSpPr>
          <p:nvPr>
            <p:ph type="body" sz="quarter" idx="19"/>
          </p:nvPr>
        </p:nvSpPr>
        <p:spPr>
          <a:xfrm>
            <a:off x="540637" y="5599670"/>
            <a:ext cx="3914489" cy="216000"/>
          </a:xfrm>
        </p:spPr>
        <p:txBody>
          <a:bodyPr anchor="ctr"/>
          <a:lstStyle>
            <a:lvl1pPr>
              <a:lnSpc>
                <a:spcPts val="1100"/>
              </a:lnSpc>
              <a:defRPr sz="1000" b="0" i="0"/>
            </a:lvl1pPr>
          </a:lstStyle>
          <a:p>
            <a:pPr lvl="0"/>
            <a:r>
              <a:rPr lang="cs-CZ"/>
              <a:t>Upravte styly předlohy textu.</a:t>
            </a:r>
          </a:p>
        </p:txBody>
      </p:sp>
      <p:sp>
        <p:nvSpPr>
          <p:cNvPr id="12" name="Zástupný symbol pro obsah 2"/>
          <p:cNvSpPr>
            <a:spLocks noGrp="1"/>
          </p:cNvSpPr>
          <p:nvPr>
            <p:ph idx="28"/>
          </p:nvPr>
        </p:nvSpPr>
        <p:spPr>
          <a:xfrm>
            <a:off x="4689274" y="1667024"/>
            <a:ext cx="391567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xmlns="" id="{F1694046-8DAB-4CF0-92A5-A8106B5418FB}"/>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xmlns="" val="2966739591"/>
      </p:ext>
    </p:extLst>
  </p:cSld>
  <p:clrMapOvr>
    <a:masterClrMapping/>
  </p:clrMapOvr>
  <p:hf hdr="0" dt="0"/>
  <p:extLst>
    <p:ext uri="{DCECCB84-F9BA-43D5-87BE-67443E8EF086}">
      <p15:sldGuideLst xmlns:p15="http://schemas.microsoft.com/office/powerpoint/2012/main" xmlns="">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xmlns="" id="{548D6DE9-EB16-4D0A-9F96-DD69C3E97213}"/>
              </a:ext>
            </a:extLst>
          </p:cNvPr>
          <p:cNvSpPr>
            <a:spLocks noGrp="1"/>
          </p:cNvSpPr>
          <p:nvPr>
            <p:ph sz="quarter" idx="22"/>
          </p:nvPr>
        </p:nvSpPr>
        <p:spPr>
          <a:xfrm>
            <a:off x="3330579" y="1692003"/>
            <a:ext cx="2484075" cy="2230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xmlns="" id="{C2D097E9-9E99-4F02-A434-E69D713D0FBC}"/>
              </a:ext>
            </a:extLst>
          </p:cNvPr>
          <p:cNvSpPr>
            <a:spLocks noGrp="1"/>
          </p:cNvSpPr>
          <p:nvPr>
            <p:ph type="body" sz="quarter" idx="12"/>
          </p:nvPr>
        </p:nvSpPr>
        <p:spPr>
          <a:xfrm>
            <a:off x="540093" y="4414271"/>
            <a:ext cx="2484431"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7" name="Zástupný symbol pro text 5">
            <a:extLst>
              <a:ext uri="{FF2B5EF4-FFF2-40B4-BE49-F238E27FC236}">
                <a16:creationId xmlns:a16="http://schemas.microsoft.com/office/drawing/2014/main" xmlns="" id="{7E169087-A2FD-4849-9AAC-BD41AA07A5EA}"/>
              </a:ext>
            </a:extLst>
          </p:cNvPr>
          <p:cNvSpPr>
            <a:spLocks noGrp="1"/>
          </p:cNvSpPr>
          <p:nvPr>
            <p:ph type="body" sz="quarter" idx="14"/>
          </p:nvPr>
        </p:nvSpPr>
        <p:spPr>
          <a:xfrm>
            <a:off x="3330579" y="4414271"/>
            <a:ext cx="2484431"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9" name="Zástupný symbol pro text 5">
            <a:extLst>
              <a:ext uri="{FF2B5EF4-FFF2-40B4-BE49-F238E27FC236}">
                <a16:creationId xmlns:a16="http://schemas.microsoft.com/office/drawing/2014/main" xmlns="" id="{E14CE5FF-FB97-4634-9714-4B5C0FDA3862}"/>
              </a:ext>
            </a:extLst>
          </p:cNvPr>
          <p:cNvSpPr>
            <a:spLocks noGrp="1"/>
          </p:cNvSpPr>
          <p:nvPr>
            <p:ph type="body" sz="quarter" idx="15"/>
          </p:nvPr>
        </p:nvSpPr>
        <p:spPr>
          <a:xfrm>
            <a:off x="6121963" y="4414270"/>
            <a:ext cx="2484431"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4" name="Zástupný symbol pro text 13">
            <a:extLst>
              <a:ext uri="{FF2B5EF4-FFF2-40B4-BE49-F238E27FC236}">
                <a16:creationId xmlns:a16="http://schemas.microsoft.com/office/drawing/2014/main" xmlns="" id="{DD220DBF-2B26-4E32-826A-79839FF51027}"/>
              </a:ext>
            </a:extLst>
          </p:cNvPr>
          <p:cNvSpPr>
            <a:spLocks noGrp="1"/>
          </p:cNvSpPr>
          <p:nvPr>
            <p:ph type="body" sz="quarter" idx="19"/>
          </p:nvPr>
        </p:nvSpPr>
        <p:spPr>
          <a:xfrm>
            <a:off x="540638" y="4025136"/>
            <a:ext cx="2484075" cy="216000"/>
          </a:xfrm>
        </p:spPr>
        <p:txBody>
          <a:bodyPr anchor="ctr"/>
          <a:lstStyle>
            <a:lvl1pPr>
              <a:lnSpc>
                <a:spcPts val="1100"/>
              </a:lnSpc>
              <a:defRPr sz="1000" b="0"/>
            </a:lvl1pPr>
          </a:lstStyle>
          <a:p>
            <a:pPr lvl="0"/>
            <a:r>
              <a:rPr lang="cs-CZ"/>
              <a:t>Upravte styly předlohy textu.</a:t>
            </a:r>
          </a:p>
        </p:txBody>
      </p:sp>
      <p:sp>
        <p:nvSpPr>
          <p:cNvPr id="15" name="Zástupný symbol pro text 13">
            <a:extLst>
              <a:ext uri="{FF2B5EF4-FFF2-40B4-BE49-F238E27FC236}">
                <a16:creationId xmlns:a16="http://schemas.microsoft.com/office/drawing/2014/main" xmlns="" id="{AD9E96F9-7F56-4453-A9FC-693AF7E57BB4}"/>
              </a:ext>
            </a:extLst>
          </p:cNvPr>
          <p:cNvSpPr>
            <a:spLocks noGrp="1"/>
          </p:cNvSpPr>
          <p:nvPr>
            <p:ph type="body" sz="quarter" idx="20"/>
          </p:nvPr>
        </p:nvSpPr>
        <p:spPr>
          <a:xfrm>
            <a:off x="3330935" y="4025136"/>
            <a:ext cx="2484075" cy="216000"/>
          </a:xfrm>
        </p:spPr>
        <p:txBody>
          <a:bodyPr anchor="ctr"/>
          <a:lstStyle>
            <a:lvl1pPr>
              <a:lnSpc>
                <a:spcPts val="1100"/>
              </a:lnSpc>
              <a:defRPr sz="1000" b="0"/>
            </a:lvl1pPr>
          </a:lstStyle>
          <a:p>
            <a:pPr lvl="0"/>
            <a:r>
              <a:rPr lang="cs-CZ"/>
              <a:t>Upravte styly předlohy textu.</a:t>
            </a:r>
          </a:p>
        </p:txBody>
      </p:sp>
      <p:sp>
        <p:nvSpPr>
          <p:cNvPr id="16" name="Zástupný symbol pro text 13">
            <a:extLst>
              <a:ext uri="{FF2B5EF4-FFF2-40B4-BE49-F238E27FC236}">
                <a16:creationId xmlns:a16="http://schemas.microsoft.com/office/drawing/2014/main" xmlns="" id="{88362389-3E8C-4129-819C-75F0F7922D0F}"/>
              </a:ext>
            </a:extLst>
          </p:cNvPr>
          <p:cNvSpPr>
            <a:spLocks noGrp="1"/>
          </p:cNvSpPr>
          <p:nvPr>
            <p:ph type="body" sz="quarter" idx="21"/>
          </p:nvPr>
        </p:nvSpPr>
        <p:spPr>
          <a:xfrm>
            <a:off x="6122140" y="4025136"/>
            <a:ext cx="2484075" cy="216000"/>
          </a:xfrm>
        </p:spPr>
        <p:txBody>
          <a:bodyPr anchor="ctr"/>
          <a:lstStyle>
            <a:lvl1pPr>
              <a:lnSpc>
                <a:spcPts val="1100"/>
              </a:lnSpc>
              <a:defRPr sz="1000" b="0"/>
            </a:lvl1pPr>
          </a:lstStyle>
          <a:p>
            <a:pPr lvl="0"/>
            <a:r>
              <a:rPr lang="cs-CZ"/>
              <a:t>Upravte styly předlohy textu.</a:t>
            </a:r>
          </a:p>
        </p:txBody>
      </p:sp>
      <p:sp>
        <p:nvSpPr>
          <p:cNvPr id="18" name="Zástupný symbol pro obsah 12">
            <a:extLst>
              <a:ext uri="{FF2B5EF4-FFF2-40B4-BE49-F238E27FC236}">
                <a16:creationId xmlns:a16="http://schemas.microsoft.com/office/drawing/2014/main" xmlns="" id="{DE897ACA-C285-471C-BF3F-2886D04C7F9F}"/>
              </a:ext>
            </a:extLst>
          </p:cNvPr>
          <p:cNvSpPr>
            <a:spLocks noGrp="1"/>
          </p:cNvSpPr>
          <p:nvPr>
            <p:ph sz="quarter" idx="23"/>
          </p:nvPr>
        </p:nvSpPr>
        <p:spPr>
          <a:xfrm>
            <a:off x="540093" y="1692003"/>
            <a:ext cx="2484075" cy="2230711"/>
          </a:xfrm>
        </p:spPr>
        <p:txBody>
          <a:bodyPr/>
          <a:lstStyle/>
          <a:p>
            <a:pPr lvl="0"/>
            <a:r>
              <a:rPr lang="cs-CZ"/>
              <a:t>Upravte styly předlohy textu.</a:t>
            </a:r>
          </a:p>
        </p:txBody>
      </p:sp>
      <p:sp>
        <p:nvSpPr>
          <p:cNvPr id="20" name="Zástupný symbol pro obsah 12">
            <a:extLst>
              <a:ext uri="{FF2B5EF4-FFF2-40B4-BE49-F238E27FC236}">
                <a16:creationId xmlns:a16="http://schemas.microsoft.com/office/drawing/2014/main" xmlns="" id="{9AF93628-9CF3-4CB5-A8C7-735B527D49B2}"/>
              </a:ext>
            </a:extLst>
          </p:cNvPr>
          <p:cNvSpPr>
            <a:spLocks noGrp="1"/>
          </p:cNvSpPr>
          <p:nvPr>
            <p:ph sz="quarter" idx="24"/>
          </p:nvPr>
        </p:nvSpPr>
        <p:spPr>
          <a:xfrm>
            <a:off x="6121064" y="1692003"/>
            <a:ext cx="2484075" cy="2230711"/>
          </a:xfrm>
        </p:spPr>
        <p:txBody>
          <a:bodyPr/>
          <a:lstStyle/>
          <a:p>
            <a:pPr lvl="0"/>
            <a:r>
              <a:rPr lang="cs-CZ"/>
              <a:t>Upravte styly předlohy textu.</a:t>
            </a:r>
          </a:p>
        </p:txBody>
      </p:sp>
      <p:sp>
        <p:nvSpPr>
          <p:cNvPr id="19" name="Zástupný symbol pro text 7">
            <a:extLst>
              <a:ext uri="{FF2B5EF4-FFF2-40B4-BE49-F238E27FC236}">
                <a16:creationId xmlns:a16="http://schemas.microsoft.com/office/drawing/2014/main" xmlns="" id="{9F610B39-FB78-4767-BA31-C3D4E7D5586C}"/>
              </a:ext>
            </a:extLst>
          </p:cNvPr>
          <p:cNvSpPr>
            <a:spLocks noGrp="1"/>
          </p:cNvSpPr>
          <p:nvPr>
            <p:ph type="body" sz="quarter" idx="13"/>
          </p:nvPr>
        </p:nvSpPr>
        <p:spPr>
          <a:xfrm>
            <a:off x="540638" y="1296001"/>
            <a:ext cx="8065504"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1" name="Nadpis 12">
            <a:extLst>
              <a:ext uri="{FF2B5EF4-FFF2-40B4-BE49-F238E27FC236}">
                <a16:creationId xmlns:a16="http://schemas.microsoft.com/office/drawing/2014/main" xmlns="" id="{6B0440B8-6781-4DF7-853B-03D5855A8CB8}"/>
              </a:ext>
            </a:extLst>
          </p:cNvPr>
          <p:cNvSpPr>
            <a:spLocks noGrp="1"/>
          </p:cNvSpPr>
          <p:nvPr>
            <p:ph type="title"/>
          </p:nvPr>
        </p:nvSpPr>
        <p:spPr>
          <a:xfrm>
            <a:off x="540094" y="720000"/>
            <a:ext cx="8066301" cy="451576"/>
          </a:xfrm>
        </p:spPr>
        <p:txBody>
          <a:bodyPr/>
          <a:lstStyle/>
          <a:p>
            <a:r>
              <a:rPr lang="cs-CZ"/>
              <a:t>Kliknutím lze upravit styl.</a:t>
            </a:r>
          </a:p>
        </p:txBody>
      </p:sp>
      <p:pic>
        <p:nvPicPr>
          <p:cNvPr id="22" name="Obrázek 21">
            <a:extLst>
              <a:ext uri="{FF2B5EF4-FFF2-40B4-BE49-F238E27FC236}">
                <a16:creationId xmlns:a16="http://schemas.microsoft.com/office/drawing/2014/main" xmlns="" id="{F1694046-8DAB-4CF0-92A5-A8106B5418FB}"/>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xmlns="" val="2713741071"/>
      </p:ext>
    </p:extLst>
  </p:cSld>
  <p:clrMapOvr>
    <a:masterClrMapping/>
  </p:clrMapOvr>
  <p:hf hdr="0" dt="0"/>
  <p:extLst>
    <p:ext uri="{DCECCB84-F9BA-43D5-87BE-67443E8EF086}">
      <p15:sldGuideLst xmlns:p15="http://schemas.microsoft.com/office/powerpoint/2012/main" xmlns="">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4704976" y="692150"/>
            <a:ext cx="3901418"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xmlns="" id="{83517C49-9C06-4658-8660-E0D21D83CE29}"/>
              </a:ext>
            </a:extLst>
          </p:cNvPr>
          <p:cNvSpPr>
            <a:spLocks noGrp="1"/>
          </p:cNvSpPr>
          <p:nvPr>
            <p:ph sz="quarter" idx="24"/>
          </p:nvPr>
        </p:nvSpPr>
        <p:spPr>
          <a:xfrm>
            <a:off x="539447" y="692151"/>
            <a:ext cx="3914489" cy="4899635"/>
          </a:xfrm>
        </p:spPr>
        <p:txBody>
          <a:bodyPr/>
          <a:lstStyle/>
          <a:p>
            <a:pPr lvl="0"/>
            <a:r>
              <a:rPr lang="cs-CZ"/>
              <a:t>Upravte styly předlohy textu.</a:t>
            </a:r>
          </a:p>
        </p:txBody>
      </p:sp>
      <p:sp>
        <p:nvSpPr>
          <p:cNvPr id="10" name="Zástupný symbol pro text 13">
            <a:extLst>
              <a:ext uri="{FF2B5EF4-FFF2-40B4-BE49-F238E27FC236}">
                <a16:creationId xmlns:a16="http://schemas.microsoft.com/office/drawing/2014/main" xmlns="" id="{F7FD9E97-5F69-494E-8672-595752783306}"/>
              </a:ext>
            </a:extLst>
          </p:cNvPr>
          <p:cNvSpPr>
            <a:spLocks noGrp="1"/>
          </p:cNvSpPr>
          <p:nvPr>
            <p:ph type="body" sz="quarter" idx="19"/>
          </p:nvPr>
        </p:nvSpPr>
        <p:spPr>
          <a:xfrm>
            <a:off x="540637" y="5599670"/>
            <a:ext cx="3914489" cy="216000"/>
          </a:xfrm>
        </p:spPr>
        <p:txBody>
          <a:bodyPr anchor="ctr"/>
          <a:lstStyle>
            <a:lvl1pPr>
              <a:lnSpc>
                <a:spcPts val="1100"/>
              </a:lnSpc>
              <a:defRPr sz="1000" b="0" i="0"/>
            </a:lvl1pPr>
          </a:lstStyle>
          <a:p>
            <a:pPr lvl="0"/>
            <a:r>
              <a:rPr lang="cs-CZ"/>
              <a:t>Upravte styly předlohy textu.</a:t>
            </a:r>
          </a:p>
        </p:txBody>
      </p:sp>
      <p:pic>
        <p:nvPicPr>
          <p:cNvPr id="8" name="Obrázek 7">
            <a:extLst>
              <a:ext uri="{FF2B5EF4-FFF2-40B4-BE49-F238E27FC236}">
                <a16:creationId xmlns:a16="http://schemas.microsoft.com/office/drawing/2014/main" xmlns="" id="{F1694046-8DAB-4CF0-92A5-A8106B5418FB}"/>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xmlns="" val="2117383761"/>
      </p:ext>
    </p:extLst>
  </p:cSld>
  <p:clrMapOvr>
    <a:masterClrMapping/>
  </p:clrMapOvr>
  <p:hf hdr="0" dt="0"/>
  <p:extLst>
    <p:ext uri="{DCECCB84-F9BA-43D5-87BE-67443E8EF086}">
      <p15:sldGuideLst xmlns:p15="http://schemas.microsoft.com/office/powerpoint/2012/main" xmlns="">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540094" y="692150"/>
            <a:ext cx="8066301"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6" name="Obrázek 5">
            <a:extLst>
              <a:ext uri="{FF2B5EF4-FFF2-40B4-BE49-F238E27FC236}">
                <a16:creationId xmlns:a16="http://schemas.microsoft.com/office/drawing/2014/main" xmlns="" id="{F1694046-8DAB-4CF0-92A5-A8106B5418FB}"/>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7945652" y="6054350"/>
            <a:ext cx="867342" cy="598466"/>
          </a:xfrm>
          <a:prstGeom prst="rect">
            <a:avLst/>
          </a:prstGeom>
        </p:spPr>
      </p:pic>
    </p:spTree>
    <p:extLst>
      <p:ext uri="{BB962C8B-B14F-4D97-AF65-F5344CB8AC3E}">
        <p14:creationId xmlns:p14="http://schemas.microsoft.com/office/powerpoint/2010/main" xmlns="" val="234975528"/>
      </p:ext>
    </p:extLst>
  </p:cSld>
  <p:clrMapOvr>
    <a:masterClrMapping/>
  </p:clrMapOvr>
  <p:hf hdr="0" dt="0"/>
  <p:extLst>
    <p:ext uri="{DCECCB84-F9BA-43D5-87BE-67443E8EF086}">
      <p15:sldGuideLst xmlns:p15="http://schemas.microsoft.com/office/powerpoint/2012/main" xmlns="">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540094" y="6228000"/>
            <a:ext cx="5941032" cy="252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310554" y="6228000"/>
            <a:ext cx="189033" cy="252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xmlns="" id="{E73EFD05-44F7-4406-AC4D-1167FBFF8008}"/>
              </a:ext>
            </a:extLst>
          </p:cNvPr>
          <p:cNvSpPr>
            <a:spLocks noGrp="1"/>
          </p:cNvSpPr>
          <p:nvPr>
            <p:ph type="title"/>
          </p:nvPr>
        </p:nvSpPr>
        <p:spPr>
          <a:xfrm>
            <a:off x="540094" y="720000"/>
            <a:ext cx="8066301"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xmlns="" id="{A4DA628E-D8CA-41EE-AA1A-D14D1A53A264}"/>
              </a:ext>
            </a:extLst>
          </p:cNvPr>
          <p:cNvSpPr>
            <a:spLocks noGrp="1"/>
          </p:cNvSpPr>
          <p:nvPr>
            <p:ph type="body" idx="1"/>
          </p:nvPr>
        </p:nvSpPr>
        <p:spPr>
          <a:xfrm>
            <a:off x="539193" y="1872000"/>
            <a:ext cx="8066301"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NVV31K </a:t>
            </a:r>
            <a:r>
              <a:rPr lang="cs-CZ" dirty="0"/>
              <a:t>Vybrané otázky správního práva (27. 9. 2024)</a:t>
            </a:r>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5" name="Podnadpis 4"/>
          <p:cNvSpPr>
            <a:spLocks noGrp="1"/>
          </p:cNvSpPr>
          <p:nvPr>
            <p:ph type="subTitle" idx="1"/>
          </p:nvPr>
        </p:nvSpPr>
        <p:spPr>
          <a:xfrm>
            <a:off x="298928" y="1853076"/>
            <a:ext cx="8522680" cy="2961825"/>
          </a:xfrm>
        </p:spPr>
        <p:txBody>
          <a:bodyPr/>
          <a:lstStyle/>
          <a:p>
            <a:endParaRPr lang="cs-CZ" sz="2800" b="1" dirty="0">
              <a:solidFill>
                <a:srgbClr val="0000DC"/>
              </a:solidFill>
            </a:endParaRPr>
          </a:p>
          <a:p>
            <a:endParaRPr lang="cs-CZ" sz="2800" b="1" dirty="0">
              <a:solidFill>
                <a:srgbClr val="0000DC"/>
              </a:solidFill>
            </a:endParaRPr>
          </a:p>
          <a:p>
            <a:r>
              <a:rPr lang="cs-CZ" sz="2800" b="1" dirty="0">
                <a:solidFill>
                  <a:srgbClr val="0000DC"/>
                </a:solidFill>
              </a:rPr>
              <a:t>Veřejnoprávní povaha správního práva. </a:t>
            </a:r>
          </a:p>
          <a:p>
            <a:r>
              <a:rPr lang="cs-CZ" sz="2800" b="1" dirty="0">
                <a:solidFill>
                  <a:srgbClr val="0000DC"/>
                </a:solidFill>
              </a:rPr>
              <a:t>Ústavní základy veřejné správy.</a:t>
            </a:r>
          </a:p>
          <a:p>
            <a:r>
              <a:rPr lang="cs-CZ" sz="2800" b="1" dirty="0">
                <a:solidFill>
                  <a:srgbClr val="0000DC"/>
                </a:solidFill>
              </a:rPr>
              <a:t>Základy organizace veřejné správy. </a:t>
            </a:r>
          </a:p>
          <a:p>
            <a:r>
              <a:rPr lang="cs-CZ" sz="2800" b="1" dirty="0">
                <a:solidFill>
                  <a:srgbClr val="0000DC"/>
                </a:solidFill>
              </a:rPr>
              <a:t>Územní samospráva, dozor nad územní samosprávou, včetně </a:t>
            </a:r>
            <a:r>
              <a:rPr lang="cs-CZ" sz="2800" b="1" dirty="0" err="1">
                <a:solidFill>
                  <a:srgbClr val="0000DC"/>
                </a:solidFill>
              </a:rPr>
              <a:t>normotvorby</a:t>
            </a:r>
            <a:r>
              <a:rPr lang="cs-CZ" sz="2800" b="1" dirty="0">
                <a:solidFill>
                  <a:srgbClr val="0000DC"/>
                </a:solidFill>
              </a:rPr>
              <a:t>.</a:t>
            </a:r>
          </a:p>
          <a:p>
            <a:r>
              <a:rPr lang="cs-CZ" b="1" dirty="0"/>
              <a:t>NVV31K Vybrané otázky správního práva (27. 9. 2024)</a:t>
            </a:r>
          </a:p>
          <a:p>
            <a:r>
              <a:rPr lang="cs-CZ" dirty="0"/>
              <a:t>Mgr. Tomáš Svoboda, </a:t>
            </a:r>
            <a:r>
              <a:rPr lang="cs-CZ" dirty="0" err="1"/>
              <a:t>Ph.D</a:t>
            </a:r>
            <a:r>
              <a:rPr lang="cs-CZ" dirty="0"/>
              <a:t>.</a:t>
            </a:r>
          </a:p>
        </p:txBody>
      </p:sp>
    </p:spTree>
    <p:extLst>
      <p:ext uri="{BB962C8B-B14F-4D97-AF65-F5344CB8AC3E}">
        <p14:creationId xmlns:p14="http://schemas.microsoft.com/office/powerpoint/2010/main" xmlns="" val="347228555"/>
      </p:ext>
    </p:extLst>
  </p:cSld>
  <p:clrMapOvr>
    <a:masterClrMapping/>
  </p:clrMapOvr>
  <mc:AlternateContent xmlns:mc="http://schemas.openxmlformats.org/markup-compatibility/2006">
    <mc:Choice xmlns:p14="http://schemas.microsoft.com/office/powerpoint/2010/main" xmlns="" Requires="p14">
      <p:transition spd="slow" p14:dur="2000" advTm="105507"/>
    </mc:Choice>
    <mc:Fallback>
      <p:transition spd="slow" advTm="105507"/>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NVV31K </a:t>
            </a:r>
            <a:r>
              <a:rPr lang="cs-CZ" dirty="0"/>
              <a:t>Vybrané otázky správního práva (27. 9. 2024)</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p:cNvSpPr>
            <a:spLocks noGrp="1"/>
          </p:cNvSpPr>
          <p:nvPr>
            <p:ph type="title"/>
          </p:nvPr>
        </p:nvSpPr>
        <p:spPr/>
        <p:txBody>
          <a:bodyPr/>
          <a:lstStyle/>
          <a:p>
            <a:r>
              <a:rPr lang="cs-CZ" dirty="0"/>
              <a:t>1/ Správní právo – odvětví</a:t>
            </a:r>
          </a:p>
        </p:txBody>
      </p:sp>
      <p:sp>
        <p:nvSpPr>
          <p:cNvPr id="5" name="Zástupný symbol pro obsah 4"/>
          <p:cNvSpPr>
            <a:spLocks noGrp="1"/>
          </p:cNvSpPr>
          <p:nvPr>
            <p:ph idx="1"/>
          </p:nvPr>
        </p:nvSpPr>
        <p:spPr/>
        <p:txBody>
          <a:bodyPr/>
          <a:lstStyle/>
          <a:p>
            <a:pPr algn="just">
              <a:lnSpc>
                <a:spcPct val="80000"/>
              </a:lnSpc>
              <a:defRPr/>
            </a:pPr>
            <a:r>
              <a:rPr lang="cs-CZ" sz="2400" b="1" dirty="0" err="1"/>
              <a:t>Odvětvotvorná</a:t>
            </a:r>
            <a:r>
              <a:rPr lang="cs-CZ" sz="2400" b="1" dirty="0"/>
              <a:t> kritéria</a:t>
            </a:r>
          </a:p>
          <a:p>
            <a:pPr algn="just">
              <a:lnSpc>
                <a:spcPct val="80000"/>
              </a:lnSpc>
              <a:defRPr/>
            </a:pPr>
            <a:r>
              <a:rPr lang="cs-CZ" sz="2000" b="1" i="1" dirty="0">
                <a:solidFill>
                  <a:srgbClr val="0000DC"/>
                </a:solidFill>
              </a:rPr>
              <a:t>Předmět</a:t>
            </a:r>
            <a:r>
              <a:rPr lang="cs-CZ" sz="2000" i="1" dirty="0">
                <a:solidFill>
                  <a:srgbClr val="0000DC"/>
                </a:solidFill>
              </a:rPr>
              <a:t> právní regulace </a:t>
            </a:r>
          </a:p>
          <a:p>
            <a:pPr algn="just">
              <a:lnSpc>
                <a:spcPct val="80000"/>
              </a:lnSpc>
              <a:defRPr/>
            </a:pPr>
            <a:r>
              <a:rPr lang="cs-CZ" sz="2000" b="1" i="1" dirty="0">
                <a:solidFill>
                  <a:srgbClr val="0000DC"/>
                </a:solidFill>
              </a:rPr>
              <a:t>Metoda</a:t>
            </a:r>
            <a:r>
              <a:rPr lang="cs-CZ" sz="2000" i="1" dirty="0">
                <a:solidFill>
                  <a:srgbClr val="0000DC"/>
                </a:solidFill>
              </a:rPr>
              <a:t> právní regulace</a:t>
            </a:r>
          </a:p>
          <a:p>
            <a:pPr algn="just">
              <a:lnSpc>
                <a:spcPct val="80000"/>
              </a:lnSpc>
              <a:defRPr/>
            </a:pPr>
            <a:r>
              <a:rPr lang="cs-CZ" sz="2000" i="1" dirty="0">
                <a:solidFill>
                  <a:srgbClr val="0000DC"/>
                </a:solidFill>
              </a:rPr>
              <a:t>Vnitřní </a:t>
            </a:r>
            <a:r>
              <a:rPr lang="cs-CZ" sz="2000" b="1" i="1" dirty="0">
                <a:solidFill>
                  <a:srgbClr val="0000DC"/>
                </a:solidFill>
              </a:rPr>
              <a:t>systémová soudržnost </a:t>
            </a:r>
          </a:p>
          <a:p>
            <a:pPr algn="just">
              <a:lnSpc>
                <a:spcPct val="80000"/>
              </a:lnSpc>
              <a:defRPr/>
            </a:pPr>
            <a:r>
              <a:rPr lang="cs-CZ" sz="2000" b="1" i="1" dirty="0">
                <a:solidFill>
                  <a:srgbClr val="0000DC"/>
                </a:solidFill>
              </a:rPr>
              <a:t>Společenský zájem </a:t>
            </a:r>
            <a:r>
              <a:rPr lang="cs-CZ" sz="2000" i="1" dirty="0">
                <a:solidFill>
                  <a:srgbClr val="0000DC"/>
                </a:solidFill>
              </a:rPr>
              <a:t>na existenci daného subsystému jako svébytného právního </a:t>
            </a:r>
            <a:r>
              <a:rPr lang="cs-CZ" sz="2000" i="1" dirty="0" smtClean="0">
                <a:solidFill>
                  <a:srgbClr val="0000DC"/>
                </a:solidFill>
              </a:rPr>
              <a:t>odvětví</a:t>
            </a:r>
            <a:endParaRPr lang="cs-CZ" sz="2000" i="1" dirty="0">
              <a:solidFill>
                <a:srgbClr val="0000DC"/>
              </a:solidFill>
            </a:endParaRPr>
          </a:p>
          <a:p>
            <a:pPr algn="just">
              <a:lnSpc>
                <a:spcPct val="80000"/>
              </a:lnSpc>
              <a:defRPr/>
            </a:pPr>
            <a:r>
              <a:rPr lang="cs-CZ" sz="2000" dirty="0"/>
              <a:t>Ale správní právo </a:t>
            </a:r>
            <a:r>
              <a:rPr lang="cs-CZ" sz="2000" b="1" dirty="0"/>
              <a:t>není kodifikované </a:t>
            </a:r>
            <a:r>
              <a:rPr lang="cs-CZ" sz="2000" dirty="0"/>
              <a:t>(x občanské právo)</a:t>
            </a:r>
          </a:p>
          <a:p>
            <a:pPr algn="just">
              <a:lnSpc>
                <a:spcPct val="80000"/>
              </a:lnSpc>
              <a:defRPr/>
            </a:pPr>
            <a:endParaRPr lang="cs-CZ" sz="2000" dirty="0"/>
          </a:p>
          <a:p>
            <a:pPr algn="just">
              <a:lnSpc>
                <a:spcPct val="80000"/>
              </a:lnSpc>
              <a:defRPr/>
            </a:pPr>
            <a:r>
              <a:rPr lang="cs-CZ" sz="2400" b="1" dirty="0"/>
              <a:t>Členění:</a:t>
            </a:r>
          </a:p>
          <a:p>
            <a:pPr algn="just">
              <a:lnSpc>
                <a:spcPct val="80000"/>
              </a:lnSpc>
              <a:defRPr/>
            </a:pPr>
            <a:r>
              <a:rPr lang="cs-CZ" sz="2000" i="1" dirty="0">
                <a:solidFill>
                  <a:srgbClr val="0000DC"/>
                </a:solidFill>
              </a:rPr>
              <a:t>Správní právo </a:t>
            </a:r>
            <a:r>
              <a:rPr lang="cs-CZ" sz="2000" b="1" i="1" dirty="0">
                <a:solidFill>
                  <a:srgbClr val="0000DC"/>
                </a:solidFill>
              </a:rPr>
              <a:t>hmotné </a:t>
            </a:r>
          </a:p>
          <a:p>
            <a:pPr algn="just">
              <a:lnSpc>
                <a:spcPct val="80000"/>
              </a:lnSpc>
              <a:defRPr/>
            </a:pPr>
            <a:r>
              <a:rPr lang="cs-CZ" sz="2000" i="1" dirty="0">
                <a:solidFill>
                  <a:srgbClr val="0000DC"/>
                </a:solidFill>
              </a:rPr>
              <a:t>Správní právo </a:t>
            </a:r>
            <a:r>
              <a:rPr lang="cs-CZ" sz="2000" b="1" i="1" dirty="0">
                <a:solidFill>
                  <a:srgbClr val="0000DC"/>
                </a:solidFill>
              </a:rPr>
              <a:t>procesní </a:t>
            </a:r>
          </a:p>
          <a:p>
            <a:pPr algn="just">
              <a:lnSpc>
                <a:spcPct val="80000"/>
              </a:lnSpc>
              <a:defRPr/>
            </a:pPr>
            <a:r>
              <a:rPr lang="cs-CZ" sz="2000" i="1" dirty="0">
                <a:solidFill>
                  <a:srgbClr val="0000DC"/>
                </a:solidFill>
              </a:rPr>
              <a:t>Správní právo </a:t>
            </a:r>
            <a:r>
              <a:rPr lang="cs-CZ" sz="2000" b="1" i="1" dirty="0">
                <a:solidFill>
                  <a:srgbClr val="0000DC"/>
                </a:solidFill>
              </a:rPr>
              <a:t>organizační</a:t>
            </a:r>
            <a:r>
              <a:rPr lang="cs-CZ" sz="2000" i="1" dirty="0">
                <a:solidFill>
                  <a:srgbClr val="0000DC"/>
                </a:solidFill>
              </a:rPr>
              <a:t> a kompetenční </a:t>
            </a:r>
          </a:p>
          <a:p>
            <a:pPr algn="just">
              <a:lnSpc>
                <a:spcPct val="80000"/>
              </a:lnSpc>
              <a:defRPr/>
            </a:pPr>
            <a:r>
              <a:rPr lang="cs-CZ" sz="2000" i="1" dirty="0">
                <a:solidFill>
                  <a:srgbClr val="0000DC"/>
                </a:solidFill>
              </a:rPr>
              <a:t>Správní právo </a:t>
            </a:r>
            <a:r>
              <a:rPr lang="cs-CZ" sz="2000" b="1" i="1" dirty="0">
                <a:solidFill>
                  <a:srgbClr val="0000DC"/>
                </a:solidFill>
              </a:rPr>
              <a:t>trestní</a:t>
            </a:r>
          </a:p>
          <a:p>
            <a:pPr algn="just">
              <a:lnSpc>
                <a:spcPct val="80000"/>
              </a:lnSpc>
              <a:defRPr/>
            </a:pPr>
            <a:endParaRPr lang="cs-CZ" sz="2000" dirty="0"/>
          </a:p>
          <a:p>
            <a:pPr algn="just">
              <a:lnSpc>
                <a:spcPct val="80000"/>
              </a:lnSpc>
              <a:defRPr/>
            </a:pPr>
            <a:r>
              <a:rPr lang="cs-CZ" sz="2000" dirty="0"/>
              <a:t>Z pedagogického pohledu – </a:t>
            </a:r>
            <a:r>
              <a:rPr lang="cs-CZ" sz="2000" b="1" dirty="0">
                <a:solidFill>
                  <a:srgbClr val="0000DC"/>
                </a:solidFill>
              </a:rPr>
              <a:t>obecná</a:t>
            </a:r>
            <a:r>
              <a:rPr lang="cs-CZ" sz="2000" dirty="0">
                <a:solidFill>
                  <a:srgbClr val="0000DC"/>
                </a:solidFill>
              </a:rPr>
              <a:t> a </a:t>
            </a:r>
            <a:r>
              <a:rPr lang="cs-CZ" sz="2000" b="1" dirty="0">
                <a:solidFill>
                  <a:srgbClr val="0000DC"/>
                </a:solidFill>
              </a:rPr>
              <a:t>zvláštní část </a:t>
            </a:r>
            <a:r>
              <a:rPr lang="cs-CZ" sz="2000" dirty="0"/>
              <a:t>(+ mnohdy samostatně </a:t>
            </a:r>
            <a:r>
              <a:rPr lang="cs-CZ" sz="2000" dirty="0">
                <a:solidFill>
                  <a:srgbClr val="0000DC"/>
                </a:solidFill>
              </a:rPr>
              <a:t>právo </a:t>
            </a:r>
            <a:r>
              <a:rPr lang="cs-CZ" sz="2000" b="1" dirty="0">
                <a:solidFill>
                  <a:srgbClr val="0000DC"/>
                </a:solidFill>
              </a:rPr>
              <a:t>procesní</a:t>
            </a:r>
            <a:r>
              <a:rPr lang="cs-CZ" sz="2000" dirty="0"/>
              <a:t>)</a:t>
            </a:r>
          </a:p>
        </p:txBody>
      </p:sp>
    </p:spTree>
    <p:extLst>
      <p:ext uri="{BB962C8B-B14F-4D97-AF65-F5344CB8AC3E}">
        <p14:creationId xmlns:p14="http://schemas.microsoft.com/office/powerpoint/2010/main" xmlns="" val="26651766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NVV31K </a:t>
            </a:r>
            <a:r>
              <a:rPr lang="cs-CZ" dirty="0"/>
              <a:t>Vybrané otázky správního práva (27. 9. 2024)</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p:cNvSpPr>
            <a:spLocks noGrp="1"/>
          </p:cNvSpPr>
          <p:nvPr>
            <p:ph type="title"/>
          </p:nvPr>
        </p:nvSpPr>
        <p:spPr/>
        <p:txBody>
          <a:bodyPr/>
          <a:lstStyle/>
          <a:p>
            <a:r>
              <a:rPr lang="cs-CZ" dirty="0"/>
              <a:t>1/ Správní právo – prameny</a:t>
            </a:r>
          </a:p>
        </p:txBody>
      </p:sp>
      <p:sp>
        <p:nvSpPr>
          <p:cNvPr id="5" name="Zástupný symbol pro obsah 4"/>
          <p:cNvSpPr>
            <a:spLocks noGrp="1"/>
          </p:cNvSpPr>
          <p:nvPr>
            <p:ph idx="1"/>
          </p:nvPr>
        </p:nvSpPr>
        <p:spPr/>
        <p:txBody>
          <a:bodyPr/>
          <a:lstStyle/>
          <a:p>
            <a:pPr algn="just">
              <a:lnSpc>
                <a:spcPct val="80000"/>
              </a:lnSpc>
              <a:defRPr/>
            </a:pPr>
            <a:r>
              <a:rPr lang="cs-CZ" sz="2400" b="1" dirty="0"/>
              <a:t>Prameny správního práva – v materiálním smyslu</a:t>
            </a:r>
          </a:p>
          <a:p>
            <a:pPr algn="just">
              <a:lnSpc>
                <a:spcPct val="80000"/>
              </a:lnSpc>
              <a:defRPr/>
            </a:pPr>
            <a:r>
              <a:rPr lang="cs-CZ" sz="2400" dirty="0">
                <a:solidFill>
                  <a:srgbClr val="0000DC"/>
                </a:solidFill>
              </a:rPr>
              <a:t>Důvody tvorby </a:t>
            </a:r>
            <a:r>
              <a:rPr lang="cs-CZ" sz="2400" dirty="0"/>
              <a:t>správního práva (společenské poměry, zájmy, události…)</a:t>
            </a:r>
          </a:p>
          <a:p>
            <a:pPr algn="just">
              <a:lnSpc>
                <a:spcPct val="80000"/>
              </a:lnSpc>
              <a:defRPr/>
            </a:pPr>
            <a:endParaRPr lang="cs-CZ" sz="2400" b="1" dirty="0"/>
          </a:p>
          <a:p>
            <a:pPr algn="just">
              <a:lnSpc>
                <a:spcPct val="80000"/>
              </a:lnSpc>
              <a:defRPr/>
            </a:pPr>
            <a:r>
              <a:rPr lang="cs-CZ" sz="2400" b="1" dirty="0"/>
              <a:t>Prameny správního práva – ve formálním smyslu</a:t>
            </a:r>
          </a:p>
          <a:p>
            <a:pPr algn="just">
              <a:lnSpc>
                <a:spcPct val="80000"/>
              </a:lnSpc>
              <a:defRPr/>
            </a:pPr>
            <a:r>
              <a:rPr lang="cs-CZ" sz="2400" b="1" dirty="0">
                <a:solidFill>
                  <a:srgbClr val="0000DC"/>
                </a:solidFill>
              </a:rPr>
              <a:t>Normativní právní akty</a:t>
            </a:r>
          </a:p>
          <a:p>
            <a:pPr lvl="1" algn="just">
              <a:lnSpc>
                <a:spcPct val="80000"/>
              </a:lnSpc>
              <a:defRPr/>
            </a:pPr>
            <a:r>
              <a:rPr lang="cs-CZ" i="1" dirty="0">
                <a:solidFill>
                  <a:srgbClr val="0000DC"/>
                </a:solidFill>
              </a:rPr>
              <a:t>Ústavní pořádek</a:t>
            </a:r>
          </a:p>
          <a:p>
            <a:pPr lvl="1" algn="just">
              <a:lnSpc>
                <a:spcPct val="80000"/>
              </a:lnSpc>
              <a:defRPr/>
            </a:pPr>
            <a:r>
              <a:rPr lang="cs-CZ" i="1" dirty="0">
                <a:solidFill>
                  <a:srgbClr val="0000DC"/>
                </a:solidFill>
              </a:rPr>
              <a:t>Zákony</a:t>
            </a:r>
          </a:p>
          <a:p>
            <a:pPr lvl="1" algn="just">
              <a:lnSpc>
                <a:spcPct val="80000"/>
              </a:lnSpc>
              <a:defRPr/>
            </a:pPr>
            <a:r>
              <a:rPr lang="cs-CZ" i="1" dirty="0">
                <a:solidFill>
                  <a:srgbClr val="0000DC"/>
                </a:solidFill>
              </a:rPr>
              <a:t>Podzákonné právní předpisy</a:t>
            </a:r>
          </a:p>
          <a:p>
            <a:pPr algn="just">
              <a:lnSpc>
                <a:spcPct val="80000"/>
              </a:lnSpc>
              <a:defRPr/>
            </a:pPr>
            <a:r>
              <a:rPr lang="cs-CZ" sz="2400" dirty="0">
                <a:solidFill>
                  <a:srgbClr val="0000DC"/>
                </a:solidFill>
              </a:rPr>
              <a:t>Normativní smlouvy</a:t>
            </a:r>
          </a:p>
          <a:p>
            <a:pPr algn="just">
              <a:lnSpc>
                <a:spcPct val="80000"/>
              </a:lnSpc>
              <a:defRPr/>
            </a:pPr>
            <a:r>
              <a:rPr lang="cs-CZ" sz="2400" dirty="0"/>
              <a:t>(</a:t>
            </a:r>
            <a:r>
              <a:rPr lang="cs-CZ" sz="2400" b="1" dirty="0">
                <a:solidFill>
                  <a:srgbClr val="0000DC"/>
                </a:solidFill>
              </a:rPr>
              <a:t>Judikatura</a:t>
            </a:r>
            <a:r>
              <a:rPr lang="cs-CZ" sz="2400" dirty="0"/>
              <a:t> – formálně není pramenem, ale má rozhodující vliv na výklad a aplikaci)</a:t>
            </a:r>
          </a:p>
          <a:p>
            <a:pPr algn="just">
              <a:lnSpc>
                <a:spcPct val="80000"/>
              </a:lnSpc>
              <a:defRPr/>
            </a:pPr>
            <a:endParaRPr lang="cs-CZ" sz="2400" dirty="0"/>
          </a:p>
          <a:p>
            <a:pPr algn="just">
              <a:lnSpc>
                <a:spcPct val="80000"/>
              </a:lnSpc>
              <a:defRPr/>
            </a:pPr>
            <a:r>
              <a:rPr lang="cs-CZ" sz="2400" dirty="0"/>
              <a:t>Taktéž tzv. </a:t>
            </a:r>
            <a:r>
              <a:rPr lang="cs-CZ" sz="2400" i="1" dirty="0" err="1">
                <a:solidFill>
                  <a:srgbClr val="0000DC"/>
                </a:solidFill>
              </a:rPr>
              <a:t>europeizace</a:t>
            </a:r>
            <a:r>
              <a:rPr lang="cs-CZ" sz="2400" dirty="0"/>
              <a:t> (evropské správní právo – zejména právo EU)</a:t>
            </a:r>
          </a:p>
          <a:p>
            <a:pPr algn="just">
              <a:lnSpc>
                <a:spcPct val="80000"/>
              </a:lnSpc>
              <a:defRPr/>
            </a:pPr>
            <a:endParaRPr lang="cs-CZ" sz="2400" b="1" dirty="0"/>
          </a:p>
          <a:p>
            <a:pPr algn="just">
              <a:lnSpc>
                <a:spcPct val="80000"/>
              </a:lnSpc>
              <a:defRPr/>
            </a:pPr>
            <a:endParaRPr lang="cs-CZ" sz="2400" b="1" dirty="0"/>
          </a:p>
        </p:txBody>
      </p:sp>
    </p:spTree>
    <p:extLst>
      <p:ext uri="{BB962C8B-B14F-4D97-AF65-F5344CB8AC3E}">
        <p14:creationId xmlns:p14="http://schemas.microsoft.com/office/powerpoint/2010/main" xmlns="" val="26651766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NVV31K </a:t>
            </a:r>
            <a:r>
              <a:rPr lang="cs-CZ" dirty="0"/>
              <a:t>Vybrané otázky správního práva (27. 9. 2024)</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p:cNvSpPr>
            <a:spLocks noGrp="1"/>
          </p:cNvSpPr>
          <p:nvPr>
            <p:ph type="title"/>
          </p:nvPr>
        </p:nvSpPr>
        <p:spPr/>
        <p:txBody>
          <a:bodyPr/>
          <a:lstStyle/>
          <a:p>
            <a:r>
              <a:rPr lang="cs-CZ" dirty="0"/>
              <a:t>1/ Správní právo – normy</a:t>
            </a:r>
          </a:p>
        </p:txBody>
      </p:sp>
      <p:sp>
        <p:nvSpPr>
          <p:cNvPr id="5" name="Zástupný symbol pro obsah 4"/>
          <p:cNvSpPr>
            <a:spLocks noGrp="1"/>
          </p:cNvSpPr>
          <p:nvPr>
            <p:ph idx="1"/>
          </p:nvPr>
        </p:nvSpPr>
        <p:spPr/>
        <p:txBody>
          <a:bodyPr/>
          <a:lstStyle/>
          <a:p>
            <a:pPr algn="just">
              <a:lnSpc>
                <a:spcPct val="80000"/>
              </a:lnSpc>
              <a:defRPr/>
            </a:pPr>
            <a:r>
              <a:rPr lang="cs-CZ" sz="2400" b="1" dirty="0"/>
              <a:t>Obsahem správního práva = normy správního práva</a:t>
            </a:r>
            <a:endParaRPr lang="cs-CZ" sz="2400" dirty="0"/>
          </a:p>
          <a:p>
            <a:pPr algn="just">
              <a:lnSpc>
                <a:spcPct val="80000"/>
              </a:lnSpc>
              <a:defRPr/>
            </a:pPr>
            <a:r>
              <a:rPr lang="cs-CZ" sz="2400" dirty="0"/>
              <a:t>= jednotlivá správně právní </a:t>
            </a:r>
            <a:r>
              <a:rPr lang="cs-CZ" sz="2400" dirty="0">
                <a:solidFill>
                  <a:srgbClr val="0000DC"/>
                </a:solidFill>
              </a:rPr>
              <a:t>obecně závazná </a:t>
            </a:r>
            <a:r>
              <a:rPr lang="cs-CZ" sz="2400" b="1" dirty="0">
                <a:solidFill>
                  <a:srgbClr val="0000DC"/>
                </a:solidFill>
              </a:rPr>
              <a:t>pravidla chování</a:t>
            </a:r>
            <a:r>
              <a:rPr lang="cs-CZ" sz="2400" dirty="0"/>
              <a:t>, vydaná v předepsané </a:t>
            </a:r>
            <a:r>
              <a:rPr lang="cs-CZ" sz="2400" dirty="0">
                <a:solidFill>
                  <a:srgbClr val="0000DC"/>
                </a:solidFill>
              </a:rPr>
              <a:t>formě</a:t>
            </a:r>
            <a:r>
              <a:rPr lang="cs-CZ" sz="2400" dirty="0"/>
              <a:t> a </a:t>
            </a:r>
            <a:r>
              <a:rPr lang="cs-CZ" sz="2400" dirty="0">
                <a:solidFill>
                  <a:srgbClr val="0000DC"/>
                </a:solidFill>
              </a:rPr>
              <a:t>vynutitelná</a:t>
            </a:r>
            <a:r>
              <a:rPr lang="cs-CZ" sz="2400" dirty="0"/>
              <a:t> státní mocí, nebo v některých případech vydaná a vynutitelná veřejnoprávní samosprávnou mocí</a:t>
            </a:r>
          </a:p>
          <a:p>
            <a:pPr algn="just">
              <a:lnSpc>
                <a:spcPct val="80000"/>
              </a:lnSpc>
              <a:defRPr/>
            </a:pPr>
            <a:endParaRPr lang="cs-CZ" sz="2400" dirty="0"/>
          </a:p>
          <a:p>
            <a:pPr algn="just">
              <a:lnSpc>
                <a:spcPct val="80000"/>
              </a:lnSpc>
              <a:defRPr/>
            </a:pPr>
            <a:r>
              <a:rPr lang="cs-CZ" sz="2400" b="1" dirty="0"/>
              <a:t>Členění, např.</a:t>
            </a:r>
          </a:p>
          <a:p>
            <a:pPr algn="just">
              <a:lnSpc>
                <a:spcPct val="80000"/>
              </a:lnSpc>
              <a:defRPr/>
            </a:pPr>
            <a:r>
              <a:rPr lang="cs-CZ" sz="2400" i="1" dirty="0" err="1">
                <a:solidFill>
                  <a:srgbClr val="0000DC"/>
                </a:solidFill>
              </a:rPr>
              <a:t>Hmotněprávní</a:t>
            </a:r>
            <a:r>
              <a:rPr lang="cs-CZ" sz="2400" i="1" dirty="0">
                <a:solidFill>
                  <a:srgbClr val="0000DC"/>
                </a:solidFill>
              </a:rPr>
              <a:t>, </a:t>
            </a:r>
            <a:r>
              <a:rPr lang="cs-CZ" sz="2400" i="1" dirty="0" err="1">
                <a:solidFill>
                  <a:srgbClr val="0000DC"/>
                </a:solidFill>
              </a:rPr>
              <a:t>procesněprávní</a:t>
            </a:r>
            <a:r>
              <a:rPr lang="cs-CZ" sz="2400" i="1" dirty="0">
                <a:solidFill>
                  <a:srgbClr val="0000DC"/>
                </a:solidFill>
              </a:rPr>
              <a:t>, organizační (či trestní)</a:t>
            </a:r>
          </a:p>
          <a:p>
            <a:pPr algn="just">
              <a:lnSpc>
                <a:spcPct val="80000"/>
              </a:lnSpc>
              <a:defRPr/>
            </a:pPr>
            <a:r>
              <a:rPr lang="cs-CZ" sz="2400" dirty="0"/>
              <a:t>Ukládající </a:t>
            </a:r>
            <a:r>
              <a:rPr lang="cs-CZ" sz="2400" dirty="0">
                <a:solidFill>
                  <a:srgbClr val="0000DC"/>
                </a:solidFill>
              </a:rPr>
              <a:t>povinnost </a:t>
            </a:r>
            <a:r>
              <a:rPr lang="cs-CZ" sz="2400" dirty="0"/>
              <a:t>x</a:t>
            </a:r>
            <a:r>
              <a:rPr lang="cs-CZ" sz="2400" dirty="0">
                <a:solidFill>
                  <a:srgbClr val="0000DC"/>
                </a:solidFill>
              </a:rPr>
              <a:t> opravňující</a:t>
            </a:r>
          </a:p>
          <a:p>
            <a:pPr algn="just">
              <a:lnSpc>
                <a:spcPct val="80000"/>
              </a:lnSpc>
              <a:defRPr/>
            </a:pPr>
            <a:endParaRPr lang="cs-CZ" sz="2400" dirty="0"/>
          </a:p>
          <a:p>
            <a:pPr algn="just">
              <a:lnSpc>
                <a:spcPct val="80000"/>
              </a:lnSpc>
              <a:defRPr/>
            </a:pPr>
            <a:r>
              <a:rPr lang="cs-CZ" sz="2400" b="1" dirty="0"/>
              <a:t>Vnitřní struktura </a:t>
            </a:r>
            <a:r>
              <a:rPr lang="cs-CZ" sz="2400" dirty="0"/>
              <a:t>(jako v případě jiných právních norem)</a:t>
            </a:r>
          </a:p>
          <a:p>
            <a:pPr algn="just">
              <a:lnSpc>
                <a:spcPct val="80000"/>
              </a:lnSpc>
              <a:defRPr/>
            </a:pPr>
            <a:r>
              <a:rPr lang="cs-CZ" sz="2400" i="1" dirty="0">
                <a:solidFill>
                  <a:srgbClr val="0000DC"/>
                </a:solidFill>
              </a:rPr>
              <a:t>Hypotéza</a:t>
            </a:r>
          </a:p>
          <a:p>
            <a:pPr algn="just">
              <a:lnSpc>
                <a:spcPct val="80000"/>
              </a:lnSpc>
              <a:defRPr/>
            </a:pPr>
            <a:r>
              <a:rPr lang="cs-CZ" sz="2400" i="1" dirty="0">
                <a:solidFill>
                  <a:srgbClr val="0000DC"/>
                </a:solidFill>
              </a:rPr>
              <a:t>Dispozice</a:t>
            </a:r>
          </a:p>
          <a:p>
            <a:pPr algn="just">
              <a:lnSpc>
                <a:spcPct val="80000"/>
              </a:lnSpc>
              <a:defRPr/>
            </a:pPr>
            <a:r>
              <a:rPr lang="cs-CZ" sz="2400" i="1" dirty="0" smtClean="0">
                <a:solidFill>
                  <a:srgbClr val="0000DC"/>
                </a:solidFill>
              </a:rPr>
              <a:t>(Sankce)</a:t>
            </a:r>
            <a:endParaRPr lang="cs-CZ" sz="2400" i="1" dirty="0">
              <a:solidFill>
                <a:srgbClr val="0000DC"/>
              </a:solidFill>
            </a:endParaRPr>
          </a:p>
          <a:p>
            <a:pPr algn="just">
              <a:lnSpc>
                <a:spcPct val="80000"/>
              </a:lnSpc>
              <a:defRPr/>
            </a:pPr>
            <a:endParaRPr lang="cs-CZ" sz="2400" b="1" dirty="0"/>
          </a:p>
          <a:p>
            <a:pPr algn="just">
              <a:lnSpc>
                <a:spcPct val="80000"/>
              </a:lnSpc>
              <a:defRPr/>
            </a:pPr>
            <a:endParaRPr lang="cs-CZ" sz="2400" b="1" dirty="0"/>
          </a:p>
        </p:txBody>
      </p:sp>
    </p:spTree>
    <p:extLst>
      <p:ext uri="{BB962C8B-B14F-4D97-AF65-F5344CB8AC3E}">
        <p14:creationId xmlns:p14="http://schemas.microsoft.com/office/powerpoint/2010/main" xmlns="" val="2665176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NVV31K </a:t>
            </a:r>
            <a:r>
              <a:rPr lang="cs-CZ" dirty="0"/>
              <a:t>Vybrané otázky správního práva (27. 9. 2024)</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p:cNvSpPr>
            <a:spLocks noGrp="1"/>
          </p:cNvSpPr>
          <p:nvPr>
            <p:ph type="title"/>
          </p:nvPr>
        </p:nvSpPr>
        <p:spPr/>
        <p:txBody>
          <a:bodyPr/>
          <a:lstStyle/>
          <a:p>
            <a:r>
              <a:rPr lang="cs-CZ" dirty="0"/>
              <a:t>2/ </a:t>
            </a:r>
            <a:r>
              <a:rPr lang="cs-CZ" dirty="0">
                <a:solidFill>
                  <a:srgbClr val="0000DC"/>
                </a:solidFill>
              </a:rPr>
              <a:t>Ústavní základy – organizace </a:t>
            </a:r>
            <a:br>
              <a:rPr lang="cs-CZ" dirty="0">
                <a:solidFill>
                  <a:srgbClr val="0000DC"/>
                </a:solidFill>
              </a:rPr>
            </a:br>
            <a:endParaRPr lang="cs-CZ" dirty="0"/>
          </a:p>
        </p:txBody>
      </p:sp>
      <p:sp>
        <p:nvSpPr>
          <p:cNvPr id="5" name="Zástupný symbol pro obsah 4"/>
          <p:cNvSpPr>
            <a:spLocks noGrp="1"/>
          </p:cNvSpPr>
          <p:nvPr>
            <p:ph idx="1"/>
          </p:nvPr>
        </p:nvSpPr>
        <p:spPr/>
        <p:txBody>
          <a:bodyPr/>
          <a:lstStyle/>
          <a:p>
            <a:pPr algn="just">
              <a:lnSpc>
                <a:spcPct val="80000"/>
              </a:lnSpc>
              <a:defRPr/>
            </a:pPr>
            <a:r>
              <a:rPr lang="cs-CZ" sz="2400" b="1" dirty="0"/>
              <a:t>Ústavní základy </a:t>
            </a:r>
            <a:r>
              <a:rPr lang="cs-CZ" sz="2400" b="1" u="sng" dirty="0"/>
              <a:t>organizace</a:t>
            </a:r>
            <a:r>
              <a:rPr lang="cs-CZ" sz="2400" dirty="0"/>
              <a:t> i činnosti veřejné správy</a:t>
            </a:r>
          </a:p>
          <a:p>
            <a:pPr>
              <a:lnSpc>
                <a:spcPct val="80000"/>
              </a:lnSpc>
              <a:defRPr/>
            </a:pPr>
            <a:endParaRPr lang="cs-CZ" sz="2400" dirty="0"/>
          </a:p>
          <a:p>
            <a:pPr>
              <a:lnSpc>
                <a:spcPct val="80000"/>
              </a:lnSpc>
              <a:defRPr/>
            </a:pPr>
            <a:r>
              <a:rPr lang="cs-CZ" sz="2400" b="1" dirty="0"/>
              <a:t>Článek 67 Ústavy</a:t>
            </a:r>
            <a:r>
              <a:rPr lang="cs-CZ" sz="2400" dirty="0"/>
              <a:t/>
            </a:r>
            <a:br>
              <a:rPr lang="cs-CZ" sz="2400" dirty="0"/>
            </a:br>
            <a:r>
              <a:rPr lang="cs-CZ" sz="2400" i="1" dirty="0">
                <a:solidFill>
                  <a:srgbClr val="0000DC"/>
                </a:solidFill>
              </a:rPr>
              <a:t>(1) Vláda je </a:t>
            </a:r>
            <a:r>
              <a:rPr lang="cs-CZ" sz="2400" b="1" i="1" dirty="0">
                <a:solidFill>
                  <a:srgbClr val="0000DC"/>
                </a:solidFill>
              </a:rPr>
              <a:t>vrcholným orgánem výkonné moci</a:t>
            </a:r>
            <a:r>
              <a:rPr lang="cs-CZ" sz="2400" i="1" dirty="0">
                <a:solidFill>
                  <a:srgbClr val="0000DC"/>
                </a:solidFill>
              </a:rPr>
              <a:t>.</a:t>
            </a:r>
            <a:br>
              <a:rPr lang="cs-CZ" sz="2400" i="1" dirty="0">
                <a:solidFill>
                  <a:srgbClr val="0000DC"/>
                </a:solidFill>
              </a:rPr>
            </a:br>
            <a:r>
              <a:rPr lang="cs-CZ" sz="2400" i="1" dirty="0">
                <a:solidFill>
                  <a:srgbClr val="0000DC"/>
                </a:solidFill>
              </a:rPr>
              <a:t>(2) Vláda se skládá z předsedy vlády, místopředsedů vlády a ministrů.</a:t>
            </a:r>
          </a:p>
          <a:p>
            <a:pPr>
              <a:lnSpc>
                <a:spcPct val="80000"/>
              </a:lnSpc>
              <a:defRPr/>
            </a:pPr>
            <a:endParaRPr lang="cs-CZ" sz="2400" dirty="0"/>
          </a:p>
          <a:p>
            <a:pPr>
              <a:lnSpc>
                <a:spcPct val="80000"/>
              </a:lnSpc>
              <a:defRPr/>
            </a:pPr>
            <a:r>
              <a:rPr lang="cs-CZ" sz="2400" b="1" dirty="0"/>
              <a:t>Článek 68 Ústavy </a:t>
            </a:r>
            <a:r>
              <a:rPr lang="cs-CZ" sz="2400" dirty="0"/>
              <a:t/>
            </a:r>
            <a:br>
              <a:rPr lang="cs-CZ" sz="2400" dirty="0"/>
            </a:br>
            <a:r>
              <a:rPr lang="cs-CZ" sz="2400" i="1" dirty="0">
                <a:solidFill>
                  <a:srgbClr val="0000DC"/>
                </a:solidFill>
              </a:rPr>
              <a:t>(1) Vláda je </a:t>
            </a:r>
            <a:r>
              <a:rPr lang="cs-CZ" sz="2400" b="1" i="1" dirty="0">
                <a:solidFill>
                  <a:srgbClr val="0000DC"/>
                </a:solidFill>
              </a:rPr>
              <a:t>odpovědna Poslanecké sněmovně</a:t>
            </a:r>
            <a:r>
              <a:rPr lang="cs-CZ" sz="2400" i="1" dirty="0">
                <a:solidFill>
                  <a:srgbClr val="0000DC"/>
                </a:solidFill>
              </a:rPr>
              <a:t>.</a:t>
            </a:r>
            <a:br>
              <a:rPr lang="cs-CZ" sz="2400" i="1" dirty="0">
                <a:solidFill>
                  <a:srgbClr val="0000DC"/>
                </a:solidFill>
              </a:rPr>
            </a:br>
            <a:r>
              <a:rPr lang="cs-CZ" sz="2400" i="1" dirty="0">
                <a:solidFill>
                  <a:srgbClr val="0000DC"/>
                </a:solidFill>
              </a:rPr>
              <a:t>(2) Předsedu vlády jmenuje prezident republiky a na jeho návrh jmenuje ostatní členy vlády a pověřuje je řízením ministerstev nebo jiných úřadů.</a:t>
            </a:r>
            <a:br>
              <a:rPr lang="cs-CZ" sz="2400" i="1" dirty="0">
                <a:solidFill>
                  <a:srgbClr val="0000DC"/>
                </a:solidFill>
              </a:rPr>
            </a:br>
            <a:r>
              <a:rPr lang="cs-CZ" sz="2400" i="1" dirty="0">
                <a:solidFill>
                  <a:srgbClr val="0000DC"/>
                </a:solidFill>
              </a:rPr>
              <a:t>(3) Vláda předstoupí do třiceti dnů po svém jmenování před Poslaneckou sněmovnu a požádá ji o vyslovení důvěry…</a:t>
            </a:r>
            <a:endParaRPr lang="cs-CZ" sz="2400" b="1" i="1" dirty="0">
              <a:solidFill>
                <a:srgbClr val="0000DC"/>
              </a:solidFill>
            </a:endParaRPr>
          </a:p>
        </p:txBody>
      </p:sp>
    </p:spTree>
    <p:extLst>
      <p:ext uri="{BB962C8B-B14F-4D97-AF65-F5344CB8AC3E}">
        <p14:creationId xmlns:p14="http://schemas.microsoft.com/office/powerpoint/2010/main" xmlns="" val="26651766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NVV31K </a:t>
            </a:r>
            <a:r>
              <a:rPr lang="cs-CZ" dirty="0"/>
              <a:t>Vybrané otázky správního práva (27. 9. 2024)</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p:cNvSpPr>
            <a:spLocks noGrp="1"/>
          </p:cNvSpPr>
          <p:nvPr>
            <p:ph type="title"/>
          </p:nvPr>
        </p:nvSpPr>
        <p:spPr/>
        <p:txBody>
          <a:bodyPr/>
          <a:lstStyle/>
          <a:p>
            <a:r>
              <a:rPr lang="cs-CZ" dirty="0"/>
              <a:t>2/ </a:t>
            </a:r>
            <a:r>
              <a:rPr lang="cs-CZ" dirty="0">
                <a:solidFill>
                  <a:srgbClr val="0000DC"/>
                </a:solidFill>
              </a:rPr>
              <a:t>Ústavní základy – organizace </a:t>
            </a:r>
            <a:br>
              <a:rPr lang="cs-CZ" dirty="0">
                <a:solidFill>
                  <a:srgbClr val="0000DC"/>
                </a:solidFill>
              </a:rPr>
            </a:br>
            <a:endParaRPr lang="cs-CZ" dirty="0"/>
          </a:p>
        </p:txBody>
      </p:sp>
      <p:sp>
        <p:nvSpPr>
          <p:cNvPr id="5" name="Zástupný symbol pro obsah 4"/>
          <p:cNvSpPr>
            <a:spLocks noGrp="1"/>
          </p:cNvSpPr>
          <p:nvPr>
            <p:ph idx="1"/>
          </p:nvPr>
        </p:nvSpPr>
        <p:spPr/>
        <p:txBody>
          <a:bodyPr/>
          <a:lstStyle/>
          <a:p>
            <a:pPr algn="just">
              <a:lnSpc>
                <a:spcPct val="80000"/>
              </a:lnSpc>
              <a:defRPr/>
            </a:pPr>
            <a:r>
              <a:rPr lang="cs-CZ" sz="2400" b="1" dirty="0"/>
              <a:t>Ústavní základy </a:t>
            </a:r>
            <a:r>
              <a:rPr lang="cs-CZ" sz="2400" b="1" u="sng" dirty="0"/>
              <a:t>organizace</a:t>
            </a:r>
            <a:r>
              <a:rPr lang="cs-CZ" sz="2400" dirty="0"/>
              <a:t> i činnosti veřejné správy</a:t>
            </a:r>
          </a:p>
          <a:p>
            <a:pPr>
              <a:lnSpc>
                <a:spcPct val="80000"/>
              </a:lnSpc>
              <a:defRPr/>
            </a:pPr>
            <a:endParaRPr lang="cs-CZ" sz="2400" dirty="0"/>
          </a:p>
          <a:p>
            <a:pPr>
              <a:lnSpc>
                <a:spcPct val="80000"/>
              </a:lnSpc>
              <a:defRPr/>
            </a:pPr>
            <a:r>
              <a:rPr lang="cs-CZ" sz="2400" b="1" dirty="0"/>
              <a:t>Článek 79 Ústavy</a:t>
            </a:r>
            <a:r>
              <a:rPr lang="cs-CZ" sz="2400" dirty="0"/>
              <a:t/>
            </a:r>
            <a:br>
              <a:rPr lang="cs-CZ" sz="2400" dirty="0"/>
            </a:br>
            <a:r>
              <a:rPr lang="cs-CZ" sz="2400" i="1" dirty="0">
                <a:solidFill>
                  <a:srgbClr val="0000DC"/>
                </a:solidFill>
              </a:rPr>
              <a:t>(1) Ministerstva a jiné </a:t>
            </a:r>
            <a:r>
              <a:rPr lang="cs-CZ" sz="2400" b="1" i="1" dirty="0">
                <a:solidFill>
                  <a:srgbClr val="0000DC"/>
                </a:solidFill>
              </a:rPr>
              <a:t>správní úřady lze zřídit a jejich působnost stanovit pouze zákonem</a:t>
            </a:r>
            <a:r>
              <a:rPr lang="cs-CZ" sz="2400" i="1" dirty="0">
                <a:solidFill>
                  <a:srgbClr val="0000DC"/>
                </a:solidFill>
              </a:rPr>
              <a:t>.</a:t>
            </a:r>
            <a:br>
              <a:rPr lang="cs-CZ" sz="2400" i="1" dirty="0">
                <a:solidFill>
                  <a:srgbClr val="0000DC"/>
                </a:solidFill>
              </a:rPr>
            </a:br>
            <a:r>
              <a:rPr lang="cs-CZ" sz="2400" i="1" dirty="0">
                <a:solidFill>
                  <a:srgbClr val="0000DC"/>
                </a:solidFill>
              </a:rPr>
              <a:t>(2) Právní poměry státních zaměstnanců v ministerstvech a jiných správních úřadech upravuje zákon.</a:t>
            </a:r>
            <a:br>
              <a:rPr lang="cs-CZ" sz="2400" i="1" dirty="0">
                <a:solidFill>
                  <a:srgbClr val="0000DC"/>
                </a:solidFill>
              </a:rPr>
            </a:br>
            <a:r>
              <a:rPr lang="cs-CZ" sz="2400" i="1" dirty="0">
                <a:solidFill>
                  <a:srgbClr val="0000DC"/>
                </a:solidFill>
              </a:rPr>
              <a:t>(3) Ministerstva, jiné správní úřady a orgány územní samosprávy mohou na základě a v mezích zákona vydávat právní předpisy, jsou-li k tomu zákonem zmocněny.</a:t>
            </a:r>
            <a:endParaRPr lang="cs-CZ" sz="2400" b="1" i="1" dirty="0">
              <a:solidFill>
                <a:srgbClr val="0000DC"/>
              </a:solidFill>
            </a:endParaRPr>
          </a:p>
        </p:txBody>
      </p:sp>
    </p:spTree>
    <p:extLst>
      <p:ext uri="{BB962C8B-B14F-4D97-AF65-F5344CB8AC3E}">
        <p14:creationId xmlns:p14="http://schemas.microsoft.com/office/powerpoint/2010/main" xmlns="" val="26651766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NVV31K </a:t>
            </a:r>
            <a:r>
              <a:rPr lang="cs-CZ" dirty="0"/>
              <a:t>Vybrané otázky správního práva (27. 9. 2024)</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p:cNvSpPr>
            <a:spLocks noGrp="1"/>
          </p:cNvSpPr>
          <p:nvPr>
            <p:ph type="title"/>
          </p:nvPr>
        </p:nvSpPr>
        <p:spPr/>
        <p:txBody>
          <a:bodyPr/>
          <a:lstStyle/>
          <a:p>
            <a:r>
              <a:rPr lang="cs-CZ" dirty="0"/>
              <a:t>2/ </a:t>
            </a:r>
            <a:r>
              <a:rPr lang="cs-CZ" dirty="0">
                <a:solidFill>
                  <a:srgbClr val="0000DC"/>
                </a:solidFill>
              </a:rPr>
              <a:t>Ústavní základy – organizace </a:t>
            </a:r>
            <a:br>
              <a:rPr lang="cs-CZ" dirty="0">
                <a:solidFill>
                  <a:srgbClr val="0000DC"/>
                </a:solidFill>
              </a:rPr>
            </a:br>
            <a:endParaRPr lang="cs-CZ" dirty="0"/>
          </a:p>
        </p:txBody>
      </p:sp>
      <p:sp>
        <p:nvSpPr>
          <p:cNvPr id="5" name="Zástupný symbol pro obsah 4"/>
          <p:cNvSpPr>
            <a:spLocks noGrp="1"/>
          </p:cNvSpPr>
          <p:nvPr>
            <p:ph idx="1"/>
          </p:nvPr>
        </p:nvSpPr>
        <p:spPr/>
        <p:txBody>
          <a:bodyPr/>
          <a:lstStyle/>
          <a:p>
            <a:pPr algn="just">
              <a:lnSpc>
                <a:spcPct val="80000"/>
              </a:lnSpc>
              <a:defRPr/>
            </a:pPr>
            <a:r>
              <a:rPr lang="cs-CZ" sz="2400" b="1" dirty="0"/>
              <a:t>Ústavní základy </a:t>
            </a:r>
            <a:r>
              <a:rPr lang="cs-CZ" sz="2400" b="1" u="sng" dirty="0"/>
              <a:t>organizace</a:t>
            </a:r>
            <a:r>
              <a:rPr lang="cs-CZ" sz="2400" dirty="0"/>
              <a:t> i činnosti veřejné správy</a:t>
            </a:r>
          </a:p>
          <a:p>
            <a:pPr>
              <a:lnSpc>
                <a:spcPct val="80000"/>
              </a:lnSpc>
              <a:defRPr/>
            </a:pPr>
            <a:endParaRPr lang="cs-CZ" sz="2400" dirty="0"/>
          </a:p>
          <a:p>
            <a:pPr>
              <a:lnSpc>
                <a:spcPct val="80000"/>
              </a:lnSpc>
              <a:defRPr/>
            </a:pPr>
            <a:r>
              <a:rPr lang="cs-CZ" sz="2400" b="1" dirty="0"/>
              <a:t>Článek 99 Ústavy</a:t>
            </a:r>
            <a:r>
              <a:rPr lang="cs-CZ" sz="2400" dirty="0"/>
              <a:t/>
            </a:r>
            <a:br>
              <a:rPr lang="cs-CZ" sz="2400" dirty="0"/>
            </a:br>
            <a:r>
              <a:rPr lang="cs-CZ" sz="2400" i="1" dirty="0">
                <a:solidFill>
                  <a:srgbClr val="0000DC"/>
                </a:solidFill>
              </a:rPr>
              <a:t>Česká republika se člení na </a:t>
            </a:r>
            <a:r>
              <a:rPr lang="cs-CZ" sz="2400" b="1" i="1" dirty="0">
                <a:solidFill>
                  <a:srgbClr val="0000DC"/>
                </a:solidFill>
              </a:rPr>
              <a:t>obce</a:t>
            </a:r>
            <a:r>
              <a:rPr lang="cs-CZ" sz="2400" i="1" dirty="0">
                <a:solidFill>
                  <a:srgbClr val="0000DC"/>
                </a:solidFill>
              </a:rPr>
              <a:t>, které jsou základními územními samosprávnými celky, a </a:t>
            </a:r>
            <a:r>
              <a:rPr lang="cs-CZ" sz="2400" b="1" i="1" dirty="0">
                <a:solidFill>
                  <a:srgbClr val="0000DC"/>
                </a:solidFill>
              </a:rPr>
              <a:t>kraje</a:t>
            </a:r>
            <a:r>
              <a:rPr lang="cs-CZ" sz="2400" i="1" dirty="0">
                <a:solidFill>
                  <a:srgbClr val="0000DC"/>
                </a:solidFill>
              </a:rPr>
              <a:t>, které jsou vyššími </a:t>
            </a:r>
            <a:r>
              <a:rPr lang="cs-CZ" sz="2400" b="1" i="1" dirty="0">
                <a:solidFill>
                  <a:srgbClr val="0000DC"/>
                </a:solidFill>
              </a:rPr>
              <a:t>územními samosprávnými celky</a:t>
            </a:r>
            <a:r>
              <a:rPr lang="cs-CZ" sz="2400" i="1" dirty="0">
                <a:solidFill>
                  <a:srgbClr val="0000DC"/>
                </a:solidFill>
              </a:rPr>
              <a:t>.</a:t>
            </a:r>
          </a:p>
          <a:p>
            <a:pPr>
              <a:lnSpc>
                <a:spcPct val="80000"/>
              </a:lnSpc>
              <a:defRPr/>
            </a:pPr>
            <a:endParaRPr lang="cs-CZ" sz="2400" b="1" i="1" dirty="0">
              <a:solidFill>
                <a:srgbClr val="0000DC"/>
              </a:solidFill>
            </a:endParaRPr>
          </a:p>
          <a:p>
            <a:pPr>
              <a:lnSpc>
                <a:spcPct val="80000"/>
              </a:lnSpc>
              <a:defRPr/>
            </a:pPr>
            <a:r>
              <a:rPr lang="cs-CZ" sz="2400" b="1" dirty="0"/>
              <a:t>Článek 100 Ústavy </a:t>
            </a:r>
            <a:r>
              <a:rPr lang="cs-CZ" sz="2400" dirty="0"/>
              <a:t/>
            </a:r>
            <a:br>
              <a:rPr lang="cs-CZ" sz="2400" dirty="0"/>
            </a:br>
            <a:r>
              <a:rPr lang="cs-CZ" sz="2400" i="1" dirty="0">
                <a:solidFill>
                  <a:srgbClr val="0000DC"/>
                </a:solidFill>
              </a:rPr>
              <a:t>(1) Územní samosprávné celky jsou </a:t>
            </a:r>
            <a:r>
              <a:rPr lang="cs-CZ" sz="2400" b="1" i="1" dirty="0">
                <a:solidFill>
                  <a:srgbClr val="0000DC"/>
                </a:solidFill>
              </a:rPr>
              <a:t>územními společenstvími občanů</a:t>
            </a:r>
            <a:r>
              <a:rPr lang="cs-CZ" sz="2400" i="1" dirty="0">
                <a:solidFill>
                  <a:srgbClr val="0000DC"/>
                </a:solidFill>
              </a:rPr>
              <a:t>, která mají </a:t>
            </a:r>
            <a:r>
              <a:rPr lang="cs-CZ" sz="2400" b="1" i="1" dirty="0">
                <a:solidFill>
                  <a:srgbClr val="0000DC"/>
                </a:solidFill>
              </a:rPr>
              <a:t>právo na samosprávu</a:t>
            </a:r>
            <a:r>
              <a:rPr lang="cs-CZ" sz="2400" i="1" dirty="0">
                <a:solidFill>
                  <a:srgbClr val="0000DC"/>
                </a:solidFill>
              </a:rPr>
              <a:t>. Zákon stanoví, kdy jsou správními obvody.</a:t>
            </a:r>
            <a:br>
              <a:rPr lang="cs-CZ" sz="2400" i="1" dirty="0">
                <a:solidFill>
                  <a:srgbClr val="0000DC"/>
                </a:solidFill>
              </a:rPr>
            </a:br>
            <a:r>
              <a:rPr lang="cs-CZ" sz="2400" i="1" dirty="0">
                <a:solidFill>
                  <a:srgbClr val="0000DC"/>
                </a:solidFill>
              </a:rPr>
              <a:t>(2) Obec je vždy součástí vyššího územního samosprávného celku.</a:t>
            </a:r>
            <a:br>
              <a:rPr lang="cs-CZ" sz="2400" i="1" dirty="0">
                <a:solidFill>
                  <a:srgbClr val="0000DC"/>
                </a:solidFill>
              </a:rPr>
            </a:br>
            <a:r>
              <a:rPr lang="cs-CZ" sz="2400" i="1" dirty="0">
                <a:solidFill>
                  <a:srgbClr val="0000DC"/>
                </a:solidFill>
              </a:rPr>
              <a:t>(3) Vytvořit nebo zrušit vyšší územní samosprávný celek lze jen ústavním zákonem.</a:t>
            </a:r>
            <a:endParaRPr lang="cs-CZ" sz="2400" b="1" i="1" dirty="0">
              <a:solidFill>
                <a:srgbClr val="0000DC"/>
              </a:solidFill>
            </a:endParaRPr>
          </a:p>
        </p:txBody>
      </p:sp>
    </p:spTree>
    <p:extLst>
      <p:ext uri="{BB962C8B-B14F-4D97-AF65-F5344CB8AC3E}">
        <p14:creationId xmlns:p14="http://schemas.microsoft.com/office/powerpoint/2010/main" xmlns="" val="26651766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NVV31K </a:t>
            </a:r>
            <a:r>
              <a:rPr lang="cs-CZ" dirty="0"/>
              <a:t>Vybrané otázky správního práva (27. 9. 2024)</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p:cNvSpPr>
            <a:spLocks noGrp="1"/>
          </p:cNvSpPr>
          <p:nvPr>
            <p:ph type="title"/>
          </p:nvPr>
        </p:nvSpPr>
        <p:spPr/>
        <p:txBody>
          <a:bodyPr/>
          <a:lstStyle/>
          <a:p>
            <a:r>
              <a:rPr lang="cs-CZ" dirty="0"/>
              <a:t>2/ </a:t>
            </a:r>
            <a:r>
              <a:rPr lang="cs-CZ" dirty="0">
                <a:solidFill>
                  <a:srgbClr val="0000DC"/>
                </a:solidFill>
              </a:rPr>
              <a:t>Ústavní základy – organizace</a:t>
            </a:r>
            <a:br>
              <a:rPr lang="cs-CZ" dirty="0">
                <a:solidFill>
                  <a:srgbClr val="0000DC"/>
                </a:solidFill>
              </a:rPr>
            </a:br>
            <a:endParaRPr lang="cs-CZ" dirty="0"/>
          </a:p>
        </p:txBody>
      </p:sp>
      <p:sp>
        <p:nvSpPr>
          <p:cNvPr id="5" name="Zástupný symbol pro obsah 4"/>
          <p:cNvSpPr>
            <a:spLocks noGrp="1"/>
          </p:cNvSpPr>
          <p:nvPr>
            <p:ph idx="1"/>
          </p:nvPr>
        </p:nvSpPr>
        <p:spPr/>
        <p:txBody>
          <a:bodyPr/>
          <a:lstStyle/>
          <a:p>
            <a:pPr algn="just">
              <a:lnSpc>
                <a:spcPct val="80000"/>
              </a:lnSpc>
              <a:defRPr/>
            </a:pPr>
            <a:r>
              <a:rPr lang="cs-CZ" sz="2400" b="1" dirty="0"/>
              <a:t>Ústavní základy </a:t>
            </a:r>
            <a:r>
              <a:rPr lang="cs-CZ" sz="2400" b="1" u="sng" dirty="0"/>
              <a:t>organizace</a:t>
            </a:r>
            <a:r>
              <a:rPr lang="cs-CZ" sz="2400" dirty="0"/>
              <a:t> i činnosti veřejné správy</a:t>
            </a:r>
          </a:p>
          <a:p>
            <a:pPr>
              <a:lnSpc>
                <a:spcPct val="80000"/>
              </a:lnSpc>
              <a:defRPr/>
            </a:pPr>
            <a:endParaRPr lang="cs-CZ" sz="2400" dirty="0"/>
          </a:p>
          <a:p>
            <a:pPr>
              <a:lnSpc>
                <a:spcPct val="80000"/>
              </a:lnSpc>
              <a:defRPr/>
            </a:pPr>
            <a:r>
              <a:rPr lang="cs-CZ" sz="2400" b="1" dirty="0"/>
              <a:t>Článek 101 Ústavy</a:t>
            </a:r>
            <a:r>
              <a:rPr lang="cs-CZ" sz="2400" dirty="0"/>
              <a:t/>
            </a:r>
            <a:br>
              <a:rPr lang="cs-CZ" sz="2400" dirty="0"/>
            </a:br>
            <a:r>
              <a:rPr lang="cs-CZ" sz="2400" i="1" dirty="0">
                <a:solidFill>
                  <a:srgbClr val="0000DC"/>
                </a:solidFill>
              </a:rPr>
              <a:t>(1) Obec je samostatně </a:t>
            </a:r>
            <a:r>
              <a:rPr lang="cs-CZ" sz="2400" b="1" i="1" dirty="0">
                <a:solidFill>
                  <a:srgbClr val="0000DC"/>
                </a:solidFill>
              </a:rPr>
              <a:t>spravována zastupitelstvem</a:t>
            </a:r>
            <a:r>
              <a:rPr lang="cs-CZ" sz="2400" i="1" dirty="0">
                <a:solidFill>
                  <a:srgbClr val="0000DC"/>
                </a:solidFill>
              </a:rPr>
              <a:t>.</a:t>
            </a:r>
            <a:br>
              <a:rPr lang="cs-CZ" sz="2400" i="1" dirty="0">
                <a:solidFill>
                  <a:srgbClr val="0000DC"/>
                </a:solidFill>
              </a:rPr>
            </a:br>
            <a:r>
              <a:rPr lang="cs-CZ" sz="2400" i="1" dirty="0">
                <a:solidFill>
                  <a:srgbClr val="0000DC"/>
                </a:solidFill>
              </a:rPr>
              <a:t>(2) Vyšší územní samosprávný celek je samostatně spravován zastupitelstvem.</a:t>
            </a:r>
            <a:br>
              <a:rPr lang="cs-CZ" sz="2400" i="1" dirty="0">
                <a:solidFill>
                  <a:srgbClr val="0000DC"/>
                </a:solidFill>
              </a:rPr>
            </a:br>
            <a:r>
              <a:rPr lang="cs-CZ" sz="2400" i="1" dirty="0">
                <a:solidFill>
                  <a:srgbClr val="0000DC"/>
                </a:solidFill>
              </a:rPr>
              <a:t>(3) Územní samosprávné celky jsou </a:t>
            </a:r>
            <a:r>
              <a:rPr lang="cs-CZ" sz="2400" b="1" i="1" dirty="0">
                <a:solidFill>
                  <a:srgbClr val="0000DC"/>
                </a:solidFill>
              </a:rPr>
              <a:t>veřejnoprávními korporacemi</a:t>
            </a:r>
            <a:r>
              <a:rPr lang="cs-CZ" sz="2400" i="1" dirty="0">
                <a:solidFill>
                  <a:srgbClr val="0000DC"/>
                </a:solidFill>
              </a:rPr>
              <a:t>, které mohou mít vlastní majetek a hospodaří podle vlastního rozpočtu.</a:t>
            </a:r>
            <a:br>
              <a:rPr lang="cs-CZ" sz="2400" i="1" dirty="0">
                <a:solidFill>
                  <a:srgbClr val="0000DC"/>
                </a:solidFill>
              </a:rPr>
            </a:br>
            <a:r>
              <a:rPr lang="cs-CZ" sz="2400" i="1" dirty="0">
                <a:solidFill>
                  <a:srgbClr val="0000DC"/>
                </a:solidFill>
              </a:rPr>
              <a:t>(4) Stát může zasahovat do činnosti územních samosprávných celků, jen vyžaduje-li to ochrana zákona, a jen způsobem stanoveným zákonem.</a:t>
            </a:r>
            <a:endParaRPr lang="cs-CZ" sz="2400" b="1" i="1" dirty="0">
              <a:solidFill>
                <a:srgbClr val="0000DC"/>
              </a:solidFill>
            </a:endParaRPr>
          </a:p>
        </p:txBody>
      </p:sp>
    </p:spTree>
    <p:extLst>
      <p:ext uri="{BB962C8B-B14F-4D97-AF65-F5344CB8AC3E}">
        <p14:creationId xmlns:p14="http://schemas.microsoft.com/office/powerpoint/2010/main" xmlns="" val="26651766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NVV31K </a:t>
            </a:r>
            <a:r>
              <a:rPr lang="cs-CZ" dirty="0"/>
              <a:t>Vybrané otázky správního práva (27. 9. 2024)</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p:cNvSpPr>
            <a:spLocks noGrp="1"/>
          </p:cNvSpPr>
          <p:nvPr>
            <p:ph type="title"/>
          </p:nvPr>
        </p:nvSpPr>
        <p:spPr/>
        <p:txBody>
          <a:bodyPr/>
          <a:lstStyle/>
          <a:p>
            <a:r>
              <a:rPr lang="cs-CZ" dirty="0"/>
              <a:t>2/ </a:t>
            </a:r>
            <a:r>
              <a:rPr lang="cs-CZ" dirty="0">
                <a:solidFill>
                  <a:srgbClr val="0000DC"/>
                </a:solidFill>
              </a:rPr>
              <a:t>Ústavní základy – činnost </a:t>
            </a:r>
            <a:br>
              <a:rPr lang="cs-CZ" dirty="0">
                <a:solidFill>
                  <a:srgbClr val="0000DC"/>
                </a:solidFill>
              </a:rPr>
            </a:br>
            <a:endParaRPr lang="cs-CZ" dirty="0"/>
          </a:p>
        </p:txBody>
      </p:sp>
      <p:sp>
        <p:nvSpPr>
          <p:cNvPr id="5" name="Zástupný symbol pro obsah 4"/>
          <p:cNvSpPr>
            <a:spLocks noGrp="1"/>
          </p:cNvSpPr>
          <p:nvPr>
            <p:ph idx="1"/>
          </p:nvPr>
        </p:nvSpPr>
        <p:spPr/>
        <p:txBody>
          <a:bodyPr/>
          <a:lstStyle/>
          <a:p>
            <a:pPr algn="just">
              <a:lnSpc>
                <a:spcPct val="80000"/>
              </a:lnSpc>
              <a:defRPr/>
            </a:pPr>
            <a:r>
              <a:rPr lang="cs-CZ" sz="2400" b="1" dirty="0"/>
              <a:t>Ústavní základy </a:t>
            </a:r>
            <a:r>
              <a:rPr lang="cs-CZ" sz="2400" dirty="0"/>
              <a:t>organizace i </a:t>
            </a:r>
            <a:r>
              <a:rPr lang="cs-CZ" sz="2400" b="1" u="sng" dirty="0"/>
              <a:t>činnosti</a:t>
            </a:r>
            <a:r>
              <a:rPr lang="cs-CZ" sz="2400" dirty="0"/>
              <a:t> veřejné správy</a:t>
            </a:r>
          </a:p>
          <a:p>
            <a:pPr algn="just">
              <a:lnSpc>
                <a:spcPct val="80000"/>
              </a:lnSpc>
              <a:defRPr/>
            </a:pPr>
            <a:endParaRPr lang="cs-CZ" sz="2400" b="1" dirty="0"/>
          </a:p>
          <a:p>
            <a:pPr algn="just">
              <a:lnSpc>
                <a:spcPct val="80000"/>
              </a:lnSpc>
              <a:defRPr/>
            </a:pPr>
            <a:r>
              <a:rPr lang="cs-CZ" sz="2000" b="1" dirty="0"/>
              <a:t>Čl. 78 Ústavy</a:t>
            </a:r>
          </a:p>
          <a:p>
            <a:pPr algn="just">
              <a:lnSpc>
                <a:spcPct val="80000"/>
              </a:lnSpc>
              <a:defRPr/>
            </a:pPr>
            <a:r>
              <a:rPr lang="cs-CZ" sz="2000" i="1" dirty="0">
                <a:solidFill>
                  <a:srgbClr val="0000DC"/>
                </a:solidFill>
              </a:rPr>
              <a:t>K provedení zákona a v jeho mezích je </a:t>
            </a:r>
            <a:r>
              <a:rPr lang="cs-CZ" sz="2000" b="1" i="1" dirty="0">
                <a:solidFill>
                  <a:srgbClr val="0000DC"/>
                </a:solidFill>
              </a:rPr>
              <a:t>vláda oprávněna vydávat nařízení</a:t>
            </a:r>
            <a:r>
              <a:rPr lang="cs-CZ" sz="2000" i="1" dirty="0">
                <a:solidFill>
                  <a:srgbClr val="0000DC"/>
                </a:solidFill>
              </a:rPr>
              <a:t>. Nařízení podepisuje předseda vlády a příslušný člen vlády. </a:t>
            </a:r>
          </a:p>
          <a:p>
            <a:pPr algn="just">
              <a:lnSpc>
                <a:spcPct val="80000"/>
              </a:lnSpc>
              <a:defRPr/>
            </a:pPr>
            <a:r>
              <a:rPr lang="cs-CZ" sz="2000" b="1" dirty="0"/>
              <a:t>Čl. 79 odst. 3 Ústavy</a:t>
            </a:r>
          </a:p>
          <a:p>
            <a:pPr algn="just">
              <a:lnSpc>
                <a:spcPct val="80000"/>
              </a:lnSpc>
              <a:defRPr/>
            </a:pPr>
            <a:r>
              <a:rPr lang="cs-CZ" sz="2000" i="1" dirty="0">
                <a:solidFill>
                  <a:srgbClr val="0000DC"/>
                </a:solidFill>
              </a:rPr>
              <a:t>Ministerstva, jiné správní úřady a orgány územní samosprávy mohou na základě a v mezích zákona </a:t>
            </a:r>
            <a:r>
              <a:rPr lang="cs-CZ" sz="2000" b="1" i="1" dirty="0">
                <a:solidFill>
                  <a:srgbClr val="0000DC"/>
                </a:solidFill>
              </a:rPr>
              <a:t>vydávat právní předpisy, jsou-li k tomu zákonem zmocněny.</a:t>
            </a:r>
          </a:p>
          <a:p>
            <a:pPr algn="just">
              <a:lnSpc>
                <a:spcPct val="80000"/>
              </a:lnSpc>
              <a:defRPr/>
            </a:pPr>
            <a:r>
              <a:rPr lang="cs-CZ" sz="2000" b="1" dirty="0"/>
              <a:t>Čl. 104 Ústavy</a:t>
            </a:r>
          </a:p>
          <a:p>
            <a:pPr algn="just">
              <a:lnSpc>
                <a:spcPct val="80000"/>
              </a:lnSpc>
              <a:defRPr/>
            </a:pPr>
            <a:r>
              <a:rPr lang="cs-CZ" sz="2000" i="1" dirty="0">
                <a:solidFill>
                  <a:srgbClr val="0000DC"/>
                </a:solidFill>
              </a:rPr>
              <a:t>(1) Působnost zastupitelstev může být stanovena jen zákonem.</a:t>
            </a:r>
            <a:br>
              <a:rPr lang="cs-CZ" sz="2000" i="1" dirty="0">
                <a:solidFill>
                  <a:srgbClr val="0000DC"/>
                </a:solidFill>
              </a:rPr>
            </a:br>
            <a:r>
              <a:rPr lang="cs-CZ" sz="2000" i="1" dirty="0">
                <a:solidFill>
                  <a:srgbClr val="0000DC"/>
                </a:solidFill>
              </a:rPr>
              <a:t>(2) Zastupitelstvo obce rozhoduje ve věcech samosprávy, pokud nejsou zákonem svěřeny zastupitelstvu vyššího územního samosprávného celku.</a:t>
            </a:r>
            <a:br>
              <a:rPr lang="cs-CZ" sz="2000" i="1" dirty="0">
                <a:solidFill>
                  <a:srgbClr val="0000DC"/>
                </a:solidFill>
              </a:rPr>
            </a:br>
            <a:r>
              <a:rPr lang="cs-CZ" sz="2000" i="1" dirty="0">
                <a:solidFill>
                  <a:srgbClr val="0000DC"/>
                </a:solidFill>
              </a:rPr>
              <a:t>(3) Zastupitelstva mohou v mezích své působnosti </a:t>
            </a:r>
            <a:r>
              <a:rPr lang="cs-CZ" sz="2000" b="1" i="1" dirty="0">
                <a:solidFill>
                  <a:srgbClr val="0000DC"/>
                </a:solidFill>
              </a:rPr>
              <a:t>vydávat obecně závazné vyhlášky.</a:t>
            </a:r>
          </a:p>
        </p:txBody>
      </p:sp>
    </p:spTree>
    <p:extLst>
      <p:ext uri="{BB962C8B-B14F-4D97-AF65-F5344CB8AC3E}">
        <p14:creationId xmlns:p14="http://schemas.microsoft.com/office/powerpoint/2010/main" xmlns="" val="26651766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NVV31K </a:t>
            </a:r>
            <a:r>
              <a:rPr lang="cs-CZ" dirty="0"/>
              <a:t>Vybrané otázky správního práva (27. 9. 2024)</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p:cNvSpPr>
            <a:spLocks noGrp="1"/>
          </p:cNvSpPr>
          <p:nvPr>
            <p:ph type="title"/>
          </p:nvPr>
        </p:nvSpPr>
        <p:spPr/>
        <p:txBody>
          <a:bodyPr/>
          <a:lstStyle/>
          <a:p>
            <a:r>
              <a:rPr lang="cs-CZ" dirty="0"/>
              <a:t>2/ </a:t>
            </a:r>
            <a:r>
              <a:rPr lang="cs-CZ" dirty="0">
                <a:solidFill>
                  <a:srgbClr val="0000DC"/>
                </a:solidFill>
              </a:rPr>
              <a:t>Ústavní základy – činnost </a:t>
            </a:r>
            <a:br>
              <a:rPr lang="cs-CZ" dirty="0">
                <a:solidFill>
                  <a:srgbClr val="0000DC"/>
                </a:solidFill>
              </a:rPr>
            </a:br>
            <a:endParaRPr lang="cs-CZ" dirty="0"/>
          </a:p>
        </p:txBody>
      </p:sp>
      <p:sp>
        <p:nvSpPr>
          <p:cNvPr id="5" name="Zástupný symbol pro obsah 4"/>
          <p:cNvSpPr>
            <a:spLocks noGrp="1"/>
          </p:cNvSpPr>
          <p:nvPr>
            <p:ph idx="1"/>
          </p:nvPr>
        </p:nvSpPr>
        <p:spPr/>
        <p:txBody>
          <a:bodyPr/>
          <a:lstStyle/>
          <a:p>
            <a:pPr algn="just">
              <a:lnSpc>
                <a:spcPct val="80000"/>
              </a:lnSpc>
              <a:defRPr/>
            </a:pPr>
            <a:r>
              <a:rPr lang="cs-CZ" sz="2400" b="1" dirty="0"/>
              <a:t>Ústavní základy </a:t>
            </a:r>
            <a:r>
              <a:rPr lang="cs-CZ" sz="2400" dirty="0"/>
              <a:t>organizace i </a:t>
            </a:r>
            <a:r>
              <a:rPr lang="cs-CZ" sz="2400" b="1" u="sng" dirty="0"/>
              <a:t>činnosti</a:t>
            </a:r>
            <a:r>
              <a:rPr lang="cs-CZ" sz="2400" dirty="0"/>
              <a:t> veřejné správy</a:t>
            </a:r>
          </a:p>
          <a:p>
            <a:pPr algn="just">
              <a:lnSpc>
                <a:spcPct val="80000"/>
              </a:lnSpc>
              <a:defRPr/>
            </a:pPr>
            <a:endParaRPr lang="cs-CZ" sz="2000" b="1" dirty="0"/>
          </a:p>
          <a:p>
            <a:pPr>
              <a:lnSpc>
                <a:spcPct val="80000"/>
              </a:lnSpc>
              <a:defRPr/>
            </a:pPr>
            <a:r>
              <a:rPr lang="cs-CZ" sz="2000" b="1" dirty="0"/>
              <a:t>Článek 1 Ústavy</a:t>
            </a:r>
            <a:r>
              <a:rPr lang="cs-CZ" sz="2000" dirty="0"/>
              <a:t/>
            </a:r>
            <a:br>
              <a:rPr lang="cs-CZ" sz="2000" dirty="0"/>
            </a:br>
            <a:r>
              <a:rPr lang="cs-CZ" sz="2000" i="1" dirty="0">
                <a:solidFill>
                  <a:srgbClr val="0000DC"/>
                </a:solidFill>
              </a:rPr>
              <a:t>(1) Česká republika je svrchovaný, jednotný a </a:t>
            </a:r>
            <a:r>
              <a:rPr lang="cs-CZ" sz="2000" b="1" i="1" dirty="0">
                <a:solidFill>
                  <a:srgbClr val="0000DC"/>
                </a:solidFill>
              </a:rPr>
              <a:t>demokratický právní stát založený na úctě k právům a svobodám člověka a občana</a:t>
            </a:r>
            <a:r>
              <a:rPr lang="cs-CZ" sz="2000" i="1" dirty="0">
                <a:solidFill>
                  <a:srgbClr val="0000DC"/>
                </a:solidFill>
              </a:rPr>
              <a:t>.</a:t>
            </a:r>
            <a:br>
              <a:rPr lang="cs-CZ" sz="2000" i="1" dirty="0">
                <a:solidFill>
                  <a:srgbClr val="0000DC"/>
                </a:solidFill>
              </a:rPr>
            </a:br>
            <a:r>
              <a:rPr lang="cs-CZ" sz="2000" i="1" dirty="0">
                <a:solidFill>
                  <a:srgbClr val="0000DC"/>
                </a:solidFill>
              </a:rPr>
              <a:t>(2) Česká republika dodržuje závazky, které pro ni vyplývají z mezinárodního práva.</a:t>
            </a:r>
          </a:p>
          <a:p>
            <a:pPr>
              <a:lnSpc>
                <a:spcPct val="80000"/>
              </a:lnSpc>
              <a:defRPr/>
            </a:pPr>
            <a:r>
              <a:rPr lang="cs-CZ" sz="2000" b="1" dirty="0"/>
              <a:t>Článek 2 Ústavy</a:t>
            </a:r>
            <a:endParaRPr lang="cs-CZ" sz="2000" dirty="0"/>
          </a:p>
          <a:p>
            <a:pPr>
              <a:lnSpc>
                <a:spcPct val="80000"/>
              </a:lnSpc>
              <a:defRPr/>
            </a:pPr>
            <a:r>
              <a:rPr lang="cs-CZ" sz="2000" i="1" dirty="0">
                <a:solidFill>
                  <a:srgbClr val="0000DC"/>
                </a:solidFill>
              </a:rPr>
              <a:t>(1) Lid je zdrojem veškeré státní moci; vykonává ji prostřednictvím orgánů moci zákonodárné, výkonné a soudní.</a:t>
            </a:r>
            <a:br>
              <a:rPr lang="cs-CZ" sz="2000" i="1" dirty="0">
                <a:solidFill>
                  <a:srgbClr val="0000DC"/>
                </a:solidFill>
              </a:rPr>
            </a:br>
            <a:r>
              <a:rPr lang="cs-CZ" sz="2000" i="1" dirty="0">
                <a:solidFill>
                  <a:srgbClr val="0000DC"/>
                </a:solidFill>
              </a:rPr>
              <a:t>(3) </a:t>
            </a:r>
            <a:r>
              <a:rPr lang="cs-CZ" sz="2000" b="1" i="1" dirty="0">
                <a:solidFill>
                  <a:srgbClr val="0000DC"/>
                </a:solidFill>
              </a:rPr>
              <a:t>Státní moc </a:t>
            </a:r>
            <a:r>
              <a:rPr lang="cs-CZ" sz="2000" i="1" dirty="0">
                <a:solidFill>
                  <a:srgbClr val="0000DC"/>
                </a:solidFill>
              </a:rPr>
              <a:t>slouží všem občanům a </a:t>
            </a:r>
            <a:r>
              <a:rPr lang="cs-CZ" sz="2000" b="1" i="1" dirty="0">
                <a:solidFill>
                  <a:srgbClr val="0000DC"/>
                </a:solidFill>
              </a:rPr>
              <a:t>lze ji uplatňovat jen v případech, v mezích a způsoby, které stanoví zákon</a:t>
            </a:r>
            <a:r>
              <a:rPr lang="cs-CZ" sz="2000" i="1" dirty="0">
                <a:solidFill>
                  <a:srgbClr val="0000DC"/>
                </a:solidFill>
              </a:rPr>
              <a:t>.</a:t>
            </a:r>
            <a:br>
              <a:rPr lang="cs-CZ" sz="2000" i="1" dirty="0">
                <a:solidFill>
                  <a:srgbClr val="0000DC"/>
                </a:solidFill>
              </a:rPr>
            </a:br>
            <a:r>
              <a:rPr lang="cs-CZ" sz="2000" i="1" dirty="0">
                <a:solidFill>
                  <a:srgbClr val="0000DC"/>
                </a:solidFill>
              </a:rPr>
              <a:t>(4) Každý občan může činit, co není zákonem zakázáno, a nikdo nesmí být nucen činit, co zákon neukládá.</a:t>
            </a:r>
          </a:p>
          <a:p>
            <a:pPr>
              <a:lnSpc>
                <a:spcPct val="80000"/>
              </a:lnSpc>
              <a:defRPr/>
            </a:pPr>
            <a:r>
              <a:rPr lang="cs-CZ" sz="2000" b="1" dirty="0"/>
              <a:t>Článek 3 Ústavy</a:t>
            </a:r>
            <a:r>
              <a:rPr lang="cs-CZ" sz="2000" dirty="0"/>
              <a:t/>
            </a:r>
            <a:br>
              <a:rPr lang="cs-CZ" sz="2000" dirty="0"/>
            </a:br>
            <a:r>
              <a:rPr lang="cs-CZ" sz="2000" i="1" dirty="0">
                <a:solidFill>
                  <a:srgbClr val="0000DC"/>
                </a:solidFill>
              </a:rPr>
              <a:t>Součástí ústavního pořádku České republiky je </a:t>
            </a:r>
            <a:r>
              <a:rPr lang="cs-CZ" sz="2000" b="1" i="1" dirty="0">
                <a:solidFill>
                  <a:srgbClr val="0000DC"/>
                </a:solidFill>
              </a:rPr>
              <a:t>Listina základních práv a svobod.</a:t>
            </a:r>
          </a:p>
        </p:txBody>
      </p:sp>
    </p:spTree>
    <p:extLst>
      <p:ext uri="{BB962C8B-B14F-4D97-AF65-F5344CB8AC3E}">
        <p14:creationId xmlns:p14="http://schemas.microsoft.com/office/powerpoint/2010/main" xmlns="" val="26651766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NVV31K </a:t>
            </a:r>
            <a:r>
              <a:rPr lang="cs-CZ" dirty="0"/>
              <a:t>Vybrané otázky správního práva (27. 9. 2024)</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p:cNvSpPr>
            <a:spLocks noGrp="1"/>
          </p:cNvSpPr>
          <p:nvPr>
            <p:ph type="title"/>
          </p:nvPr>
        </p:nvSpPr>
        <p:spPr/>
        <p:txBody>
          <a:bodyPr/>
          <a:lstStyle/>
          <a:p>
            <a:r>
              <a:rPr lang="cs-CZ" dirty="0"/>
              <a:t>2/ </a:t>
            </a:r>
            <a:r>
              <a:rPr lang="cs-CZ" dirty="0">
                <a:solidFill>
                  <a:srgbClr val="0000DC"/>
                </a:solidFill>
              </a:rPr>
              <a:t>Ústavní základy – činnost</a:t>
            </a:r>
            <a:br>
              <a:rPr lang="cs-CZ" dirty="0">
                <a:solidFill>
                  <a:srgbClr val="0000DC"/>
                </a:solidFill>
              </a:rPr>
            </a:br>
            <a:endParaRPr lang="cs-CZ" dirty="0"/>
          </a:p>
        </p:txBody>
      </p:sp>
      <p:sp>
        <p:nvSpPr>
          <p:cNvPr id="5" name="Zástupný symbol pro obsah 4"/>
          <p:cNvSpPr>
            <a:spLocks noGrp="1"/>
          </p:cNvSpPr>
          <p:nvPr>
            <p:ph idx="1"/>
          </p:nvPr>
        </p:nvSpPr>
        <p:spPr/>
        <p:txBody>
          <a:bodyPr/>
          <a:lstStyle/>
          <a:p>
            <a:pPr algn="just">
              <a:lnSpc>
                <a:spcPct val="80000"/>
              </a:lnSpc>
              <a:defRPr/>
            </a:pPr>
            <a:r>
              <a:rPr lang="cs-CZ" sz="2400" b="1" dirty="0"/>
              <a:t>Ústavní základy </a:t>
            </a:r>
            <a:r>
              <a:rPr lang="cs-CZ" sz="2400" dirty="0"/>
              <a:t>organizace i </a:t>
            </a:r>
            <a:r>
              <a:rPr lang="cs-CZ" sz="2400" b="1" u="sng" dirty="0"/>
              <a:t>činnosti</a:t>
            </a:r>
            <a:r>
              <a:rPr lang="cs-CZ" sz="2400" dirty="0"/>
              <a:t> veřejné správy</a:t>
            </a:r>
          </a:p>
          <a:p>
            <a:pPr algn="just">
              <a:lnSpc>
                <a:spcPct val="80000"/>
              </a:lnSpc>
              <a:defRPr/>
            </a:pPr>
            <a:endParaRPr lang="cs-CZ" sz="2000" b="1" dirty="0"/>
          </a:p>
          <a:p>
            <a:pPr algn="just">
              <a:lnSpc>
                <a:spcPct val="80000"/>
              </a:lnSpc>
              <a:defRPr/>
            </a:pPr>
            <a:r>
              <a:rPr lang="cs-CZ" sz="2400" b="1" dirty="0"/>
              <a:t>Právní požadavky </a:t>
            </a:r>
            <a:r>
              <a:rPr lang="cs-CZ" sz="2400" dirty="0"/>
              <a:t>na činnost veřejné správy</a:t>
            </a:r>
          </a:p>
          <a:p>
            <a:pPr algn="just">
              <a:lnSpc>
                <a:spcPct val="80000"/>
              </a:lnSpc>
              <a:defRPr/>
            </a:pPr>
            <a:r>
              <a:rPr lang="cs-CZ" sz="2400" dirty="0"/>
              <a:t>Nejen </a:t>
            </a:r>
            <a:r>
              <a:rPr lang="cs-CZ" sz="2400" dirty="0">
                <a:solidFill>
                  <a:srgbClr val="0000DC"/>
                </a:solidFill>
              </a:rPr>
              <a:t>dodržování </a:t>
            </a:r>
            <a:r>
              <a:rPr lang="cs-CZ" sz="2400" b="1" dirty="0">
                <a:solidFill>
                  <a:srgbClr val="0000DC"/>
                </a:solidFill>
              </a:rPr>
              <a:t>obecné zákonnosti </a:t>
            </a:r>
            <a:r>
              <a:rPr lang="cs-CZ" sz="2400" dirty="0"/>
              <a:t>(</a:t>
            </a:r>
            <a:r>
              <a:rPr lang="cs-CZ" sz="2400" i="1" dirty="0">
                <a:solidFill>
                  <a:srgbClr val="0000DC"/>
                </a:solidFill>
              </a:rPr>
              <a:t>zásada legality</a:t>
            </a:r>
            <a:r>
              <a:rPr lang="cs-CZ" sz="2400" dirty="0"/>
              <a:t>)</a:t>
            </a:r>
          </a:p>
          <a:p>
            <a:pPr algn="just">
              <a:lnSpc>
                <a:spcPct val="80000"/>
              </a:lnSpc>
              <a:defRPr/>
            </a:pPr>
            <a:r>
              <a:rPr lang="cs-CZ" sz="2400" dirty="0"/>
              <a:t>Ale také </a:t>
            </a:r>
            <a:r>
              <a:rPr lang="cs-CZ" sz="2400" dirty="0">
                <a:solidFill>
                  <a:srgbClr val="0000DC"/>
                </a:solidFill>
              </a:rPr>
              <a:t>ochrana </a:t>
            </a:r>
            <a:r>
              <a:rPr lang="cs-CZ" sz="2400" b="1" dirty="0">
                <a:solidFill>
                  <a:srgbClr val="0000DC"/>
                </a:solidFill>
              </a:rPr>
              <a:t>subjektivních práv</a:t>
            </a:r>
          </a:p>
          <a:p>
            <a:pPr algn="just">
              <a:lnSpc>
                <a:spcPct val="80000"/>
              </a:lnSpc>
              <a:defRPr/>
            </a:pPr>
            <a:endParaRPr lang="cs-CZ" sz="2400" dirty="0"/>
          </a:p>
          <a:p>
            <a:pPr algn="just">
              <a:lnSpc>
                <a:spcPct val="80000"/>
              </a:lnSpc>
              <a:defRPr/>
            </a:pPr>
            <a:r>
              <a:rPr lang="cs-CZ" sz="2400" dirty="0"/>
              <a:t>Tato </a:t>
            </a:r>
            <a:r>
              <a:rPr lang="cs-CZ" sz="2400" b="1" dirty="0"/>
              <a:t>(chráněná) práva </a:t>
            </a:r>
            <a:r>
              <a:rPr lang="cs-CZ" sz="2400" dirty="0"/>
              <a:t>mohou plynout jak </a:t>
            </a:r>
            <a:r>
              <a:rPr lang="cs-CZ" sz="2400" b="1" dirty="0">
                <a:solidFill>
                  <a:srgbClr val="0000DC"/>
                </a:solidFill>
              </a:rPr>
              <a:t>z norem správního práva, </a:t>
            </a:r>
            <a:r>
              <a:rPr lang="cs-CZ" sz="2400" dirty="0"/>
              <a:t>tak z </a:t>
            </a:r>
            <a:r>
              <a:rPr lang="cs-CZ" sz="2400" dirty="0">
                <a:solidFill>
                  <a:srgbClr val="0000DC"/>
                </a:solidFill>
              </a:rPr>
              <a:t>jiných norem veřejného práva</a:t>
            </a:r>
            <a:r>
              <a:rPr lang="cs-CZ" sz="2400" dirty="0"/>
              <a:t>, ale především také </a:t>
            </a:r>
            <a:r>
              <a:rPr lang="cs-CZ" sz="2400" b="1" dirty="0">
                <a:solidFill>
                  <a:srgbClr val="0000DC"/>
                </a:solidFill>
              </a:rPr>
              <a:t>z ústavního pořádku </a:t>
            </a:r>
            <a:r>
              <a:rPr lang="cs-CZ" sz="2400" dirty="0">
                <a:solidFill>
                  <a:srgbClr val="0000DC"/>
                </a:solidFill>
              </a:rPr>
              <a:t>či mezinárodního práva</a:t>
            </a:r>
          </a:p>
          <a:p>
            <a:pPr algn="just">
              <a:lnSpc>
                <a:spcPct val="80000"/>
              </a:lnSpc>
              <a:defRPr/>
            </a:pPr>
            <a:r>
              <a:rPr lang="cs-CZ" sz="2400" dirty="0"/>
              <a:t>Katalog základních práv = </a:t>
            </a:r>
            <a:r>
              <a:rPr lang="cs-CZ" sz="2400" b="1" dirty="0">
                <a:solidFill>
                  <a:srgbClr val="0000DC"/>
                </a:solidFill>
              </a:rPr>
              <a:t>Listina základních práv a svobod</a:t>
            </a:r>
          </a:p>
          <a:p>
            <a:pPr algn="just">
              <a:lnSpc>
                <a:spcPct val="80000"/>
              </a:lnSpc>
              <a:defRPr/>
            </a:pPr>
            <a:endParaRPr lang="cs-CZ" sz="2400" b="1" dirty="0">
              <a:solidFill>
                <a:srgbClr val="0000DC"/>
              </a:solidFill>
            </a:endParaRPr>
          </a:p>
          <a:p>
            <a:pPr algn="just">
              <a:lnSpc>
                <a:spcPct val="80000"/>
              </a:lnSpc>
              <a:defRPr/>
            </a:pPr>
            <a:r>
              <a:rPr lang="cs-CZ" sz="2400" b="1" dirty="0"/>
              <a:t>Pozn. </a:t>
            </a:r>
            <a:r>
              <a:rPr lang="cs-CZ" sz="2400" dirty="0"/>
              <a:t>– v rovině </a:t>
            </a:r>
            <a:r>
              <a:rPr lang="cs-CZ" sz="2400" dirty="0" smtClean="0"/>
              <a:t>ústavního pořádku </a:t>
            </a:r>
            <a:r>
              <a:rPr lang="cs-CZ" sz="2400" dirty="0"/>
              <a:t>základů </a:t>
            </a:r>
            <a:r>
              <a:rPr lang="cs-CZ" sz="2400" dirty="0" smtClean="0"/>
              <a:t>schází </a:t>
            </a:r>
            <a:r>
              <a:rPr lang="cs-CZ" sz="2400" dirty="0"/>
              <a:t>výslovný základ organizace neúzemní samosprávy</a:t>
            </a:r>
          </a:p>
        </p:txBody>
      </p:sp>
    </p:spTree>
    <p:extLst>
      <p:ext uri="{BB962C8B-B14F-4D97-AF65-F5344CB8AC3E}">
        <p14:creationId xmlns:p14="http://schemas.microsoft.com/office/powerpoint/2010/main" xmlns="" val="2665176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NVV31K </a:t>
            </a:r>
            <a:r>
              <a:rPr lang="cs-CZ" dirty="0"/>
              <a:t>Vybrané otázky správního práva (27. 9. 2024)</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p:cNvSpPr>
            <a:spLocks noGrp="1"/>
          </p:cNvSpPr>
          <p:nvPr>
            <p:ph type="title"/>
          </p:nvPr>
        </p:nvSpPr>
        <p:spPr/>
        <p:txBody>
          <a:bodyPr/>
          <a:lstStyle/>
          <a:p>
            <a:r>
              <a:rPr lang="cs-CZ" dirty="0"/>
              <a:t>Osnova</a:t>
            </a:r>
          </a:p>
        </p:txBody>
      </p:sp>
      <p:sp>
        <p:nvSpPr>
          <p:cNvPr id="5" name="Zástupný symbol pro obsah 4"/>
          <p:cNvSpPr>
            <a:spLocks noGrp="1"/>
          </p:cNvSpPr>
          <p:nvPr>
            <p:ph idx="1"/>
          </p:nvPr>
        </p:nvSpPr>
        <p:spPr/>
        <p:txBody>
          <a:bodyPr/>
          <a:lstStyle/>
          <a:p>
            <a:r>
              <a:rPr lang="cs-CZ" sz="2400" b="1" i="1" dirty="0">
                <a:solidFill>
                  <a:srgbClr val="0000DC"/>
                </a:solidFill>
              </a:rPr>
              <a:t>1/ Veřejnoprávní povaha správního </a:t>
            </a:r>
            <a:r>
              <a:rPr lang="cs-CZ" sz="2400" b="1" i="1" dirty="0" smtClean="0">
                <a:solidFill>
                  <a:srgbClr val="0000DC"/>
                </a:solidFill>
              </a:rPr>
              <a:t>práva</a:t>
            </a:r>
            <a:endParaRPr lang="cs-CZ" sz="2400" b="1" i="1" dirty="0">
              <a:solidFill>
                <a:srgbClr val="0000DC"/>
              </a:solidFill>
            </a:endParaRPr>
          </a:p>
          <a:p>
            <a:r>
              <a:rPr lang="cs-CZ" sz="2400" b="1" i="1" dirty="0">
                <a:solidFill>
                  <a:srgbClr val="0000DC"/>
                </a:solidFill>
              </a:rPr>
              <a:t>2/ Ústavní základy veřejné </a:t>
            </a:r>
            <a:r>
              <a:rPr lang="cs-CZ" sz="2400" b="1" i="1" dirty="0" smtClean="0">
                <a:solidFill>
                  <a:srgbClr val="0000DC"/>
                </a:solidFill>
              </a:rPr>
              <a:t>správy</a:t>
            </a:r>
            <a:endParaRPr lang="cs-CZ" sz="2400" b="1" i="1" dirty="0">
              <a:solidFill>
                <a:srgbClr val="0000DC"/>
              </a:solidFill>
            </a:endParaRPr>
          </a:p>
          <a:p>
            <a:r>
              <a:rPr lang="cs-CZ" sz="2400" b="1" i="1" dirty="0">
                <a:solidFill>
                  <a:srgbClr val="0000DC"/>
                </a:solidFill>
              </a:rPr>
              <a:t>3/ Základy organizace veřejné </a:t>
            </a:r>
            <a:r>
              <a:rPr lang="cs-CZ" sz="2400" b="1" i="1" dirty="0" smtClean="0">
                <a:solidFill>
                  <a:srgbClr val="0000DC"/>
                </a:solidFill>
              </a:rPr>
              <a:t>správy</a:t>
            </a:r>
            <a:endParaRPr lang="cs-CZ" sz="2400" b="1" i="1" dirty="0">
              <a:solidFill>
                <a:srgbClr val="0000DC"/>
              </a:solidFill>
            </a:endParaRPr>
          </a:p>
          <a:p>
            <a:r>
              <a:rPr lang="cs-CZ" sz="2400" b="1" i="1" dirty="0">
                <a:solidFill>
                  <a:srgbClr val="0000DC"/>
                </a:solidFill>
              </a:rPr>
              <a:t>4/ Územní samospráva, dozor nad územní samosprávou, včetně </a:t>
            </a:r>
            <a:r>
              <a:rPr lang="cs-CZ" sz="2400" b="1" i="1" dirty="0" err="1" smtClean="0">
                <a:solidFill>
                  <a:srgbClr val="0000DC"/>
                </a:solidFill>
              </a:rPr>
              <a:t>normotvorby</a:t>
            </a:r>
            <a:endParaRPr lang="cs-CZ" sz="2400" b="1" i="1" dirty="0">
              <a:solidFill>
                <a:srgbClr val="0000DC"/>
              </a:solidFill>
            </a:endParaRPr>
          </a:p>
          <a:p>
            <a:pPr>
              <a:lnSpc>
                <a:spcPct val="100000"/>
              </a:lnSpc>
            </a:pPr>
            <a:endParaRPr lang="cs-CZ" sz="2200" dirty="0"/>
          </a:p>
          <a:p>
            <a:pPr>
              <a:lnSpc>
                <a:spcPct val="100000"/>
              </a:lnSpc>
            </a:pPr>
            <a:r>
              <a:rPr lang="cs-CZ" sz="2200" b="1" dirty="0"/>
              <a:t>Základní představení/opakování uvedených oblastí</a:t>
            </a:r>
            <a:r>
              <a:rPr lang="cs-CZ" sz="2200" dirty="0"/>
              <a:t>, na které navazuje podrobnější výuka v předmětu NP111Zk Správní právo pro VS I a NP211Zk Správní právo pro VS II</a:t>
            </a:r>
          </a:p>
          <a:p>
            <a:pPr>
              <a:lnSpc>
                <a:spcPct val="100000"/>
              </a:lnSpc>
            </a:pPr>
            <a:r>
              <a:rPr lang="cs-CZ" sz="2200" dirty="0"/>
              <a:t>Je-li cokoli nejasného, prosím </a:t>
            </a:r>
            <a:r>
              <a:rPr lang="cs-CZ" sz="2200" b="1" dirty="0"/>
              <a:t>ptejte se – konzultujte</a:t>
            </a:r>
            <a:r>
              <a:rPr lang="cs-CZ" sz="2200" dirty="0"/>
              <a:t/>
            </a:r>
            <a:br>
              <a:rPr lang="cs-CZ" sz="2200" dirty="0"/>
            </a:br>
            <a:endParaRPr lang="cs-CZ" sz="2200" dirty="0"/>
          </a:p>
        </p:txBody>
      </p:sp>
    </p:spTree>
    <p:extLst>
      <p:ext uri="{BB962C8B-B14F-4D97-AF65-F5344CB8AC3E}">
        <p14:creationId xmlns:p14="http://schemas.microsoft.com/office/powerpoint/2010/main" xmlns="" val="29145698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NVV31K </a:t>
            </a:r>
            <a:r>
              <a:rPr lang="cs-CZ" dirty="0"/>
              <a:t>Vybrané otázky správního práva (27. 9. 2024)</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p:cNvSpPr>
            <a:spLocks noGrp="1"/>
          </p:cNvSpPr>
          <p:nvPr>
            <p:ph type="title"/>
          </p:nvPr>
        </p:nvSpPr>
        <p:spPr/>
        <p:txBody>
          <a:bodyPr/>
          <a:lstStyle/>
          <a:p>
            <a:r>
              <a:rPr lang="cs-CZ" dirty="0"/>
              <a:t>3/ Veřejná správa – duální pojetí</a:t>
            </a:r>
          </a:p>
        </p:txBody>
      </p:sp>
      <p:sp>
        <p:nvSpPr>
          <p:cNvPr id="5" name="Zástupný symbol pro obsah 4"/>
          <p:cNvSpPr>
            <a:spLocks noGrp="1"/>
          </p:cNvSpPr>
          <p:nvPr>
            <p:ph idx="1"/>
          </p:nvPr>
        </p:nvSpPr>
        <p:spPr/>
        <p:txBody>
          <a:bodyPr/>
          <a:lstStyle/>
          <a:p>
            <a:pPr algn="just">
              <a:lnSpc>
                <a:spcPct val="100000"/>
              </a:lnSpc>
            </a:pPr>
            <a:r>
              <a:rPr lang="cs-CZ" altLang="cs-CZ" sz="2200" dirty="0"/>
              <a:t>Soustava </a:t>
            </a:r>
            <a:r>
              <a:rPr lang="cs-CZ" altLang="cs-CZ" sz="2200" b="1" dirty="0"/>
              <a:t>(veřejnoprávních)</a:t>
            </a:r>
            <a:r>
              <a:rPr lang="cs-CZ" altLang="cs-CZ" sz="2200" dirty="0"/>
              <a:t> subjektů a vykonavatelů, kteří </a:t>
            </a:r>
            <a:r>
              <a:rPr lang="cs-CZ" altLang="cs-CZ" sz="2200" b="1" dirty="0"/>
              <a:t>uskutečňují veřejnou správu (ve veřejném zájmu, správa veřejných záležitostí) a realizují </a:t>
            </a:r>
            <a:r>
              <a:rPr lang="cs-CZ" altLang="cs-CZ" sz="2200" dirty="0"/>
              <a:t>jí v některé ze (zákonem) stanovených forem či daným způsobem…</a:t>
            </a:r>
          </a:p>
          <a:p>
            <a:pPr algn="just">
              <a:lnSpc>
                <a:spcPct val="100000"/>
              </a:lnSpc>
            </a:pPr>
            <a:endParaRPr lang="cs-CZ" altLang="cs-CZ" sz="2200" dirty="0"/>
          </a:p>
          <a:p>
            <a:pPr algn="just">
              <a:lnSpc>
                <a:spcPct val="100000"/>
              </a:lnSpc>
            </a:pPr>
            <a:r>
              <a:rPr lang="cs-CZ" altLang="cs-CZ" sz="2200" b="1" dirty="0"/>
              <a:t>Veřejná správa je duálním pojmem</a:t>
            </a:r>
          </a:p>
          <a:p>
            <a:pPr marL="457200" indent="-457200" algn="just">
              <a:lnSpc>
                <a:spcPct val="100000"/>
              </a:lnSpc>
              <a:buFont typeface="+mj-lt"/>
              <a:buAutoNum type="arabicPeriod"/>
            </a:pPr>
            <a:r>
              <a:rPr lang="cs-CZ" altLang="cs-CZ" sz="2200" b="1" dirty="0">
                <a:solidFill>
                  <a:srgbClr val="0000DC"/>
                </a:solidFill>
              </a:rPr>
              <a:t>Materiální/funkcionální/dynamické pojetí</a:t>
            </a:r>
            <a:r>
              <a:rPr lang="cs-CZ" altLang="cs-CZ" sz="2200" dirty="0">
                <a:solidFill>
                  <a:srgbClr val="0000DC"/>
                </a:solidFill>
              </a:rPr>
              <a:t> </a:t>
            </a:r>
            <a:r>
              <a:rPr lang="cs-CZ" altLang="cs-CZ" sz="2200" dirty="0"/>
              <a:t>– </a:t>
            </a:r>
            <a:r>
              <a:rPr lang="cs-CZ" altLang="cs-CZ" sz="2200" b="1" dirty="0"/>
              <a:t>(správní) činnost „CO ?“, resp. JAK </a:t>
            </a:r>
            <a:r>
              <a:rPr lang="cs-CZ" altLang="cs-CZ" sz="2200" dirty="0"/>
              <a:t>– jako tzv. dobrá správa, </a:t>
            </a:r>
          </a:p>
          <a:p>
            <a:pPr marL="457200" indent="-457200" algn="just">
              <a:lnSpc>
                <a:spcPct val="100000"/>
              </a:lnSpc>
              <a:buFont typeface="+mj-lt"/>
              <a:buAutoNum type="arabicPeriod"/>
            </a:pPr>
            <a:r>
              <a:rPr lang="cs-CZ" altLang="cs-CZ" sz="2200" b="1" dirty="0">
                <a:solidFill>
                  <a:srgbClr val="0000DC"/>
                </a:solidFill>
              </a:rPr>
              <a:t>Formální/organizační/statické pojetí</a:t>
            </a:r>
            <a:r>
              <a:rPr lang="cs-CZ" altLang="cs-CZ" sz="2200" dirty="0">
                <a:solidFill>
                  <a:srgbClr val="0000DC"/>
                </a:solidFill>
              </a:rPr>
              <a:t> </a:t>
            </a:r>
            <a:r>
              <a:rPr lang="cs-CZ" altLang="cs-CZ" sz="2200" dirty="0"/>
              <a:t>– </a:t>
            </a:r>
            <a:r>
              <a:rPr lang="cs-CZ" altLang="cs-CZ" sz="2200" b="1" dirty="0"/>
              <a:t>organizace</a:t>
            </a:r>
            <a:r>
              <a:rPr lang="cs-CZ" altLang="cs-CZ" sz="2200" dirty="0"/>
              <a:t>      </a:t>
            </a:r>
            <a:r>
              <a:rPr lang="cs-CZ" altLang="cs-CZ" sz="2200" b="1" dirty="0"/>
              <a:t>„KDO ?“</a:t>
            </a:r>
            <a:r>
              <a:rPr lang="cs-CZ" altLang="cs-CZ" sz="2200" dirty="0"/>
              <a:t>, vypovídá o </a:t>
            </a:r>
            <a:r>
              <a:rPr lang="cs-CZ" altLang="cs-CZ" sz="2200" b="1" dirty="0"/>
              <a:t>subjektech a vykonavatelích </a:t>
            </a:r>
            <a:r>
              <a:rPr lang="cs-CZ" altLang="cs-CZ" sz="2200" dirty="0"/>
              <a:t>veřejné správy </a:t>
            </a:r>
            <a:endParaRPr lang="cs-CZ" sz="2200" dirty="0"/>
          </a:p>
          <a:p>
            <a:pPr>
              <a:lnSpc>
                <a:spcPct val="100000"/>
              </a:lnSpc>
            </a:pPr>
            <a:endParaRPr lang="cs-CZ" sz="2200" dirty="0"/>
          </a:p>
          <a:p>
            <a:pPr>
              <a:lnSpc>
                <a:spcPct val="100000"/>
              </a:lnSpc>
            </a:pPr>
            <a:endParaRPr lang="cs-CZ" sz="2200" dirty="0"/>
          </a:p>
        </p:txBody>
      </p:sp>
    </p:spTree>
    <p:extLst>
      <p:ext uri="{BB962C8B-B14F-4D97-AF65-F5344CB8AC3E}">
        <p14:creationId xmlns:p14="http://schemas.microsoft.com/office/powerpoint/2010/main" xmlns="" val="29145698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3/ Pojem organizace</a:t>
            </a:r>
          </a:p>
        </p:txBody>
      </p:sp>
      <p:sp>
        <p:nvSpPr>
          <p:cNvPr id="3" name="Zástupný symbol pro obsah 2"/>
          <p:cNvSpPr>
            <a:spLocks noGrp="1"/>
          </p:cNvSpPr>
          <p:nvPr>
            <p:ph idx="1"/>
          </p:nvPr>
        </p:nvSpPr>
        <p:spPr/>
        <p:txBody>
          <a:bodyPr/>
          <a:lstStyle/>
          <a:p>
            <a:pPr algn="just">
              <a:lnSpc>
                <a:spcPct val="90000"/>
              </a:lnSpc>
            </a:pPr>
            <a:r>
              <a:rPr lang="cs-CZ" altLang="cs-CZ" sz="2100" b="1" dirty="0"/>
              <a:t>Pojem organizace (</a:t>
            </a:r>
            <a:r>
              <a:rPr lang="cs-CZ" altLang="cs-CZ" sz="2100" b="1" dirty="0" err="1"/>
              <a:t>polysém</a:t>
            </a:r>
            <a:r>
              <a:rPr lang="cs-CZ" altLang="cs-CZ" sz="2100" b="1" dirty="0"/>
              <a:t>): soustava subjektů a vykonavatelů veřejné správy</a:t>
            </a:r>
          </a:p>
          <a:p>
            <a:pPr marL="457200" indent="-457200" algn="just">
              <a:lnSpc>
                <a:spcPct val="90000"/>
              </a:lnSpc>
              <a:buFont typeface="+mj-lt"/>
              <a:buAutoNum type="arabicPeriod"/>
            </a:pPr>
            <a:r>
              <a:rPr lang="cs-CZ" sz="2100" dirty="0"/>
              <a:t>Univerzální/systém</a:t>
            </a:r>
          </a:p>
          <a:p>
            <a:pPr marL="457200" indent="-457200" algn="just">
              <a:lnSpc>
                <a:spcPct val="90000"/>
              </a:lnSpc>
              <a:buFont typeface="+mj-lt"/>
              <a:buAutoNum type="arabicPeriod"/>
            </a:pPr>
            <a:r>
              <a:rPr lang="cs-CZ" sz="2100" b="1" dirty="0"/>
              <a:t>Institucionální – instituce/orgán/úřad</a:t>
            </a:r>
          </a:p>
          <a:p>
            <a:pPr marL="457200" indent="-457200" algn="just">
              <a:lnSpc>
                <a:spcPct val="90000"/>
              </a:lnSpc>
              <a:buFont typeface="+mj-lt"/>
              <a:buAutoNum type="arabicPeriod"/>
            </a:pPr>
            <a:r>
              <a:rPr lang="cs-CZ" sz="2100" b="1" dirty="0"/>
              <a:t>Struktura</a:t>
            </a:r>
          </a:p>
          <a:p>
            <a:pPr marL="457200" indent="-457200" algn="just">
              <a:lnSpc>
                <a:spcPct val="90000"/>
              </a:lnSpc>
              <a:buFont typeface="+mj-lt"/>
              <a:buAutoNum type="arabicPeriod"/>
            </a:pPr>
            <a:r>
              <a:rPr lang="cs-CZ" sz="2100" dirty="0"/>
              <a:t>Funkční </a:t>
            </a:r>
            <a:r>
              <a:rPr lang="cs-CZ" sz="2100" dirty="0" smtClean="0"/>
              <a:t>(organizační činnost)</a:t>
            </a:r>
            <a:endParaRPr lang="cs-CZ" sz="2100" dirty="0"/>
          </a:p>
          <a:p>
            <a:pPr marL="457200" indent="-457200" algn="just">
              <a:lnSpc>
                <a:spcPct val="90000"/>
              </a:lnSpc>
              <a:buFont typeface="+mj-lt"/>
              <a:buAutoNum type="arabicPeriod"/>
            </a:pPr>
            <a:endParaRPr lang="cs-CZ" sz="2100" b="1" dirty="0"/>
          </a:p>
          <a:p>
            <a:pPr algn="just">
              <a:lnSpc>
                <a:spcPct val="90000"/>
              </a:lnSpc>
            </a:pPr>
            <a:r>
              <a:rPr lang="cs-CZ" sz="2100" b="1" dirty="0"/>
              <a:t>Druhy organizace: </a:t>
            </a:r>
            <a:r>
              <a:rPr lang="cs-CZ" sz="2100" i="1" dirty="0">
                <a:solidFill>
                  <a:srgbClr val="0000DC"/>
                </a:solidFill>
              </a:rPr>
              <a:t>formální</a:t>
            </a:r>
            <a:r>
              <a:rPr lang="cs-CZ" sz="2100" i="1" dirty="0"/>
              <a:t> a </a:t>
            </a:r>
            <a:r>
              <a:rPr lang="cs-CZ" sz="2100" i="1" dirty="0" smtClean="0">
                <a:solidFill>
                  <a:srgbClr val="0000DC"/>
                </a:solidFill>
              </a:rPr>
              <a:t>neformální </a:t>
            </a:r>
            <a:r>
              <a:rPr lang="cs-CZ" sz="2100" dirty="0" smtClean="0"/>
              <a:t>(organizace VS je typicky přísně formalizovaná)</a:t>
            </a:r>
            <a:endParaRPr lang="cs-CZ" sz="2100" dirty="0"/>
          </a:p>
          <a:p>
            <a:pPr algn="just">
              <a:lnSpc>
                <a:spcPct val="90000"/>
              </a:lnSpc>
            </a:pPr>
            <a:endParaRPr lang="cs-CZ" sz="2100" dirty="0"/>
          </a:p>
          <a:p>
            <a:pPr algn="just">
              <a:lnSpc>
                <a:spcPct val="90000"/>
              </a:lnSpc>
            </a:pPr>
            <a:r>
              <a:rPr lang="cs-CZ" sz="2100" b="1" dirty="0"/>
              <a:t>Organizační moc</a:t>
            </a:r>
          </a:p>
          <a:p>
            <a:pPr lvl="1" algn="just"/>
            <a:r>
              <a:rPr lang="cs-CZ" sz="2100" dirty="0">
                <a:solidFill>
                  <a:schemeClr val="tx2"/>
                </a:solidFill>
              </a:rPr>
              <a:t>Oprávnění organizovat</a:t>
            </a:r>
            <a:r>
              <a:rPr lang="cs-CZ" sz="2100" dirty="0"/>
              <a:t>, přijímat organizační akty</a:t>
            </a:r>
          </a:p>
          <a:p>
            <a:pPr lvl="1" algn="just"/>
            <a:r>
              <a:rPr lang="cs-CZ" sz="2100" dirty="0" smtClean="0"/>
              <a:t>Ve vztahu k VS p</a:t>
            </a:r>
            <a:r>
              <a:rPr lang="cs-CZ" sz="2100" dirty="0" smtClean="0"/>
              <a:t>rimárně </a:t>
            </a:r>
            <a:r>
              <a:rPr lang="cs-CZ" sz="2100" dirty="0"/>
              <a:t>náleží </a:t>
            </a:r>
            <a:r>
              <a:rPr lang="cs-CZ" sz="2100" b="1" dirty="0">
                <a:solidFill>
                  <a:schemeClr val="tx2"/>
                </a:solidFill>
              </a:rPr>
              <a:t>moci zákonodárné </a:t>
            </a:r>
            <a:r>
              <a:rPr lang="cs-CZ" sz="2100" dirty="0"/>
              <a:t>(jádrem čl. 79 odst. 1 Ústavy)</a:t>
            </a:r>
          </a:p>
          <a:p>
            <a:pPr lvl="1" algn="just"/>
            <a:r>
              <a:rPr lang="cs-CZ" sz="2100" i="1" dirty="0"/>
              <a:t>Externí (VS je organizována) x interní (VS se sama organizuje)</a:t>
            </a:r>
          </a:p>
          <a:p>
            <a:pPr algn="just">
              <a:lnSpc>
                <a:spcPct val="90000"/>
              </a:lnSpc>
            </a:pPr>
            <a:endParaRPr lang="cs-CZ" sz="2000" dirty="0"/>
          </a:p>
        </p:txBody>
      </p:sp>
      <p:sp>
        <p:nvSpPr>
          <p:cNvPr id="4" name="Zástupný symbol pro zápatí 3"/>
          <p:cNvSpPr>
            <a:spLocks noGrp="1"/>
          </p:cNvSpPr>
          <p:nvPr>
            <p:ph type="ftr" sz="quarter" idx="10"/>
          </p:nvPr>
        </p:nvSpPr>
        <p:spPr/>
        <p:txBody>
          <a:bodyPr/>
          <a:lstStyle/>
          <a:p>
            <a:r>
              <a:rPr lang="cs-CZ" b="1" dirty="0"/>
              <a:t>NVV31K </a:t>
            </a:r>
            <a:r>
              <a:rPr lang="cs-CZ" dirty="0"/>
              <a:t>Vybrané otázky správního práva (27. 9. 2024)</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Tree>
    <p:extLst>
      <p:ext uri="{BB962C8B-B14F-4D97-AF65-F5344CB8AC3E}">
        <p14:creationId xmlns:p14="http://schemas.microsoft.com/office/powerpoint/2010/main" xmlns="" val="40228719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3/ Organizační principy</a:t>
            </a:r>
          </a:p>
        </p:txBody>
      </p:sp>
      <p:sp>
        <p:nvSpPr>
          <p:cNvPr id="3" name="Zástupný symbol pro obsah 2"/>
          <p:cNvSpPr>
            <a:spLocks noGrp="1"/>
          </p:cNvSpPr>
          <p:nvPr>
            <p:ph idx="1"/>
          </p:nvPr>
        </p:nvSpPr>
        <p:spPr>
          <a:xfrm>
            <a:off x="540094" y="1301858"/>
            <a:ext cx="8066301" cy="4926142"/>
          </a:xfrm>
        </p:spPr>
        <p:txBody>
          <a:bodyPr/>
          <a:lstStyle/>
          <a:p>
            <a:pPr algn="just">
              <a:lnSpc>
                <a:spcPct val="100000"/>
              </a:lnSpc>
            </a:pPr>
            <a:r>
              <a:rPr lang="cs-CZ" sz="2000" dirty="0"/>
              <a:t>Míra jejich uplatnění předurčuje výslednou </a:t>
            </a:r>
            <a:r>
              <a:rPr lang="cs-CZ" sz="2000" b="1" dirty="0"/>
              <a:t>podobu organizace</a:t>
            </a:r>
            <a:r>
              <a:rPr lang="cs-CZ" sz="2000" dirty="0"/>
              <a:t> veřejné správy</a:t>
            </a:r>
          </a:p>
          <a:p>
            <a:pPr lvl="1" algn="just"/>
            <a:endParaRPr lang="cs-CZ" sz="1000" b="1" dirty="0">
              <a:solidFill>
                <a:srgbClr val="0000DC"/>
              </a:solidFill>
            </a:endParaRPr>
          </a:p>
          <a:p>
            <a:pPr algn="just">
              <a:lnSpc>
                <a:spcPct val="100000"/>
              </a:lnSpc>
            </a:pPr>
            <a:r>
              <a:rPr lang="cs-CZ" sz="2000" b="1" i="1" dirty="0">
                <a:solidFill>
                  <a:srgbClr val="0000DC"/>
                </a:solidFill>
              </a:rPr>
              <a:t>Územní </a:t>
            </a:r>
            <a:r>
              <a:rPr lang="cs-CZ" sz="2000" b="1" i="1" dirty="0"/>
              <a:t>x</a:t>
            </a:r>
            <a:r>
              <a:rPr lang="cs-CZ" sz="2000" b="1" i="1" dirty="0">
                <a:solidFill>
                  <a:srgbClr val="0000DC"/>
                </a:solidFill>
              </a:rPr>
              <a:t> věcný</a:t>
            </a:r>
          </a:p>
          <a:p>
            <a:pPr algn="just">
              <a:lnSpc>
                <a:spcPct val="100000"/>
              </a:lnSpc>
            </a:pPr>
            <a:r>
              <a:rPr lang="cs-CZ" sz="2000" b="1" i="1" dirty="0">
                <a:solidFill>
                  <a:srgbClr val="0000DC"/>
                </a:solidFill>
              </a:rPr>
              <a:t>Centralizace </a:t>
            </a:r>
            <a:r>
              <a:rPr lang="cs-CZ" sz="2000" b="1" i="1" dirty="0"/>
              <a:t>x</a:t>
            </a:r>
            <a:r>
              <a:rPr lang="cs-CZ" sz="2000" b="1" i="1" dirty="0">
                <a:solidFill>
                  <a:srgbClr val="0000DC"/>
                </a:solidFill>
              </a:rPr>
              <a:t> decentralizace</a:t>
            </a:r>
          </a:p>
          <a:p>
            <a:pPr algn="just">
              <a:lnSpc>
                <a:spcPct val="100000"/>
              </a:lnSpc>
            </a:pPr>
            <a:r>
              <a:rPr lang="cs-CZ" sz="2000" b="1" i="1" dirty="0">
                <a:solidFill>
                  <a:srgbClr val="0000DC"/>
                </a:solidFill>
              </a:rPr>
              <a:t>Koncentrace </a:t>
            </a:r>
            <a:r>
              <a:rPr lang="cs-CZ" sz="2000" b="1" i="1" dirty="0"/>
              <a:t>x </a:t>
            </a:r>
            <a:r>
              <a:rPr lang="cs-CZ" sz="2000" b="1" i="1" dirty="0">
                <a:solidFill>
                  <a:srgbClr val="0000DC"/>
                </a:solidFill>
              </a:rPr>
              <a:t>dekoncentrace</a:t>
            </a:r>
            <a:r>
              <a:rPr lang="cs-CZ" sz="2000" b="1" i="1" dirty="0"/>
              <a:t> </a:t>
            </a:r>
            <a:r>
              <a:rPr lang="cs-CZ" sz="2000" dirty="0"/>
              <a:t>– prostorové organizační členění</a:t>
            </a:r>
          </a:p>
          <a:p>
            <a:pPr marL="685800" lvl="1" indent="-228600" fontAlgn="auto">
              <a:spcBef>
                <a:spcPts val="500"/>
              </a:spcBef>
              <a:spcAft>
                <a:spcPts val="0"/>
              </a:spcAft>
              <a:buClrTx/>
              <a:buSzTx/>
              <a:buFont typeface="Arial" panose="020B0604020202020204" pitchFamily="34" charset="0"/>
              <a:buChar char="•"/>
            </a:pPr>
            <a:r>
              <a:rPr lang="cs-CZ" sz="1800" i="1" kern="1200" dirty="0">
                <a:solidFill>
                  <a:srgbClr val="0000DC"/>
                </a:solidFill>
                <a:latin typeface="Calibri" panose="020F0502020204030204"/>
                <a:ea typeface="+mn-ea"/>
                <a:cs typeface="+mn-cs"/>
              </a:rPr>
              <a:t>Vertikální</a:t>
            </a:r>
            <a:r>
              <a:rPr lang="cs-CZ" sz="1800" i="1" kern="1200" dirty="0">
                <a:solidFill>
                  <a:prstClr val="black"/>
                </a:solidFill>
                <a:latin typeface="Calibri" panose="020F0502020204030204"/>
                <a:ea typeface="+mn-ea"/>
                <a:cs typeface="+mn-cs"/>
              </a:rPr>
              <a:t> – </a:t>
            </a:r>
            <a:r>
              <a:rPr lang="cs-CZ" sz="1800" kern="1200" dirty="0">
                <a:solidFill>
                  <a:prstClr val="black"/>
                </a:solidFill>
                <a:latin typeface="Calibri" panose="020F0502020204030204"/>
                <a:ea typeface="+mn-ea"/>
                <a:cs typeface="+mn-cs"/>
              </a:rPr>
              <a:t>vytváří hierarchii, </a:t>
            </a:r>
            <a:r>
              <a:rPr lang="cs-CZ" sz="1800" b="1" kern="1200" dirty="0">
                <a:latin typeface="Calibri" panose="020F0502020204030204"/>
                <a:ea typeface="+mn-ea"/>
                <a:cs typeface="+mn-cs"/>
              </a:rPr>
              <a:t>vztahy nadřízenosti a podřízenosti </a:t>
            </a:r>
            <a:r>
              <a:rPr lang="cs-CZ" sz="1800" kern="1200" dirty="0">
                <a:solidFill>
                  <a:prstClr val="black"/>
                </a:solidFill>
                <a:latin typeface="Calibri" panose="020F0502020204030204"/>
                <a:ea typeface="+mn-ea"/>
                <a:cs typeface="+mn-cs"/>
              </a:rPr>
              <a:t>mezi jednotlivými organizačními složkami</a:t>
            </a:r>
          </a:p>
          <a:p>
            <a:pPr marL="685800" lvl="1" indent="-228600" fontAlgn="auto">
              <a:spcBef>
                <a:spcPts val="500"/>
              </a:spcBef>
              <a:spcAft>
                <a:spcPts val="0"/>
              </a:spcAft>
              <a:buClrTx/>
              <a:buSzTx/>
              <a:buFont typeface="Arial" panose="020B0604020202020204" pitchFamily="34" charset="0"/>
              <a:buChar char="•"/>
            </a:pPr>
            <a:r>
              <a:rPr lang="cs-CZ" sz="1800" i="1" kern="1200" dirty="0">
                <a:solidFill>
                  <a:srgbClr val="0000DC"/>
                </a:solidFill>
                <a:latin typeface="Calibri" panose="020F0502020204030204"/>
                <a:ea typeface="+mn-ea"/>
                <a:cs typeface="+mn-cs"/>
              </a:rPr>
              <a:t>Horizontální </a:t>
            </a:r>
            <a:r>
              <a:rPr lang="cs-CZ" sz="1800" i="1" kern="1200" dirty="0">
                <a:solidFill>
                  <a:prstClr val="black"/>
                </a:solidFill>
                <a:latin typeface="Calibri" panose="020F0502020204030204"/>
                <a:ea typeface="+mn-ea"/>
                <a:cs typeface="+mn-cs"/>
              </a:rPr>
              <a:t>– </a:t>
            </a:r>
            <a:r>
              <a:rPr lang="cs-CZ" sz="1800" kern="1200" dirty="0">
                <a:solidFill>
                  <a:prstClr val="black"/>
                </a:solidFill>
                <a:latin typeface="Calibri" panose="020F0502020204030204"/>
                <a:ea typeface="+mn-ea"/>
                <a:cs typeface="+mn-cs"/>
              </a:rPr>
              <a:t>v rámci organizačního stupně je vytvořeno </a:t>
            </a:r>
            <a:r>
              <a:rPr lang="cs-CZ" sz="1800" b="1" kern="1200" dirty="0">
                <a:latin typeface="Calibri" panose="020F0502020204030204"/>
                <a:ea typeface="+mn-ea"/>
                <a:cs typeface="+mn-cs"/>
              </a:rPr>
              <a:t>několik složek na stejné úrovni</a:t>
            </a:r>
            <a:r>
              <a:rPr lang="cs-CZ" sz="1800" kern="1200" dirty="0">
                <a:solidFill>
                  <a:prstClr val="black"/>
                </a:solidFill>
                <a:latin typeface="Calibri" panose="020F0502020204030204"/>
                <a:ea typeface="+mn-ea"/>
                <a:cs typeface="+mn-cs"/>
              </a:rPr>
              <a:t>, tj. jeden stupeň se rozdělí na několik částí se samostatnými okruhy činnosti</a:t>
            </a:r>
            <a:endParaRPr lang="cs-CZ" sz="1050" b="1" dirty="0"/>
          </a:p>
          <a:p>
            <a:pPr algn="just">
              <a:lnSpc>
                <a:spcPct val="100000"/>
              </a:lnSpc>
            </a:pPr>
            <a:r>
              <a:rPr lang="cs-CZ" sz="2000" b="1" i="1" dirty="0">
                <a:solidFill>
                  <a:srgbClr val="0000DC"/>
                </a:solidFill>
              </a:rPr>
              <a:t>Kolegiální </a:t>
            </a:r>
            <a:r>
              <a:rPr lang="cs-CZ" sz="2000" b="1" i="1" dirty="0"/>
              <a:t>x</a:t>
            </a:r>
            <a:r>
              <a:rPr lang="cs-CZ" sz="2000" b="1" i="1" dirty="0">
                <a:solidFill>
                  <a:srgbClr val="0000DC"/>
                </a:solidFill>
              </a:rPr>
              <a:t> monokratický</a:t>
            </a:r>
          </a:p>
          <a:p>
            <a:pPr algn="just">
              <a:lnSpc>
                <a:spcPct val="100000"/>
              </a:lnSpc>
            </a:pPr>
            <a:r>
              <a:rPr lang="cs-CZ" sz="2000" b="1" i="1" dirty="0">
                <a:solidFill>
                  <a:srgbClr val="0000DC"/>
                </a:solidFill>
              </a:rPr>
              <a:t>Volební </a:t>
            </a:r>
            <a:r>
              <a:rPr lang="cs-CZ" sz="2000" b="1" i="1" dirty="0"/>
              <a:t>x</a:t>
            </a:r>
            <a:r>
              <a:rPr lang="cs-CZ" sz="2000" b="1" i="1" dirty="0">
                <a:solidFill>
                  <a:srgbClr val="0000DC"/>
                </a:solidFill>
              </a:rPr>
              <a:t> jmenovací</a:t>
            </a:r>
          </a:p>
          <a:p>
            <a:pPr algn="just">
              <a:lnSpc>
                <a:spcPct val="100000"/>
              </a:lnSpc>
            </a:pPr>
            <a:r>
              <a:rPr lang="cs-CZ" sz="2000" b="1" i="1" dirty="0">
                <a:solidFill>
                  <a:srgbClr val="0000DC"/>
                </a:solidFill>
              </a:rPr>
              <a:t>Úřední </a:t>
            </a:r>
            <a:r>
              <a:rPr lang="cs-CZ" sz="2000" b="1" i="1" dirty="0"/>
              <a:t>x</a:t>
            </a:r>
            <a:r>
              <a:rPr lang="cs-CZ" sz="2000" b="1" i="1" dirty="0">
                <a:solidFill>
                  <a:srgbClr val="0000DC"/>
                </a:solidFill>
              </a:rPr>
              <a:t> občanský</a:t>
            </a:r>
          </a:p>
          <a:p>
            <a:pPr lvl="1" algn="just"/>
            <a:endParaRPr lang="cs-CZ" sz="1000" dirty="0"/>
          </a:p>
          <a:p>
            <a:pPr algn="just">
              <a:lnSpc>
                <a:spcPct val="100000"/>
              </a:lnSpc>
            </a:pPr>
            <a:r>
              <a:rPr lang="cs-CZ" sz="2000" dirty="0"/>
              <a:t>Dochází k jejich </a:t>
            </a:r>
            <a:r>
              <a:rPr lang="cs-CZ" sz="2000" b="1" dirty="0"/>
              <a:t>vzájemné kombinaci</a:t>
            </a:r>
            <a:endParaRPr lang="cs-CZ" b="1" dirty="0"/>
          </a:p>
        </p:txBody>
      </p:sp>
      <p:sp>
        <p:nvSpPr>
          <p:cNvPr id="4" name="Zástupný symbol pro zápatí 3"/>
          <p:cNvSpPr>
            <a:spLocks noGrp="1"/>
          </p:cNvSpPr>
          <p:nvPr>
            <p:ph type="ftr" sz="quarter" idx="10"/>
          </p:nvPr>
        </p:nvSpPr>
        <p:spPr/>
        <p:txBody>
          <a:bodyPr/>
          <a:lstStyle/>
          <a:p>
            <a:r>
              <a:rPr lang="cs-CZ" b="1" dirty="0"/>
              <a:t>NVV31K </a:t>
            </a:r>
            <a:r>
              <a:rPr lang="cs-CZ" dirty="0"/>
              <a:t>Vybrané otázky správního práva (27. 9. 2024)</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Tree>
    <p:extLst>
      <p:ext uri="{BB962C8B-B14F-4D97-AF65-F5344CB8AC3E}">
        <p14:creationId xmlns:p14="http://schemas.microsoft.com/office/powerpoint/2010/main" xmlns="" val="1961225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xmlns="" id="{30FB12C6-76DB-40E7-B3B0-2E48F8D88436}"/>
              </a:ext>
            </a:extLst>
          </p:cNvPr>
          <p:cNvSpPr>
            <a:spLocks noGrp="1"/>
          </p:cNvSpPr>
          <p:nvPr>
            <p:ph type="ftr" sz="quarter" idx="10"/>
          </p:nvPr>
        </p:nvSpPr>
        <p:spPr/>
        <p:txBody>
          <a:bodyPr/>
          <a:lstStyle/>
          <a:p>
            <a:r>
              <a:rPr lang="cs-CZ" b="1" dirty="0"/>
              <a:t>NVV31K </a:t>
            </a:r>
            <a:r>
              <a:rPr lang="cs-CZ" dirty="0"/>
              <a:t>Vybrané otázky správního práva (27. 9. 2024)</a:t>
            </a:r>
          </a:p>
        </p:txBody>
      </p:sp>
      <p:sp>
        <p:nvSpPr>
          <p:cNvPr id="3" name="Zástupný symbol pro číslo snímku 2">
            <a:extLst>
              <a:ext uri="{FF2B5EF4-FFF2-40B4-BE49-F238E27FC236}">
                <a16:creationId xmlns:a16="http://schemas.microsoft.com/office/drawing/2014/main" xmlns="" id="{DDF7E003-7B39-452E-99A9-3D8C3C3121CB}"/>
              </a:ext>
            </a:extLst>
          </p:cNvPr>
          <p:cNvSpPr>
            <a:spLocks noGrp="1"/>
          </p:cNvSpPr>
          <p:nvPr>
            <p:ph type="sldNum" sz="quarter" idx="11"/>
          </p:nvPr>
        </p:nvSpPr>
        <p:spPr/>
        <p:txBody>
          <a:bodyPr/>
          <a:lstStyle/>
          <a:p>
            <a:fld id="{D6D6C118-631F-4A80-9886-907009361577}" type="slidenum">
              <a:rPr lang="cs-CZ" altLang="cs-CZ" smtClean="0"/>
              <a:pPr/>
              <a:t>23</a:t>
            </a:fld>
            <a:endParaRPr lang="cs-CZ" altLang="cs-CZ" dirty="0"/>
          </a:p>
        </p:txBody>
      </p:sp>
      <p:pic>
        <p:nvPicPr>
          <p:cNvPr id="4" name="Obrázek 3">
            <a:extLst>
              <a:ext uri="{FF2B5EF4-FFF2-40B4-BE49-F238E27FC236}">
                <a16:creationId xmlns:a16="http://schemas.microsoft.com/office/drawing/2014/main" xmlns="" id="{66FE1376-E65D-493F-9D3A-33C3F02F3481}"/>
              </a:ext>
            </a:extLst>
          </p:cNvPr>
          <p:cNvPicPr>
            <a:picLocks noChangeAspect="1"/>
          </p:cNvPicPr>
          <p:nvPr/>
        </p:nvPicPr>
        <p:blipFill>
          <a:blip r:embed="rId2" cstate="print"/>
          <a:stretch>
            <a:fillRect/>
          </a:stretch>
        </p:blipFill>
        <p:spPr>
          <a:xfrm>
            <a:off x="594809" y="322819"/>
            <a:ext cx="7955970" cy="6000489"/>
          </a:xfrm>
          <a:prstGeom prst="rect">
            <a:avLst/>
          </a:prstGeom>
        </p:spPr>
      </p:pic>
    </p:spTree>
    <p:extLst>
      <p:ext uri="{BB962C8B-B14F-4D97-AF65-F5344CB8AC3E}">
        <p14:creationId xmlns:p14="http://schemas.microsoft.com/office/powerpoint/2010/main" xmlns="" val="7880448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40094" y="378000"/>
            <a:ext cx="8066301" cy="451576"/>
          </a:xfrm>
        </p:spPr>
        <p:txBody>
          <a:bodyPr/>
          <a:lstStyle/>
          <a:p>
            <a:r>
              <a:rPr lang="cs-CZ" dirty="0"/>
              <a:t>3/ Právní východiska organizace veřejné správy</a:t>
            </a:r>
            <a:br>
              <a:rPr lang="cs-CZ" dirty="0"/>
            </a:br>
            <a:endParaRPr lang="cs-CZ" dirty="0"/>
          </a:p>
        </p:txBody>
      </p:sp>
      <p:sp>
        <p:nvSpPr>
          <p:cNvPr id="3" name="Zástupný symbol pro obsah 2"/>
          <p:cNvSpPr>
            <a:spLocks noGrp="1"/>
          </p:cNvSpPr>
          <p:nvPr>
            <p:ph idx="1"/>
          </p:nvPr>
        </p:nvSpPr>
        <p:spPr/>
        <p:txBody>
          <a:bodyPr/>
          <a:lstStyle/>
          <a:p>
            <a:pPr algn="just">
              <a:lnSpc>
                <a:spcPct val="80000"/>
              </a:lnSpc>
              <a:buNone/>
              <a:defRPr/>
            </a:pPr>
            <a:r>
              <a:rPr lang="cs-CZ" sz="2000" b="1" dirty="0"/>
              <a:t>Ústavní východiska</a:t>
            </a:r>
          </a:p>
          <a:p>
            <a:pPr algn="just">
              <a:lnSpc>
                <a:spcPct val="80000"/>
              </a:lnSpc>
              <a:buFont typeface="Arial" pitchFamily="34" charset="0"/>
              <a:buChar char="•"/>
              <a:defRPr/>
            </a:pPr>
            <a:r>
              <a:rPr lang="cs-CZ" sz="1800" dirty="0">
                <a:solidFill>
                  <a:srgbClr val="0000DC"/>
                </a:solidFill>
              </a:rPr>
              <a:t>Čl. 1 odst. 1 Ústavy</a:t>
            </a:r>
          </a:p>
          <a:p>
            <a:pPr algn="just">
              <a:lnSpc>
                <a:spcPct val="80000"/>
              </a:lnSpc>
              <a:buFont typeface="Arial" pitchFamily="34" charset="0"/>
              <a:buChar char="•"/>
              <a:defRPr/>
            </a:pPr>
            <a:r>
              <a:rPr lang="cs-CZ" sz="1800" dirty="0">
                <a:solidFill>
                  <a:srgbClr val="0000DC"/>
                </a:solidFill>
              </a:rPr>
              <a:t>Čl. 8 Ústavy</a:t>
            </a:r>
          </a:p>
          <a:p>
            <a:pPr algn="just">
              <a:lnSpc>
                <a:spcPct val="80000"/>
              </a:lnSpc>
              <a:buFont typeface="Arial" pitchFamily="34" charset="0"/>
              <a:buChar char="•"/>
              <a:defRPr/>
            </a:pPr>
            <a:r>
              <a:rPr lang="cs-CZ" sz="1800" dirty="0">
                <a:solidFill>
                  <a:srgbClr val="0000DC"/>
                </a:solidFill>
              </a:rPr>
              <a:t>Čl. 67 Ústavy</a:t>
            </a:r>
          </a:p>
          <a:p>
            <a:pPr algn="just">
              <a:lnSpc>
                <a:spcPct val="80000"/>
              </a:lnSpc>
              <a:buFont typeface="Arial" pitchFamily="34" charset="0"/>
              <a:buChar char="•"/>
              <a:defRPr/>
            </a:pPr>
            <a:r>
              <a:rPr lang="cs-CZ" sz="1800" dirty="0">
                <a:solidFill>
                  <a:srgbClr val="0000DC"/>
                </a:solidFill>
              </a:rPr>
              <a:t>Čl. 79 odst. 1 Ústavy</a:t>
            </a:r>
          </a:p>
          <a:p>
            <a:pPr algn="just">
              <a:lnSpc>
                <a:spcPct val="80000"/>
              </a:lnSpc>
              <a:buFont typeface="Arial" pitchFamily="34" charset="0"/>
              <a:buChar char="•"/>
              <a:defRPr/>
            </a:pPr>
            <a:r>
              <a:rPr lang="cs-CZ" sz="1800" dirty="0">
                <a:solidFill>
                  <a:srgbClr val="0000DC"/>
                </a:solidFill>
              </a:rPr>
              <a:t>Čl. 99 až 105 Ústavy</a:t>
            </a:r>
          </a:p>
          <a:p>
            <a:pPr algn="just">
              <a:lnSpc>
                <a:spcPct val="80000"/>
              </a:lnSpc>
              <a:buFont typeface="Arial" pitchFamily="34" charset="0"/>
              <a:buChar char="•"/>
              <a:defRPr/>
            </a:pPr>
            <a:endParaRPr lang="cs-CZ" sz="1800" dirty="0">
              <a:solidFill>
                <a:srgbClr val="0000DC"/>
              </a:solidFill>
            </a:endParaRPr>
          </a:p>
          <a:p>
            <a:pPr algn="just">
              <a:lnSpc>
                <a:spcPct val="80000"/>
              </a:lnSpc>
              <a:buFont typeface="Arial" pitchFamily="34" charset="0"/>
              <a:buChar char="•"/>
              <a:defRPr/>
            </a:pPr>
            <a:r>
              <a:rPr lang="cs-CZ" sz="1800" dirty="0" smtClean="0">
                <a:solidFill>
                  <a:srgbClr val="0000DC"/>
                </a:solidFill>
              </a:rPr>
              <a:t>+ Ústavní </a:t>
            </a:r>
            <a:r>
              <a:rPr lang="cs-CZ" sz="1800" dirty="0">
                <a:solidFill>
                  <a:srgbClr val="0000DC"/>
                </a:solidFill>
              </a:rPr>
              <a:t>zákon č. 347/1997 Sb</a:t>
            </a:r>
            <a:r>
              <a:rPr lang="cs-CZ" sz="1800" dirty="0" smtClean="0">
                <a:solidFill>
                  <a:srgbClr val="0000DC"/>
                </a:solidFill>
              </a:rPr>
              <a:t>. </a:t>
            </a:r>
            <a:r>
              <a:rPr lang="cs-CZ" sz="1800" dirty="0" smtClean="0"/>
              <a:t>(zřízení samosprávných krajů)</a:t>
            </a:r>
            <a:endParaRPr lang="cs-CZ" sz="1800" dirty="0"/>
          </a:p>
          <a:p>
            <a:pPr algn="just">
              <a:lnSpc>
                <a:spcPct val="80000"/>
              </a:lnSpc>
              <a:buFont typeface="Arial" pitchFamily="34" charset="0"/>
              <a:buChar char="•"/>
              <a:defRPr/>
            </a:pPr>
            <a:endParaRPr lang="cs-CZ" sz="1800" dirty="0"/>
          </a:p>
          <a:p>
            <a:pPr algn="just">
              <a:lnSpc>
                <a:spcPct val="80000"/>
              </a:lnSpc>
              <a:buFont typeface="Arial" pitchFamily="34" charset="0"/>
              <a:buChar char="•"/>
              <a:defRPr/>
            </a:pPr>
            <a:endParaRPr lang="cs-CZ" sz="1800" dirty="0"/>
          </a:p>
          <a:p>
            <a:pPr algn="just">
              <a:lnSpc>
                <a:spcPct val="80000"/>
              </a:lnSpc>
              <a:buNone/>
              <a:defRPr/>
            </a:pPr>
            <a:r>
              <a:rPr lang="cs-CZ" sz="2000" b="1" dirty="0"/>
              <a:t>Zákonná východiska</a:t>
            </a:r>
          </a:p>
          <a:p>
            <a:pPr algn="just"/>
            <a:r>
              <a:rPr lang="cs-CZ" sz="1800" dirty="0">
                <a:solidFill>
                  <a:srgbClr val="0000DC"/>
                </a:solidFill>
              </a:rPr>
              <a:t>Zákon č. 2/1969 Sb. </a:t>
            </a:r>
            <a:r>
              <a:rPr lang="cs-CZ" sz="1800" dirty="0"/>
              <a:t>= tzv. </a:t>
            </a:r>
            <a:r>
              <a:rPr lang="cs-CZ" sz="1800" b="1" dirty="0"/>
              <a:t>kompetenční zákon</a:t>
            </a:r>
          </a:p>
          <a:p>
            <a:pPr algn="just"/>
            <a:r>
              <a:rPr lang="cs-CZ" sz="1800" dirty="0">
                <a:solidFill>
                  <a:srgbClr val="0000DC"/>
                </a:solidFill>
              </a:rPr>
              <a:t>Zákon č. 51/2020 Sb.</a:t>
            </a:r>
          </a:p>
          <a:p>
            <a:pPr lvl="1" algn="just">
              <a:buNone/>
            </a:pPr>
            <a:endParaRPr lang="cs-CZ" sz="1000" b="1" dirty="0"/>
          </a:p>
          <a:p>
            <a:pPr algn="just">
              <a:buNone/>
            </a:pPr>
            <a:r>
              <a:rPr lang="cs-CZ" sz="1800" b="1" dirty="0"/>
              <a:t>Mezinárodní právo</a:t>
            </a:r>
          </a:p>
          <a:p>
            <a:pPr algn="just"/>
            <a:r>
              <a:rPr lang="cs-CZ" sz="1800" dirty="0">
                <a:solidFill>
                  <a:srgbClr val="0000DC"/>
                </a:solidFill>
              </a:rPr>
              <a:t>Evropská charta místní samosprávy </a:t>
            </a:r>
            <a:r>
              <a:rPr lang="cs-CZ" sz="1800" dirty="0"/>
              <a:t>(č. 181/1999 Sb.)</a:t>
            </a:r>
          </a:p>
        </p:txBody>
      </p:sp>
      <p:sp>
        <p:nvSpPr>
          <p:cNvPr id="4" name="Zástupný symbol pro zápatí 3"/>
          <p:cNvSpPr>
            <a:spLocks noGrp="1"/>
          </p:cNvSpPr>
          <p:nvPr>
            <p:ph type="ftr" sz="quarter" idx="10"/>
          </p:nvPr>
        </p:nvSpPr>
        <p:spPr/>
        <p:txBody>
          <a:bodyPr/>
          <a:lstStyle/>
          <a:p>
            <a:r>
              <a:rPr lang="cs-CZ" b="1" dirty="0"/>
              <a:t>NVV31K </a:t>
            </a:r>
            <a:r>
              <a:rPr lang="cs-CZ" dirty="0"/>
              <a:t>Vybrané otázky správního práva (27. 9. 2024)</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Tree>
    <p:extLst>
      <p:ext uri="{BB962C8B-B14F-4D97-AF65-F5344CB8AC3E}">
        <p14:creationId xmlns:p14="http://schemas.microsoft.com/office/powerpoint/2010/main" xmlns="" val="38216233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3/ Subjekty a vykonavatelé veřejné správy</a:t>
            </a:r>
          </a:p>
        </p:txBody>
      </p:sp>
      <p:sp>
        <p:nvSpPr>
          <p:cNvPr id="5" name="Zástupný symbol pro obsah 4"/>
          <p:cNvSpPr>
            <a:spLocks noGrp="1"/>
          </p:cNvSpPr>
          <p:nvPr>
            <p:ph idx="1"/>
          </p:nvPr>
        </p:nvSpPr>
        <p:spPr/>
        <p:txBody>
          <a:bodyPr/>
          <a:lstStyle/>
          <a:p>
            <a:pPr algn="just"/>
            <a:r>
              <a:rPr lang="cs-CZ" sz="1800" b="1" dirty="0"/>
              <a:t>Subjekt/nositel</a:t>
            </a:r>
            <a:r>
              <a:rPr lang="cs-CZ" sz="1800" dirty="0"/>
              <a:t> – má práva a povinnosti, náleží mu, nese odpovědnost</a:t>
            </a:r>
          </a:p>
          <a:p>
            <a:pPr lvl="1" algn="just"/>
            <a:r>
              <a:rPr lang="cs-CZ" sz="1800" b="1" dirty="0">
                <a:solidFill>
                  <a:srgbClr val="0000DC"/>
                </a:solidFill>
              </a:rPr>
              <a:t>Veřejnoprávní KORPORACE </a:t>
            </a:r>
            <a:r>
              <a:rPr lang="cs-CZ" sz="1800" dirty="0"/>
              <a:t>– </a:t>
            </a:r>
            <a:r>
              <a:rPr lang="cs-CZ" sz="1800" b="1" dirty="0"/>
              <a:t>STÁT</a:t>
            </a:r>
            <a:r>
              <a:rPr lang="cs-CZ" sz="1800" dirty="0"/>
              <a:t>, </a:t>
            </a:r>
            <a:r>
              <a:rPr lang="cs-CZ" sz="1800" b="1" dirty="0"/>
              <a:t>obce a kraje</a:t>
            </a:r>
            <a:r>
              <a:rPr lang="cs-CZ" sz="1800" dirty="0"/>
              <a:t>, veřejné vysoké školy, profesní komora s povinným členstvím…</a:t>
            </a:r>
          </a:p>
          <a:p>
            <a:pPr lvl="1" algn="just"/>
            <a:r>
              <a:rPr lang="cs-CZ" sz="1800" dirty="0">
                <a:solidFill>
                  <a:srgbClr val="0000DC"/>
                </a:solidFill>
              </a:rPr>
              <a:t>Jiné právnické osoby veřejného práva </a:t>
            </a:r>
            <a:r>
              <a:rPr lang="cs-CZ" sz="1800" dirty="0"/>
              <a:t>(teorie: veřejný ústav/podnik/fond)</a:t>
            </a:r>
          </a:p>
          <a:p>
            <a:pPr algn="just"/>
            <a:r>
              <a:rPr lang="cs-CZ" sz="1800" b="1" dirty="0"/>
              <a:t>Vykonavatelé </a:t>
            </a:r>
            <a:r>
              <a:rPr lang="cs-CZ" sz="1800" dirty="0"/>
              <a:t>– </a:t>
            </a:r>
            <a:r>
              <a:rPr lang="cs-CZ" sz="1800" b="1" dirty="0">
                <a:solidFill>
                  <a:srgbClr val="0000DC"/>
                </a:solidFill>
              </a:rPr>
              <a:t>orgán/úřad</a:t>
            </a:r>
            <a:r>
              <a:rPr lang="cs-CZ" sz="1800" dirty="0"/>
              <a:t>, který </a:t>
            </a:r>
            <a:r>
              <a:rPr lang="cs-CZ" sz="1800" dirty="0">
                <a:solidFill>
                  <a:srgbClr val="0000DC"/>
                </a:solidFill>
              </a:rPr>
              <a:t>BEZPROSTŘEDNĚ </a:t>
            </a:r>
            <a:r>
              <a:rPr lang="cs-CZ" sz="1800" b="1" dirty="0">
                <a:solidFill>
                  <a:srgbClr val="0000DC"/>
                </a:solidFill>
              </a:rPr>
              <a:t>vykonává </a:t>
            </a:r>
            <a:r>
              <a:rPr lang="cs-CZ" sz="1800" dirty="0">
                <a:solidFill>
                  <a:srgbClr val="0000DC"/>
                </a:solidFill>
              </a:rPr>
              <a:t>JMÉNEM, V ZÁJMU A NA ÚČET SUBJEKTU VEŘEJNOU SPRÁVU</a:t>
            </a:r>
          </a:p>
          <a:p>
            <a:pPr lvl="1" algn="just"/>
            <a:r>
              <a:rPr lang="cs-CZ" sz="1800" b="1" dirty="0"/>
              <a:t>Pravomoc </a:t>
            </a:r>
            <a:r>
              <a:rPr lang="cs-CZ" sz="1800" dirty="0"/>
              <a:t>– souvislosti se správní činností, „jak se to dělá“, </a:t>
            </a:r>
            <a:r>
              <a:rPr lang="cs-CZ" sz="1800" i="1" dirty="0">
                <a:solidFill>
                  <a:srgbClr val="0000DC"/>
                </a:solidFill>
              </a:rPr>
              <a:t>souhrn právních prostředků k realizaci působnosti</a:t>
            </a:r>
          </a:p>
          <a:p>
            <a:pPr lvl="1" algn="just"/>
            <a:r>
              <a:rPr lang="cs-CZ" sz="1800" b="1" dirty="0"/>
              <a:t>Působnost</a:t>
            </a:r>
            <a:r>
              <a:rPr lang="cs-CZ" sz="1800" dirty="0"/>
              <a:t> (dělení na druhy veřejné správy), „co se dělá“, </a:t>
            </a:r>
            <a:r>
              <a:rPr lang="cs-CZ" sz="1800" i="1" dirty="0">
                <a:solidFill>
                  <a:srgbClr val="0000DC"/>
                </a:solidFill>
              </a:rPr>
              <a:t>předmět, obsah a rozsah činnosti</a:t>
            </a:r>
          </a:p>
          <a:p>
            <a:pPr algn="just"/>
            <a:r>
              <a:rPr lang="cs-CZ" altLang="cs-CZ" sz="1800" dirty="0"/>
              <a:t>Veřejnou správu mohou vykonávat </a:t>
            </a:r>
            <a:r>
              <a:rPr lang="cs-CZ" altLang="cs-CZ" sz="1800" dirty="0">
                <a:solidFill>
                  <a:srgbClr val="0000DC"/>
                </a:solidFill>
              </a:rPr>
              <a:t>subjekty i mimo organizaci veřejné správy na základě zákonné </a:t>
            </a:r>
            <a:r>
              <a:rPr lang="cs-CZ" altLang="cs-CZ" sz="1800" b="1" dirty="0">
                <a:solidFill>
                  <a:srgbClr val="0000DC"/>
                </a:solidFill>
              </a:rPr>
              <a:t>delegace</a:t>
            </a:r>
          </a:p>
          <a:p>
            <a:pPr marL="457200" lvl="1" indent="0">
              <a:buNone/>
            </a:pPr>
            <a:endParaRPr lang="cs-CZ" sz="1800" dirty="0"/>
          </a:p>
        </p:txBody>
      </p:sp>
      <p:sp>
        <p:nvSpPr>
          <p:cNvPr id="3" name="Zástupný symbol pro zápatí 3"/>
          <p:cNvSpPr>
            <a:spLocks noGrp="1"/>
          </p:cNvSpPr>
          <p:nvPr>
            <p:ph type="ftr" sz="quarter" idx="10"/>
          </p:nvPr>
        </p:nvSpPr>
        <p:spPr/>
        <p:txBody>
          <a:bodyPr/>
          <a:lstStyle/>
          <a:p>
            <a:r>
              <a:rPr lang="cs-CZ" b="1" dirty="0"/>
              <a:t>NVV31K </a:t>
            </a:r>
            <a:r>
              <a:rPr lang="cs-CZ" dirty="0"/>
              <a:t>Vybrané otázky správního práva (27. 9. 2024)</a:t>
            </a:r>
          </a:p>
        </p:txBody>
      </p:sp>
      <p:sp>
        <p:nvSpPr>
          <p:cNvPr id="4" name="Zástupný symbol pro číslo snímku 4"/>
          <p:cNvSpPr>
            <a:spLocks noGrp="1"/>
          </p:cNvSpPr>
          <p:nvPr>
            <p:ph type="sldNum" sz="quarter" idx="11"/>
          </p:nvPr>
        </p:nvSpPr>
        <p:spPr/>
        <p:txBody>
          <a:bodyPr/>
          <a:lstStyle/>
          <a:p>
            <a:fld id="{7E028F59-B1F6-4801-94DB-4C8B6157CAC0}" type="slidenum">
              <a:rPr lang="cs-CZ" altLang="cs-CZ"/>
              <a:pPr/>
              <a:t>25</a:t>
            </a:fld>
            <a:endParaRPr lang="cs-CZ" altLang="cs-CZ"/>
          </a:p>
        </p:txBody>
      </p:sp>
    </p:spTree>
    <p:extLst>
      <p:ext uri="{BB962C8B-B14F-4D97-AF65-F5344CB8AC3E}">
        <p14:creationId xmlns:p14="http://schemas.microsoft.com/office/powerpoint/2010/main" xmlns="" val="24194011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3/ Veřejná správa jako organizace a organizace VS</a:t>
            </a:r>
          </a:p>
        </p:txBody>
      </p:sp>
      <p:sp>
        <p:nvSpPr>
          <p:cNvPr id="3" name="Zástupný symbol pro obsah 2"/>
          <p:cNvSpPr>
            <a:spLocks noGrp="1"/>
          </p:cNvSpPr>
          <p:nvPr>
            <p:ph idx="1"/>
          </p:nvPr>
        </p:nvSpPr>
        <p:spPr/>
        <p:txBody>
          <a:bodyPr/>
          <a:lstStyle/>
          <a:p>
            <a:pPr algn="just">
              <a:lnSpc>
                <a:spcPct val="100000"/>
              </a:lnSpc>
            </a:pPr>
            <a:r>
              <a:rPr lang="cs-CZ" dirty="0"/>
              <a:t>Které </a:t>
            </a:r>
            <a:r>
              <a:rPr lang="cs-CZ" b="1" dirty="0"/>
              <a:t>orgány (vykonavatelé) uskutečňují veřejnou správu </a:t>
            </a:r>
            <a:r>
              <a:rPr lang="cs-CZ" dirty="0"/>
              <a:t>jako </a:t>
            </a:r>
            <a:r>
              <a:rPr lang="cs-CZ" dirty="0" smtClean="0"/>
              <a:t>činnost</a:t>
            </a:r>
          </a:p>
          <a:p>
            <a:pPr lvl="1" algn="just"/>
            <a:endParaRPr lang="cs-CZ" dirty="0"/>
          </a:p>
          <a:p>
            <a:pPr algn="just">
              <a:lnSpc>
                <a:spcPct val="100000"/>
              </a:lnSpc>
            </a:pPr>
            <a:r>
              <a:rPr lang="cs-CZ" dirty="0"/>
              <a:t>Orgán musí mít </a:t>
            </a:r>
            <a:r>
              <a:rPr lang="cs-CZ" b="1" dirty="0"/>
              <a:t>veřejnoprávní povahu</a:t>
            </a:r>
          </a:p>
          <a:p>
            <a:pPr lvl="1" algn="just"/>
            <a:r>
              <a:rPr lang="cs-CZ" b="1" dirty="0">
                <a:solidFill>
                  <a:srgbClr val="0000DC"/>
                </a:solidFill>
              </a:rPr>
              <a:t>Originární:</a:t>
            </a:r>
            <a:r>
              <a:rPr lang="cs-CZ" dirty="0">
                <a:solidFill>
                  <a:srgbClr val="0000DC"/>
                </a:solidFill>
              </a:rPr>
              <a:t> </a:t>
            </a:r>
            <a:r>
              <a:rPr lang="cs-CZ" b="1" dirty="0"/>
              <a:t>stát</a:t>
            </a:r>
            <a:r>
              <a:rPr lang="cs-CZ" dirty="0"/>
              <a:t> a </a:t>
            </a:r>
            <a:r>
              <a:rPr lang="cs-CZ" b="1" dirty="0"/>
              <a:t>veřejnoprávní korporace</a:t>
            </a:r>
          </a:p>
          <a:p>
            <a:pPr lvl="1" algn="just"/>
            <a:r>
              <a:rPr lang="cs-CZ" b="1" dirty="0">
                <a:solidFill>
                  <a:srgbClr val="0000DC"/>
                </a:solidFill>
              </a:rPr>
              <a:t>Odvozenou</a:t>
            </a:r>
            <a:r>
              <a:rPr lang="cs-CZ" dirty="0">
                <a:solidFill>
                  <a:srgbClr val="0000DC"/>
                </a:solidFill>
              </a:rPr>
              <a:t> od veřejné moci </a:t>
            </a:r>
            <a:r>
              <a:rPr lang="cs-CZ" dirty="0"/>
              <a:t>(na základě zákona): FO/PO, na základě </a:t>
            </a:r>
            <a:r>
              <a:rPr lang="cs-CZ" b="1" dirty="0">
                <a:solidFill>
                  <a:srgbClr val="0000DC"/>
                </a:solidFill>
              </a:rPr>
              <a:t>delegace </a:t>
            </a:r>
            <a:r>
              <a:rPr lang="cs-CZ" dirty="0">
                <a:solidFill>
                  <a:srgbClr val="0000DC"/>
                </a:solidFill>
              </a:rPr>
              <a:t>(akreditace, autorizace, …), </a:t>
            </a:r>
            <a:r>
              <a:rPr lang="cs-CZ" dirty="0"/>
              <a:t>stávají se „agentem“ veřejné správy a jejím </a:t>
            </a:r>
            <a:r>
              <a:rPr lang="cs-CZ" b="1" dirty="0"/>
              <a:t>vykonavatelem</a:t>
            </a:r>
          </a:p>
          <a:p>
            <a:pPr algn="just"/>
            <a:endParaRPr lang="cs-CZ" dirty="0"/>
          </a:p>
          <a:p>
            <a:pPr algn="just"/>
            <a:endParaRPr lang="cs-CZ" dirty="0"/>
          </a:p>
        </p:txBody>
      </p:sp>
      <p:sp>
        <p:nvSpPr>
          <p:cNvPr id="4" name="Zástupný symbol pro zápatí 3"/>
          <p:cNvSpPr>
            <a:spLocks noGrp="1"/>
          </p:cNvSpPr>
          <p:nvPr>
            <p:ph type="ftr" sz="quarter" idx="10"/>
          </p:nvPr>
        </p:nvSpPr>
        <p:spPr/>
        <p:txBody>
          <a:bodyPr/>
          <a:lstStyle/>
          <a:p>
            <a:r>
              <a:rPr lang="cs-CZ" b="1" dirty="0"/>
              <a:t>NVV31K </a:t>
            </a:r>
            <a:r>
              <a:rPr lang="cs-CZ" dirty="0"/>
              <a:t>Vybrané otázky správního práva (27. 9. 2024)</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Tree>
    <p:extLst>
      <p:ext uri="{BB962C8B-B14F-4D97-AF65-F5344CB8AC3E}">
        <p14:creationId xmlns:p14="http://schemas.microsoft.com/office/powerpoint/2010/main" xmlns="" val="5381886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3/ Správní orgán jako vykonavatel veřejné správy</a:t>
            </a:r>
          </a:p>
        </p:txBody>
      </p:sp>
      <p:sp>
        <p:nvSpPr>
          <p:cNvPr id="5" name="Zástupný symbol pro obsah 4"/>
          <p:cNvSpPr>
            <a:spLocks noGrp="1"/>
          </p:cNvSpPr>
          <p:nvPr>
            <p:ph idx="1"/>
          </p:nvPr>
        </p:nvSpPr>
        <p:spPr/>
        <p:txBody>
          <a:bodyPr/>
          <a:lstStyle/>
          <a:p>
            <a:pPr algn="just">
              <a:lnSpc>
                <a:spcPct val="100000"/>
              </a:lnSpc>
            </a:pPr>
            <a:r>
              <a:rPr lang="cs-CZ" sz="2400" b="1" dirty="0" smtClean="0"/>
              <a:t>Významy pojmu správní orgán</a:t>
            </a:r>
            <a:endParaRPr lang="cs-CZ" sz="2400" b="1" dirty="0"/>
          </a:p>
          <a:p>
            <a:pPr algn="just">
              <a:lnSpc>
                <a:spcPct val="100000"/>
              </a:lnSpc>
            </a:pPr>
            <a:r>
              <a:rPr lang="cs-CZ" sz="2400" b="1" i="1" dirty="0">
                <a:solidFill>
                  <a:srgbClr val="0000DC"/>
                </a:solidFill>
              </a:rPr>
              <a:t>Obecný, teoretický pojem</a:t>
            </a:r>
          </a:p>
          <a:p>
            <a:pPr algn="just">
              <a:lnSpc>
                <a:spcPct val="100000"/>
              </a:lnSpc>
            </a:pPr>
            <a:r>
              <a:rPr lang="cs-CZ" sz="2400" b="1" i="1" dirty="0">
                <a:solidFill>
                  <a:srgbClr val="0000DC"/>
                </a:solidFill>
              </a:rPr>
              <a:t>Legální </a:t>
            </a:r>
            <a:endParaRPr lang="cs-CZ" sz="2400" b="1" i="1" dirty="0" smtClean="0">
              <a:solidFill>
                <a:srgbClr val="0000DC"/>
              </a:solidFill>
            </a:endParaRPr>
          </a:p>
          <a:p>
            <a:pPr lvl="1" algn="just"/>
            <a:r>
              <a:rPr lang="cs-CZ" sz="1600" b="1" dirty="0" smtClean="0"/>
              <a:t>L</a:t>
            </a:r>
            <a:r>
              <a:rPr lang="cs-CZ" sz="1600" b="1" dirty="0" smtClean="0"/>
              <a:t>egislativní </a:t>
            </a:r>
            <a:r>
              <a:rPr lang="cs-CZ" sz="1600" b="1" dirty="0"/>
              <a:t>zkratka orgánu veřejné správy</a:t>
            </a:r>
            <a:r>
              <a:rPr lang="cs-CZ" sz="1600" dirty="0"/>
              <a:t> (§ 1 odst. 1 správního řádu č. 500/2004 Sb., § 4 odst. 1 písm. a) soudního řádu správního č. 150/2002 Sb., …) – </a:t>
            </a:r>
            <a:r>
              <a:rPr lang="cs-CZ" sz="1600" b="1" dirty="0"/>
              <a:t>pozor, specifický kontext!</a:t>
            </a:r>
          </a:p>
          <a:p>
            <a:pPr algn="just">
              <a:lnSpc>
                <a:spcPct val="100000"/>
              </a:lnSpc>
            </a:pPr>
            <a:endParaRPr lang="cs-CZ" sz="2400" b="1" dirty="0"/>
          </a:p>
          <a:p>
            <a:pPr algn="just">
              <a:lnSpc>
                <a:spcPct val="100000"/>
              </a:lnSpc>
            </a:pPr>
            <a:r>
              <a:rPr lang="cs-CZ" sz="2400" dirty="0"/>
              <a:t>Nadto různá </a:t>
            </a:r>
            <a:r>
              <a:rPr lang="cs-CZ" sz="2400" b="1" dirty="0"/>
              <a:t>pojetí</a:t>
            </a:r>
            <a:r>
              <a:rPr lang="cs-CZ" sz="2400" dirty="0"/>
              <a:t> – </a:t>
            </a:r>
            <a:r>
              <a:rPr lang="cs-CZ" sz="2400" i="1" dirty="0">
                <a:solidFill>
                  <a:srgbClr val="0000DC"/>
                </a:solidFill>
              </a:rPr>
              <a:t>funkční </a:t>
            </a:r>
            <a:r>
              <a:rPr lang="cs-CZ" sz="2400" dirty="0"/>
              <a:t>(správní orgán) </a:t>
            </a:r>
            <a:r>
              <a:rPr lang="cs-CZ" sz="2400" b="1" dirty="0"/>
              <a:t>x </a:t>
            </a:r>
            <a:r>
              <a:rPr lang="cs-CZ" sz="2400" i="1" dirty="0">
                <a:solidFill>
                  <a:srgbClr val="0000DC"/>
                </a:solidFill>
              </a:rPr>
              <a:t>institucionální </a:t>
            </a:r>
            <a:r>
              <a:rPr lang="cs-CZ" sz="2400" dirty="0"/>
              <a:t>(správní úřad)</a:t>
            </a:r>
          </a:p>
          <a:p>
            <a:pPr algn="just">
              <a:buNone/>
            </a:pPr>
            <a:endParaRPr lang="cs-CZ" sz="2000" i="1" dirty="0">
              <a:solidFill>
                <a:srgbClr val="0000DC"/>
              </a:solidFill>
            </a:endParaRPr>
          </a:p>
        </p:txBody>
      </p:sp>
      <p:sp>
        <p:nvSpPr>
          <p:cNvPr id="3" name="Zástupný symbol pro zápatí 3"/>
          <p:cNvSpPr>
            <a:spLocks noGrp="1"/>
          </p:cNvSpPr>
          <p:nvPr>
            <p:ph type="ftr" sz="quarter" idx="10"/>
          </p:nvPr>
        </p:nvSpPr>
        <p:spPr/>
        <p:txBody>
          <a:bodyPr/>
          <a:lstStyle/>
          <a:p>
            <a:r>
              <a:rPr lang="cs-CZ" b="1" dirty="0"/>
              <a:t>NVV31K </a:t>
            </a:r>
            <a:r>
              <a:rPr lang="cs-CZ" dirty="0"/>
              <a:t>Vybrané otázky správního práva (27. 9. 2024)</a:t>
            </a:r>
          </a:p>
        </p:txBody>
      </p:sp>
      <p:sp>
        <p:nvSpPr>
          <p:cNvPr id="4" name="Zástupný symbol pro číslo snímku 4"/>
          <p:cNvSpPr>
            <a:spLocks noGrp="1"/>
          </p:cNvSpPr>
          <p:nvPr>
            <p:ph type="sldNum" sz="quarter" idx="11"/>
          </p:nvPr>
        </p:nvSpPr>
        <p:spPr/>
        <p:txBody>
          <a:bodyPr/>
          <a:lstStyle/>
          <a:p>
            <a:fld id="{7E028F59-B1F6-4801-94DB-4C8B6157CAC0}" type="slidenum">
              <a:rPr lang="cs-CZ" altLang="cs-CZ"/>
              <a:pPr/>
              <a:t>27</a:t>
            </a:fld>
            <a:endParaRPr lang="cs-CZ" altLang="cs-CZ"/>
          </a:p>
        </p:txBody>
      </p:sp>
    </p:spTree>
    <p:extLst>
      <p:ext uri="{BB962C8B-B14F-4D97-AF65-F5344CB8AC3E}">
        <p14:creationId xmlns:p14="http://schemas.microsoft.com/office/powerpoint/2010/main" xmlns="" val="41843656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NVV31K </a:t>
            </a:r>
            <a:r>
              <a:rPr lang="cs-CZ" dirty="0"/>
              <a:t>Vybrané otázky správního práva (27. 9. 2024)</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
        <p:nvSpPr>
          <p:cNvPr id="4" name="Nadpis 3"/>
          <p:cNvSpPr>
            <a:spLocks noGrp="1"/>
          </p:cNvSpPr>
          <p:nvPr>
            <p:ph type="title"/>
          </p:nvPr>
        </p:nvSpPr>
        <p:spPr/>
        <p:txBody>
          <a:bodyPr/>
          <a:lstStyle/>
          <a:p>
            <a:r>
              <a:rPr lang="cs-CZ" dirty="0"/>
              <a:t>3/ Státní správa a samospráva</a:t>
            </a:r>
          </a:p>
        </p:txBody>
      </p:sp>
      <p:sp>
        <p:nvSpPr>
          <p:cNvPr id="5" name="Zástupný symbol pro obsah 4"/>
          <p:cNvSpPr>
            <a:spLocks noGrp="1"/>
          </p:cNvSpPr>
          <p:nvPr>
            <p:ph idx="1"/>
          </p:nvPr>
        </p:nvSpPr>
        <p:spPr/>
        <p:txBody>
          <a:bodyPr/>
          <a:lstStyle/>
          <a:p>
            <a:pPr marL="0" indent="0" algn="just">
              <a:lnSpc>
                <a:spcPct val="100000"/>
              </a:lnSpc>
              <a:buNone/>
            </a:pPr>
            <a:r>
              <a:rPr lang="cs-CZ" b="1" dirty="0"/>
              <a:t>Samospráva: </a:t>
            </a:r>
          </a:p>
          <a:p>
            <a:pPr algn="just">
              <a:lnSpc>
                <a:spcPct val="100000"/>
              </a:lnSpc>
            </a:pPr>
            <a:r>
              <a:rPr lang="cs-CZ" sz="2000" i="1" dirty="0">
                <a:solidFill>
                  <a:srgbClr val="0000DC"/>
                </a:solidFill>
              </a:rPr>
              <a:t>Správa části veřejných záležitostí těmi, jichž se bezprostředně týká</a:t>
            </a:r>
          </a:p>
          <a:p>
            <a:pPr algn="just">
              <a:lnSpc>
                <a:spcPct val="100000"/>
              </a:lnSpc>
            </a:pPr>
            <a:r>
              <a:rPr lang="cs-CZ" sz="2000" b="1" dirty="0"/>
              <a:t>Subjekt: </a:t>
            </a:r>
            <a:r>
              <a:rPr lang="cs-CZ" sz="2000" b="1" dirty="0">
                <a:solidFill>
                  <a:srgbClr val="0000DC"/>
                </a:solidFill>
              </a:rPr>
              <a:t>územní samosprávné celky </a:t>
            </a:r>
            <a:r>
              <a:rPr lang="cs-CZ" sz="2000" dirty="0"/>
              <a:t>(obce a kraje) a </a:t>
            </a:r>
            <a:r>
              <a:rPr lang="cs-CZ" sz="2000" dirty="0">
                <a:solidFill>
                  <a:srgbClr val="0000DC"/>
                </a:solidFill>
              </a:rPr>
              <a:t>další/jiné  veřejnoprávní korporace</a:t>
            </a:r>
            <a:r>
              <a:rPr lang="cs-CZ" sz="2000" dirty="0"/>
              <a:t> (samosprávné komory, vysoké školy), </a:t>
            </a:r>
            <a:r>
              <a:rPr lang="cs-CZ" sz="2000" b="1" dirty="0"/>
              <a:t>právo na samosprávu</a:t>
            </a:r>
            <a:r>
              <a:rPr lang="cs-CZ" sz="2000" dirty="0"/>
              <a:t> (ústavně či zákonem zaručené) a povinnost ji vykonávat</a:t>
            </a:r>
          </a:p>
          <a:p>
            <a:pPr algn="just">
              <a:lnSpc>
                <a:spcPct val="100000"/>
              </a:lnSpc>
            </a:pPr>
            <a:r>
              <a:rPr lang="cs-CZ" sz="2000" b="1" dirty="0"/>
              <a:t>Vykonavatel: </a:t>
            </a:r>
            <a:r>
              <a:rPr lang="cs-CZ" sz="2000" b="1" dirty="0">
                <a:solidFill>
                  <a:srgbClr val="0000DC"/>
                </a:solidFill>
              </a:rPr>
              <a:t>orgány</a:t>
            </a:r>
            <a:r>
              <a:rPr lang="cs-CZ" sz="2000" dirty="0">
                <a:solidFill>
                  <a:srgbClr val="0000DC"/>
                </a:solidFill>
              </a:rPr>
              <a:t> ÚSC, orgány jiných </a:t>
            </a:r>
            <a:r>
              <a:rPr lang="cs-CZ" sz="2000" dirty="0" smtClean="0">
                <a:solidFill>
                  <a:srgbClr val="0000DC"/>
                </a:solidFill>
              </a:rPr>
              <a:t>veřejnopr</a:t>
            </a:r>
            <a:r>
              <a:rPr lang="cs-CZ" sz="2000" dirty="0" smtClean="0">
                <a:solidFill>
                  <a:srgbClr val="0000DC"/>
                </a:solidFill>
              </a:rPr>
              <a:t>ávních</a:t>
            </a:r>
            <a:r>
              <a:rPr lang="cs-CZ" sz="2000" dirty="0" smtClean="0">
                <a:solidFill>
                  <a:srgbClr val="0000DC"/>
                </a:solidFill>
              </a:rPr>
              <a:t> </a:t>
            </a:r>
            <a:r>
              <a:rPr lang="cs-CZ" sz="2000" dirty="0">
                <a:solidFill>
                  <a:srgbClr val="0000DC"/>
                </a:solidFill>
              </a:rPr>
              <a:t>korporací</a:t>
            </a:r>
          </a:p>
          <a:p>
            <a:pPr algn="just">
              <a:lnSpc>
                <a:spcPct val="100000"/>
              </a:lnSpc>
            </a:pPr>
            <a:endParaRPr lang="cs-CZ" sz="2000" dirty="0"/>
          </a:p>
          <a:p>
            <a:pPr algn="just">
              <a:lnSpc>
                <a:spcPct val="100000"/>
              </a:lnSpc>
            </a:pPr>
            <a:r>
              <a:rPr lang="cs-CZ" sz="2000" b="1" dirty="0"/>
              <a:t>Autonomie na státu </a:t>
            </a:r>
            <a:r>
              <a:rPr lang="cs-CZ" sz="2000" dirty="0"/>
              <a:t>– </a:t>
            </a:r>
            <a:r>
              <a:rPr lang="cs-CZ" sz="2000" b="1" dirty="0">
                <a:solidFill>
                  <a:srgbClr val="0000DC"/>
                </a:solidFill>
              </a:rPr>
              <a:t>právní</a:t>
            </a:r>
            <a:r>
              <a:rPr lang="cs-CZ" sz="2000" dirty="0"/>
              <a:t> (vlastní veřejná moc, zejména vlastní </a:t>
            </a:r>
            <a:r>
              <a:rPr lang="cs-CZ" sz="2000" dirty="0" err="1"/>
              <a:t>normotvorba</a:t>
            </a:r>
            <a:r>
              <a:rPr lang="cs-CZ" sz="2000" dirty="0"/>
              <a:t> a trestání), </a:t>
            </a:r>
            <a:r>
              <a:rPr lang="cs-CZ" sz="2000" b="1" dirty="0">
                <a:solidFill>
                  <a:srgbClr val="0000DC"/>
                </a:solidFill>
              </a:rPr>
              <a:t>majetková</a:t>
            </a:r>
            <a:r>
              <a:rPr lang="cs-CZ" sz="2000" dirty="0">
                <a:solidFill>
                  <a:srgbClr val="0000DC"/>
                </a:solidFill>
              </a:rPr>
              <a:t>…</a:t>
            </a:r>
          </a:p>
          <a:p>
            <a:pPr algn="just">
              <a:lnSpc>
                <a:spcPct val="100000"/>
              </a:lnSpc>
            </a:pPr>
            <a:endParaRPr lang="cs-CZ" sz="2000" dirty="0"/>
          </a:p>
          <a:p>
            <a:pPr algn="just">
              <a:lnSpc>
                <a:spcPct val="100000"/>
              </a:lnSpc>
            </a:pPr>
            <a:r>
              <a:rPr lang="cs-CZ" sz="2000" b="1" dirty="0"/>
              <a:t>Obecné pravidlo </a:t>
            </a:r>
            <a:r>
              <a:rPr lang="cs-CZ" sz="2000" dirty="0"/>
              <a:t>= </a:t>
            </a:r>
            <a:r>
              <a:rPr lang="cs-CZ" sz="2000" i="1" dirty="0">
                <a:solidFill>
                  <a:srgbClr val="0000DC"/>
                </a:solidFill>
              </a:rPr>
              <a:t>stát může zasahovat do jejich </a:t>
            </a:r>
            <a:r>
              <a:rPr lang="cs-CZ" sz="2000" i="1" dirty="0" smtClean="0">
                <a:solidFill>
                  <a:srgbClr val="0000DC"/>
                </a:solidFill>
              </a:rPr>
              <a:t>činnosti, </a:t>
            </a:r>
            <a:r>
              <a:rPr lang="cs-CZ" sz="2000" i="1" dirty="0">
                <a:solidFill>
                  <a:srgbClr val="0000DC"/>
                </a:solidFill>
              </a:rPr>
              <a:t>vyžaduje-li to ochrana zákona, a jen způsobem stanoveným zákonem</a:t>
            </a:r>
          </a:p>
          <a:p>
            <a:pPr>
              <a:lnSpc>
                <a:spcPct val="100000"/>
              </a:lnSpc>
            </a:pPr>
            <a:endParaRPr lang="cs-CZ" sz="2000" dirty="0"/>
          </a:p>
        </p:txBody>
      </p:sp>
    </p:spTree>
    <p:extLst>
      <p:ext uri="{BB962C8B-B14F-4D97-AF65-F5344CB8AC3E}">
        <p14:creationId xmlns:p14="http://schemas.microsoft.com/office/powerpoint/2010/main" xmlns="" val="447412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NVV31K </a:t>
            </a:r>
            <a:r>
              <a:rPr lang="cs-CZ" dirty="0"/>
              <a:t>Vybrané otázky správního práva (27. 9. 2024)</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4" name="Nadpis 3"/>
          <p:cNvSpPr>
            <a:spLocks noGrp="1"/>
          </p:cNvSpPr>
          <p:nvPr>
            <p:ph type="title"/>
          </p:nvPr>
        </p:nvSpPr>
        <p:spPr/>
        <p:txBody>
          <a:bodyPr/>
          <a:lstStyle/>
          <a:p>
            <a:r>
              <a:rPr lang="cs-CZ" dirty="0"/>
              <a:t>3/ Státní správa a samospráva</a:t>
            </a:r>
          </a:p>
        </p:txBody>
      </p:sp>
      <p:sp>
        <p:nvSpPr>
          <p:cNvPr id="5" name="Zástupný symbol pro obsah 4"/>
          <p:cNvSpPr>
            <a:spLocks noGrp="1"/>
          </p:cNvSpPr>
          <p:nvPr>
            <p:ph idx="1"/>
          </p:nvPr>
        </p:nvSpPr>
        <p:spPr/>
        <p:txBody>
          <a:bodyPr/>
          <a:lstStyle/>
          <a:p>
            <a:pPr marL="0" indent="0" algn="just">
              <a:lnSpc>
                <a:spcPct val="100000"/>
              </a:lnSpc>
              <a:buNone/>
            </a:pPr>
            <a:r>
              <a:rPr lang="cs-CZ" b="1" dirty="0"/>
              <a:t>Samospráva: </a:t>
            </a:r>
          </a:p>
          <a:p>
            <a:pPr algn="just">
              <a:lnSpc>
                <a:spcPct val="100000"/>
              </a:lnSpc>
            </a:pPr>
            <a:r>
              <a:rPr lang="cs-CZ" sz="2000" b="1" dirty="0"/>
              <a:t>Nezávislost </a:t>
            </a:r>
            <a:r>
              <a:rPr lang="cs-CZ" sz="2000" dirty="0"/>
              <a:t>při výkonu samosprávy (vázanost zákony), vázanost vlastními (právními – vnitřními) předpisy</a:t>
            </a:r>
          </a:p>
          <a:p>
            <a:pPr algn="just">
              <a:lnSpc>
                <a:spcPct val="100000"/>
              </a:lnSpc>
            </a:pPr>
            <a:endParaRPr lang="cs-CZ" sz="2000" dirty="0"/>
          </a:p>
          <a:p>
            <a:pPr algn="just">
              <a:lnSpc>
                <a:spcPct val="100000"/>
              </a:lnSpc>
            </a:pPr>
            <a:r>
              <a:rPr lang="cs-CZ" sz="2000" b="1" dirty="0" smtClean="0"/>
              <a:t>Tradiční dělení samosprávy</a:t>
            </a:r>
            <a:endParaRPr lang="cs-CZ" sz="2000" b="1" dirty="0"/>
          </a:p>
          <a:p>
            <a:pPr marL="1028700" lvl="2" indent="-457200" algn="just">
              <a:lnSpc>
                <a:spcPct val="100000"/>
              </a:lnSpc>
              <a:buAutoNum type="alphaLcParenR"/>
            </a:pPr>
            <a:r>
              <a:rPr lang="cs-CZ" sz="2000" b="1" i="1" dirty="0">
                <a:solidFill>
                  <a:srgbClr val="0000DC"/>
                </a:solidFill>
              </a:rPr>
              <a:t>územní </a:t>
            </a:r>
            <a:r>
              <a:rPr lang="cs-CZ" sz="2000" dirty="0"/>
              <a:t>(ústavně - čl. 8 a čl. 99 až 105 Ústavy a mezinárodně – č. 181/1999 Sb. zaručena) a </a:t>
            </a:r>
          </a:p>
          <a:p>
            <a:pPr marL="1028700" lvl="2" indent="-457200" algn="just">
              <a:lnSpc>
                <a:spcPct val="100000"/>
              </a:lnSpc>
              <a:buAutoNum type="alphaLcParenR"/>
            </a:pPr>
            <a:r>
              <a:rPr lang="cs-CZ" sz="2000" b="1" i="1" dirty="0">
                <a:solidFill>
                  <a:srgbClr val="0000DC"/>
                </a:solidFill>
              </a:rPr>
              <a:t>zájmová</a:t>
            </a:r>
            <a:r>
              <a:rPr lang="cs-CZ" sz="2000" dirty="0"/>
              <a:t> (profesní)</a:t>
            </a:r>
            <a:endParaRPr lang="cs-CZ" sz="2000" b="1" dirty="0"/>
          </a:p>
          <a:p>
            <a:pPr algn="just">
              <a:lnSpc>
                <a:spcPct val="100000"/>
              </a:lnSpc>
            </a:pPr>
            <a:endParaRPr lang="cs-CZ" sz="2000" b="1" dirty="0"/>
          </a:p>
          <a:p>
            <a:pPr algn="just">
              <a:lnSpc>
                <a:spcPct val="100000"/>
              </a:lnSpc>
            </a:pPr>
            <a:r>
              <a:rPr lang="cs-CZ" sz="2000" dirty="0"/>
              <a:t>Prozatímní zákon o obecním zřízením </a:t>
            </a:r>
            <a:r>
              <a:rPr lang="cs-CZ" sz="2000" b="1" dirty="0"/>
              <a:t>1849</a:t>
            </a:r>
            <a:r>
              <a:rPr lang="cs-CZ" sz="2000" dirty="0"/>
              <a:t>: </a:t>
            </a:r>
            <a:r>
              <a:rPr lang="cs-CZ" sz="2000" i="1" dirty="0">
                <a:solidFill>
                  <a:srgbClr val="0000DC"/>
                </a:solidFill>
              </a:rPr>
              <a:t>„základem svobodného státu je svobodná obec“</a:t>
            </a:r>
          </a:p>
          <a:p>
            <a:pPr>
              <a:lnSpc>
                <a:spcPct val="100000"/>
              </a:lnSpc>
            </a:pPr>
            <a:endParaRPr lang="cs-CZ" sz="2000" dirty="0"/>
          </a:p>
        </p:txBody>
      </p:sp>
    </p:spTree>
    <p:extLst>
      <p:ext uri="{BB962C8B-B14F-4D97-AF65-F5344CB8AC3E}">
        <p14:creationId xmlns:p14="http://schemas.microsoft.com/office/powerpoint/2010/main" xmlns="" val="3898392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NVV31K </a:t>
            </a:r>
            <a:r>
              <a:rPr lang="cs-CZ" dirty="0"/>
              <a:t>Vybrané otázky správního práva (27. 9. 2024)</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p:cNvSpPr>
            <a:spLocks noGrp="1"/>
          </p:cNvSpPr>
          <p:nvPr>
            <p:ph type="title"/>
          </p:nvPr>
        </p:nvSpPr>
        <p:spPr/>
        <p:txBody>
          <a:bodyPr/>
          <a:lstStyle/>
          <a:p>
            <a:r>
              <a:rPr lang="cs-CZ" dirty="0"/>
              <a:t>1/ Správa soukromá a veřejná</a:t>
            </a:r>
          </a:p>
        </p:txBody>
      </p:sp>
      <p:sp>
        <p:nvSpPr>
          <p:cNvPr id="5" name="Zástupný symbol pro obsah 4"/>
          <p:cNvSpPr>
            <a:spLocks noGrp="1"/>
          </p:cNvSpPr>
          <p:nvPr>
            <p:ph idx="1"/>
          </p:nvPr>
        </p:nvSpPr>
        <p:spPr/>
        <p:txBody>
          <a:bodyPr/>
          <a:lstStyle/>
          <a:p>
            <a:pPr algn="just">
              <a:lnSpc>
                <a:spcPct val="90000"/>
              </a:lnSpc>
            </a:pPr>
            <a:r>
              <a:rPr lang="cs-CZ" altLang="cs-CZ" sz="2400" b="1" dirty="0"/>
              <a:t>Správa</a:t>
            </a:r>
            <a:r>
              <a:rPr lang="cs-CZ" altLang="cs-CZ" sz="2000" dirty="0"/>
              <a:t> – </a:t>
            </a:r>
            <a:r>
              <a:rPr lang="cs-CZ" altLang="cs-CZ" sz="2000" dirty="0">
                <a:solidFill>
                  <a:srgbClr val="0000DC"/>
                </a:solidFill>
              </a:rPr>
              <a:t>záměrná činnost směřující k určitému cíli, spočívá, ve „spravování/řízení“, </a:t>
            </a:r>
            <a:r>
              <a:rPr lang="cs-CZ" altLang="cs-CZ" sz="2000" b="1" dirty="0">
                <a:solidFill>
                  <a:srgbClr val="0000DC"/>
                </a:solidFill>
              </a:rPr>
              <a:t>administrativa</a:t>
            </a:r>
            <a:r>
              <a:rPr lang="cs-CZ" altLang="cs-CZ" sz="2000" dirty="0">
                <a:solidFill>
                  <a:srgbClr val="0000DC"/>
                </a:solidFill>
              </a:rPr>
              <a:t>, není totožná s pojmem „management“</a:t>
            </a:r>
            <a:endParaRPr lang="cs-CZ" altLang="cs-CZ" sz="2000" b="1" dirty="0">
              <a:solidFill>
                <a:srgbClr val="0000DC"/>
              </a:solidFill>
            </a:endParaRPr>
          </a:p>
          <a:p>
            <a:pPr algn="just">
              <a:lnSpc>
                <a:spcPct val="90000"/>
              </a:lnSpc>
            </a:pPr>
            <a:r>
              <a:rPr lang="cs-CZ" altLang="cs-CZ" sz="2400" b="1" dirty="0"/>
              <a:t>Správa soukromá </a:t>
            </a:r>
            <a:r>
              <a:rPr lang="cs-CZ" altLang="cs-CZ" sz="2000" dirty="0"/>
              <a:t>– </a:t>
            </a:r>
            <a:r>
              <a:rPr lang="cs-CZ" altLang="cs-CZ" sz="2000" dirty="0">
                <a:solidFill>
                  <a:srgbClr val="0000DC"/>
                </a:solidFill>
              </a:rPr>
              <a:t>soukromé subjekty, soukromý zájem, soukromé cíle a úkoly, soukromé záležitosti, soukromoprávní prostředky, </a:t>
            </a:r>
            <a:r>
              <a:rPr lang="cs-CZ" altLang="cs-CZ" sz="2000" b="1" dirty="0">
                <a:solidFill>
                  <a:srgbClr val="0000DC"/>
                </a:solidFill>
              </a:rPr>
              <a:t>vše je dovoleno, co není zakázáno</a:t>
            </a:r>
          </a:p>
          <a:p>
            <a:pPr algn="just">
              <a:lnSpc>
                <a:spcPct val="90000"/>
              </a:lnSpc>
            </a:pPr>
            <a:r>
              <a:rPr lang="cs-CZ" altLang="cs-CZ" sz="2400" b="1" dirty="0"/>
              <a:t>Správa veřejná </a:t>
            </a:r>
            <a:r>
              <a:rPr lang="cs-CZ" altLang="cs-CZ" sz="2000" dirty="0"/>
              <a:t>– </a:t>
            </a:r>
            <a:r>
              <a:rPr lang="cs-CZ" altLang="cs-CZ" sz="2000" b="1" dirty="0">
                <a:solidFill>
                  <a:srgbClr val="0000DC"/>
                </a:solidFill>
              </a:rPr>
              <a:t>veřejnoprávní</a:t>
            </a:r>
            <a:r>
              <a:rPr lang="cs-CZ" altLang="cs-CZ" sz="2000" dirty="0">
                <a:solidFill>
                  <a:srgbClr val="0000DC"/>
                </a:solidFill>
              </a:rPr>
              <a:t> subjekty (orgány veřejné správy/správní orgány), povinnost, </a:t>
            </a:r>
            <a:r>
              <a:rPr lang="cs-CZ" altLang="cs-CZ" sz="2000" b="1" dirty="0">
                <a:solidFill>
                  <a:srgbClr val="0000DC"/>
                </a:solidFill>
              </a:rPr>
              <a:t>veřejné</a:t>
            </a:r>
            <a:r>
              <a:rPr lang="cs-CZ" altLang="cs-CZ" sz="2000" dirty="0">
                <a:solidFill>
                  <a:srgbClr val="0000DC"/>
                </a:solidFill>
              </a:rPr>
              <a:t> cíle a úkoly, </a:t>
            </a:r>
            <a:r>
              <a:rPr lang="cs-CZ" altLang="cs-CZ" sz="2000" b="1" dirty="0">
                <a:solidFill>
                  <a:srgbClr val="0000DC"/>
                </a:solidFill>
              </a:rPr>
              <a:t>veřejnoprávní</a:t>
            </a:r>
            <a:r>
              <a:rPr lang="cs-CZ" altLang="cs-CZ" sz="2000" dirty="0">
                <a:solidFill>
                  <a:srgbClr val="0000DC"/>
                </a:solidFill>
              </a:rPr>
              <a:t> prostředky (formy), </a:t>
            </a:r>
            <a:r>
              <a:rPr lang="cs-CZ" altLang="cs-CZ" sz="2000" b="1" dirty="0">
                <a:solidFill>
                  <a:srgbClr val="0000DC"/>
                </a:solidFill>
              </a:rPr>
              <a:t>veřejný</a:t>
            </a:r>
            <a:r>
              <a:rPr lang="cs-CZ" altLang="cs-CZ" sz="2000" dirty="0">
                <a:solidFill>
                  <a:srgbClr val="0000DC"/>
                </a:solidFill>
              </a:rPr>
              <a:t> zájem, </a:t>
            </a:r>
            <a:r>
              <a:rPr lang="cs-CZ" altLang="cs-CZ" sz="2000" b="1" dirty="0">
                <a:solidFill>
                  <a:srgbClr val="0000DC"/>
                </a:solidFill>
              </a:rPr>
              <a:t>veřejné</a:t>
            </a:r>
            <a:r>
              <a:rPr lang="cs-CZ" altLang="cs-CZ" sz="2000" dirty="0">
                <a:solidFill>
                  <a:srgbClr val="0000DC"/>
                </a:solidFill>
              </a:rPr>
              <a:t> záležitosti (veřejné úkoly), </a:t>
            </a:r>
            <a:r>
              <a:rPr lang="cs-CZ" altLang="cs-CZ" sz="2000" b="1" dirty="0">
                <a:solidFill>
                  <a:srgbClr val="0000DC"/>
                </a:solidFill>
              </a:rPr>
              <a:t>povoleno je to, co zákon stanoví </a:t>
            </a:r>
            <a:r>
              <a:rPr lang="cs-CZ" altLang="cs-CZ" sz="2000" dirty="0">
                <a:solidFill>
                  <a:srgbClr val="0000DC"/>
                </a:solidFill>
              </a:rPr>
              <a:t>(v případě „tradičního“ výkonu veřejné správy)</a:t>
            </a:r>
          </a:p>
          <a:p>
            <a:pPr marL="0" indent="0" algn="just">
              <a:lnSpc>
                <a:spcPct val="90000"/>
              </a:lnSpc>
              <a:buNone/>
            </a:pPr>
            <a:endParaRPr lang="cs-CZ" altLang="cs-CZ" sz="2000" u="sng" dirty="0"/>
          </a:p>
          <a:p>
            <a:pPr algn="just">
              <a:lnSpc>
                <a:spcPct val="90000"/>
              </a:lnSpc>
            </a:pPr>
            <a:r>
              <a:rPr lang="cs-CZ" altLang="cs-CZ" sz="2400" b="1" dirty="0"/>
              <a:t>Veřejná správa/stát není „firma“ </a:t>
            </a:r>
            <a:r>
              <a:rPr lang="cs-CZ" altLang="cs-CZ" sz="2000" dirty="0"/>
              <a:t>– nutnost realizovat veřejné úkoly (bez ohledu na zisk a oblíbenost) a naplňovat a chránit/prosazovat veřejný zájem</a:t>
            </a:r>
          </a:p>
          <a:p>
            <a:endParaRPr lang="cs-CZ" sz="2000" dirty="0"/>
          </a:p>
          <a:p>
            <a:endParaRPr lang="cs-CZ" sz="2000" dirty="0"/>
          </a:p>
        </p:txBody>
      </p:sp>
    </p:spTree>
    <p:extLst>
      <p:ext uri="{BB962C8B-B14F-4D97-AF65-F5344CB8AC3E}">
        <p14:creationId xmlns:p14="http://schemas.microsoft.com/office/powerpoint/2010/main" xmlns="" val="29145698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NVV31K </a:t>
            </a:r>
            <a:r>
              <a:rPr lang="cs-CZ" dirty="0"/>
              <a:t>Vybrané otázky správního práva (27. 9. 2024)</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
        <p:nvSpPr>
          <p:cNvPr id="4" name="Nadpis 3"/>
          <p:cNvSpPr>
            <a:spLocks noGrp="1"/>
          </p:cNvSpPr>
          <p:nvPr>
            <p:ph type="title"/>
          </p:nvPr>
        </p:nvSpPr>
        <p:spPr/>
        <p:txBody>
          <a:bodyPr/>
          <a:lstStyle/>
          <a:p>
            <a:r>
              <a:rPr lang="cs-CZ" dirty="0"/>
              <a:t>3/ Státní správa a samospráva</a:t>
            </a:r>
          </a:p>
        </p:txBody>
      </p:sp>
      <p:sp>
        <p:nvSpPr>
          <p:cNvPr id="5" name="Zástupný symbol pro obsah 4"/>
          <p:cNvSpPr>
            <a:spLocks noGrp="1"/>
          </p:cNvSpPr>
          <p:nvPr>
            <p:ph idx="1"/>
          </p:nvPr>
        </p:nvSpPr>
        <p:spPr>
          <a:xfrm>
            <a:off x="540094" y="1353312"/>
            <a:ext cx="8066301" cy="4478688"/>
          </a:xfrm>
        </p:spPr>
        <p:txBody>
          <a:bodyPr/>
          <a:lstStyle/>
          <a:p>
            <a:pPr marL="0" indent="0" algn="just">
              <a:lnSpc>
                <a:spcPct val="100000"/>
              </a:lnSpc>
              <a:buNone/>
            </a:pPr>
            <a:r>
              <a:rPr lang="cs-CZ" b="1" dirty="0"/>
              <a:t>Samospráva: </a:t>
            </a:r>
          </a:p>
          <a:p>
            <a:pPr>
              <a:lnSpc>
                <a:spcPct val="100000"/>
              </a:lnSpc>
            </a:pPr>
            <a:r>
              <a:rPr lang="cs-CZ" sz="1600" b="1" dirty="0"/>
              <a:t>Nejvýznamnější = </a:t>
            </a:r>
            <a:r>
              <a:rPr lang="cs-CZ" sz="1600" b="1" dirty="0">
                <a:solidFill>
                  <a:srgbClr val="0000DC"/>
                </a:solidFill>
              </a:rPr>
              <a:t>obecní (krajská) samospráva </a:t>
            </a:r>
            <a:r>
              <a:rPr lang="cs-CZ" sz="1600" dirty="0"/>
              <a:t>(jako jediná ústavně zaručena)</a:t>
            </a:r>
          </a:p>
          <a:p>
            <a:pPr>
              <a:lnSpc>
                <a:spcPct val="100000"/>
              </a:lnSpc>
            </a:pPr>
            <a:r>
              <a:rPr lang="cs-CZ" sz="1600" dirty="0"/>
              <a:t>Tzv. </a:t>
            </a:r>
            <a:r>
              <a:rPr lang="cs-CZ" sz="1600" b="1" dirty="0"/>
              <a:t>samostatná působnost územních samosprávných celků</a:t>
            </a:r>
          </a:p>
          <a:p>
            <a:pPr>
              <a:lnSpc>
                <a:spcPct val="100000"/>
              </a:lnSpc>
            </a:pPr>
            <a:endParaRPr lang="cs-CZ" sz="1600" dirty="0"/>
          </a:p>
          <a:p>
            <a:pPr>
              <a:lnSpc>
                <a:spcPct val="100000"/>
              </a:lnSpc>
            </a:pPr>
            <a:r>
              <a:rPr lang="cs-CZ" sz="1600" b="1" dirty="0"/>
              <a:t>§ 35 zákona č. 128/2000 Sb., o obcích:</a:t>
            </a:r>
          </a:p>
          <a:p>
            <a:pPr marL="0" indent="0" algn="just">
              <a:lnSpc>
                <a:spcPct val="100000"/>
              </a:lnSpc>
              <a:buNone/>
            </a:pPr>
            <a:r>
              <a:rPr lang="cs-CZ" sz="1600" i="1" dirty="0">
                <a:solidFill>
                  <a:srgbClr val="0000DC"/>
                </a:solidFill>
              </a:rPr>
              <a:t>(</a:t>
            </a:r>
            <a:r>
              <a:rPr lang="cs-CZ" sz="1500" i="1" dirty="0">
                <a:solidFill>
                  <a:srgbClr val="0000DC"/>
                </a:solidFill>
              </a:rPr>
              <a:t>1) Do samostatné působnosti obce patří záležitosti, které jsou </a:t>
            </a:r>
            <a:r>
              <a:rPr lang="cs-CZ" sz="1500" b="1" i="1" dirty="0">
                <a:solidFill>
                  <a:srgbClr val="0000DC"/>
                </a:solidFill>
              </a:rPr>
              <a:t>v zájmu obce a občanů obce</a:t>
            </a:r>
            <a:r>
              <a:rPr lang="cs-CZ" sz="1500" i="1" dirty="0">
                <a:solidFill>
                  <a:srgbClr val="0000DC"/>
                </a:solidFill>
              </a:rPr>
              <a:t>, pokud nejsou zákonem svěřeny krajům nebo pokud nejde o přenesenou působnost orgánů obce nebo o působnost, která je zvláštním zákonem svěřena správním úřadům jako výkon státní správy, a dále záležitosti, které do samostatné působnosti obce svěří zákon.</a:t>
            </a:r>
          </a:p>
          <a:p>
            <a:pPr marL="0" indent="0" algn="just">
              <a:lnSpc>
                <a:spcPct val="100000"/>
              </a:lnSpc>
              <a:buNone/>
            </a:pPr>
            <a:r>
              <a:rPr lang="cs-CZ" sz="1500" i="1" dirty="0">
                <a:solidFill>
                  <a:srgbClr val="0000DC"/>
                </a:solidFill>
              </a:rPr>
              <a:t>(2) Do samostatné působnosti obce patří </a:t>
            </a:r>
            <a:r>
              <a:rPr lang="cs-CZ" sz="1500" b="1" i="1" dirty="0">
                <a:solidFill>
                  <a:srgbClr val="0000DC"/>
                </a:solidFill>
              </a:rPr>
              <a:t>zejména </a:t>
            </a:r>
            <a:r>
              <a:rPr lang="cs-CZ" sz="1500" i="1" dirty="0">
                <a:solidFill>
                  <a:srgbClr val="0000DC"/>
                </a:solidFill>
              </a:rPr>
              <a:t>záležitosti uvedené v § 84, 85 a 102, s výjimkou vydávání nařízení obce. Obec v samostatné působnosti ve svém územním obvodu dále pečuje v souladu s místními předpoklady a s místními zvyklostmi o vytváření podmínek pro rozvoj </a:t>
            </a:r>
            <a:r>
              <a:rPr lang="cs-CZ" sz="1500" b="1" i="1" dirty="0">
                <a:solidFill>
                  <a:srgbClr val="0000DC"/>
                </a:solidFill>
              </a:rPr>
              <a:t>sociální péče </a:t>
            </a:r>
            <a:r>
              <a:rPr lang="cs-CZ" sz="1500" i="1" dirty="0">
                <a:solidFill>
                  <a:srgbClr val="0000DC"/>
                </a:solidFill>
              </a:rPr>
              <a:t>a pro uspokojování </a:t>
            </a:r>
            <a:r>
              <a:rPr lang="cs-CZ" sz="1500" b="1" i="1" dirty="0">
                <a:solidFill>
                  <a:srgbClr val="0000DC"/>
                </a:solidFill>
              </a:rPr>
              <a:t>potřeb svých občanů</a:t>
            </a:r>
            <a:r>
              <a:rPr lang="cs-CZ" sz="1500" i="1" dirty="0">
                <a:solidFill>
                  <a:srgbClr val="0000DC"/>
                </a:solidFill>
              </a:rPr>
              <a:t>. Jde především o uspokojování potřeby </a:t>
            </a:r>
            <a:r>
              <a:rPr lang="cs-CZ" sz="1500" b="1" i="1" dirty="0">
                <a:solidFill>
                  <a:srgbClr val="0000DC"/>
                </a:solidFill>
              </a:rPr>
              <a:t>bydlení, ochrany a rozvoje zdraví, dopravy a spojů, potřeby informací, výchovy a vzdělávání, celkového kulturního rozvoje a ochrany veřejného pořádk</a:t>
            </a:r>
            <a:r>
              <a:rPr lang="cs-CZ" sz="1500" i="1" dirty="0">
                <a:solidFill>
                  <a:srgbClr val="0000DC"/>
                </a:solidFill>
              </a:rPr>
              <a:t>u.</a:t>
            </a:r>
          </a:p>
          <a:p>
            <a:pPr marL="0" indent="0" algn="just">
              <a:lnSpc>
                <a:spcPct val="100000"/>
              </a:lnSpc>
              <a:buNone/>
            </a:pPr>
            <a:r>
              <a:rPr lang="cs-CZ" sz="1500" i="1" dirty="0">
                <a:solidFill>
                  <a:srgbClr val="0000DC"/>
                </a:solidFill>
              </a:rPr>
              <a:t>(3) Při výkonu samostatné působnosti se obec řídí</a:t>
            </a:r>
          </a:p>
          <a:p>
            <a:pPr marL="0" indent="0" algn="just">
              <a:lnSpc>
                <a:spcPct val="100000"/>
              </a:lnSpc>
              <a:buNone/>
            </a:pPr>
            <a:r>
              <a:rPr lang="cs-CZ" sz="1500" i="1" dirty="0">
                <a:solidFill>
                  <a:srgbClr val="0000DC"/>
                </a:solidFill>
              </a:rPr>
              <a:t>a) při vydávání obecně závazných vyhlášek </a:t>
            </a:r>
            <a:r>
              <a:rPr lang="cs-CZ" sz="1500" b="1" i="1" dirty="0">
                <a:solidFill>
                  <a:srgbClr val="0000DC"/>
                </a:solidFill>
              </a:rPr>
              <a:t>zákonem</a:t>
            </a:r>
            <a:r>
              <a:rPr lang="cs-CZ" sz="1500" i="1" dirty="0">
                <a:solidFill>
                  <a:srgbClr val="0000DC"/>
                </a:solidFill>
              </a:rPr>
              <a:t>, </a:t>
            </a:r>
          </a:p>
          <a:p>
            <a:pPr marL="0" indent="0" algn="just">
              <a:lnSpc>
                <a:spcPct val="100000"/>
              </a:lnSpc>
              <a:buNone/>
            </a:pPr>
            <a:r>
              <a:rPr lang="cs-CZ" sz="1500" i="1" dirty="0">
                <a:solidFill>
                  <a:srgbClr val="0000DC"/>
                </a:solidFill>
              </a:rPr>
              <a:t>b) v ostatních záležitostech </a:t>
            </a:r>
            <a:r>
              <a:rPr lang="cs-CZ" sz="1500" b="1" i="1" dirty="0">
                <a:solidFill>
                  <a:srgbClr val="0000DC"/>
                </a:solidFill>
              </a:rPr>
              <a:t>též jinými právními předpisy vydanými na základě zákona</a:t>
            </a:r>
            <a:r>
              <a:rPr lang="cs-CZ" sz="1500" i="1" dirty="0">
                <a:solidFill>
                  <a:srgbClr val="0000DC"/>
                </a:solidFill>
              </a:rPr>
              <a:t>.</a:t>
            </a:r>
          </a:p>
          <a:p>
            <a:pPr>
              <a:lnSpc>
                <a:spcPct val="100000"/>
              </a:lnSpc>
            </a:pPr>
            <a:endParaRPr lang="cs-CZ" sz="1600" dirty="0"/>
          </a:p>
        </p:txBody>
      </p:sp>
    </p:spTree>
    <p:extLst>
      <p:ext uri="{BB962C8B-B14F-4D97-AF65-F5344CB8AC3E}">
        <p14:creationId xmlns:p14="http://schemas.microsoft.com/office/powerpoint/2010/main" xmlns="" val="17419559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NVV31K </a:t>
            </a:r>
            <a:r>
              <a:rPr lang="cs-CZ" dirty="0"/>
              <a:t>Vybrané otázky správního práva (27. 9. 2024)</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
        <p:nvSpPr>
          <p:cNvPr id="4" name="Nadpis 3"/>
          <p:cNvSpPr>
            <a:spLocks noGrp="1"/>
          </p:cNvSpPr>
          <p:nvPr>
            <p:ph type="title"/>
          </p:nvPr>
        </p:nvSpPr>
        <p:spPr/>
        <p:txBody>
          <a:bodyPr/>
          <a:lstStyle/>
          <a:p>
            <a:r>
              <a:rPr lang="cs-CZ" dirty="0"/>
              <a:t>3/ Státní správa a samospráva</a:t>
            </a:r>
          </a:p>
        </p:txBody>
      </p:sp>
      <p:sp>
        <p:nvSpPr>
          <p:cNvPr id="5" name="Zástupný symbol pro obsah 4"/>
          <p:cNvSpPr>
            <a:spLocks noGrp="1"/>
          </p:cNvSpPr>
          <p:nvPr>
            <p:ph idx="1"/>
          </p:nvPr>
        </p:nvSpPr>
        <p:spPr>
          <a:xfrm>
            <a:off x="540094" y="1353312"/>
            <a:ext cx="8066301" cy="4478688"/>
          </a:xfrm>
        </p:spPr>
        <p:txBody>
          <a:bodyPr/>
          <a:lstStyle/>
          <a:p>
            <a:pPr marL="0" indent="0" algn="just">
              <a:lnSpc>
                <a:spcPct val="100000"/>
              </a:lnSpc>
              <a:buNone/>
            </a:pPr>
            <a:r>
              <a:rPr lang="cs-CZ" b="1" dirty="0"/>
              <a:t>Státní správa: </a:t>
            </a:r>
          </a:p>
          <a:p>
            <a:pPr algn="just">
              <a:lnSpc>
                <a:spcPct val="100000"/>
              </a:lnSpc>
            </a:pPr>
            <a:r>
              <a:rPr lang="cs-CZ" sz="2000" i="1" dirty="0">
                <a:solidFill>
                  <a:srgbClr val="0000DC"/>
                </a:solidFill>
              </a:rPr>
              <a:t>Správa záležitostí státu přímo státem, jménem státu a v zájmu státu</a:t>
            </a:r>
          </a:p>
          <a:p>
            <a:pPr algn="just">
              <a:lnSpc>
                <a:spcPct val="100000"/>
              </a:lnSpc>
            </a:pPr>
            <a:r>
              <a:rPr lang="cs-CZ" sz="2000" dirty="0"/>
              <a:t>Instanční vztahy nadřízenosti a podřízenosti</a:t>
            </a:r>
          </a:p>
          <a:p>
            <a:pPr algn="just">
              <a:lnSpc>
                <a:spcPct val="100000"/>
              </a:lnSpc>
            </a:pPr>
            <a:r>
              <a:rPr lang="cs-CZ" sz="2000" b="1" dirty="0"/>
              <a:t>Subjekt: </a:t>
            </a:r>
            <a:r>
              <a:rPr lang="cs-CZ" sz="2000" b="1" dirty="0">
                <a:solidFill>
                  <a:srgbClr val="0000DC"/>
                </a:solidFill>
              </a:rPr>
              <a:t>stát</a:t>
            </a:r>
          </a:p>
          <a:p>
            <a:pPr algn="just">
              <a:lnSpc>
                <a:spcPct val="100000"/>
              </a:lnSpc>
            </a:pPr>
            <a:r>
              <a:rPr lang="cs-CZ" sz="2000" b="1" dirty="0"/>
              <a:t>Vykonavatel</a:t>
            </a:r>
            <a:r>
              <a:rPr lang="cs-CZ" sz="2000" dirty="0"/>
              <a:t> („správní úřad“, „orgán státní správy“):</a:t>
            </a:r>
          </a:p>
          <a:p>
            <a:pPr lvl="1" algn="just"/>
            <a:r>
              <a:rPr lang="cs-CZ" b="1" dirty="0">
                <a:solidFill>
                  <a:srgbClr val="0000DC"/>
                </a:solidFill>
              </a:rPr>
              <a:t>orgány státu </a:t>
            </a:r>
            <a:r>
              <a:rPr lang="cs-CZ" dirty="0"/>
              <a:t>(orgány státní správy), </a:t>
            </a:r>
            <a:r>
              <a:rPr lang="cs-CZ" b="1" dirty="0"/>
              <a:t>tzv. přímí vykonavatelé</a:t>
            </a:r>
          </a:p>
          <a:p>
            <a:pPr lvl="1" algn="just"/>
            <a:r>
              <a:rPr lang="cs-CZ" b="1" dirty="0">
                <a:solidFill>
                  <a:srgbClr val="0000DC"/>
                </a:solidFill>
              </a:rPr>
              <a:t>orgány jiných subjektů </a:t>
            </a:r>
            <a:r>
              <a:rPr lang="cs-CZ" b="1" dirty="0"/>
              <a:t>- </a:t>
            </a:r>
            <a:r>
              <a:rPr lang="cs-CZ" dirty="0"/>
              <a:t>zákonem jsou pověřeni k výkonu státní správy (čl. 105 Ústavy „</a:t>
            </a:r>
            <a:r>
              <a:rPr lang="cs-CZ" i="1" dirty="0"/>
              <a:t>Výkon státní správy lze svěřit orgánům samosprávy jen tehdy, stanoví-li to zákon</a:t>
            </a:r>
            <a:r>
              <a:rPr lang="cs-CZ" dirty="0"/>
              <a:t>“) - </a:t>
            </a:r>
            <a:r>
              <a:rPr lang="cs-CZ" b="1" dirty="0">
                <a:solidFill>
                  <a:srgbClr val="0000DC"/>
                </a:solidFill>
              </a:rPr>
              <a:t>nepřímí vykonavatelé</a:t>
            </a:r>
            <a:r>
              <a:rPr lang="cs-CZ" b="1" dirty="0"/>
              <a:t> </a:t>
            </a:r>
            <a:r>
              <a:rPr lang="cs-CZ" dirty="0"/>
              <a:t>– tzv. </a:t>
            </a:r>
            <a:r>
              <a:rPr lang="cs-CZ" b="1" dirty="0"/>
              <a:t>přenesená působnost</a:t>
            </a:r>
            <a:r>
              <a:rPr lang="cs-CZ" dirty="0"/>
              <a:t>, např. obecní a krajský úřad; </a:t>
            </a:r>
            <a:r>
              <a:rPr lang="cs-CZ" b="1" dirty="0"/>
              <a:t>příspěvek</a:t>
            </a:r>
            <a:r>
              <a:rPr lang="cs-CZ" dirty="0"/>
              <a:t> na přenesenou působnost (§ 62 zákona o obcích a § 29 zákona o krajích)</a:t>
            </a:r>
          </a:p>
          <a:p>
            <a:pPr lvl="1" algn="just"/>
            <a:endParaRPr lang="cs-CZ" dirty="0"/>
          </a:p>
          <a:p>
            <a:pPr lvl="1" algn="just"/>
            <a:r>
              <a:rPr lang="cs-CZ" b="1" dirty="0"/>
              <a:t>V ČR </a:t>
            </a:r>
            <a:r>
              <a:rPr lang="cs-CZ" dirty="0"/>
              <a:t>tzv. </a:t>
            </a:r>
            <a:r>
              <a:rPr lang="cs-CZ" b="1" dirty="0">
                <a:solidFill>
                  <a:srgbClr val="0000DC"/>
                </a:solidFill>
              </a:rPr>
              <a:t>smíšený model</a:t>
            </a:r>
          </a:p>
          <a:p>
            <a:pPr>
              <a:lnSpc>
                <a:spcPct val="100000"/>
              </a:lnSpc>
            </a:pPr>
            <a:endParaRPr lang="cs-CZ" sz="1600" dirty="0"/>
          </a:p>
        </p:txBody>
      </p:sp>
    </p:spTree>
    <p:extLst>
      <p:ext uri="{BB962C8B-B14F-4D97-AF65-F5344CB8AC3E}">
        <p14:creationId xmlns:p14="http://schemas.microsoft.com/office/powerpoint/2010/main" xmlns="" val="33346116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NVV31K </a:t>
            </a:r>
            <a:r>
              <a:rPr lang="cs-CZ" dirty="0"/>
              <a:t>Vybrané otázky správního práva (27. 9. 2024)</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
        <p:nvSpPr>
          <p:cNvPr id="4" name="Nadpis 3"/>
          <p:cNvSpPr>
            <a:spLocks noGrp="1"/>
          </p:cNvSpPr>
          <p:nvPr>
            <p:ph type="title"/>
          </p:nvPr>
        </p:nvSpPr>
        <p:spPr/>
        <p:txBody>
          <a:bodyPr/>
          <a:lstStyle/>
          <a:p>
            <a:r>
              <a:rPr lang="cs-CZ" dirty="0"/>
              <a:t>3/ Státní správa a samospráva</a:t>
            </a:r>
          </a:p>
        </p:txBody>
      </p:sp>
      <p:sp>
        <p:nvSpPr>
          <p:cNvPr id="5" name="Zástupný symbol pro obsah 4"/>
          <p:cNvSpPr>
            <a:spLocks noGrp="1"/>
          </p:cNvSpPr>
          <p:nvPr>
            <p:ph idx="1"/>
          </p:nvPr>
        </p:nvSpPr>
        <p:spPr/>
        <p:txBody>
          <a:bodyPr/>
          <a:lstStyle/>
          <a:p>
            <a:pPr algn="just">
              <a:lnSpc>
                <a:spcPct val="100000"/>
              </a:lnSpc>
            </a:pPr>
            <a:r>
              <a:rPr lang="cs-CZ" b="1" dirty="0"/>
              <a:t>Kombinace…</a:t>
            </a:r>
          </a:p>
          <a:p>
            <a:pPr algn="just">
              <a:lnSpc>
                <a:spcPct val="100000"/>
              </a:lnSpc>
            </a:pPr>
            <a:r>
              <a:rPr lang="cs-CZ" sz="2000" b="1" dirty="0"/>
              <a:t>Samospráva</a:t>
            </a:r>
            <a:r>
              <a:rPr lang="cs-CZ" b="1" dirty="0"/>
              <a:t> </a:t>
            </a:r>
            <a:r>
              <a:rPr lang="cs-CZ" sz="2000" b="1" dirty="0">
                <a:solidFill>
                  <a:srgbClr val="0000DC"/>
                </a:solidFill>
              </a:rPr>
              <a:t>= samostatná působnost</a:t>
            </a:r>
            <a:endParaRPr lang="cs-CZ" b="1" dirty="0">
              <a:solidFill>
                <a:srgbClr val="0000DC"/>
              </a:solidFill>
            </a:endParaRPr>
          </a:p>
          <a:p>
            <a:pPr algn="just">
              <a:lnSpc>
                <a:spcPct val="100000"/>
              </a:lnSpc>
            </a:pPr>
            <a:r>
              <a:rPr lang="cs-CZ" sz="2000" b="1" dirty="0"/>
              <a:t>Státní správa </a:t>
            </a:r>
            <a:r>
              <a:rPr lang="cs-CZ" sz="2000" dirty="0"/>
              <a:t>– a) </a:t>
            </a:r>
            <a:r>
              <a:rPr lang="cs-CZ" sz="2000" i="1" dirty="0">
                <a:solidFill>
                  <a:srgbClr val="0000DC"/>
                </a:solidFill>
              </a:rPr>
              <a:t>přímá</a:t>
            </a:r>
            <a:r>
              <a:rPr lang="cs-CZ" sz="2000" dirty="0"/>
              <a:t> a b) </a:t>
            </a:r>
            <a:r>
              <a:rPr lang="cs-CZ" sz="2000" i="1" dirty="0">
                <a:solidFill>
                  <a:srgbClr val="0000DC"/>
                </a:solidFill>
              </a:rPr>
              <a:t>nepřímá</a:t>
            </a:r>
            <a:r>
              <a:rPr lang="cs-CZ" sz="2000" dirty="0"/>
              <a:t> – </a:t>
            </a:r>
            <a:r>
              <a:rPr lang="cs-CZ" sz="2000" b="1" dirty="0">
                <a:solidFill>
                  <a:srgbClr val="0000DC"/>
                </a:solidFill>
              </a:rPr>
              <a:t>tzv. přenesená působnost</a:t>
            </a:r>
          </a:p>
          <a:p>
            <a:pPr algn="just">
              <a:lnSpc>
                <a:spcPct val="100000"/>
              </a:lnSpc>
            </a:pPr>
            <a:endParaRPr lang="cs-CZ" sz="2000" dirty="0"/>
          </a:p>
          <a:p>
            <a:pPr algn="just">
              <a:lnSpc>
                <a:spcPct val="100000"/>
              </a:lnSpc>
            </a:pPr>
            <a:r>
              <a:rPr lang="cs-CZ" sz="2000" b="1" dirty="0">
                <a:solidFill>
                  <a:srgbClr val="0000DC"/>
                </a:solidFill>
              </a:rPr>
              <a:t>Smíšený/spojený model: </a:t>
            </a:r>
            <a:r>
              <a:rPr lang="cs-CZ" sz="2000" dirty="0"/>
              <a:t>orgány ÚSC (především jejich úřady) </a:t>
            </a:r>
            <a:r>
              <a:rPr lang="cs-CZ" sz="2000" b="1" dirty="0"/>
              <a:t>vedle samosprávy a samostatné působnosti </a:t>
            </a:r>
            <a:r>
              <a:rPr lang="cs-CZ" sz="2000" dirty="0"/>
              <a:t>vykonávají </a:t>
            </a:r>
            <a:r>
              <a:rPr lang="cs-CZ" sz="2000" b="1" dirty="0"/>
              <a:t>za stát, pro stát a jménem státu</a:t>
            </a:r>
            <a:r>
              <a:rPr lang="cs-CZ" sz="2000" dirty="0"/>
              <a:t> působnost přenesenou, neboli státní </a:t>
            </a:r>
            <a:r>
              <a:rPr lang="cs-CZ" sz="2000" dirty="0" smtClean="0"/>
              <a:t>správu</a:t>
            </a:r>
          </a:p>
          <a:p>
            <a:pPr lvl="1" algn="just"/>
            <a:r>
              <a:rPr lang="cs-CZ" b="1" dirty="0" smtClean="0">
                <a:solidFill>
                  <a:srgbClr val="0000DC"/>
                </a:solidFill>
              </a:rPr>
              <a:t>výhoda</a:t>
            </a:r>
            <a:r>
              <a:rPr lang="cs-CZ" b="1" dirty="0">
                <a:solidFill>
                  <a:srgbClr val="0000DC"/>
                </a:solidFill>
              </a:rPr>
              <a:t>:</a:t>
            </a:r>
            <a:r>
              <a:rPr lang="cs-CZ" dirty="0">
                <a:solidFill>
                  <a:srgbClr val="0000DC"/>
                </a:solidFill>
              </a:rPr>
              <a:t> </a:t>
            </a:r>
            <a:r>
              <a:rPr lang="cs-CZ" dirty="0"/>
              <a:t>nemusí se zřizovat speciální a nové orgány, dělají to „jiní“, je to blíže </a:t>
            </a:r>
            <a:r>
              <a:rPr lang="cs-CZ" dirty="0" smtClean="0"/>
              <a:t>občanům</a:t>
            </a:r>
          </a:p>
          <a:p>
            <a:pPr lvl="1" algn="just"/>
            <a:r>
              <a:rPr lang="cs-CZ" b="1" dirty="0" smtClean="0">
                <a:solidFill>
                  <a:srgbClr val="0000DC"/>
                </a:solidFill>
              </a:rPr>
              <a:t>nevýhoda</a:t>
            </a:r>
            <a:r>
              <a:rPr lang="cs-CZ" b="1" dirty="0">
                <a:solidFill>
                  <a:srgbClr val="0000DC"/>
                </a:solidFill>
              </a:rPr>
              <a:t>:</a:t>
            </a:r>
            <a:r>
              <a:rPr lang="cs-CZ" dirty="0">
                <a:solidFill>
                  <a:srgbClr val="0000DC"/>
                </a:solidFill>
              </a:rPr>
              <a:t> </a:t>
            </a:r>
            <a:r>
              <a:rPr lang="cs-CZ" dirty="0"/>
              <a:t>střet samosprávy a státní správy </a:t>
            </a:r>
            <a:r>
              <a:rPr lang="cs-CZ" dirty="0" smtClean="0"/>
              <a:t>(tzv. </a:t>
            </a:r>
            <a:r>
              <a:rPr lang="cs-CZ" i="1" dirty="0" smtClean="0"/>
              <a:t>systémová </a:t>
            </a:r>
            <a:r>
              <a:rPr lang="cs-CZ" i="1" dirty="0"/>
              <a:t>podjatost</a:t>
            </a:r>
            <a:r>
              <a:rPr lang="cs-CZ" dirty="0"/>
              <a:t>), obtížná kontrola, složitost, vázané na obcích a krajích…</a:t>
            </a:r>
          </a:p>
        </p:txBody>
      </p:sp>
    </p:spTree>
    <p:extLst>
      <p:ext uri="{BB962C8B-B14F-4D97-AF65-F5344CB8AC3E}">
        <p14:creationId xmlns:p14="http://schemas.microsoft.com/office/powerpoint/2010/main" xmlns="" val="38456534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NVV31K </a:t>
            </a:r>
            <a:r>
              <a:rPr lang="cs-CZ" dirty="0"/>
              <a:t>Vybrané otázky správního práva (27. 9. 2024)</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
        <p:nvSpPr>
          <p:cNvPr id="4" name="Nadpis 3"/>
          <p:cNvSpPr>
            <a:spLocks noGrp="1"/>
          </p:cNvSpPr>
          <p:nvPr>
            <p:ph type="title"/>
          </p:nvPr>
        </p:nvSpPr>
        <p:spPr/>
        <p:txBody>
          <a:bodyPr/>
          <a:lstStyle/>
          <a:p>
            <a:r>
              <a:rPr lang="cs-CZ" dirty="0"/>
              <a:t>3/ Státní správa a samospráva</a:t>
            </a:r>
          </a:p>
        </p:txBody>
      </p:sp>
      <p:sp>
        <p:nvSpPr>
          <p:cNvPr id="5" name="Zástupný symbol pro obsah 4"/>
          <p:cNvSpPr>
            <a:spLocks noGrp="1"/>
          </p:cNvSpPr>
          <p:nvPr>
            <p:ph idx="1"/>
          </p:nvPr>
        </p:nvSpPr>
        <p:spPr/>
        <p:txBody>
          <a:bodyPr/>
          <a:lstStyle/>
          <a:p>
            <a:pPr>
              <a:lnSpc>
                <a:spcPct val="100000"/>
              </a:lnSpc>
            </a:pPr>
            <a:r>
              <a:rPr lang="cs-CZ" sz="2000" b="1" dirty="0"/>
              <a:t>Výroční zpráva o veřejné správě 2018 (str. 19)</a:t>
            </a:r>
          </a:p>
          <a:p>
            <a:pPr marL="0" indent="0" algn="just">
              <a:lnSpc>
                <a:spcPct val="100000"/>
              </a:lnSpc>
              <a:buNone/>
            </a:pPr>
            <a:r>
              <a:rPr lang="cs-CZ" sz="1800" i="1" dirty="0">
                <a:solidFill>
                  <a:srgbClr val="0000DC"/>
                </a:solidFill>
              </a:rPr>
              <a:t>Již z podstaty fungování </a:t>
            </a:r>
            <a:r>
              <a:rPr lang="cs-CZ" sz="1800" b="1" i="1" dirty="0">
                <a:solidFill>
                  <a:srgbClr val="0000DC"/>
                </a:solidFill>
              </a:rPr>
              <a:t>spojeného modelu výkonu veřejné správy </a:t>
            </a:r>
            <a:r>
              <a:rPr lang="cs-CZ" sz="1800" i="1" dirty="0">
                <a:solidFill>
                  <a:srgbClr val="0000DC"/>
                </a:solidFill>
              </a:rPr>
              <a:t>vyplývá, že občané přicházejí do kontaktu s veřejnou správou nejvíce prostřednictvím obecních úřadů (vč. městských úřadů, magistrátů nebo úřadů městyse). Na těchto úřadech je </a:t>
            </a:r>
            <a:r>
              <a:rPr lang="cs-CZ" sz="1800" b="1" i="1" dirty="0">
                <a:solidFill>
                  <a:srgbClr val="0000DC"/>
                </a:solidFill>
              </a:rPr>
              <a:t>koncentrováno největší množství agend</a:t>
            </a:r>
            <a:r>
              <a:rPr lang="cs-CZ" sz="1800" i="1" dirty="0">
                <a:solidFill>
                  <a:srgbClr val="0000DC"/>
                </a:solidFill>
              </a:rPr>
              <a:t>, přičemž se jedná zejména o ty, které vyžadují nejširší územní dostupnost</a:t>
            </a:r>
            <a:r>
              <a:rPr lang="cs-CZ" sz="1800" dirty="0">
                <a:solidFill>
                  <a:srgbClr val="0000DC"/>
                </a:solidFill>
              </a:rPr>
              <a:t>. </a:t>
            </a:r>
          </a:p>
          <a:p>
            <a:pPr>
              <a:lnSpc>
                <a:spcPct val="100000"/>
              </a:lnSpc>
            </a:pPr>
            <a:r>
              <a:rPr lang="cs-CZ" sz="1800" b="1" dirty="0"/>
              <a:t>Výroční zpráva o veřejné správě 2016 (str. 11)</a:t>
            </a:r>
          </a:p>
          <a:p>
            <a:pPr marL="0" indent="0" algn="just">
              <a:lnSpc>
                <a:spcPct val="100000"/>
              </a:lnSpc>
              <a:buNone/>
            </a:pPr>
            <a:r>
              <a:rPr lang="cs-CZ" sz="1800" i="1" dirty="0">
                <a:solidFill>
                  <a:srgbClr val="0000DC"/>
                </a:solidFill>
              </a:rPr>
              <a:t>Přestože "veřejná správa" není ústavní pojem, rozumíme mu a vnímáme jej jako </a:t>
            </a:r>
            <a:r>
              <a:rPr lang="cs-CZ" sz="1800" b="1" i="1" dirty="0">
                <a:solidFill>
                  <a:srgbClr val="0000DC"/>
                </a:solidFill>
              </a:rPr>
              <a:t>most pojící státní správu a územní samosprávu</a:t>
            </a:r>
            <a:r>
              <a:rPr lang="cs-CZ" sz="1800" i="1" dirty="0">
                <a:solidFill>
                  <a:srgbClr val="0000DC"/>
                </a:solidFill>
              </a:rPr>
              <a:t>. Systém veřejné správy v ČR </a:t>
            </a:r>
            <a:r>
              <a:rPr lang="cs-CZ" sz="1800" b="1" i="1" dirty="0">
                <a:solidFill>
                  <a:srgbClr val="0000DC"/>
                </a:solidFill>
              </a:rPr>
              <a:t>není jednoduchý</a:t>
            </a:r>
            <a:r>
              <a:rPr lang="cs-CZ" sz="1800" i="1" dirty="0">
                <a:solidFill>
                  <a:srgbClr val="0000DC"/>
                </a:solidFill>
              </a:rPr>
              <a:t>, mísí se v něm </a:t>
            </a:r>
            <a:r>
              <a:rPr lang="cs-CZ" sz="1800" b="1" i="1" dirty="0">
                <a:solidFill>
                  <a:srgbClr val="0000DC"/>
                </a:solidFill>
              </a:rPr>
              <a:t>ústavní samosprávné pojetí </a:t>
            </a:r>
            <a:r>
              <a:rPr lang="cs-CZ" sz="1800" i="1" dirty="0">
                <a:solidFill>
                  <a:srgbClr val="0000DC"/>
                </a:solidFill>
              </a:rPr>
              <a:t>s členěním státu na okresy, které bylo založeno dnes již jedním z nejstarších zákonů českého právního řádu. </a:t>
            </a:r>
            <a:r>
              <a:rPr lang="cs-CZ" sz="1800" b="1" i="1" dirty="0">
                <a:solidFill>
                  <a:srgbClr val="0000DC"/>
                </a:solidFill>
              </a:rPr>
              <a:t>Dvě rozdílná územně správní členění</a:t>
            </a:r>
            <a:r>
              <a:rPr lang="cs-CZ" sz="1800" i="1" dirty="0">
                <a:solidFill>
                  <a:srgbClr val="0000DC"/>
                </a:solidFill>
              </a:rPr>
              <a:t> nutně působí ve </a:t>
            </a:r>
            <a:r>
              <a:rPr lang="cs-CZ" sz="1800" b="1" i="1" dirty="0">
                <a:solidFill>
                  <a:srgbClr val="0000DC"/>
                </a:solidFill>
              </a:rPr>
              <a:t>spojeném modelu výkonu veřejné správy</a:t>
            </a:r>
            <a:r>
              <a:rPr lang="cs-CZ" sz="1800" i="1" dirty="0">
                <a:solidFill>
                  <a:srgbClr val="0000DC"/>
                </a:solidFill>
              </a:rPr>
              <a:t> problémy občanům i úřadům. Tyto a rovněž i další méně archaické potíže začaly řešit strategie veřejné správy právě v roce 2016 s cílem harmonizovat administrativu státu a dokončit reformu započatou v 90. letech 20. století. </a:t>
            </a:r>
            <a:r>
              <a:rPr lang="cs-CZ" sz="1800" dirty="0">
                <a:solidFill>
                  <a:srgbClr val="0000DC"/>
                </a:solidFill>
              </a:rPr>
              <a:t>(str. 11)</a:t>
            </a:r>
          </a:p>
          <a:p>
            <a:pPr marL="0" indent="0" algn="just">
              <a:lnSpc>
                <a:spcPct val="100000"/>
              </a:lnSpc>
              <a:buNone/>
            </a:pPr>
            <a:endParaRPr lang="cs-CZ" sz="1800" dirty="0">
              <a:solidFill>
                <a:srgbClr val="0000DC"/>
              </a:solidFill>
            </a:endParaRPr>
          </a:p>
        </p:txBody>
      </p:sp>
    </p:spTree>
    <p:extLst>
      <p:ext uri="{BB962C8B-B14F-4D97-AF65-F5344CB8AC3E}">
        <p14:creationId xmlns:p14="http://schemas.microsoft.com/office/powerpoint/2010/main" xmlns="" val="1350466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NVV31K </a:t>
            </a:r>
            <a:r>
              <a:rPr lang="cs-CZ" dirty="0"/>
              <a:t>Vybrané otázky správního práva (27. 9. 2024)</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
        <p:nvSpPr>
          <p:cNvPr id="4" name="Nadpis 3"/>
          <p:cNvSpPr>
            <a:spLocks noGrp="1"/>
          </p:cNvSpPr>
          <p:nvPr>
            <p:ph type="title"/>
          </p:nvPr>
        </p:nvSpPr>
        <p:spPr>
          <a:xfrm>
            <a:off x="499587" y="237197"/>
            <a:ext cx="8066301" cy="451576"/>
          </a:xfrm>
        </p:spPr>
        <p:txBody>
          <a:bodyPr/>
          <a:lstStyle/>
          <a:p>
            <a:r>
              <a:rPr lang="cs-CZ" dirty="0"/>
              <a:t>3/ Státní správa a samospráva</a:t>
            </a:r>
          </a:p>
        </p:txBody>
      </p:sp>
      <p:sp>
        <p:nvSpPr>
          <p:cNvPr id="5" name="Zástupný symbol pro obsah 4"/>
          <p:cNvSpPr>
            <a:spLocks noGrp="1"/>
          </p:cNvSpPr>
          <p:nvPr>
            <p:ph idx="1"/>
          </p:nvPr>
        </p:nvSpPr>
        <p:spPr>
          <a:xfrm>
            <a:off x="540094" y="921715"/>
            <a:ext cx="8066301" cy="4910285"/>
          </a:xfrm>
        </p:spPr>
        <p:txBody>
          <a:bodyPr/>
          <a:lstStyle/>
          <a:p>
            <a:pPr>
              <a:lnSpc>
                <a:spcPct val="100000"/>
              </a:lnSpc>
            </a:pPr>
            <a:r>
              <a:rPr lang="cs-CZ" sz="2000" b="1" dirty="0"/>
              <a:t>Výroční zpráva o veřejné správě 2018 (str. 52)</a:t>
            </a:r>
            <a:r>
              <a:rPr lang="cs-CZ" sz="2000" dirty="0"/>
              <a:t> </a:t>
            </a:r>
          </a:p>
          <a:p>
            <a:pPr marL="72000" indent="0" algn="just">
              <a:lnSpc>
                <a:spcPct val="100000"/>
              </a:lnSpc>
              <a:buNone/>
            </a:pPr>
            <a:r>
              <a:rPr lang="cs-CZ" sz="1800" i="1" dirty="0">
                <a:solidFill>
                  <a:srgbClr val="0000DC"/>
                </a:solidFill>
              </a:rPr>
              <a:t>Činností, kterými jsou </a:t>
            </a:r>
            <a:r>
              <a:rPr lang="cs-CZ" sz="1800" b="1" i="1" dirty="0">
                <a:solidFill>
                  <a:srgbClr val="0000DC"/>
                </a:solidFill>
              </a:rPr>
              <a:t>územně správní celky úřady pověřeny v přenesené působnosti</a:t>
            </a:r>
            <a:r>
              <a:rPr lang="cs-CZ" sz="1800" i="1" dirty="0">
                <a:solidFill>
                  <a:srgbClr val="0000DC"/>
                </a:solidFill>
              </a:rPr>
              <a:t>, jsou desítky a zde jsou uvedeny příklady některých z nich: </a:t>
            </a:r>
          </a:p>
          <a:p>
            <a:pPr algn="just">
              <a:lnSpc>
                <a:spcPct val="100000"/>
              </a:lnSpc>
            </a:pPr>
            <a:r>
              <a:rPr lang="cs-CZ" sz="1800" i="1" dirty="0">
                <a:solidFill>
                  <a:srgbClr val="0000DC"/>
                </a:solidFill>
              </a:rPr>
              <a:t>správní rozhodování a dozorové činnosti v silničním hospodářství, </a:t>
            </a:r>
          </a:p>
          <a:p>
            <a:pPr algn="just">
              <a:lnSpc>
                <a:spcPct val="100000"/>
              </a:lnSpc>
            </a:pPr>
            <a:r>
              <a:rPr lang="cs-CZ" sz="1800" i="1" dirty="0">
                <a:solidFill>
                  <a:srgbClr val="0000DC"/>
                </a:solidFill>
              </a:rPr>
              <a:t>přestupkové řízení ve věcech bezpečnosti a plynulosti silničního provozu, </a:t>
            </a:r>
          </a:p>
          <a:p>
            <a:pPr algn="just">
              <a:lnSpc>
                <a:spcPct val="100000"/>
              </a:lnSpc>
            </a:pPr>
            <a:r>
              <a:rPr lang="cs-CZ" sz="1800" i="1" dirty="0">
                <a:solidFill>
                  <a:srgbClr val="0000DC"/>
                </a:solidFill>
              </a:rPr>
              <a:t>správní rozhodování a dozorové činnosti při provozování drah a drážní dopravy, </a:t>
            </a:r>
          </a:p>
          <a:p>
            <a:pPr algn="just">
              <a:lnSpc>
                <a:spcPct val="100000"/>
              </a:lnSpc>
            </a:pPr>
            <a:r>
              <a:rPr lang="cs-CZ" sz="1800" i="1" dirty="0">
                <a:solidFill>
                  <a:srgbClr val="0000DC"/>
                </a:solidFill>
              </a:rPr>
              <a:t>památková péče a správa sbírek muzejní povahy, </a:t>
            </a:r>
          </a:p>
          <a:p>
            <a:pPr algn="just">
              <a:lnSpc>
                <a:spcPct val="100000"/>
              </a:lnSpc>
            </a:pPr>
            <a:r>
              <a:rPr lang="cs-CZ" sz="1800" i="1" dirty="0">
                <a:solidFill>
                  <a:srgbClr val="0000DC"/>
                </a:solidFill>
              </a:rPr>
              <a:t>územní plánování, </a:t>
            </a:r>
          </a:p>
          <a:p>
            <a:pPr algn="just">
              <a:lnSpc>
                <a:spcPct val="100000"/>
              </a:lnSpc>
            </a:pPr>
            <a:r>
              <a:rPr lang="cs-CZ" sz="1800" i="1" dirty="0">
                <a:solidFill>
                  <a:srgbClr val="0000DC"/>
                </a:solidFill>
              </a:rPr>
              <a:t>územní rozhodování a rozhodování na úseku stavebního řádu a vyvlastnění, </a:t>
            </a:r>
          </a:p>
          <a:p>
            <a:pPr algn="just">
              <a:lnSpc>
                <a:spcPct val="100000"/>
              </a:lnSpc>
            </a:pPr>
            <a:r>
              <a:rPr lang="cs-CZ" sz="1800" i="1" dirty="0">
                <a:solidFill>
                  <a:srgbClr val="0000DC"/>
                </a:solidFill>
              </a:rPr>
              <a:t>sociální služby, sociálně-právní ochrana dětí, </a:t>
            </a:r>
          </a:p>
          <a:p>
            <a:pPr algn="just">
              <a:lnSpc>
                <a:spcPct val="100000"/>
              </a:lnSpc>
            </a:pPr>
            <a:r>
              <a:rPr lang="cs-CZ" sz="1800" i="1" dirty="0">
                <a:solidFill>
                  <a:srgbClr val="0000DC"/>
                </a:solidFill>
              </a:rPr>
              <a:t>přestupková řízení ve věcech veřejného pořádku, občanského soužití a majetku, </a:t>
            </a:r>
          </a:p>
          <a:p>
            <a:pPr algn="just">
              <a:lnSpc>
                <a:spcPct val="100000"/>
              </a:lnSpc>
            </a:pPr>
            <a:r>
              <a:rPr lang="cs-CZ" sz="1800" i="1" dirty="0">
                <a:solidFill>
                  <a:srgbClr val="0000DC"/>
                </a:solidFill>
              </a:rPr>
              <a:t>správa matrik a státního občanství, </a:t>
            </a:r>
          </a:p>
          <a:p>
            <a:pPr algn="just">
              <a:lnSpc>
                <a:spcPct val="100000"/>
              </a:lnSpc>
            </a:pPr>
            <a:r>
              <a:rPr lang="cs-CZ" sz="1800" i="1" dirty="0">
                <a:solidFill>
                  <a:srgbClr val="0000DC"/>
                </a:solidFill>
              </a:rPr>
              <a:t>vodní a lesní hospodářství, myslivost, </a:t>
            </a:r>
          </a:p>
          <a:p>
            <a:pPr algn="just">
              <a:lnSpc>
                <a:spcPct val="100000"/>
              </a:lnSpc>
            </a:pPr>
            <a:r>
              <a:rPr lang="cs-CZ" sz="1800" i="1" dirty="0">
                <a:solidFill>
                  <a:srgbClr val="0000DC"/>
                </a:solidFill>
              </a:rPr>
              <a:t>zemědělství, ochrana přírody a krajiny, ochrana ovzduší, </a:t>
            </a:r>
          </a:p>
          <a:p>
            <a:pPr algn="just">
              <a:lnSpc>
                <a:spcPct val="100000"/>
              </a:lnSpc>
            </a:pPr>
            <a:r>
              <a:rPr lang="cs-CZ" sz="1800" i="1" dirty="0">
                <a:solidFill>
                  <a:srgbClr val="0000DC"/>
                </a:solidFill>
              </a:rPr>
              <a:t>hospodaření a nakládání s odpady, </a:t>
            </a:r>
          </a:p>
          <a:p>
            <a:pPr algn="just">
              <a:lnSpc>
                <a:spcPct val="100000"/>
              </a:lnSpc>
            </a:pPr>
            <a:r>
              <a:rPr lang="cs-CZ" sz="1800" i="1" dirty="0">
                <a:solidFill>
                  <a:srgbClr val="0000DC"/>
                </a:solidFill>
              </a:rPr>
              <a:t>ochrana zemědělského půdního fondu.</a:t>
            </a:r>
            <a:endParaRPr lang="cs-CZ" sz="1800" b="1" i="1" dirty="0">
              <a:solidFill>
                <a:srgbClr val="0000DC"/>
              </a:solidFill>
            </a:endParaRPr>
          </a:p>
        </p:txBody>
      </p:sp>
    </p:spTree>
    <p:extLst>
      <p:ext uri="{BB962C8B-B14F-4D97-AF65-F5344CB8AC3E}">
        <p14:creationId xmlns:p14="http://schemas.microsoft.com/office/powerpoint/2010/main" xmlns="" val="264045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NVV31K </a:t>
            </a:r>
            <a:r>
              <a:rPr lang="cs-CZ" dirty="0"/>
              <a:t>Vybrané otázky správního práva (27. 9. 2024)</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
        <p:nvSpPr>
          <p:cNvPr id="4" name="Nadpis 3"/>
          <p:cNvSpPr>
            <a:spLocks noGrp="1"/>
          </p:cNvSpPr>
          <p:nvPr>
            <p:ph type="title"/>
          </p:nvPr>
        </p:nvSpPr>
        <p:spPr>
          <a:xfrm>
            <a:off x="499587" y="295718"/>
            <a:ext cx="8066301" cy="451576"/>
          </a:xfrm>
        </p:spPr>
        <p:txBody>
          <a:bodyPr/>
          <a:lstStyle/>
          <a:p>
            <a:r>
              <a:rPr lang="cs-CZ" dirty="0"/>
              <a:t>3/ Veřejná správa jako státní správa a samospráva</a:t>
            </a:r>
          </a:p>
        </p:txBody>
      </p:sp>
      <p:sp>
        <p:nvSpPr>
          <p:cNvPr id="5" name="Zástupný symbol pro obsah 4"/>
          <p:cNvSpPr>
            <a:spLocks noGrp="1"/>
          </p:cNvSpPr>
          <p:nvPr>
            <p:ph idx="1"/>
          </p:nvPr>
        </p:nvSpPr>
        <p:spPr>
          <a:xfrm>
            <a:off x="540094" y="1814170"/>
            <a:ext cx="8066301" cy="4017829"/>
          </a:xfrm>
        </p:spPr>
        <p:txBody>
          <a:bodyPr/>
          <a:lstStyle/>
          <a:p>
            <a:pPr marL="72000" indent="0">
              <a:lnSpc>
                <a:spcPct val="100000"/>
              </a:lnSpc>
              <a:buNone/>
            </a:pPr>
            <a:endParaRPr lang="cs-CZ" dirty="0"/>
          </a:p>
          <a:p>
            <a:pPr>
              <a:lnSpc>
                <a:spcPct val="100000"/>
              </a:lnSpc>
            </a:pPr>
            <a:endParaRPr lang="cs-CZ" dirty="0"/>
          </a:p>
          <a:p>
            <a:pPr>
              <a:lnSpc>
                <a:spcPct val="100000"/>
              </a:lnSpc>
            </a:pPr>
            <a:endParaRPr lang="cs-CZ" dirty="0"/>
          </a:p>
          <a:p>
            <a:pPr marL="0" lvl="0" indent="0" algn="just">
              <a:lnSpc>
                <a:spcPct val="100000"/>
              </a:lnSpc>
              <a:spcBef>
                <a:spcPct val="20000"/>
              </a:spcBef>
              <a:buClr>
                <a:srgbClr val="00287D"/>
              </a:buClr>
              <a:buNone/>
            </a:pPr>
            <a:endParaRPr lang="cs-CZ" sz="2400" dirty="0">
              <a:solidFill>
                <a:srgbClr val="000000"/>
              </a:solidFill>
            </a:endParaRPr>
          </a:p>
          <a:p>
            <a:pPr>
              <a:lnSpc>
                <a:spcPct val="100000"/>
              </a:lnSpc>
            </a:pPr>
            <a:endParaRPr lang="cs-CZ" dirty="0"/>
          </a:p>
        </p:txBody>
      </p:sp>
      <p:graphicFrame>
        <p:nvGraphicFramePr>
          <p:cNvPr id="7" name="Diagram 6"/>
          <p:cNvGraphicFramePr/>
          <p:nvPr>
            <p:extLst>
              <p:ext uri="{D42A27DB-BD31-4B8C-83A1-F6EECF244321}">
                <p14:modId xmlns:p14="http://schemas.microsoft.com/office/powerpoint/2010/main" xmlns="" val="2014640020"/>
              </p:ext>
            </p:extLst>
          </p:nvPr>
        </p:nvGraphicFramePr>
        <p:xfrm>
          <a:off x="962952" y="1353312"/>
          <a:ext cx="7643444" cy="51760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8274998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NVV31K </a:t>
            </a:r>
            <a:r>
              <a:rPr lang="cs-CZ" dirty="0"/>
              <a:t>Vybrané otázky správního práva (27. 9. 2024)</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
        <p:nvSpPr>
          <p:cNvPr id="4" name="Nadpis 3"/>
          <p:cNvSpPr>
            <a:spLocks noGrp="1"/>
          </p:cNvSpPr>
          <p:nvPr>
            <p:ph type="title"/>
          </p:nvPr>
        </p:nvSpPr>
        <p:spPr>
          <a:xfrm>
            <a:off x="499587" y="295718"/>
            <a:ext cx="8066301" cy="451576"/>
          </a:xfrm>
        </p:spPr>
        <p:txBody>
          <a:bodyPr/>
          <a:lstStyle/>
          <a:p>
            <a:r>
              <a:rPr lang="cs-CZ" dirty="0"/>
              <a:t>3/ Veřejná správa jako státní správa a samospráva</a:t>
            </a:r>
          </a:p>
        </p:txBody>
      </p:sp>
      <p:sp>
        <p:nvSpPr>
          <p:cNvPr id="5" name="Zástupný symbol pro obsah 4"/>
          <p:cNvSpPr>
            <a:spLocks noGrp="1"/>
          </p:cNvSpPr>
          <p:nvPr>
            <p:ph idx="1"/>
          </p:nvPr>
        </p:nvSpPr>
        <p:spPr>
          <a:xfrm>
            <a:off x="540094" y="1814170"/>
            <a:ext cx="8066301" cy="4017829"/>
          </a:xfrm>
        </p:spPr>
        <p:txBody>
          <a:bodyPr/>
          <a:lstStyle/>
          <a:p>
            <a:pPr marL="72000" indent="0">
              <a:lnSpc>
                <a:spcPct val="100000"/>
              </a:lnSpc>
              <a:buNone/>
            </a:pPr>
            <a:endParaRPr lang="cs-CZ" dirty="0"/>
          </a:p>
          <a:p>
            <a:pPr>
              <a:lnSpc>
                <a:spcPct val="100000"/>
              </a:lnSpc>
            </a:pPr>
            <a:endParaRPr lang="cs-CZ" dirty="0"/>
          </a:p>
          <a:p>
            <a:pPr>
              <a:lnSpc>
                <a:spcPct val="100000"/>
              </a:lnSpc>
            </a:pPr>
            <a:endParaRPr lang="cs-CZ" dirty="0"/>
          </a:p>
          <a:p>
            <a:pPr marL="0" lvl="0" indent="0" algn="just">
              <a:lnSpc>
                <a:spcPct val="100000"/>
              </a:lnSpc>
              <a:spcBef>
                <a:spcPct val="20000"/>
              </a:spcBef>
              <a:buClr>
                <a:srgbClr val="00287D"/>
              </a:buClr>
              <a:buNone/>
            </a:pPr>
            <a:endParaRPr lang="cs-CZ" sz="2400" dirty="0">
              <a:solidFill>
                <a:srgbClr val="000000"/>
              </a:solidFill>
            </a:endParaRPr>
          </a:p>
          <a:p>
            <a:pPr>
              <a:lnSpc>
                <a:spcPct val="100000"/>
              </a:lnSpc>
            </a:pPr>
            <a:endParaRPr lang="cs-CZ" dirty="0"/>
          </a:p>
        </p:txBody>
      </p:sp>
      <p:graphicFrame>
        <p:nvGraphicFramePr>
          <p:cNvPr id="7" name="Diagram 6"/>
          <p:cNvGraphicFramePr/>
          <p:nvPr>
            <p:extLst>
              <p:ext uri="{D42A27DB-BD31-4B8C-83A1-F6EECF244321}">
                <p14:modId xmlns:p14="http://schemas.microsoft.com/office/powerpoint/2010/main" xmlns="" val="2259699520"/>
              </p:ext>
            </p:extLst>
          </p:nvPr>
        </p:nvGraphicFramePr>
        <p:xfrm>
          <a:off x="930584" y="1353312"/>
          <a:ext cx="7675811" cy="51760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3078402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NVV31K </a:t>
            </a:r>
            <a:r>
              <a:rPr lang="cs-CZ" dirty="0"/>
              <a:t>Vybrané otázky správního práva (27. 9. 2024)</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37</a:t>
            </a:fld>
            <a:endParaRPr lang="cs-CZ" altLang="cs-CZ" dirty="0"/>
          </a:p>
        </p:txBody>
      </p:sp>
      <p:sp>
        <p:nvSpPr>
          <p:cNvPr id="4" name="Nadpis 3"/>
          <p:cNvSpPr>
            <a:spLocks noGrp="1"/>
          </p:cNvSpPr>
          <p:nvPr>
            <p:ph type="title"/>
          </p:nvPr>
        </p:nvSpPr>
        <p:spPr>
          <a:xfrm>
            <a:off x="499587" y="354240"/>
            <a:ext cx="8066301" cy="451576"/>
          </a:xfrm>
        </p:spPr>
        <p:txBody>
          <a:bodyPr/>
          <a:lstStyle/>
          <a:p>
            <a:r>
              <a:rPr lang="cs-CZ" dirty="0"/>
              <a:t>3/ Soudobá organizace veřejné správy v ČR</a:t>
            </a:r>
          </a:p>
        </p:txBody>
      </p:sp>
      <p:sp>
        <p:nvSpPr>
          <p:cNvPr id="5" name="Zástupný symbol pro obsah 4"/>
          <p:cNvSpPr>
            <a:spLocks noGrp="1"/>
          </p:cNvSpPr>
          <p:nvPr>
            <p:ph idx="1"/>
          </p:nvPr>
        </p:nvSpPr>
        <p:spPr>
          <a:xfrm>
            <a:off x="540094" y="1609344"/>
            <a:ext cx="8066301" cy="4222656"/>
          </a:xfrm>
        </p:spPr>
        <p:txBody>
          <a:bodyPr/>
          <a:lstStyle/>
          <a:p>
            <a:pPr algn="just">
              <a:lnSpc>
                <a:spcPct val="100000"/>
              </a:lnSpc>
            </a:pPr>
            <a:r>
              <a:rPr lang="cs-CZ" altLang="cs-CZ" sz="2000" b="1" dirty="0"/>
              <a:t>Zákon č. 51/2020 Sb., o územně správním členění státu</a:t>
            </a:r>
          </a:p>
          <a:p>
            <a:pPr algn="just">
              <a:lnSpc>
                <a:spcPct val="100000"/>
              </a:lnSpc>
            </a:pPr>
            <a:r>
              <a:rPr lang="cs-CZ" altLang="cs-CZ" sz="1600" i="1" dirty="0">
                <a:solidFill>
                  <a:srgbClr val="0000DC"/>
                </a:solidFill>
              </a:rPr>
              <a:t>Území České republiky se pro výkon státní správy člení na </a:t>
            </a:r>
            <a:r>
              <a:rPr lang="cs-CZ" altLang="cs-CZ" sz="1600" b="1" i="1" dirty="0">
                <a:solidFill>
                  <a:srgbClr val="0000DC"/>
                </a:solidFill>
              </a:rPr>
              <a:t>správní obvody krajů</a:t>
            </a:r>
            <a:r>
              <a:rPr lang="cs-CZ" altLang="cs-CZ" sz="1600" i="1" dirty="0">
                <a:solidFill>
                  <a:srgbClr val="0000DC"/>
                </a:solidFill>
              </a:rPr>
              <a:t>. Správní obvod kraje s výjimkou správního obvodu hlavního města Prahy se člení na </a:t>
            </a:r>
            <a:r>
              <a:rPr lang="cs-CZ" altLang="cs-CZ" sz="1600" b="1" i="1" dirty="0">
                <a:solidFill>
                  <a:srgbClr val="0000DC"/>
                </a:solidFill>
              </a:rPr>
              <a:t>správní obvody obcí s rozšířenou působností</a:t>
            </a:r>
            <a:r>
              <a:rPr lang="cs-CZ" altLang="cs-CZ" sz="1600" i="1" dirty="0">
                <a:solidFill>
                  <a:srgbClr val="0000DC"/>
                </a:solidFill>
              </a:rPr>
              <a:t>. Správní obvod obce s rozšířenou působností je vymezen </a:t>
            </a:r>
            <a:r>
              <a:rPr lang="cs-CZ" altLang="cs-CZ" sz="1600" b="1" i="1" dirty="0">
                <a:solidFill>
                  <a:srgbClr val="0000DC"/>
                </a:solidFill>
              </a:rPr>
              <a:t>výčtem území obcí a vojenských újezdů</a:t>
            </a:r>
            <a:r>
              <a:rPr lang="cs-CZ" altLang="cs-CZ" sz="1600" i="1" dirty="0">
                <a:solidFill>
                  <a:srgbClr val="0000DC"/>
                </a:solidFill>
              </a:rPr>
              <a:t>. Území obce a území vojenského újezdu je vymezeno hranicí jednoho nebo více souvislých katastrálních území. Prostřednictvím správních obvodů obcí s rozšířenou působností jsou vymezeny </a:t>
            </a:r>
            <a:r>
              <a:rPr lang="cs-CZ" altLang="cs-CZ" sz="1600" b="1" i="1" dirty="0">
                <a:solidFill>
                  <a:srgbClr val="0000DC"/>
                </a:solidFill>
              </a:rPr>
              <a:t>okresy</a:t>
            </a:r>
            <a:r>
              <a:rPr lang="cs-CZ" altLang="cs-CZ" sz="1600" i="1" dirty="0">
                <a:solidFill>
                  <a:srgbClr val="0000DC"/>
                </a:solidFill>
              </a:rPr>
              <a:t>.</a:t>
            </a:r>
          </a:p>
          <a:p>
            <a:pPr marL="0" indent="0" algn="just">
              <a:lnSpc>
                <a:spcPct val="100000"/>
              </a:lnSpc>
              <a:buNone/>
            </a:pPr>
            <a:endParaRPr lang="cs-CZ" altLang="cs-CZ" sz="1600" b="1" dirty="0"/>
          </a:p>
          <a:p>
            <a:pPr algn="just">
              <a:lnSpc>
                <a:spcPct val="100000"/>
              </a:lnSpc>
            </a:pPr>
            <a:r>
              <a:rPr lang="cs-CZ" altLang="cs-CZ" sz="1600" b="1" dirty="0"/>
              <a:t>Organizace ústřední správy </a:t>
            </a:r>
            <a:r>
              <a:rPr lang="cs-CZ" altLang="cs-CZ" sz="1600" dirty="0"/>
              <a:t>– </a:t>
            </a:r>
            <a:r>
              <a:rPr lang="cs-CZ" altLang="cs-CZ" sz="1600" b="1" dirty="0">
                <a:solidFill>
                  <a:srgbClr val="0000DC"/>
                </a:solidFill>
              </a:rPr>
              <a:t>vláda, ministerstva a další ústřední orgány</a:t>
            </a:r>
            <a:r>
              <a:rPr lang="cs-CZ" altLang="cs-CZ" sz="1600" dirty="0">
                <a:solidFill>
                  <a:srgbClr val="0000DC"/>
                </a:solidFill>
              </a:rPr>
              <a:t>, orgány s </a:t>
            </a:r>
            <a:r>
              <a:rPr lang="cs-CZ" altLang="cs-CZ" sz="1600" b="1" dirty="0">
                <a:solidFill>
                  <a:srgbClr val="0000DC"/>
                </a:solidFill>
              </a:rPr>
              <a:t>celostátní působnosti</a:t>
            </a:r>
            <a:r>
              <a:rPr lang="cs-CZ" altLang="cs-CZ" sz="1600" dirty="0">
                <a:solidFill>
                  <a:srgbClr val="0000DC"/>
                </a:solidFill>
              </a:rPr>
              <a:t>, NKÚ, ČNB</a:t>
            </a:r>
          </a:p>
          <a:p>
            <a:pPr algn="just">
              <a:lnSpc>
                <a:spcPct val="100000"/>
              </a:lnSpc>
            </a:pPr>
            <a:r>
              <a:rPr lang="cs-CZ" altLang="cs-CZ" sz="1600" b="1" dirty="0"/>
              <a:t>Organizace regionální správy</a:t>
            </a:r>
          </a:p>
          <a:p>
            <a:pPr algn="just">
              <a:lnSpc>
                <a:spcPct val="100000"/>
              </a:lnSpc>
            </a:pPr>
            <a:r>
              <a:rPr lang="cs-CZ" altLang="cs-CZ" sz="1600" b="1" dirty="0"/>
              <a:t>Organizace územní/místní správy </a:t>
            </a:r>
          </a:p>
          <a:p>
            <a:pPr>
              <a:lnSpc>
                <a:spcPct val="100000"/>
              </a:lnSpc>
            </a:pPr>
            <a:endParaRPr lang="cs-CZ" sz="1600" dirty="0"/>
          </a:p>
        </p:txBody>
      </p:sp>
    </p:spTree>
    <p:extLst>
      <p:ext uri="{BB962C8B-B14F-4D97-AF65-F5344CB8AC3E}">
        <p14:creationId xmlns:p14="http://schemas.microsoft.com/office/powerpoint/2010/main" xmlns="" val="5659098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NVV31K </a:t>
            </a:r>
            <a:r>
              <a:rPr lang="cs-CZ" dirty="0"/>
              <a:t>Vybrané otázky správního práva (27. 9. 2024)</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38</a:t>
            </a:fld>
            <a:endParaRPr lang="cs-CZ" altLang="cs-CZ" dirty="0"/>
          </a:p>
        </p:txBody>
      </p:sp>
      <p:sp>
        <p:nvSpPr>
          <p:cNvPr id="4" name="Nadpis 3"/>
          <p:cNvSpPr>
            <a:spLocks noGrp="1"/>
          </p:cNvSpPr>
          <p:nvPr>
            <p:ph type="title"/>
          </p:nvPr>
        </p:nvSpPr>
        <p:spPr>
          <a:xfrm>
            <a:off x="499587" y="354240"/>
            <a:ext cx="8066301" cy="451576"/>
          </a:xfrm>
        </p:spPr>
        <p:txBody>
          <a:bodyPr/>
          <a:lstStyle/>
          <a:p>
            <a:r>
              <a:rPr lang="cs-CZ" dirty="0"/>
              <a:t>3/ Soudobá organizace veřejné správy v ČR</a:t>
            </a:r>
          </a:p>
        </p:txBody>
      </p:sp>
      <p:sp>
        <p:nvSpPr>
          <p:cNvPr id="5" name="Zástupný symbol pro obsah 4"/>
          <p:cNvSpPr>
            <a:spLocks noGrp="1"/>
          </p:cNvSpPr>
          <p:nvPr>
            <p:ph idx="1"/>
          </p:nvPr>
        </p:nvSpPr>
        <p:spPr>
          <a:xfrm>
            <a:off x="540094" y="1875312"/>
            <a:ext cx="8066301" cy="4478688"/>
          </a:xfrm>
        </p:spPr>
        <p:txBody>
          <a:bodyPr/>
          <a:lstStyle/>
          <a:p>
            <a:pPr algn="just">
              <a:lnSpc>
                <a:spcPct val="100000"/>
              </a:lnSpc>
            </a:pPr>
            <a:r>
              <a:rPr lang="cs-CZ" b="1" dirty="0"/>
              <a:t>Přímí vykonavatelé státní správy:</a:t>
            </a:r>
          </a:p>
          <a:p>
            <a:pPr marL="457200" indent="-457200" algn="just">
              <a:lnSpc>
                <a:spcPct val="100000"/>
              </a:lnSpc>
              <a:buFont typeface="+mj-lt"/>
              <a:buAutoNum type="arabicPeriod"/>
            </a:pPr>
            <a:r>
              <a:rPr lang="cs-CZ" sz="2000" dirty="0">
                <a:solidFill>
                  <a:srgbClr val="0000DC"/>
                </a:solidFill>
              </a:rPr>
              <a:t>Prezident </a:t>
            </a:r>
            <a:r>
              <a:rPr lang="cs-CZ" sz="2000" dirty="0"/>
              <a:t>(Bezpečnostní rada státu, ústavní zákon č. 110/1998 Sb.)</a:t>
            </a:r>
          </a:p>
          <a:p>
            <a:pPr marL="457200" indent="-457200" algn="just">
              <a:lnSpc>
                <a:spcPct val="100000"/>
              </a:lnSpc>
              <a:buFont typeface="+mj-lt"/>
              <a:buAutoNum type="arabicPeriod"/>
            </a:pPr>
            <a:r>
              <a:rPr lang="cs-CZ" sz="2000" b="1" dirty="0">
                <a:solidFill>
                  <a:srgbClr val="0000DC"/>
                </a:solidFill>
              </a:rPr>
              <a:t>Vláda</a:t>
            </a:r>
          </a:p>
          <a:p>
            <a:pPr marL="457200" indent="-457200" algn="just">
              <a:lnSpc>
                <a:spcPct val="100000"/>
              </a:lnSpc>
              <a:buFont typeface="+mj-lt"/>
              <a:buAutoNum type="arabicPeriod"/>
            </a:pPr>
            <a:r>
              <a:rPr lang="cs-CZ" sz="2000" b="1" dirty="0">
                <a:solidFill>
                  <a:srgbClr val="0000DC"/>
                </a:solidFill>
              </a:rPr>
              <a:t>Ministerstva a jiné ústřední orgány státní správy</a:t>
            </a:r>
          </a:p>
          <a:p>
            <a:pPr marL="457200" indent="-457200" algn="just">
              <a:lnSpc>
                <a:spcPct val="100000"/>
              </a:lnSpc>
              <a:buFont typeface="+mj-lt"/>
              <a:buAutoNum type="arabicPeriod"/>
            </a:pPr>
            <a:r>
              <a:rPr lang="cs-CZ" sz="2000" b="1" dirty="0">
                <a:solidFill>
                  <a:srgbClr val="0000DC"/>
                </a:solidFill>
              </a:rPr>
              <a:t>Další (neústřední) orgány státní správy s celostátní působností</a:t>
            </a:r>
          </a:p>
          <a:p>
            <a:pPr marL="457200" indent="-457200" algn="just">
              <a:lnSpc>
                <a:spcPct val="100000"/>
              </a:lnSpc>
              <a:buFont typeface="+mj-lt"/>
              <a:buAutoNum type="arabicPeriod"/>
            </a:pPr>
            <a:r>
              <a:rPr lang="cs-CZ" sz="2000" b="1" dirty="0">
                <a:solidFill>
                  <a:srgbClr val="0000DC"/>
                </a:solidFill>
              </a:rPr>
              <a:t>Dekoncentrované (územní a specializované) orgány státní správy</a:t>
            </a:r>
          </a:p>
          <a:p>
            <a:pPr marL="457200" indent="-457200" algn="just">
              <a:lnSpc>
                <a:spcPct val="100000"/>
              </a:lnSpc>
              <a:buFont typeface="+mj-lt"/>
              <a:buAutoNum type="arabicPeriod"/>
            </a:pPr>
            <a:r>
              <a:rPr lang="cs-CZ" sz="2000" b="1" dirty="0">
                <a:solidFill>
                  <a:srgbClr val="0000DC"/>
                </a:solidFill>
              </a:rPr>
              <a:t>Veřejné sbory (PCŘ, HZS, …)</a:t>
            </a:r>
          </a:p>
          <a:p>
            <a:pPr lvl="1" algn="just"/>
            <a:endParaRPr lang="cs-CZ" sz="1200" b="1" dirty="0">
              <a:solidFill>
                <a:srgbClr val="0000DC"/>
              </a:solidFill>
            </a:endParaRPr>
          </a:p>
          <a:p>
            <a:pPr algn="just">
              <a:lnSpc>
                <a:spcPct val="100000"/>
              </a:lnSpc>
            </a:pPr>
            <a:r>
              <a:rPr lang="cs-CZ" b="1" dirty="0"/>
              <a:t>Nepřímí vykonavatelé státní správy:</a:t>
            </a:r>
          </a:p>
          <a:p>
            <a:pPr algn="just">
              <a:lnSpc>
                <a:spcPct val="100000"/>
              </a:lnSpc>
            </a:pPr>
            <a:r>
              <a:rPr lang="cs-CZ" sz="2000" b="1" dirty="0">
                <a:solidFill>
                  <a:srgbClr val="0000DC"/>
                </a:solidFill>
              </a:rPr>
              <a:t>Orgány ÚSC</a:t>
            </a:r>
          </a:p>
          <a:p>
            <a:pPr algn="just">
              <a:lnSpc>
                <a:spcPct val="100000"/>
              </a:lnSpc>
            </a:pPr>
            <a:r>
              <a:rPr lang="cs-CZ" sz="2000" b="1" dirty="0">
                <a:solidFill>
                  <a:srgbClr val="0000DC"/>
                </a:solidFill>
              </a:rPr>
              <a:t>FO a orgány PO </a:t>
            </a:r>
            <a:r>
              <a:rPr lang="cs-CZ" sz="2000" dirty="0"/>
              <a:t>(na základě delegace a zákonného zmocnění)</a:t>
            </a:r>
          </a:p>
          <a:p>
            <a:pPr>
              <a:lnSpc>
                <a:spcPct val="100000"/>
              </a:lnSpc>
            </a:pPr>
            <a:endParaRPr lang="cs-CZ" sz="1600" dirty="0"/>
          </a:p>
        </p:txBody>
      </p:sp>
    </p:spTree>
    <p:extLst>
      <p:ext uri="{BB962C8B-B14F-4D97-AF65-F5344CB8AC3E}">
        <p14:creationId xmlns:p14="http://schemas.microsoft.com/office/powerpoint/2010/main" xmlns="" val="27343002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NVV31K </a:t>
            </a:r>
            <a:r>
              <a:rPr lang="cs-CZ" dirty="0"/>
              <a:t>Vybrané otázky správního práva (27. 9. 2024)</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39</a:t>
            </a:fld>
            <a:endParaRPr lang="cs-CZ" altLang="cs-CZ" dirty="0"/>
          </a:p>
        </p:txBody>
      </p:sp>
      <p:sp>
        <p:nvSpPr>
          <p:cNvPr id="4" name="Nadpis 3"/>
          <p:cNvSpPr>
            <a:spLocks noGrp="1"/>
          </p:cNvSpPr>
          <p:nvPr>
            <p:ph type="title"/>
          </p:nvPr>
        </p:nvSpPr>
        <p:spPr>
          <a:xfrm>
            <a:off x="499587" y="354240"/>
            <a:ext cx="8066301" cy="451576"/>
          </a:xfrm>
        </p:spPr>
        <p:txBody>
          <a:bodyPr/>
          <a:lstStyle/>
          <a:p>
            <a:r>
              <a:rPr lang="cs-CZ" dirty="0"/>
              <a:t>3/ Soudobá organizace veřejné správy v ČR</a:t>
            </a:r>
          </a:p>
        </p:txBody>
      </p:sp>
      <p:sp>
        <p:nvSpPr>
          <p:cNvPr id="5" name="Zástupný symbol pro obsah 4"/>
          <p:cNvSpPr>
            <a:spLocks noGrp="1"/>
          </p:cNvSpPr>
          <p:nvPr>
            <p:ph idx="1"/>
          </p:nvPr>
        </p:nvSpPr>
        <p:spPr>
          <a:xfrm>
            <a:off x="499586" y="1749312"/>
            <a:ext cx="8066301" cy="4478688"/>
          </a:xfrm>
        </p:spPr>
        <p:txBody>
          <a:bodyPr/>
          <a:lstStyle/>
          <a:p>
            <a:pPr marL="0" indent="0" algn="just">
              <a:lnSpc>
                <a:spcPct val="100000"/>
              </a:lnSpc>
              <a:buNone/>
            </a:pPr>
            <a:r>
              <a:rPr lang="cs-CZ" altLang="cs-CZ" b="1" dirty="0"/>
              <a:t>Organizace ústřední správy:</a:t>
            </a:r>
          </a:p>
          <a:p>
            <a:pPr algn="just">
              <a:lnSpc>
                <a:spcPct val="100000"/>
              </a:lnSpc>
            </a:pPr>
            <a:r>
              <a:rPr lang="cs-CZ" sz="2000" b="1" dirty="0">
                <a:solidFill>
                  <a:srgbClr val="0000DC"/>
                </a:solidFill>
              </a:rPr>
              <a:t>Prezident</a:t>
            </a:r>
            <a:r>
              <a:rPr lang="cs-CZ" sz="2000" dirty="0"/>
              <a:t> republiky a </a:t>
            </a:r>
            <a:r>
              <a:rPr lang="cs-CZ" sz="2000" b="1" dirty="0">
                <a:solidFill>
                  <a:srgbClr val="0000DC"/>
                </a:solidFill>
              </a:rPr>
              <a:t>vláda</a:t>
            </a:r>
            <a:r>
              <a:rPr lang="cs-CZ" sz="2000" b="1" dirty="0"/>
              <a:t> (čl. 78 Ústavy </a:t>
            </a:r>
            <a:r>
              <a:rPr lang="cs-CZ" sz="2000" dirty="0"/>
              <a:t>a</a:t>
            </a:r>
            <a:r>
              <a:rPr lang="cs-CZ" sz="2000" b="1" dirty="0"/>
              <a:t> </a:t>
            </a:r>
            <a:r>
              <a:rPr lang="cs-CZ" sz="2000" dirty="0"/>
              <a:t>právní předpisy – </a:t>
            </a:r>
            <a:r>
              <a:rPr lang="cs-CZ" sz="2000" b="1" dirty="0"/>
              <a:t>nařízení vlády</a:t>
            </a:r>
            <a:r>
              <a:rPr lang="cs-CZ" sz="2000" dirty="0"/>
              <a:t>, akty řízení</a:t>
            </a:r>
            <a:r>
              <a:rPr lang="cs-CZ" sz="2000" b="1" dirty="0"/>
              <a:t> – usnesení vlády)</a:t>
            </a:r>
          </a:p>
          <a:p>
            <a:pPr algn="just">
              <a:lnSpc>
                <a:spcPct val="100000"/>
              </a:lnSpc>
            </a:pPr>
            <a:r>
              <a:rPr lang="cs-CZ" sz="2000" b="1" dirty="0">
                <a:solidFill>
                  <a:srgbClr val="0000DC"/>
                </a:solidFill>
              </a:rPr>
              <a:t>Vláda je vrcholným orgánem státní správy, </a:t>
            </a:r>
            <a:r>
              <a:rPr lang="cs-CZ" sz="2000" dirty="0"/>
              <a:t>kolegiální princip</a:t>
            </a:r>
            <a:r>
              <a:rPr lang="cs-CZ" sz="2000" b="1" dirty="0"/>
              <a:t>, </a:t>
            </a:r>
            <a:r>
              <a:rPr lang="cs-CZ" sz="2000" dirty="0"/>
              <a:t>koordinační a kontrolní funkce</a:t>
            </a:r>
          </a:p>
          <a:p>
            <a:pPr algn="just">
              <a:lnSpc>
                <a:spcPct val="100000"/>
              </a:lnSpc>
            </a:pPr>
            <a:r>
              <a:rPr lang="cs-CZ" sz="2000" dirty="0"/>
              <a:t>Skládá se z </a:t>
            </a:r>
            <a:r>
              <a:rPr lang="cs-CZ" sz="2000" dirty="0">
                <a:solidFill>
                  <a:srgbClr val="0000DC"/>
                </a:solidFill>
              </a:rPr>
              <a:t>předsedy vlády, místopředsedů a ministrů</a:t>
            </a:r>
          </a:p>
          <a:p>
            <a:pPr algn="just">
              <a:lnSpc>
                <a:spcPct val="100000"/>
              </a:lnSpc>
            </a:pPr>
            <a:r>
              <a:rPr lang="cs-CZ" sz="2000" dirty="0" smtClean="0"/>
              <a:t>Čl</a:t>
            </a:r>
            <a:r>
              <a:rPr lang="cs-CZ" sz="2000" dirty="0"/>
              <a:t>. 79 odst. 1 Ústavy </a:t>
            </a:r>
            <a:r>
              <a:rPr lang="cs-CZ" sz="2000" dirty="0">
                <a:solidFill>
                  <a:srgbClr val="0000DC"/>
                </a:solidFill>
              </a:rPr>
              <a:t>„</a:t>
            </a:r>
            <a:r>
              <a:rPr lang="cs-CZ" sz="2000" b="1" i="1" dirty="0">
                <a:solidFill>
                  <a:srgbClr val="0000DC"/>
                </a:solidFill>
              </a:rPr>
              <a:t>Ministerstva a jiné správní úřady </a:t>
            </a:r>
            <a:r>
              <a:rPr lang="cs-CZ" sz="2000" i="1" dirty="0">
                <a:solidFill>
                  <a:srgbClr val="0000DC"/>
                </a:solidFill>
              </a:rPr>
              <a:t>lze zřídit a jejich působnost stanovit pouze zákonem</a:t>
            </a:r>
            <a:r>
              <a:rPr lang="cs-CZ" sz="2000" dirty="0">
                <a:solidFill>
                  <a:srgbClr val="0000DC"/>
                </a:solidFill>
              </a:rPr>
              <a:t>.“</a:t>
            </a:r>
          </a:p>
          <a:p>
            <a:pPr algn="just">
              <a:lnSpc>
                <a:spcPct val="100000"/>
              </a:lnSpc>
            </a:pPr>
            <a:r>
              <a:rPr lang="cs-CZ" sz="2000" dirty="0"/>
              <a:t>Zákon č. 2/1969 Sb., o zřízení ministerstev a jiných ústředních orgánů státní správy České republiky </a:t>
            </a:r>
            <a:r>
              <a:rPr lang="cs-CZ" sz="2000" b="1" dirty="0"/>
              <a:t>(tzv. kompetenční zákon)</a:t>
            </a:r>
          </a:p>
          <a:p>
            <a:pPr algn="just">
              <a:lnSpc>
                <a:spcPct val="100000"/>
              </a:lnSpc>
            </a:pPr>
            <a:endParaRPr lang="cs-CZ" sz="2000" dirty="0"/>
          </a:p>
          <a:p>
            <a:pPr algn="just">
              <a:lnSpc>
                <a:spcPct val="100000"/>
              </a:lnSpc>
            </a:pPr>
            <a:endParaRPr lang="cs-CZ" sz="2000" b="1" dirty="0"/>
          </a:p>
          <a:p>
            <a:pPr>
              <a:lnSpc>
                <a:spcPct val="100000"/>
              </a:lnSpc>
            </a:pPr>
            <a:endParaRPr lang="cs-CZ" sz="2000" dirty="0"/>
          </a:p>
        </p:txBody>
      </p:sp>
    </p:spTree>
    <p:extLst>
      <p:ext uri="{BB962C8B-B14F-4D97-AF65-F5344CB8AC3E}">
        <p14:creationId xmlns:p14="http://schemas.microsoft.com/office/powerpoint/2010/main" xmlns="" val="11616889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NVV31K </a:t>
            </a:r>
            <a:r>
              <a:rPr lang="cs-CZ" dirty="0"/>
              <a:t>Vybrané otázky správního práva (27. 9. 2024)</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p:cNvSpPr>
            <a:spLocks noGrp="1"/>
          </p:cNvSpPr>
          <p:nvPr>
            <p:ph type="title"/>
          </p:nvPr>
        </p:nvSpPr>
        <p:spPr/>
        <p:txBody>
          <a:bodyPr/>
          <a:lstStyle/>
          <a:p>
            <a:r>
              <a:rPr lang="cs-CZ" dirty="0"/>
              <a:t>1/ Veřejná správa</a:t>
            </a:r>
          </a:p>
        </p:txBody>
      </p:sp>
      <p:sp>
        <p:nvSpPr>
          <p:cNvPr id="5" name="Zástupný symbol pro obsah 4"/>
          <p:cNvSpPr>
            <a:spLocks noGrp="1"/>
          </p:cNvSpPr>
          <p:nvPr>
            <p:ph idx="1"/>
          </p:nvPr>
        </p:nvSpPr>
        <p:spPr/>
        <p:txBody>
          <a:bodyPr/>
          <a:lstStyle/>
          <a:p>
            <a:pPr algn="just">
              <a:lnSpc>
                <a:spcPct val="100000"/>
              </a:lnSpc>
            </a:pPr>
            <a:r>
              <a:rPr lang="cs-CZ" sz="2400" dirty="0">
                <a:solidFill>
                  <a:srgbClr val="0000DC"/>
                </a:solidFill>
              </a:rPr>
              <a:t>Správa vykonávána </a:t>
            </a:r>
            <a:r>
              <a:rPr lang="cs-CZ" sz="2400" b="1" dirty="0">
                <a:solidFill>
                  <a:srgbClr val="0000DC"/>
                </a:solidFill>
              </a:rPr>
              <a:t>veřejnoprávní subjekty</a:t>
            </a:r>
            <a:r>
              <a:rPr lang="cs-CZ" sz="2400" dirty="0">
                <a:solidFill>
                  <a:srgbClr val="0000DC"/>
                </a:solidFill>
              </a:rPr>
              <a:t>, které mají uloženo ji vykonávat jako svou </a:t>
            </a:r>
            <a:r>
              <a:rPr lang="cs-CZ" sz="2400" b="1" dirty="0">
                <a:solidFill>
                  <a:srgbClr val="0000DC"/>
                </a:solidFill>
              </a:rPr>
              <a:t>povinnost</a:t>
            </a:r>
            <a:r>
              <a:rPr lang="cs-CZ" sz="2400" dirty="0">
                <a:solidFill>
                  <a:srgbClr val="0000DC"/>
                </a:solidFill>
              </a:rPr>
              <a:t>. Spočívá ve správě </a:t>
            </a:r>
            <a:r>
              <a:rPr lang="cs-CZ" sz="2400" b="1" dirty="0">
                <a:solidFill>
                  <a:srgbClr val="0000DC"/>
                </a:solidFill>
              </a:rPr>
              <a:t>veřejných záležitostí ve veřejném zájmu </a:t>
            </a:r>
            <a:r>
              <a:rPr lang="cs-CZ" sz="2400" dirty="0">
                <a:solidFill>
                  <a:srgbClr val="0000DC"/>
                </a:solidFill>
              </a:rPr>
              <a:t>při uplatnění </a:t>
            </a:r>
            <a:r>
              <a:rPr lang="cs-CZ" sz="2400" b="1" dirty="0">
                <a:solidFill>
                  <a:srgbClr val="0000DC"/>
                </a:solidFill>
              </a:rPr>
              <a:t>veřejně mocenských prostředků a metod </a:t>
            </a:r>
            <a:r>
              <a:rPr lang="cs-CZ" sz="2400" dirty="0">
                <a:solidFill>
                  <a:srgbClr val="0000DC"/>
                </a:solidFill>
              </a:rPr>
              <a:t>(</a:t>
            </a:r>
            <a:r>
              <a:rPr lang="cs-CZ" sz="2400" b="1" dirty="0">
                <a:solidFill>
                  <a:srgbClr val="0000DC"/>
                </a:solidFill>
              </a:rPr>
              <a:t>ale </a:t>
            </a:r>
            <a:r>
              <a:rPr lang="cs-CZ" sz="2400" dirty="0">
                <a:solidFill>
                  <a:srgbClr val="0000DC"/>
                </a:solidFill>
              </a:rPr>
              <a:t>i průnik metod a prostředků soukromoprávních)</a:t>
            </a:r>
          </a:p>
          <a:p>
            <a:pPr lvl="1" algn="just"/>
            <a:endParaRPr lang="cs-CZ" sz="1600" b="1" dirty="0"/>
          </a:p>
          <a:p>
            <a:pPr algn="just">
              <a:lnSpc>
                <a:spcPct val="100000"/>
              </a:lnSpc>
            </a:pPr>
            <a:r>
              <a:rPr lang="cs-CZ" sz="2400" b="1" dirty="0"/>
              <a:t>Další znaky veřejné správy: </a:t>
            </a:r>
          </a:p>
          <a:p>
            <a:pPr lvl="1" algn="just"/>
            <a:r>
              <a:rPr lang="cs-CZ" sz="1800" b="1" i="1" dirty="0">
                <a:solidFill>
                  <a:srgbClr val="0000DC"/>
                </a:solidFill>
              </a:rPr>
              <a:t>aktivita, </a:t>
            </a:r>
          </a:p>
          <a:p>
            <a:pPr lvl="1" algn="just"/>
            <a:r>
              <a:rPr lang="cs-CZ" sz="1800" b="1" i="1" dirty="0">
                <a:solidFill>
                  <a:srgbClr val="0000DC"/>
                </a:solidFill>
              </a:rPr>
              <a:t>výkonný charakter, </a:t>
            </a:r>
          </a:p>
          <a:p>
            <a:pPr lvl="1" algn="just"/>
            <a:r>
              <a:rPr lang="cs-CZ" sz="1800" b="1" i="1" dirty="0">
                <a:solidFill>
                  <a:srgbClr val="0000DC"/>
                </a:solidFill>
              </a:rPr>
              <a:t>stálost, </a:t>
            </a:r>
          </a:p>
          <a:p>
            <a:pPr lvl="1" algn="just"/>
            <a:r>
              <a:rPr lang="cs-CZ" sz="1800" b="1" i="1" dirty="0">
                <a:solidFill>
                  <a:srgbClr val="0000DC"/>
                </a:solidFill>
              </a:rPr>
              <a:t>zákonnost, </a:t>
            </a:r>
          </a:p>
          <a:p>
            <a:pPr lvl="1" algn="just"/>
            <a:r>
              <a:rPr lang="cs-CZ" sz="1800" b="1" i="1" dirty="0">
                <a:solidFill>
                  <a:srgbClr val="0000DC"/>
                </a:solidFill>
              </a:rPr>
              <a:t>nařizovací </a:t>
            </a:r>
            <a:r>
              <a:rPr lang="cs-CZ" sz="1800" i="1" dirty="0">
                <a:solidFill>
                  <a:srgbClr val="0000DC"/>
                </a:solidFill>
              </a:rPr>
              <a:t>(veřejná moc) či tzv. pečovatelská povaha, </a:t>
            </a:r>
          </a:p>
          <a:p>
            <a:pPr lvl="1" algn="just"/>
            <a:r>
              <a:rPr lang="cs-CZ" sz="1800" b="1" i="1" dirty="0">
                <a:solidFill>
                  <a:srgbClr val="0000DC"/>
                </a:solidFill>
              </a:rPr>
              <a:t>dobrá správa </a:t>
            </a:r>
            <a:r>
              <a:rPr lang="cs-CZ" sz="1800" i="1" dirty="0">
                <a:solidFill>
                  <a:srgbClr val="0000DC"/>
                </a:solidFill>
              </a:rPr>
              <a:t>a služebný charakter</a:t>
            </a:r>
          </a:p>
          <a:p>
            <a:pPr>
              <a:lnSpc>
                <a:spcPct val="100000"/>
              </a:lnSpc>
            </a:pPr>
            <a:endParaRPr lang="cs-CZ" sz="2400" dirty="0"/>
          </a:p>
        </p:txBody>
      </p:sp>
    </p:spTree>
    <p:extLst>
      <p:ext uri="{BB962C8B-B14F-4D97-AF65-F5344CB8AC3E}">
        <p14:creationId xmlns:p14="http://schemas.microsoft.com/office/powerpoint/2010/main" xmlns="" val="19829976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NVV31K </a:t>
            </a:r>
            <a:r>
              <a:rPr lang="cs-CZ" dirty="0"/>
              <a:t>Vybrané otázky správního práva (27. 9. 2024)</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40</a:t>
            </a:fld>
            <a:endParaRPr lang="cs-CZ" altLang="cs-CZ" dirty="0"/>
          </a:p>
        </p:txBody>
      </p:sp>
      <p:sp>
        <p:nvSpPr>
          <p:cNvPr id="4" name="Nadpis 3"/>
          <p:cNvSpPr>
            <a:spLocks noGrp="1"/>
          </p:cNvSpPr>
          <p:nvPr>
            <p:ph type="title"/>
          </p:nvPr>
        </p:nvSpPr>
        <p:spPr>
          <a:xfrm>
            <a:off x="499587" y="354240"/>
            <a:ext cx="8066301" cy="451576"/>
          </a:xfrm>
        </p:spPr>
        <p:txBody>
          <a:bodyPr/>
          <a:lstStyle/>
          <a:p>
            <a:r>
              <a:rPr lang="cs-CZ" dirty="0"/>
              <a:t>3/ Soudobá organizace veřejné správy v ČR</a:t>
            </a:r>
          </a:p>
        </p:txBody>
      </p:sp>
      <p:sp>
        <p:nvSpPr>
          <p:cNvPr id="5" name="Zástupný symbol pro obsah 4"/>
          <p:cNvSpPr>
            <a:spLocks noGrp="1"/>
          </p:cNvSpPr>
          <p:nvPr>
            <p:ph idx="1"/>
          </p:nvPr>
        </p:nvSpPr>
        <p:spPr>
          <a:xfrm>
            <a:off x="380390" y="1749312"/>
            <a:ext cx="8226005" cy="4478688"/>
          </a:xfrm>
        </p:spPr>
        <p:txBody>
          <a:bodyPr/>
          <a:lstStyle/>
          <a:p>
            <a:pPr marL="0" indent="0" algn="just">
              <a:lnSpc>
                <a:spcPct val="100000"/>
              </a:lnSpc>
              <a:buFont typeface="Wingdings" pitchFamily="2" charset="2"/>
              <a:buChar char="Ø"/>
            </a:pPr>
            <a:r>
              <a:rPr lang="cs-CZ" sz="2400" b="1" dirty="0"/>
              <a:t>Zákon č. 2/1969 Sb., o zřízení ministerstev a jiných ústředních orgánů státní správy České republiky</a:t>
            </a:r>
          </a:p>
          <a:p>
            <a:pPr marL="0" indent="0" algn="just">
              <a:lnSpc>
                <a:spcPct val="100000"/>
              </a:lnSpc>
              <a:buNone/>
            </a:pPr>
            <a:endParaRPr lang="cs-CZ" sz="1800" dirty="0"/>
          </a:p>
          <a:p>
            <a:pPr marL="0" indent="0" algn="just">
              <a:lnSpc>
                <a:spcPct val="100000"/>
              </a:lnSpc>
              <a:buNone/>
            </a:pPr>
            <a:r>
              <a:rPr lang="cs-CZ" sz="1800" b="1" dirty="0"/>
              <a:t>Ústřední orgány státní správy (ústřední správní úřady</a:t>
            </a:r>
            <a:r>
              <a:rPr lang="cs-CZ" sz="1800" b="1" dirty="0" smtClean="0"/>
              <a:t>) </a:t>
            </a:r>
            <a:r>
              <a:rPr lang="cs-CZ" sz="1800" b="1" dirty="0" smtClean="0"/>
              <a:t>- 2 kategorie</a:t>
            </a:r>
            <a:endParaRPr lang="cs-CZ" sz="1800" dirty="0"/>
          </a:p>
          <a:p>
            <a:pPr marL="0" indent="0" algn="just">
              <a:lnSpc>
                <a:spcPct val="100000"/>
              </a:lnSpc>
              <a:buNone/>
            </a:pPr>
            <a:r>
              <a:rPr lang="cs-CZ" sz="1800" dirty="0" smtClean="0">
                <a:solidFill>
                  <a:srgbClr val="0000DC"/>
                </a:solidFill>
              </a:rPr>
              <a:t>§ </a:t>
            </a:r>
            <a:r>
              <a:rPr lang="cs-CZ" sz="1800" dirty="0">
                <a:solidFill>
                  <a:srgbClr val="0000DC"/>
                </a:solidFill>
              </a:rPr>
              <a:t>1 ÚOSS </a:t>
            </a:r>
            <a:r>
              <a:rPr lang="cs-CZ" sz="1800" b="1" dirty="0">
                <a:solidFill>
                  <a:srgbClr val="0000DC"/>
                </a:solidFill>
              </a:rPr>
              <a:t>v jejichž čele je člen vlády a jsou </a:t>
            </a:r>
            <a:r>
              <a:rPr lang="cs-CZ" sz="1800" b="1" dirty="0" smtClean="0">
                <a:solidFill>
                  <a:srgbClr val="0000DC"/>
                </a:solidFill>
              </a:rPr>
              <a:t>ministerstvy</a:t>
            </a:r>
          </a:p>
          <a:p>
            <a:pPr marL="0" indent="0" algn="just">
              <a:lnSpc>
                <a:spcPct val="100000"/>
              </a:lnSpc>
              <a:buNone/>
            </a:pPr>
            <a:r>
              <a:rPr lang="cs-CZ" sz="1800" dirty="0" smtClean="0">
                <a:solidFill>
                  <a:srgbClr val="0000DC"/>
                </a:solidFill>
              </a:rPr>
              <a:t>§ </a:t>
            </a:r>
            <a:r>
              <a:rPr lang="cs-CZ" sz="1800" dirty="0">
                <a:solidFill>
                  <a:srgbClr val="0000DC"/>
                </a:solidFill>
              </a:rPr>
              <a:t>2 ÚOSS </a:t>
            </a:r>
            <a:r>
              <a:rPr lang="cs-CZ" sz="1800" b="1" dirty="0">
                <a:solidFill>
                  <a:srgbClr val="0000DC"/>
                </a:solidFill>
              </a:rPr>
              <a:t>v jejichž čele není člen </a:t>
            </a:r>
            <a:r>
              <a:rPr lang="cs-CZ" sz="1800" b="1" dirty="0" smtClean="0">
                <a:solidFill>
                  <a:srgbClr val="0000DC"/>
                </a:solidFill>
              </a:rPr>
              <a:t>vlády (některé </a:t>
            </a:r>
            <a:r>
              <a:rPr lang="cs-CZ" sz="1800" b="1" dirty="0">
                <a:solidFill>
                  <a:srgbClr val="0000DC"/>
                </a:solidFill>
              </a:rPr>
              <a:t>z nich mají být </a:t>
            </a:r>
            <a:r>
              <a:rPr lang="cs-CZ" sz="1800" b="1" dirty="0" smtClean="0">
                <a:solidFill>
                  <a:srgbClr val="0000DC"/>
                </a:solidFill>
              </a:rPr>
              <a:t>nezávislé)</a:t>
            </a:r>
            <a:endParaRPr lang="cs-CZ" sz="1800" dirty="0"/>
          </a:p>
        </p:txBody>
      </p:sp>
    </p:spTree>
    <p:extLst>
      <p:ext uri="{BB962C8B-B14F-4D97-AF65-F5344CB8AC3E}">
        <p14:creationId xmlns:p14="http://schemas.microsoft.com/office/powerpoint/2010/main" xmlns="" val="349032363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41</a:t>
            </a:fld>
            <a:endParaRPr lang="cs-CZ" altLang="cs-CZ" dirty="0"/>
          </a:p>
        </p:txBody>
      </p:sp>
      <p:sp>
        <p:nvSpPr>
          <p:cNvPr id="4" name="Nadpis 3"/>
          <p:cNvSpPr>
            <a:spLocks noGrp="1"/>
          </p:cNvSpPr>
          <p:nvPr>
            <p:ph type="title"/>
          </p:nvPr>
        </p:nvSpPr>
        <p:spPr>
          <a:xfrm>
            <a:off x="499587" y="354240"/>
            <a:ext cx="8066301" cy="451576"/>
          </a:xfrm>
        </p:spPr>
        <p:txBody>
          <a:bodyPr/>
          <a:lstStyle/>
          <a:p>
            <a:r>
              <a:rPr lang="cs-CZ" dirty="0"/>
              <a:t>3/ Soudobá organizace veřejné správy v ČR</a:t>
            </a:r>
          </a:p>
        </p:txBody>
      </p:sp>
      <p:sp>
        <p:nvSpPr>
          <p:cNvPr id="5" name="Zástupný symbol pro obsah 4"/>
          <p:cNvSpPr>
            <a:spLocks noGrp="1"/>
          </p:cNvSpPr>
          <p:nvPr>
            <p:ph idx="1"/>
          </p:nvPr>
        </p:nvSpPr>
        <p:spPr>
          <a:xfrm>
            <a:off x="416966" y="1426465"/>
            <a:ext cx="8189429" cy="4615890"/>
          </a:xfrm>
        </p:spPr>
        <p:txBody>
          <a:bodyPr/>
          <a:lstStyle/>
          <a:p>
            <a:pPr marL="0" indent="0" algn="just">
              <a:lnSpc>
                <a:spcPct val="100000"/>
              </a:lnSpc>
              <a:buNone/>
            </a:pPr>
            <a:r>
              <a:rPr lang="cs-CZ" sz="1800" b="1" dirty="0"/>
              <a:t>Zákon č. 2/1969 Sb., o zřízení ministerstev a jiných ústředních orgánů státní správy České republiky</a:t>
            </a:r>
          </a:p>
          <a:p>
            <a:pPr marL="0" indent="0" algn="just">
              <a:lnSpc>
                <a:spcPct val="100000"/>
              </a:lnSpc>
              <a:buNone/>
            </a:pPr>
            <a:endParaRPr lang="cs-CZ" sz="1800" b="1" dirty="0"/>
          </a:p>
          <a:p>
            <a:pPr marL="0" indent="0" algn="just">
              <a:lnSpc>
                <a:spcPct val="100000"/>
              </a:lnSpc>
              <a:buNone/>
            </a:pPr>
            <a:r>
              <a:rPr lang="cs-CZ" sz="2400" b="1" dirty="0">
                <a:solidFill>
                  <a:srgbClr val="0000DC"/>
                </a:solidFill>
              </a:rPr>
              <a:t>Ministerstva</a:t>
            </a:r>
          </a:p>
          <a:p>
            <a:pPr marL="0" indent="0" algn="just">
              <a:lnSpc>
                <a:spcPct val="100000"/>
              </a:lnSpc>
            </a:pPr>
            <a:r>
              <a:rPr lang="cs-CZ" sz="1800" dirty="0"/>
              <a:t>  </a:t>
            </a:r>
            <a:r>
              <a:rPr lang="cs-CZ" sz="1800" b="1" dirty="0"/>
              <a:t>zkoumají</a:t>
            </a:r>
            <a:r>
              <a:rPr lang="cs-CZ" sz="1800" dirty="0"/>
              <a:t> společenskou problematiku v okruhu své působnosti, </a:t>
            </a:r>
            <a:r>
              <a:rPr lang="cs-CZ" sz="1800" b="1" dirty="0"/>
              <a:t>analyzují</a:t>
            </a:r>
            <a:r>
              <a:rPr lang="cs-CZ" sz="1800" dirty="0"/>
              <a:t> a činí </a:t>
            </a:r>
            <a:r>
              <a:rPr lang="cs-CZ" sz="1800" b="1" dirty="0"/>
              <a:t>opatření</a:t>
            </a:r>
            <a:r>
              <a:rPr lang="cs-CZ" sz="1800" dirty="0"/>
              <a:t> k řešení aktuálních otázek. Zpracovávají </a:t>
            </a:r>
            <a:r>
              <a:rPr lang="cs-CZ" sz="1800" b="1" dirty="0"/>
              <a:t>koncepce</a:t>
            </a:r>
            <a:r>
              <a:rPr lang="cs-CZ" sz="1800" dirty="0"/>
              <a:t> rozvoje svěřených odvětví a řešení stěžejních otázek, o návrzích </a:t>
            </a:r>
            <a:r>
              <a:rPr lang="cs-CZ" sz="1800" b="1" dirty="0"/>
              <a:t>informují</a:t>
            </a:r>
            <a:r>
              <a:rPr lang="cs-CZ" sz="1800" dirty="0"/>
              <a:t> veřejnost.</a:t>
            </a:r>
          </a:p>
          <a:p>
            <a:pPr marL="0" indent="0" algn="just">
              <a:lnSpc>
                <a:spcPct val="100000"/>
              </a:lnSpc>
            </a:pPr>
            <a:r>
              <a:rPr lang="cs-CZ" sz="1800" dirty="0"/>
              <a:t>  předkládají podklady potřebné pro sestavení návrhů státních </a:t>
            </a:r>
            <a:r>
              <a:rPr lang="cs-CZ" sz="1800" b="1" dirty="0"/>
              <a:t>rozpočtů</a:t>
            </a:r>
            <a:r>
              <a:rPr lang="cs-CZ" sz="1800" dirty="0"/>
              <a:t> </a:t>
            </a:r>
          </a:p>
          <a:p>
            <a:pPr marL="0" indent="0" algn="just">
              <a:lnSpc>
                <a:spcPct val="100000"/>
              </a:lnSpc>
            </a:pPr>
            <a:r>
              <a:rPr lang="cs-CZ" sz="1800" dirty="0"/>
              <a:t>  zaujímají </a:t>
            </a:r>
            <a:r>
              <a:rPr lang="cs-CZ" sz="1800" b="1" dirty="0"/>
              <a:t>stanovisko k návrhům</a:t>
            </a:r>
            <a:r>
              <a:rPr lang="cs-CZ" sz="1800" dirty="0"/>
              <a:t>, které předkládají jiná ministerstva</a:t>
            </a:r>
          </a:p>
          <a:p>
            <a:pPr marL="0" indent="0" algn="just">
              <a:lnSpc>
                <a:spcPct val="100000"/>
              </a:lnSpc>
            </a:pPr>
            <a:r>
              <a:rPr lang="cs-CZ" sz="1800" dirty="0"/>
              <a:t>  pečují o </a:t>
            </a:r>
            <a:r>
              <a:rPr lang="cs-CZ" sz="1800" b="1" dirty="0"/>
              <a:t>náležitou právní úpravu</a:t>
            </a:r>
            <a:r>
              <a:rPr lang="cs-CZ" sz="1800" dirty="0"/>
              <a:t>; připravují návrhy zákonů a jiných právních předpisů týkajících se věcí, které patří do jejich působnosti, dbají o zachovávání zákonnosti </a:t>
            </a:r>
          </a:p>
          <a:p>
            <a:pPr marL="0" indent="0" algn="just">
              <a:lnSpc>
                <a:spcPct val="100000"/>
              </a:lnSpc>
            </a:pPr>
            <a:r>
              <a:rPr lang="cs-CZ" sz="1800" dirty="0"/>
              <a:t>  navzájem si </a:t>
            </a:r>
            <a:r>
              <a:rPr lang="cs-CZ" sz="1800" b="1" dirty="0"/>
              <a:t>vyměňují potřebné informace </a:t>
            </a:r>
            <a:r>
              <a:rPr lang="cs-CZ" sz="1800" dirty="0"/>
              <a:t>a podklady. Nižší orgány státní správy jim podávají zprávy a sdělují údaje, které si příslušná ministerstva vyžadují v rozsahu nezbytně nutném pro plnění svých úkolů.</a:t>
            </a:r>
          </a:p>
          <a:p>
            <a:pPr marL="0" indent="0" algn="just">
              <a:lnSpc>
                <a:spcPct val="100000"/>
              </a:lnSpc>
            </a:pPr>
            <a:r>
              <a:rPr lang="cs-CZ" sz="1800" b="1" dirty="0"/>
              <a:t>  Pomocná funkce Úřadu vlády</a:t>
            </a:r>
          </a:p>
          <a:p>
            <a:pPr marL="0" indent="0" algn="just">
              <a:lnSpc>
                <a:spcPct val="100000"/>
              </a:lnSpc>
            </a:pPr>
            <a:r>
              <a:rPr lang="cs-CZ" sz="1800" dirty="0"/>
              <a:t>  poradní orgán: </a:t>
            </a:r>
            <a:r>
              <a:rPr lang="cs-CZ" sz="1800" b="1" dirty="0"/>
              <a:t>Legislativní rada </a:t>
            </a:r>
            <a:r>
              <a:rPr lang="cs-CZ" sz="1800" dirty="0"/>
              <a:t>a </a:t>
            </a:r>
            <a:r>
              <a:rPr lang="cs-CZ" sz="1800" b="1" dirty="0"/>
              <a:t>Rada hospodářské a sociální dohody</a:t>
            </a:r>
          </a:p>
          <a:p>
            <a:pPr>
              <a:lnSpc>
                <a:spcPct val="100000"/>
              </a:lnSpc>
            </a:pPr>
            <a:endParaRPr lang="cs-CZ" sz="1600" dirty="0"/>
          </a:p>
        </p:txBody>
      </p:sp>
    </p:spTree>
    <p:extLst>
      <p:ext uri="{BB962C8B-B14F-4D97-AF65-F5344CB8AC3E}">
        <p14:creationId xmlns:p14="http://schemas.microsoft.com/office/powerpoint/2010/main" xmlns="" val="4169936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NVV31K </a:t>
            </a:r>
            <a:r>
              <a:rPr lang="cs-CZ" dirty="0"/>
              <a:t>Vybrané otázky správního práva (27. 9. 2024)</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42</a:t>
            </a:fld>
            <a:endParaRPr lang="cs-CZ" altLang="cs-CZ" dirty="0"/>
          </a:p>
        </p:txBody>
      </p:sp>
      <p:sp>
        <p:nvSpPr>
          <p:cNvPr id="4" name="Nadpis 3"/>
          <p:cNvSpPr>
            <a:spLocks noGrp="1"/>
          </p:cNvSpPr>
          <p:nvPr>
            <p:ph type="title"/>
          </p:nvPr>
        </p:nvSpPr>
        <p:spPr>
          <a:xfrm>
            <a:off x="499587" y="215251"/>
            <a:ext cx="8066301" cy="451576"/>
          </a:xfrm>
        </p:spPr>
        <p:txBody>
          <a:bodyPr/>
          <a:lstStyle/>
          <a:p>
            <a:r>
              <a:rPr lang="cs-CZ" dirty="0"/>
              <a:t>3/ Soudobá organizace veřejné správy v ČR</a:t>
            </a:r>
          </a:p>
        </p:txBody>
      </p:sp>
      <p:sp>
        <p:nvSpPr>
          <p:cNvPr id="5" name="Zástupný symbol pro obsah 4"/>
          <p:cNvSpPr>
            <a:spLocks noGrp="1"/>
          </p:cNvSpPr>
          <p:nvPr>
            <p:ph idx="1"/>
          </p:nvPr>
        </p:nvSpPr>
        <p:spPr>
          <a:xfrm>
            <a:off x="760651" y="1265530"/>
            <a:ext cx="7845744" cy="5281574"/>
          </a:xfrm>
        </p:spPr>
        <p:txBody>
          <a:bodyPr/>
          <a:lstStyle/>
          <a:p>
            <a:pPr marL="0" indent="0" algn="just">
              <a:lnSpc>
                <a:spcPct val="100000"/>
              </a:lnSpc>
              <a:buNone/>
            </a:pPr>
            <a:r>
              <a:rPr lang="cs-CZ" sz="2000" b="1" dirty="0"/>
              <a:t>§ 1 - </a:t>
            </a:r>
            <a:r>
              <a:rPr lang="cs-CZ" sz="2000" b="1" i="1" dirty="0"/>
              <a:t>v České republice působí tyto </a:t>
            </a:r>
            <a:r>
              <a:rPr lang="cs-CZ" sz="2000" b="1" dirty="0"/>
              <a:t>ústřední orgány státní správy, v jejichž čele je člen vlády</a:t>
            </a:r>
            <a:r>
              <a:rPr lang="cs-CZ" sz="2000" b="1" dirty="0" smtClean="0"/>
              <a:t>:</a:t>
            </a:r>
            <a:endParaRPr lang="cs-CZ" sz="2000" b="1" dirty="0"/>
          </a:p>
          <a:p>
            <a:pPr marL="0" indent="0" algn="just">
              <a:lnSpc>
                <a:spcPct val="100000"/>
              </a:lnSpc>
              <a:buNone/>
            </a:pPr>
            <a:r>
              <a:rPr lang="cs-CZ" sz="2000" i="1" dirty="0">
                <a:solidFill>
                  <a:srgbClr val="0000DC"/>
                </a:solidFill>
              </a:rPr>
              <a:t>1. Ministerstvo financí,</a:t>
            </a:r>
          </a:p>
          <a:p>
            <a:pPr marL="0" indent="0" algn="just">
              <a:lnSpc>
                <a:spcPct val="100000"/>
              </a:lnSpc>
              <a:buNone/>
            </a:pPr>
            <a:r>
              <a:rPr lang="cs-CZ" sz="2000" i="1" dirty="0">
                <a:solidFill>
                  <a:srgbClr val="0000DC"/>
                </a:solidFill>
              </a:rPr>
              <a:t>2. Ministerstvo zahraničních věcí,</a:t>
            </a:r>
          </a:p>
          <a:p>
            <a:pPr marL="0" indent="0" algn="just">
              <a:lnSpc>
                <a:spcPct val="100000"/>
              </a:lnSpc>
              <a:buNone/>
            </a:pPr>
            <a:r>
              <a:rPr lang="cs-CZ" sz="2000" i="1" dirty="0">
                <a:solidFill>
                  <a:srgbClr val="0000DC"/>
                </a:solidFill>
              </a:rPr>
              <a:t>3. Ministerstvo školství, mládeže a </a:t>
            </a:r>
            <a:r>
              <a:rPr lang="cs-CZ" sz="2000" i="1" dirty="0" smtClean="0">
                <a:solidFill>
                  <a:srgbClr val="0000DC"/>
                </a:solidFill>
              </a:rPr>
              <a:t>tělovýchovy,</a:t>
            </a:r>
            <a:endParaRPr lang="cs-CZ" sz="2000" i="1" dirty="0">
              <a:solidFill>
                <a:srgbClr val="0000DC"/>
              </a:solidFill>
            </a:endParaRPr>
          </a:p>
          <a:p>
            <a:pPr marL="0" indent="0" algn="just">
              <a:lnSpc>
                <a:spcPct val="100000"/>
              </a:lnSpc>
              <a:buNone/>
            </a:pPr>
            <a:r>
              <a:rPr lang="cs-CZ" sz="2000" i="1" dirty="0">
                <a:solidFill>
                  <a:srgbClr val="0000DC"/>
                </a:solidFill>
              </a:rPr>
              <a:t>4. Ministerstvo kultury,</a:t>
            </a:r>
          </a:p>
          <a:p>
            <a:pPr marL="0" indent="0" algn="just">
              <a:lnSpc>
                <a:spcPct val="100000"/>
              </a:lnSpc>
              <a:buNone/>
            </a:pPr>
            <a:r>
              <a:rPr lang="cs-CZ" sz="2000" i="1" dirty="0">
                <a:solidFill>
                  <a:srgbClr val="0000DC"/>
                </a:solidFill>
              </a:rPr>
              <a:t>5. Ministerstvo práce a sociálních věcí,</a:t>
            </a:r>
          </a:p>
          <a:p>
            <a:pPr marL="0" indent="0" algn="just">
              <a:lnSpc>
                <a:spcPct val="100000"/>
              </a:lnSpc>
              <a:buNone/>
            </a:pPr>
            <a:r>
              <a:rPr lang="cs-CZ" sz="2000" i="1" dirty="0">
                <a:solidFill>
                  <a:srgbClr val="0000DC"/>
                </a:solidFill>
              </a:rPr>
              <a:t>6. Ministerstvo </a:t>
            </a:r>
            <a:r>
              <a:rPr lang="cs-CZ" sz="2000" i="1" dirty="0" smtClean="0">
                <a:solidFill>
                  <a:srgbClr val="0000DC"/>
                </a:solidFill>
              </a:rPr>
              <a:t>zdravotnictví</a:t>
            </a:r>
            <a:endParaRPr lang="cs-CZ" sz="2000" i="1" dirty="0">
              <a:solidFill>
                <a:srgbClr val="0000DC"/>
              </a:solidFill>
            </a:endParaRPr>
          </a:p>
          <a:p>
            <a:pPr marL="0" indent="0" algn="just">
              <a:lnSpc>
                <a:spcPct val="100000"/>
              </a:lnSpc>
              <a:buNone/>
            </a:pPr>
            <a:r>
              <a:rPr lang="cs-CZ" sz="2000" i="1" dirty="0">
                <a:solidFill>
                  <a:srgbClr val="0000DC"/>
                </a:solidFill>
              </a:rPr>
              <a:t>7. Ministerstvo spravedlnosti,</a:t>
            </a:r>
          </a:p>
          <a:p>
            <a:pPr marL="0" indent="0" algn="just">
              <a:lnSpc>
                <a:spcPct val="100000"/>
              </a:lnSpc>
              <a:buNone/>
            </a:pPr>
            <a:r>
              <a:rPr lang="cs-CZ" sz="2000" i="1" dirty="0">
                <a:solidFill>
                  <a:srgbClr val="0000DC"/>
                </a:solidFill>
              </a:rPr>
              <a:t>8. Ministerstvo vnitra,</a:t>
            </a:r>
          </a:p>
          <a:p>
            <a:pPr marL="0" indent="0" algn="just">
              <a:lnSpc>
                <a:spcPct val="100000"/>
              </a:lnSpc>
              <a:buNone/>
            </a:pPr>
            <a:r>
              <a:rPr lang="cs-CZ" sz="2000" i="1" dirty="0">
                <a:solidFill>
                  <a:srgbClr val="0000DC"/>
                </a:solidFill>
              </a:rPr>
              <a:t>9. Ministerstvo průmyslu a </a:t>
            </a:r>
            <a:r>
              <a:rPr lang="cs-CZ" sz="2000" i="1" dirty="0" smtClean="0">
                <a:solidFill>
                  <a:srgbClr val="0000DC"/>
                </a:solidFill>
              </a:rPr>
              <a:t>obchodu,</a:t>
            </a:r>
            <a:endParaRPr lang="cs-CZ" sz="2000" i="1" dirty="0">
              <a:solidFill>
                <a:srgbClr val="0000DC"/>
              </a:solidFill>
            </a:endParaRPr>
          </a:p>
          <a:p>
            <a:pPr marL="0" indent="0" algn="just">
              <a:lnSpc>
                <a:spcPct val="100000"/>
              </a:lnSpc>
              <a:buNone/>
            </a:pPr>
            <a:r>
              <a:rPr lang="cs-CZ" sz="2000" i="1" dirty="0">
                <a:solidFill>
                  <a:srgbClr val="0000DC"/>
                </a:solidFill>
              </a:rPr>
              <a:t>10. Ministerstvo pro místní </a:t>
            </a:r>
            <a:r>
              <a:rPr lang="cs-CZ" sz="2000" i="1" dirty="0" smtClean="0">
                <a:solidFill>
                  <a:srgbClr val="0000DC"/>
                </a:solidFill>
              </a:rPr>
              <a:t>rozvoj, </a:t>
            </a:r>
            <a:endParaRPr lang="cs-CZ" sz="2000" i="1" dirty="0">
              <a:solidFill>
                <a:srgbClr val="0000DC"/>
              </a:solidFill>
            </a:endParaRPr>
          </a:p>
          <a:p>
            <a:pPr marL="0" indent="0" algn="just">
              <a:lnSpc>
                <a:spcPct val="100000"/>
              </a:lnSpc>
              <a:buNone/>
            </a:pPr>
            <a:r>
              <a:rPr lang="cs-CZ" sz="2000" i="1" dirty="0">
                <a:solidFill>
                  <a:srgbClr val="0000DC"/>
                </a:solidFill>
              </a:rPr>
              <a:t>11. Ministerstvo </a:t>
            </a:r>
            <a:r>
              <a:rPr lang="cs-CZ" sz="2000" i="1" dirty="0" smtClean="0">
                <a:solidFill>
                  <a:srgbClr val="0000DC"/>
                </a:solidFill>
              </a:rPr>
              <a:t>zemědělství,</a:t>
            </a:r>
            <a:endParaRPr lang="cs-CZ" sz="2000" i="1" dirty="0">
              <a:solidFill>
                <a:srgbClr val="0000DC"/>
              </a:solidFill>
            </a:endParaRPr>
          </a:p>
          <a:p>
            <a:pPr marL="0" indent="0" algn="just">
              <a:lnSpc>
                <a:spcPct val="100000"/>
              </a:lnSpc>
              <a:buNone/>
            </a:pPr>
            <a:r>
              <a:rPr lang="cs-CZ" sz="2000" i="1" dirty="0">
                <a:solidFill>
                  <a:srgbClr val="0000DC"/>
                </a:solidFill>
              </a:rPr>
              <a:t>12. Ministerstvo obrany,</a:t>
            </a:r>
          </a:p>
          <a:p>
            <a:pPr marL="0" indent="0" algn="just">
              <a:lnSpc>
                <a:spcPct val="100000"/>
              </a:lnSpc>
              <a:buNone/>
            </a:pPr>
            <a:r>
              <a:rPr lang="cs-CZ" sz="2000" i="1" dirty="0">
                <a:solidFill>
                  <a:srgbClr val="0000DC"/>
                </a:solidFill>
              </a:rPr>
              <a:t>13. Ministerstvo dopravy,</a:t>
            </a:r>
          </a:p>
          <a:p>
            <a:pPr marL="0" indent="0" algn="just">
              <a:lnSpc>
                <a:spcPct val="100000"/>
              </a:lnSpc>
              <a:buNone/>
            </a:pPr>
            <a:r>
              <a:rPr lang="cs-CZ" sz="2000" i="1" dirty="0">
                <a:solidFill>
                  <a:srgbClr val="0000DC"/>
                </a:solidFill>
              </a:rPr>
              <a:t>14. Ministerstvo životního </a:t>
            </a:r>
            <a:r>
              <a:rPr lang="cs-CZ" sz="2000" i="1" dirty="0" smtClean="0">
                <a:solidFill>
                  <a:srgbClr val="0000DC"/>
                </a:solidFill>
              </a:rPr>
              <a:t>prostředí</a:t>
            </a:r>
            <a:endParaRPr lang="cs-CZ" sz="2000" i="1" dirty="0">
              <a:solidFill>
                <a:srgbClr val="0000DC"/>
              </a:solidFill>
            </a:endParaRPr>
          </a:p>
        </p:txBody>
      </p:sp>
    </p:spTree>
    <p:extLst>
      <p:ext uri="{BB962C8B-B14F-4D97-AF65-F5344CB8AC3E}">
        <p14:creationId xmlns:p14="http://schemas.microsoft.com/office/powerpoint/2010/main" xmlns="" val="92818205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NVV31K </a:t>
            </a:r>
            <a:r>
              <a:rPr lang="cs-CZ" dirty="0"/>
              <a:t>Vybrané otázky správního práva (27. 9. 2024)</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43</a:t>
            </a:fld>
            <a:endParaRPr lang="cs-CZ" altLang="cs-CZ" dirty="0"/>
          </a:p>
        </p:txBody>
      </p:sp>
      <p:sp>
        <p:nvSpPr>
          <p:cNvPr id="4" name="Nadpis 3"/>
          <p:cNvSpPr>
            <a:spLocks noGrp="1"/>
          </p:cNvSpPr>
          <p:nvPr>
            <p:ph type="title"/>
          </p:nvPr>
        </p:nvSpPr>
        <p:spPr>
          <a:xfrm>
            <a:off x="499587" y="354240"/>
            <a:ext cx="8066301" cy="451576"/>
          </a:xfrm>
        </p:spPr>
        <p:txBody>
          <a:bodyPr/>
          <a:lstStyle/>
          <a:p>
            <a:r>
              <a:rPr lang="cs-CZ" dirty="0"/>
              <a:t>3/ Soudobá organizace veřejné správy v ČR</a:t>
            </a:r>
          </a:p>
        </p:txBody>
      </p:sp>
      <p:sp>
        <p:nvSpPr>
          <p:cNvPr id="5" name="Zástupný symbol pro obsah 4"/>
          <p:cNvSpPr>
            <a:spLocks noGrp="1"/>
          </p:cNvSpPr>
          <p:nvPr>
            <p:ph idx="1"/>
          </p:nvPr>
        </p:nvSpPr>
        <p:spPr>
          <a:xfrm>
            <a:off x="540094" y="1327355"/>
            <a:ext cx="8066301" cy="4709471"/>
          </a:xfrm>
        </p:spPr>
        <p:txBody>
          <a:bodyPr/>
          <a:lstStyle/>
          <a:p>
            <a:pPr marL="0" indent="0" algn="just">
              <a:lnSpc>
                <a:spcPct val="100000"/>
              </a:lnSpc>
              <a:buNone/>
            </a:pPr>
            <a:r>
              <a:rPr lang="cs-CZ" sz="1600" b="1" dirty="0"/>
              <a:t>§ 2 V České republice působí tyto další ústřední orgány státní správy: </a:t>
            </a:r>
          </a:p>
          <a:p>
            <a:pPr marL="0" indent="0" algn="just">
              <a:lnSpc>
                <a:spcPct val="100000"/>
              </a:lnSpc>
              <a:buNone/>
            </a:pPr>
            <a:r>
              <a:rPr lang="cs-CZ" sz="1600" i="1" dirty="0">
                <a:solidFill>
                  <a:srgbClr val="0000DC"/>
                </a:solidFill>
              </a:rPr>
              <a:t>1. Český statistický úřad,</a:t>
            </a:r>
          </a:p>
          <a:p>
            <a:pPr marL="0" indent="0" algn="just">
              <a:lnSpc>
                <a:spcPct val="100000"/>
              </a:lnSpc>
              <a:buNone/>
            </a:pPr>
            <a:r>
              <a:rPr lang="cs-CZ" sz="1600" i="1" dirty="0">
                <a:solidFill>
                  <a:srgbClr val="0000DC"/>
                </a:solidFill>
              </a:rPr>
              <a:t> 2. Český úřad zeměměřický a katastrální,</a:t>
            </a:r>
          </a:p>
          <a:p>
            <a:pPr marL="0" indent="0" algn="just">
              <a:lnSpc>
                <a:spcPct val="100000"/>
              </a:lnSpc>
              <a:buNone/>
            </a:pPr>
            <a:r>
              <a:rPr lang="cs-CZ" sz="1600" i="1" dirty="0">
                <a:solidFill>
                  <a:srgbClr val="0000DC"/>
                </a:solidFill>
              </a:rPr>
              <a:t> 3. Český báňský úřad,</a:t>
            </a:r>
          </a:p>
          <a:p>
            <a:pPr marL="0" indent="0" algn="just">
              <a:lnSpc>
                <a:spcPct val="100000"/>
              </a:lnSpc>
              <a:buNone/>
            </a:pPr>
            <a:r>
              <a:rPr lang="cs-CZ" sz="1600" i="1" dirty="0">
                <a:solidFill>
                  <a:srgbClr val="0000DC"/>
                </a:solidFill>
              </a:rPr>
              <a:t> 4. Úřad průmyslového vlastnictví,</a:t>
            </a:r>
          </a:p>
          <a:p>
            <a:pPr marL="0" indent="0" algn="just">
              <a:lnSpc>
                <a:spcPct val="100000"/>
              </a:lnSpc>
              <a:buNone/>
            </a:pPr>
            <a:r>
              <a:rPr lang="cs-CZ" sz="1600" i="1" dirty="0">
                <a:solidFill>
                  <a:srgbClr val="0000DC"/>
                </a:solidFill>
              </a:rPr>
              <a:t> 5. Úřad pro ochranu hospodářské </a:t>
            </a:r>
            <a:r>
              <a:rPr lang="cs-CZ" sz="1600" i="1" dirty="0" smtClean="0">
                <a:solidFill>
                  <a:srgbClr val="0000DC"/>
                </a:solidFill>
              </a:rPr>
              <a:t>soutěže (podřazováno pod „nezávislé“),</a:t>
            </a:r>
            <a:endParaRPr lang="cs-CZ" sz="1600" i="1" dirty="0">
              <a:solidFill>
                <a:srgbClr val="0000DC"/>
              </a:solidFill>
            </a:endParaRPr>
          </a:p>
          <a:p>
            <a:pPr marL="0" indent="0" algn="just">
              <a:lnSpc>
                <a:spcPct val="100000"/>
              </a:lnSpc>
              <a:buNone/>
            </a:pPr>
            <a:r>
              <a:rPr lang="cs-CZ" sz="1600" i="1" dirty="0">
                <a:solidFill>
                  <a:srgbClr val="0000DC"/>
                </a:solidFill>
              </a:rPr>
              <a:t> 6. Správa státních hmotných rezerv,</a:t>
            </a:r>
          </a:p>
          <a:p>
            <a:pPr marL="0" indent="0" algn="just">
              <a:lnSpc>
                <a:spcPct val="100000"/>
              </a:lnSpc>
              <a:buNone/>
            </a:pPr>
            <a:r>
              <a:rPr lang="cs-CZ" sz="1600" i="1" dirty="0">
                <a:solidFill>
                  <a:srgbClr val="0000DC"/>
                </a:solidFill>
              </a:rPr>
              <a:t> 7. Státní úřad pro jadernou bezpečnost,</a:t>
            </a:r>
          </a:p>
          <a:p>
            <a:pPr marL="0" indent="0" algn="just">
              <a:lnSpc>
                <a:spcPct val="100000"/>
              </a:lnSpc>
              <a:buNone/>
            </a:pPr>
            <a:r>
              <a:rPr lang="cs-CZ" sz="1600" i="1" dirty="0">
                <a:solidFill>
                  <a:srgbClr val="0000DC"/>
                </a:solidFill>
              </a:rPr>
              <a:t> 8. Národní bezpečnostní úřad,</a:t>
            </a:r>
          </a:p>
          <a:p>
            <a:pPr marL="0" indent="0" algn="just">
              <a:lnSpc>
                <a:spcPct val="100000"/>
              </a:lnSpc>
              <a:buNone/>
            </a:pPr>
            <a:r>
              <a:rPr lang="cs-CZ" sz="1600" i="1" dirty="0">
                <a:solidFill>
                  <a:srgbClr val="0000DC"/>
                </a:solidFill>
              </a:rPr>
              <a:t> 9. Energetický regulační </a:t>
            </a:r>
            <a:r>
              <a:rPr lang="cs-CZ" sz="1600" i="1" dirty="0" smtClean="0">
                <a:solidFill>
                  <a:srgbClr val="0000DC"/>
                </a:solidFill>
              </a:rPr>
              <a:t>úřad (podřazováno pod „nezávislé“),</a:t>
            </a:r>
            <a:endParaRPr lang="cs-CZ" sz="1600" i="1" dirty="0">
              <a:solidFill>
                <a:srgbClr val="0000DC"/>
              </a:solidFill>
            </a:endParaRPr>
          </a:p>
          <a:p>
            <a:pPr marL="0" indent="0" algn="just">
              <a:lnSpc>
                <a:spcPct val="100000"/>
              </a:lnSpc>
              <a:buNone/>
            </a:pPr>
            <a:r>
              <a:rPr lang="cs-CZ" sz="1600" i="1" dirty="0">
                <a:solidFill>
                  <a:srgbClr val="0000DC"/>
                </a:solidFill>
              </a:rPr>
              <a:t> 10. Úřad vlády České republiky,</a:t>
            </a:r>
          </a:p>
          <a:p>
            <a:pPr marL="0" indent="0" algn="just">
              <a:lnSpc>
                <a:spcPct val="100000"/>
              </a:lnSpc>
              <a:buNone/>
            </a:pPr>
            <a:r>
              <a:rPr lang="cs-CZ" sz="1600" i="1" dirty="0">
                <a:solidFill>
                  <a:srgbClr val="0000DC"/>
                </a:solidFill>
              </a:rPr>
              <a:t> 11. Český telekomunikační úřad,</a:t>
            </a:r>
          </a:p>
          <a:p>
            <a:pPr marL="0" indent="0" algn="just">
              <a:lnSpc>
                <a:spcPct val="100000"/>
              </a:lnSpc>
              <a:buNone/>
            </a:pPr>
            <a:r>
              <a:rPr lang="cs-CZ" sz="1600" i="1" dirty="0">
                <a:solidFill>
                  <a:srgbClr val="0000DC"/>
                </a:solidFill>
              </a:rPr>
              <a:t> 12. Úřad pro ochranu osobních </a:t>
            </a:r>
            <a:r>
              <a:rPr lang="cs-CZ" sz="1600" i="1" dirty="0" smtClean="0">
                <a:solidFill>
                  <a:srgbClr val="0000DC"/>
                </a:solidFill>
              </a:rPr>
              <a:t>údajů (podřazováno pod „nezávislé“),</a:t>
            </a:r>
            <a:endParaRPr lang="cs-CZ" sz="1600" i="1" dirty="0">
              <a:solidFill>
                <a:srgbClr val="0000DC"/>
              </a:solidFill>
            </a:endParaRPr>
          </a:p>
          <a:p>
            <a:pPr marL="0" indent="0" algn="just">
              <a:lnSpc>
                <a:spcPct val="100000"/>
              </a:lnSpc>
              <a:buNone/>
            </a:pPr>
            <a:r>
              <a:rPr lang="cs-CZ" sz="1600" i="1" dirty="0">
                <a:solidFill>
                  <a:srgbClr val="0000DC"/>
                </a:solidFill>
              </a:rPr>
              <a:t> 13. Rada pro rozhlasové a televizní </a:t>
            </a:r>
            <a:r>
              <a:rPr lang="cs-CZ" sz="1600" i="1" dirty="0" smtClean="0">
                <a:solidFill>
                  <a:srgbClr val="0000DC"/>
                </a:solidFill>
              </a:rPr>
              <a:t>vysílání (podřazováno pod „nezávislé“),</a:t>
            </a:r>
            <a:endParaRPr lang="cs-CZ" sz="1600" i="1" dirty="0">
              <a:solidFill>
                <a:srgbClr val="0000DC"/>
              </a:solidFill>
            </a:endParaRPr>
          </a:p>
          <a:p>
            <a:pPr marL="0" indent="0" algn="just">
              <a:lnSpc>
                <a:spcPct val="100000"/>
              </a:lnSpc>
              <a:buNone/>
            </a:pPr>
            <a:r>
              <a:rPr lang="cs-CZ" sz="1600" i="1" dirty="0">
                <a:solidFill>
                  <a:srgbClr val="0000DC"/>
                </a:solidFill>
              </a:rPr>
              <a:t> 14. Úřad pro dohled nad hospodařením politických stran a politických hnutí,</a:t>
            </a:r>
          </a:p>
          <a:p>
            <a:pPr marL="0" indent="0" algn="just">
              <a:lnSpc>
                <a:spcPct val="100000"/>
              </a:lnSpc>
              <a:buNone/>
            </a:pPr>
            <a:r>
              <a:rPr lang="cs-CZ" sz="1600" i="1" dirty="0">
                <a:solidFill>
                  <a:srgbClr val="0000DC"/>
                </a:solidFill>
              </a:rPr>
              <a:t> 15. Úřad pro přístup k dopravní infrastruktuře</a:t>
            </a:r>
          </a:p>
          <a:p>
            <a:pPr marL="0" indent="0" algn="just">
              <a:lnSpc>
                <a:spcPct val="100000"/>
              </a:lnSpc>
              <a:buNone/>
            </a:pPr>
            <a:r>
              <a:rPr lang="cs-CZ" sz="1600" i="1" dirty="0">
                <a:solidFill>
                  <a:srgbClr val="0000DC"/>
                </a:solidFill>
              </a:rPr>
              <a:t> 16. Národní úřad pro kybernetickou a informační bezpečnost.</a:t>
            </a:r>
          </a:p>
          <a:p>
            <a:pPr marL="0" indent="0" algn="just">
              <a:lnSpc>
                <a:spcPct val="100000"/>
              </a:lnSpc>
              <a:buNone/>
            </a:pPr>
            <a:r>
              <a:rPr lang="cs-CZ" sz="1600" i="1" dirty="0">
                <a:solidFill>
                  <a:srgbClr val="0000DC"/>
                </a:solidFill>
              </a:rPr>
              <a:t> 17. Národní sportovní agentura </a:t>
            </a:r>
            <a:r>
              <a:rPr lang="cs-CZ" sz="1600" i="1" dirty="0" smtClean="0">
                <a:solidFill>
                  <a:srgbClr val="0000DC"/>
                </a:solidFill>
              </a:rPr>
              <a:t>(nově – 2019</a:t>
            </a:r>
            <a:r>
              <a:rPr lang="cs-CZ" sz="1600" i="1" dirty="0">
                <a:solidFill>
                  <a:srgbClr val="0000DC"/>
                </a:solidFill>
              </a:rPr>
              <a:t>)</a:t>
            </a:r>
          </a:p>
          <a:p>
            <a:pPr marL="0" indent="0" algn="just">
              <a:lnSpc>
                <a:spcPct val="100000"/>
              </a:lnSpc>
              <a:buNone/>
            </a:pPr>
            <a:r>
              <a:rPr lang="cs-CZ" sz="1600" i="1" dirty="0">
                <a:solidFill>
                  <a:srgbClr val="0000DC"/>
                </a:solidFill>
              </a:rPr>
              <a:t> 18. Digitální a informační agentura </a:t>
            </a:r>
            <a:r>
              <a:rPr lang="cs-CZ" sz="1600" i="1" dirty="0" smtClean="0">
                <a:solidFill>
                  <a:srgbClr val="0000DC"/>
                </a:solidFill>
              </a:rPr>
              <a:t>(nově – 2022</a:t>
            </a:r>
            <a:r>
              <a:rPr lang="cs-CZ" sz="1600" i="1" dirty="0">
                <a:solidFill>
                  <a:srgbClr val="0000DC"/>
                </a:solidFill>
              </a:rPr>
              <a:t>)</a:t>
            </a:r>
          </a:p>
          <a:p>
            <a:pPr marL="0" indent="0" algn="just">
              <a:lnSpc>
                <a:spcPct val="100000"/>
              </a:lnSpc>
              <a:buNone/>
            </a:pPr>
            <a:endParaRPr lang="cs-CZ" sz="1600" dirty="0">
              <a:solidFill>
                <a:srgbClr val="FF0000"/>
              </a:solidFill>
            </a:endParaRPr>
          </a:p>
          <a:p>
            <a:pPr marL="0" indent="0" algn="just">
              <a:lnSpc>
                <a:spcPct val="100000"/>
              </a:lnSpc>
              <a:buNone/>
            </a:pPr>
            <a:endParaRPr lang="cs-CZ" sz="1600" dirty="0">
              <a:solidFill>
                <a:srgbClr val="FF0000"/>
              </a:solidFill>
            </a:endParaRPr>
          </a:p>
          <a:p>
            <a:pPr>
              <a:lnSpc>
                <a:spcPct val="100000"/>
              </a:lnSpc>
            </a:pPr>
            <a:endParaRPr lang="cs-CZ" sz="1600" dirty="0"/>
          </a:p>
        </p:txBody>
      </p:sp>
    </p:spTree>
    <p:extLst>
      <p:ext uri="{BB962C8B-B14F-4D97-AF65-F5344CB8AC3E}">
        <p14:creationId xmlns:p14="http://schemas.microsoft.com/office/powerpoint/2010/main" xmlns="" val="42132323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NVV31K </a:t>
            </a:r>
            <a:r>
              <a:rPr lang="cs-CZ" dirty="0"/>
              <a:t>Vybrané otázky správního práva (27. 9. 2024)</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44</a:t>
            </a:fld>
            <a:endParaRPr lang="cs-CZ" altLang="cs-CZ" dirty="0"/>
          </a:p>
        </p:txBody>
      </p:sp>
      <p:sp>
        <p:nvSpPr>
          <p:cNvPr id="4" name="Nadpis 3"/>
          <p:cNvSpPr>
            <a:spLocks noGrp="1"/>
          </p:cNvSpPr>
          <p:nvPr>
            <p:ph type="title"/>
          </p:nvPr>
        </p:nvSpPr>
        <p:spPr>
          <a:xfrm>
            <a:off x="499587" y="354240"/>
            <a:ext cx="8066301" cy="451576"/>
          </a:xfrm>
        </p:spPr>
        <p:txBody>
          <a:bodyPr/>
          <a:lstStyle/>
          <a:p>
            <a:r>
              <a:rPr lang="cs-CZ" dirty="0"/>
              <a:t>3/ Soudobá organizace veřejné správy v ČR</a:t>
            </a:r>
          </a:p>
        </p:txBody>
      </p:sp>
      <p:sp>
        <p:nvSpPr>
          <p:cNvPr id="5" name="Zástupný symbol pro obsah 4"/>
          <p:cNvSpPr>
            <a:spLocks noGrp="1"/>
          </p:cNvSpPr>
          <p:nvPr>
            <p:ph idx="1"/>
          </p:nvPr>
        </p:nvSpPr>
        <p:spPr>
          <a:xfrm>
            <a:off x="540094" y="1749312"/>
            <a:ext cx="8066301" cy="4478688"/>
          </a:xfrm>
        </p:spPr>
        <p:txBody>
          <a:bodyPr/>
          <a:lstStyle/>
          <a:p>
            <a:pPr marL="0" indent="0" algn="just">
              <a:buNone/>
            </a:pPr>
            <a:r>
              <a:rPr lang="cs-CZ" sz="1600" b="1" dirty="0" smtClean="0"/>
              <a:t>Další orgány státní správy – správní </a:t>
            </a:r>
            <a:r>
              <a:rPr lang="cs-CZ" sz="1600" b="1" dirty="0"/>
              <a:t>úřady s celostátní působností</a:t>
            </a:r>
          </a:p>
          <a:p>
            <a:pPr algn="just"/>
            <a:r>
              <a:rPr lang="cs-CZ" sz="1600" dirty="0"/>
              <a:t>Např.: </a:t>
            </a:r>
            <a:r>
              <a:rPr lang="cs-CZ" sz="1600" i="1" dirty="0">
                <a:solidFill>
                  <a:srgbClr val="0000DC"/>
                </a:solidFill>
              </a:rPr>
              <a:t>Národní památkový ústav, Česká správa sociálního zabezpečení, Úřad práce, Státní úřad inspekce práce, Úřad pro civilní letectví, Generální finanční ředitelství, Specializovaný finanční úřad, Drážní úřad, Úřad pro mezinárodněprávní ochranu dětí, Státní ústav pro kontrolu léčiv, Národní akreditační úřad, … </a:t>
            </a:r>
          </a:p>
          <a:p>
            <a:pPr algn="just"/>
            <a:endParaRPr lang="cs-CZ" sz="1600" dirty="0"/>
          </a:p>
          <a:p>
            <a:pPr marL="0" indent="0" algn="just">
              <a:lnSpc>
                <a:spcPct val="100000"/>
              </a:lnSpc>
              <a:buNone/>
            </a:pPr>
            <a:r>
              <a:rPr lang="cs-CZ" sz="1600" b="1" dirty="0" smtClean="0"/>
              <a:t>Další orgány státní správy – Územně </a:t>
            </a:r>
            <a:r>
              <a:rPr lang="cs-CZ" sz="1600" b="1" dirty="0"/>
              <a:t>dekoncentrované (specializované) orgány státní správy (tzv. </a:t>
            </a:r>
            <a:r>
              <a:rPr lang="cs-CZ" sz="1600" b="1" dirty="0" err="1"/>
              <a:t>dekoncentráty</a:t>
            </a:r>
            <a:r>
              <a:rPr lang="cs-CZ" sz="1600" b="1" dirty="0"/>
              <a:t>)</a:t>
            </a:r>
          </a:p>
          <a:p>
            <a:pPr algn="just">
              <a:lnSpc>
                <a:spcPct val="100000"/>
              </a:lnSpc>
            </a:pPr>
            <a:r>
              <a:rPr lang="cs-CZ" sz="1600" dirty="0">
                <a:solidFill>
                  <a:srgbClr val="0000DC"/>
                </a:solidFill>
              </a:rPr>
              <a:t>Princip</a:t>
            </a:r>
            <a:r>
              <a:rPr lang="cs-CZ" sz="1600" b="1" dirty="0">
                <a:solidFill>
                  <a:srgbClr val="0000DC"/>
                </a:solidFill>
              </a:rPr>
              <a:t> územní </a:t>
            </a:r>
            <a:r>
              <a:rPr lang="cs-CZ" sz="1600" dirty="0"/>
              <a:t>(kraje, okresy, jiné správní obvody) </a:t>
            </a:r>
            <a:r>
              <a:rPr lang="cs-CZ" sz="1600" b="1" dirty="0">
                <a:solidFill>
                  <a:srgbClr val="0000DC"/>
                </a:solidFill>
              </a:rPr>
              <a:t>a věcný </a:t>
            </a:r>
            <a:r>
              <a:rPr lang="cs-CZ" sz="1600" dirty="0"/>
              <a:t>(specializace)</a:t>
            </a:r>
          </a:p>
          <a:p>
            <a:pPr algn="just">
              <a:lnSpc>
                <a:spcPct val="100000"/>
              </a:lnSpc>
            </a:pPr>
            <a:r>
              <a:rPr lang="cs-CZ" sz="1600" i="1" dirty="0">
                <a:solidFill>
                  <a:srgbClr val="0000DC"/>
                </a:solidFill>
              </a:rPr>
              <a:t>Finanční úřady, krajské hygienické stanice, krajská vojenská velitelství, okresní správy sociálního zabezpečení, obvodní báňské úřady, katastrální úřady, inspektoráty ČOI/ČIŽP/SZPI, …</a:t>
            </a:r>
          </a:p>
          <a:p>
            <a:pPr algn="just"/>
            <a:endParaRPr lang="cs-CZ" sz="1600" dirty="0"/>
          </a:p>
          <a:p>
            <a:pPr algn="just"/>
            <a:endParaRPr lang="cs-CZ" sz="1600" dirty="0"/>
          </a:p>
          <a:p>
            <a:pPr algn="just"/>
            <a:endParaRPr lang="cs-CZ" sz="1600" dirty="0"/>
          </a:p>
        </p:txBody>
      </p:sp>
    </p:spTree>
    <p:extLst>
      <p:ext uri="{BB962C8B-B14F-4D97-AF65-F5344CB8AC3E}">
        <p14:creationId xmlns:p14="http://schemas.microsoft.com/office/powerpoint/2010/main" xmlns="" val="42618623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NVV31K </a:t>
            </a:r>
            <a:r>
              <a:rPr lang="cs-CZ" dirty="0"/>
              <a:t>Vybrané otázky správního práva (27. 9. 2024)</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45</a:t>
            </a:fld>
            <a:endParaRPr lang="cs-CZ" altLang="cs-CZ" dirty="0"/>
          </a:p>
        </p:txBody>
      </p:sp>
      <p:sp>
        <p:nvSpPr>
          <p:cNvPr id="4" name="Nadpis 3"/>
          <p:cNvSpPr>
            <a:spLocks noGrp="1"/>
          </p:cNvSpPr>
          <p:nvPr>
            <p:ph type="title"/>
          </p:nvPr>
        </p:nvSpPr>
        <p:spPr>
          <a:xfrm>
            <a:off x="499587" y="354240"/>
            <a:ext cx="8066301" cy="451576"/>
          </a:xfrm>
        </p:spPr>
        <p:txBody>
          <a:bodyPr/>
          <a:lstStyle/>
          <a:p>
            <a:r>
              <a:rPr lang="cs-CZ" dirty="0"/>
              <a:t>3/ Soudobá organizace veřejné správy v ČR</a:t>
            </a:r>
          </a:p>
        </p:txBody>
      </p:sp>
      <p:sp>
        <p:nvSpPr>
          <p:cNvPr id="5" name="Zástupný symbol pro obsah 4"/>
          <p:cNvSpPr>
            <a:spLocks noGrp="1"/>
          </p:cNvSpPr>
          <p:nvPr>
            <p:ph idx="1"/>
          </p:nvPr>
        </p:nvSpPr>
        <p:spPr>
          <a:xfrm>
            <a:off x="499587" y="1609344"/>
            <a:ext cx="8066301" cy="4478688"/>
          </a:xfrm>
        </p:spPr>
        <p:txBody>
          <a:bodyPr/>
          <a:lstStyle/>
          <a:p>
            <a:pPr marL="0" indent="0" algn="just">
              <a:lnSpc>
                <a:spcPct val="100000"/>
              </a:lnSpc>
              <a:buNone/>
            </a:pPr>
            <a:r>
              <a:rPr lang="cs-CZ" sz="2400" b="1" dirty="0"/>
              <a:t>Veřejné sbory </a:t>
            </a:r>
            <a:r>
              <a:rPr lang="cs-CZ" sz="1800" b="1" dirty="0"/>
              <a:t>- </a:t>
            </a:r>
            <a:r>
              <a:rPr lang="cs-CZ" sz="1800" dirty="0"/>
              <a:t>vnitřní a vnější bezpečnost a pořádek, ale také se </a:t>
            </a:r>
            <a:r>
              <a:rPr lang="cs-CZ" sz="1800" b="1" dirty="0"/>
              <a:t>podílí</a:t>
            </a:r>
            <a:r>
              <a:rPr lang="cs-CZ" sz="1800" dirty="0"/>
              <a:t> na </a:t>
            </a:r>
            <a:r>
              <a:rPr lang="cs-CZ" sz="1800" b="1" dirty="0"/>
              <a:t>výkonu veřejné správy </a:t>
            </a:r>
            <a:r>
              <a:rPr lang="cs-CZ" sz="1800" dirty="0"/>
              <a:t>tím, že a) </a:t>
            </a:r>
            <a:r>
              <a:rPr lang="cs-CZ" sz="1800" b="1" dirty="0"/>
              <a:t>vydávají ISA </a:t>
            </a:r>
            <a:r>
              <a:rPr lang="cs-CZ" sz="1800" dirty="0"/>
              <a:t>(rozhodnutí a tzv. jiné úkony – stanoviska, vyjádření), a zejména b) </a:t>
            </a:r>
            <a:r>
              <a:rPr lang="cs-CZ" sz="1800" b="1" dirty="0">
                <a:solidFill>
                  <a:srgbClr val="0000DC"/>
                </a:solidFill>
              </a:rPr>
              <a:t>činí faktické úkony, zákroky či zásahy</a:t>
            </a:r>
          </a:p>
          <a:p>
            <a:pPr algn="just">
              <a:lnSpc>
                <a:spcPct val="100000"/>
              </a:lnSpc>
            </a:pPr>
            <a:r>
              <a:rPr lang="cs-CZ" sz="1800" b="1" dirty="0"/>
              <a:t>Z</a:t>
            </a:r>
            <a:r>
              <a:rPr lang="cs-CZ" sz="1800" b="1" dirty="0" smtClean="0"/>
              <a:t>. </a:t>
            </a:r>
            <a:r>
              <a:rPr lang="cs-CZ" sz="1800" b="1" dirty="0"/>
              <a:t>č. 361/2003 Sb. – bezpečnostní sbory </a:t>
            </a:r>
            <a:r>
              <a:rPr lang="cs-CZ" sz="1800" dirty="0"/>
              <a:t>(§ 1 odst. 1) tvoří: </a:t>
            </a:r>
            <a:r>
              <a:rPr lang="cs-CZ" sz="1800" b="1" i="1" dirty="0">
                <a:solidFill>
                  <a:srgbClr val="0000DC"/>
                </a:solidFill>
              </a:rPr>
              <a:t>Policie </a:t>
            </a:r>
            <a:r>
              <a:rPr lang="cs-CZ" sz="1800" i="1" dirty="0">
                <a:solidFill>
                  <a:srgbClr val="0000DC"/>
                </a:solidFill>
              </a:rPr>
              <a:t>České republiky (z. č. 273/2008 Sb.), </a:t>
            </a:r>
            <a:r>
              <a:rPr lang="cs-CZ" sz="1800" b="1" i="1" dirty="0">
                <a:solidFill>
                  <a:srgbClr val="0000DC"/>
                </a:solidFill>
              </a:rPr>
              <a:t>Hasičský záchranný sbor </a:t>
            </a:r>
            <a:r>
              <a:rPr lang="cs-CZ" sz="1800" i="1" dirty="0">
                <a:solidFill>
                  <a:srgbClr val="0000DC"/>
                </a:solidFill>
              </a:rPr>
              <a:t>České republiky (z. č. 320/2015 Sb.), </a:t>
            </a:r>
            <a:r>
              <a:rPr lang="cs-CZ" sz="1800" b="1" i="1" dirty="0">
                <a:solidFill>
                  <a:srgbClr val="0000DC"/>
                </a:solidFill>
              </a:rPr>
              <a:t>Celní správa </a:t>
            </a:r>
            <a:r>
              <a:rPr lang="cs-CZ" sz="1800" i="1" dirty="0">
                <a:solidFill>
                  <a:srgbClr val="0000DC"/>
                </a:solidFill>
              </a:rPr>
              <a:t>České republiky (z. č. 17/2012 Sb.), </a:t>
            </a:r>
            <a:r>
              <a:rPr lang="cs-CZ" sz="1800" b="1" i="1" dirty="0">
                <a:solidFill>
                  <a:srgbClr val="0000DC"/>
                </a:solidFill>
              </a:rPr>
              <a:t>Vězeňská služba </a:t>
            </a:r>
            <a:r>
              <a:rPr lang="cs-CZ" sz="1800" i="1" dirty="0">
                <a:solidFill>
                  <a:srgbClr val="0000DC"/>
                </a:solidFill>
              </a:rPr>
              <a:t>České republiky (z. č. 555/1992 Sb.), </a:t>
            </a:r>
            <a:r>
              <a:rPr lang="cs-CZ" sz="1800" b="1" i="1" dirty="0">
                <a:solidFill>
                  <a:srgbClr val="0000DC"/>
                </a:solidFill>
              </a:rPr>
              <a:t>Generální inspekce bezpečnostních sborů </a:t>
            </a:r>
            <a:r>
              <a:rPr lang="cs-CZ" sz="1800" i="1" dirty="0">
                <a:solidFill>
                  <a:srgbClr val="0000DC"/>
                </a:solidFill>
              </a:rPr>
              <a:t>(z. č. 341/2011 Sb.), </a:t>
            </a:r>
            <a:r>
              <a:rPr lang="cs-CZ" sz="1800" b="1" i="1" dirty="0">
                <a:solidFill>
                  <a:srgbClr val="0000DC"/>
                </a:solidFill>
              </a:rPr>
              <a:t>Bezpečnostní informační služba </a:t>
            </a:r>
            <a:r>
              <a:rPr lang="cs-CZ" sz="1800" i="1" dirty="0">
                <a:solidFill>
                  <a:srgbClr val="0000DC"/>
                </a:solidFill>
              </a:rPr>
              <a:t>(z. č. 154/1994 Sb.) a </a:t>
            </a:r>
            <a:r>
              <a:rPr lang="cs-CZ" sz="1800" b="1" i="1" dirty="0">
                <a:solidFill>
                  <a:srgbClr val="0000DC"/>
                </a:solidFill>
              </a:rPr>
              <a:t>Úřad pro zahraniční styky a informace </a:t>
            </a:r>
            <a:r>
              <a:rPr lang="cs-CZ" sz="1800" i="1" dirty="0">
                <a:solidFill>
                  <a:srgbClr val="0000DC"/>
                </a:solidFill>
              </a:rPr>
              <a:t>(z. č. 153/1994 Sb.)</a:t>
            </a:r>
          </a:p>
          <a:p>
            <a:pPr algn="just">
              <a:lnSpc>
                <a:spcPct val="100000"/>
              </a:lnSpc>
            </a:pPr>
            <a:r>
              <a:rPr lang="cs-CZ" sz="1800" b="1" dirty="0" smtClean="0"/>
              <a:t>Z. </a:t>
            </a:r>
            <a:r>
              <a:rPr lang="cs-CZ" sz="1800" b="1" dirty="0"/>
              <a:t>č. 219/1999 Sb. – ozbrojené síly (§ 3 odst. 2) </a:t>
            </a:r>
            <a:r>
              <a:rPr lang="cs-CZ" sz="1800" dirty="0"/>
              <a:t>tvoří: </a:t>
            </a:r>
            <a:r>
              <a:rPr lang="cs-CZ" sz="1800" b="1" i="1" dirty="0">
                <a:solidFill>
                  <a:srgbClr val="0000DC"/>
                </a:solidFill>
              </a:rPr>
              <a:t>armáda, Vojenská kancelář prezidenta republiky a Hradní stráž</a:t>
            </a:r>
            <a:r>
              <a:rPr lang="cs-CZ" sz="1800" i="1" dirty="0">
                <a:solidFill>
                  <a:srgbClr val="0000DC"/>
                </a:solidFill>
              </a:rPr>
              <a:t>, vojáci v činné službě (z. č. 221/1999 Sb., o vojácích  z povolání a branný zákon č. 585/2004 Sb.)</a:t>
            </a:r>
          </a:p>
          <a:p>
            <a:pPr algn="just">
              <a:lnSpc>
                <a:spcPct val="100000"/>
              </a:lnSpc>
            </a:pPr>
            <a:r>
              <a:rPr lang="cs-CZ" sz="1800" b="1" i="1" dirty="0">
                <a:solidFill>
                  <a:srgbClr val="0000DC"/>
                </a:solidFill>
              </a:rPr>
              <a:t>Veřejnoprávní charakter </a:t>
            </a:r>
            <a:r>
              <a:rPr lang="cs-CZ" sz="1800" i="1" dirty="0">
                <a:solidFill>
                  <a:srgbClr val="0000DC"/>
                </a:solidFill>
              </a:rPr>
              <a:t>služebního poměru příslušníků k ČR</a:t>
            </a:r>
          </a:p>
          <a:p>
            <a:pPr marL="0" indent="0" algn="just">
              <a:lnSpc>
                <a:spcPct val="100000"/>
              </a:lnSpc>
              <a:buNone/>
            </a:pPr>
            <a:endParaRPr lang="cs-CZ" sz="1800" dirty="0"/>
          </a:p>
          <a:p>
            <a:pPr>
              <a:lnSpc>
                <a:spcPct val="100000"/>
              </a:lnSpc>
            </a:pPr>
            <a:endParaRPr lang="cs-CZ" sz="1800" dirty="0"/>
          </a:p>
        </p:txBody>
      </p:sp>
    </p:spTree>
    <p:extLst>
      <p:ext uri="{BB962C8B-B14F-4D97-AF65-F5344CB8AC3E}">
        <p14:creationId xmlns:p14="http://schemas.microsoft.com/office/powerpoint/2010/main" xmlns="" val="177289349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NVV31K </a:t>
            </a:r>
            <a:r>
              <a:rPr lang="cs-CZ" dirty="0"/>
              <a:t>Vybrané otázky správního práva (27. 9. 2024)</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46</a:t>
            </a:fld>
            <a:endParaRPr lang="cs-CZ" altLang="cs-CZ" dirty="0"/>
          </a:p>
        </p:txBody>
      </p:sp>
      <p:sp>
        <p:nvSpPr>
          <p:cNvPr id="4" name="Nadpis 3"/>
          <p:cNvSpPr>
            <a:spLocks noGrp="1"/>
          </p:cNvSpPr>
          <p:nvPr>
            <p:ph type="title"/>
          </p:nvPr>
        </p:nvSpPr>
        <p:spPr>
          <a:xfrm>
            <a:off x="499587" y="354240"/>
            <a:ext cx="8066301" cy="451576"/>
          </a:xfrm>
        </p:spPr>
        <p:txBody>
          <a:bodyPr/>
          <a:lstStyle/>
          <a:p>
            <a:r>
              <a:rPr lang="cs-CZ" dirty="0"/>
              <a:t>4/ Územní samospráva obecně</a:t>
            </a:r>
          </a:p>
        </p:txBody>
      </p:sp>
      <p:sp>
        <p:nvSpPr>
          <p:cNvPr id="5" name="Zástupný symbol pro obsah 4"/>
          <p:cNvSpPr>
            <a:spLocks noGrp="1"/>
          </p:cNvSpPr>
          <p:nvPr>
            <p:ph idx="1"/>
          </p:nvPr>
        </p:nvSpPr>
        <p:spPr>
          <a:xfrm>
            <a:off x="499587" y="1609344"/>
            <a:ext cx="8066301" cy="4478688"/>
          </a:xfrm>
        </p:spPr>
        <p:txBody>
          <a:bodyPr/>
          <a:lstStyle/>
          <a:p>
            <a:pPr>
              <a:lnSpc>
                <a:spcPct val="100000"/>
              </a:lnSpc>
            </a:pPr>
            <a:r>
              <a:rPr lang="cs-CZ" sz="2400" b="1" dirty="0"/>
              <a:t>Samosprávná povaha + ústavní základ</a:t>
            </a:r>
          </a:p>
          <a:p>
            <a:pPr>
              <a:lnSpc>
                <a:spcPct val="100000"/>
              </a:lnSpc>
            </a:pPr>
            <a:r>
              <a:rPr lang="cs-CZ" sz="2400" dirty="0"/>
              <a:t>Viz dříve…</a:t>
            </a:r>
          </a:p>
          <a:p>
            <a:pPr lvl="1"/>
            <a:endParaRPr kumimoji="1" lang="cs-CZ" sz="1600" b="1" kern="1200" dirty="0">
              <a:latin typeface="Arial" charset="0"/>
            </a:endParaRPr>
          </a:p>
          <a:p>
            <a:pPr>
              <a:lnSpc>
                <a:spcPct val="100000"/>
              </a:lnSpc>
            </a:pPr>
            <a:r>
              <a:rPr kumimoji="1" lang="cs-CZ" sz="2400" b="1" kern="1200" dirty="0">
                <a:latin typeface="Arial" charset="0"/>
              </a:rPr>
              <a:t>Reformování veřejné správy</a:t>
            </a:r>
            <a:r>
              <a:rPr kumimoji="1" lang="cs-CZ" sz="2400" kern="1200" dirty="0">
                <a:latin typeface="Arial" charset="0"/>
              </a:rPr>
              <a:t> po roce 1989:</a:t>
            </a:r>
          </a:p>
          <a:p>
            <a:pPr>
              <a:lnSpc>
                <a:spcPct val="100000"/>
              </a:lnSpc>
            </a:pPr>
            <a:r>
              <a:rPr kumimoji="1" lang="cs-CZ" sz="1800" b="1" kern="1200" dirty="0">
                <a:solidFill>
                  <a:srgbClr val="0000DC"/>
                </a:solidFill>
                <a:latin typeface="Arial" charset="0"/>
              </a:rPr>
              <a:t>Obnova</a:t>
            </a:r>
            <a:r>
              <a:rPr kumimoji="1" lang="cs-CZ" sz="1800" kern="1200" dirty="0">
                <a:solidFill>
                  <a:srgbClr val="0000DC"/>
                </a:solidFill>
                <a:latin typeface="Arial" charset="0"/>
              </a:rPr>
              <a:t> místní samosprávy </a:t>
            </a:r>
            <a:r>
              <a:rPr kumimoji="1" lang="cs-CZ" sz="1800" kern="1200" dirty="0">
                <a:latin typeface="Arial" charset="0"/>
              </a:rPr>
              <a:t>(zrušeny národní výbory - orgány státní moci) </a:t>
            </a:r>
          </a:p>
          <a:p>
            <a:pPr>
              <a:lnSpc>
                <a:spcPct val="100000"/>
              </a:lnSpc>
            </a:pPr>
            <a:r>
              <a:rPr kumimoji="1" lang="cs-CZ" sz="1800" kern="1200" dirty="0">
                <a:solidFill>
                  <a:srgbClr val="0000DC"/>
                </a:solidFill>
                <a:latin typeface="Arial" charset="0"/>
              </a:rPr>
              <a:t>Vytvoření vyšších územních samosprávných celků </a:t>
            </a:r>
            <a:r>
              <a:rPr kumimoji="1" lang="cs-CZ" sz="1800" kern="1200" dirty="0" smtClean="0">
                <a:solidFill>
                  <a:srgbClr val="0000DC"/>
                </a:solidFill>
                <a:latin typeface="Arial" charset="0"/>
              </a:rPr>
              <a:t>= (samosprávných) </a:t>
            </a:r>
            <a:r>
              <a:rPr kumimoji="1" lang="cs-CZ" sz="1800" b="1" kern="1200" dirty="0" smtClean="0">
                <a:solidFill>
                  <a:srgbClr val="0000DC"/>
                </a:solidFill>
                <a:latin typeface="Arial" charset="0"/>
              </a:rPr>
              <a:t>krajů </a:t>
            </a:r>
            <a:r>
              <a:rPr kumimoji="1" lang="cs-CZ" sz="1800" kern="1200" dirty="0" smtClean="0">
                <a:latin typeface="Arial" charset="0"/>
              </a:rPr>
              <a:t>(dvoustupňové </a:t>
            </a:r>
            <a:r>
              <a:rPr kumimoji="1" lang="cs-CZ" sz="1800" kern="1200" dirty="0">
                <a:latin typeface="Arial" charset="0"/>
              </a:rPr>
              <a:t>správní uspořádání)</a:t>
            </a:r>
          </a:p>
          <a:p>
            <a:pPr>
              <a:lnSpc>
                <a:spcPct val="100000"/>
              </a:lnSpc>
            </a:pPr>
            <a:r>
              <a:rPr kumimoji="1" lang="cs-CZ" sz="1800" kern="1200" dirty="0">
                <a:solidFill>
                  <a:srgbClr val="0000DC"/>
                </a:solidFill>
                <a:latin typeface="Arial" charset="0"/>
              </a:rPr>
              <a:t>Ukončení činnosti okresních úřadů </a:t>
            </a:r>
            <a:r>
              <a:rPr kumimoji="1" lang="cs-CZ" sz="1800" kern="1200" dirty="0">
                <a:latin typeface="Arial" charset="0"/>
              </a:rPr>
              <a:t>(k 31. 12. 2002)</a:t>
            </a:r>
          </a:p>
          <a:p>
            <a:pPr lvl="1"/>
            <a:endParaRPr kumimoji="1" lang="cs-CZ" sz="1000" b="1" kern="1200" dirty="0">
              <a:latin typeface="Arial" charset="0"/>
            </a:endParaRPr>
          </a:p>
          <a:p>
            <a:pPr>
              <a:lnSpc>
                <a:spcPct val="100000"/>
              </a:lnSpc>
            </a:pPr>
            <a:r>
              <a:rPr lang="cs-CZ" sz="2400" b="1" dirty="0" smtClean="0"/>
              <a:t>Z</a:t>
            </a:r>
            <a:r>
              <a:rPr lang="cs-CZ" sz="2400" b="1" dirty="0" smtClean="0"/>
              <a:t>ákladní </a:t>
            </a:r>
            <a:r>
              <a:rPr lang="cs-CZ" sz="2400" b="1" dirty="0"/>
              <a:t>územní samosprávné </a:t>
            </a:r>
            <a:r>
              <a:rPr lang="cs-CZ" sz="2400" b="1" dirty="0" smtClean="0"/>
              <a:t>celky </a:t>
            </a:r>
            <a:r>
              <a:rPr lang="cs-CZ" sz="2400" dirty="0" smtClean="0"/>
              <a:t>=</a:t>
            </a:r>
            <a:r>
              <a:rPr lang="cs-CZ" sz="2400" b="1" dirty="0" smtClean="0"/>
              <a:t> </a:t>
            </a:r>
            <a:r>
              <a:rPr lang="cs-CZ" sz="2400" b="1" i="1" dirty="0" smtClean="0">
                <a:solidFill>
                  <a:srgbClr val="0000DC"/>
                </a:solidFill>
              </a:rPr>
              <a:t>obce</a:t>
            </a:r>
            <a:endParaRPr lang="cs-CZ" sz="2400" b="1" i="1" dirty="0">
              <a:solidFill>
                <a:srgbClr val="0000DC"/>
              </a:solidFill>
            </a:endParaRPr>
          </a:p>
          <a:p>
            <a:pPr lvl="1"/>
            <a:r>
              <a:rPr lang="cs-CZ" sz="1600" dirty="0"/>
              <a:t>zákon č. 128/2000 Sb., o obcích (obecní zřízení)</a:t>
            </a:r>
          </a:p>
          <a:p>
            <a:pPr>
              <a:lnSpc>
                <a:spcPct val="100000"/>
              </a:lnSpc>
            </a:pPr>
            <a:r>
              <a:rPr lang="cs-CZ" sz="2400" b="1" dirty="0"/>
              <a:t>V</a:t>
            </a:r>
            <a:r>
              <a:rPr lang="cs-CZ" sz="2400" b="1" dirty="0" smtClean="0"/>
              <a:t>yšší </a:t>
            </a:r>
            <a:r>
              <a:rPr lang="cs-CZ" sz="2400" b="1" dirty="0"/>
              <a:t>územní samosprávné celky </a:t>
            </a:r>
            <a:r>
              <a:rPr lang="cs-CZ" sz="2400" dirty="0" smtClean="0"/>
              <a:t>= </a:t>
            </a:r>
            <a:r>
              <a:rPr lang="cs-CZ" sz="2400" b="1" i="1" dirty="0" smtClean="0">
                <a:solidFill>
                  <a:srgbClr val="0000DC"/>
                </a:solidFill>
              </a:rPr>
              <a:t>13 </a:t>
            </a:r>
            <a:r>
              <a:rPr lang="cs-CZ" sz="2400" b="1" i="1" dirty="0">
                <a:solidFill>
                  <a:srgbClr val="0000DC"/>
                </a:solidFill>
              </a:rPr>
              <a:t>krajů + hl. m. </a:t>
            </a:r>
            <a:r>
              <a:rPr lang="cs-CZ" sz="2400" b="1" i="1" dirty="0" smtClean="0">
                <a:solidFill>
                  <a:srgbClr val="0000DC"/>
                </a:solidFill>
              </a:rPr>
              <a:t>Praha</a:t>
            </a:r>
            <a:endParaRPr lang="cs-CZ" sz="2400" b="1" i="1" dirty="0">
              <a:solidFill>
                <a:srgbClr val="0000DC"/>
              </a:solidFill>
            </a:endParaRPr>
          </a:p>
          <a:p>
            <a:pPr lvl="1"/>
            <a:r>
              <a:rPr lang="cs-CZ" sz="1600" dirty="0"/>
              <a:t>zákon č. 129/2000 Sb., o krajích (krajské zřízení)</a:t>
            </a:r>
          </a:p>
          <a:p>
            <a:pPr lvl="1"/>
            <a:r>
              <a:rPr lang="cs-CZ" sz="1600" dirty="0"/>
              <a:t>zákon č. 131/2000 Sb., o hlavním městě Praze</a:t>
            </a:r>
          </a:p>
          <a:p>
            <a:pPr>
              <a:lnSpc>
                <a:spcPct val="100000"/>
              </a:lnSpc>
            </a:pPr>
            <a:endParaRPr lang="cs-CZ" sz="1800" dirty="0"/>
          </a:p>
          <a:p>
            <a:pPr>
              <a:lnSpc>
                <a:spcPct val="100000"/>
              </a:lnSpc>
            </a:pPr>
            <a:endParaRPr lang="cs-CZ" sz="1800" dirty="0"/>
          </a:p>
          <a:p>
            <a:pPr>
              <a:lnSpc>
                <a:spcPct val="100000"/>
              </a:lnSpc>
            </a:pPr>
            <a:endParaRPr kumimoji="1" lang="cs-CZ" sz="1800" kern="1200" dirty="0">
              <a:latin typeface="Arial" charset="0"/>
            </a:endParaRPr>
          </a:p>
          <a:p>
            <a:pPr>
              <a:lnSpc>
                <a:spcPct val="100000"/>
              </a:lnSpc>
            </a:pPr>
            <a:endParaRPr lang="cs-CZ" sz="2400" dirty="0"/>
          </a:p>
          <a:p>
            <a:pPr>
              <a:lnSpc>
                <a:spcPct val="100000"/>
              </a:lnSpc>
            </a:pPr>
            <a:endParaRPr lang="cs-CZ" sz="2400" dirty="0"/>
          </a:p>
          <a:p>
            <a:pPr>
              <a:lnSpc>
                <a:spcPct val="100000"/>
              </a:lnSpc>
            </a:pPr>
            <a:endParaRPr lang="cs-CZ" sz="2400" dirty="0"/>
          </a:p>
          <a:p>
            <a:pPr>
              <a:lnSpc>
                <a:spcPct val="100000"/>
              </a:lnSpc>
            </a:pPr>
            <a:endParaRPr lang="cs-CZ" sz="1800" dirty="0"/>
          </a:p>
        </p:txBody>
      </p:sp>
    </p:spTree>
    <p:extLst>
      <p:ext uri="{BB962C8B-B14F-4D97-AF65-F5344CB8AC3E}">
        <p14:creationId xmlns:p14="http://schemas.microsoft.com/office/powerpoint/2010/main" xmlns="" val="177289349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NVV31K </a:t>
            </a:r>
            <a:r>
              <a:rPr lang="cs-CZ" dirty="0"/>
              <a:t>Vybrané otázky správního práva (27. 9. 2024)</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47</a:t>
            </a:fld>
            <a:endParaRPr lang="cs-CZ" altLang="cs-CZ" dirty="0"/>
          </a:p>
        </p:txBody>
      </p:sp>
      <p:sp>
        <p:nvSpPr>
          <p:cNvPr id="4" name="Nadpis 3"/>
          <p:cNvSpPr>
            <a:spLocks noGrp="1"/>
          </p:cNvSpPr>
          <p:nvPr>
            <p:ph type="title"/>
          </p:nvPr>
        </p:nvSpPr>
        <p:spPr>
          <a:xfrm>
            <a:off x="499587" y="354240"/>
            <a:ext cx="8066301" cy="451576"/>
          </a:xfrm>
        </p:spPr>
        <p:txBody>
          <a:bodyPr/>
          <a:lstStyle/>
          <a:p>
            <a:r>
              <a:rPr lang="cs-CZ" dirty="0"/>
              <a:t>4/ Územní samospráva – obce</a:t>
            </a:r>
          </a:p>
        </p:txBody>
      </p:sp>
      <p:sp>
        <p:nvSpPr>
          <p:cNvPr id="5" name="Zástupný symbol pro obsah 4"/>
          <p:cNvSpPr>
            <a:spLocks noGrp="1"/>
          </p:cNvSpPr>
          <p:nvPr>
            <p:ph idx="1"/>
          </p:nvPr>
        </p:nvSpPr>
        <p:spPr>
          <a:xfrm>
            <a:off x="499587" y="1609344"/>
            <a:ext cx="8066301" cy="4478688"/>
          </a:xfrm>
        </p:spPr>
        <p:txBody>
          <a:bodyPr/>
          <a:lstStyle/>
          <a:p>
            <a:pPr>
              <a:lnSpc>
                <a:spcPct val="100000"/>
              </a:lnSpc>
            </a:pPr>
            <a:r>
              <a:rPr lang="cs-CZ" sz="2400" b="1" dirty="0"/>
              <a:t>Základ obce</a:t>
            </a:r>
          </a:p>
          <a:p>
            <a:pPr>
              <a:lnSpc>
                <a:spcPct val="100000"/>
              </a:lnSpc>
            </a:pPr>
            <a:r>
              <a:rPr lang="cs-CZ" sz="2000" i="1" dirty="0" smtClean="0">
                <a:solidFill>
                  <a:srgbClr val="0000DC"/>
                </a:solidFill>
              </a:rPr>
              <a:t>Osobní – </a:t>
            </a:r>
            <a:r>
              <a:rPr lang="cs-CZ" sz="2000" b="1" dirty="0" smtClean="0"/>
              <a:t>v</a:t>
            </a:r>
            <a:r>
              <a:rPr lang="cs-CZ" sz="2000" b="1" dirty="0" smtClean="0"/>
              <a:t>eřejnoprávní </a:t>
            </a:r>
            <a:r>
              <a:rPr lang="cs-CZ" sz="2000" b="1" dirty="0" smtClean="0"/>
              <a:t>korporace </a:t>
            </a:r>
            <a:r>
              <a:rPr lang="cs-CZ" sz="2000" dirty="0" smtClean="0"/>
              <a:t>(</a:t>
            </a:r>
            <a:r>
              <a:rPr lang="cs-CZ" sz="2000" dirty="0" smtClean="0">
                <a:solidFill>
                  <a:srgbClr val="0000DC"/>
                </a:solidFill>
              </a:rPr>
              <a:t>členský základ </a:t>
            </a:r>
            <a:r>
              <a:rPr lang="cs-CZ" sz="2000" dirty="0" smtClean="0"/>
              <a:t>= občané obce)</a:t>
            </a:r>
            <a:endParaRPr lang="cs-CZ" sz="2000" dirty="0"/>
          </a:p>
          <a:p>
            <a:pPr>
              <a:lnSpc>
                <a:spcPct val="100000"/>
              </a:lnSpc>
            </a:pPr>
            <a:r>
              <a:rPr lang="cs-CZ" sz="2000" i="1" dirty="0" smtClean="0">
                <a:solidFill>
                  <a:srgbClr val="0000DC"/>
                </a:solidFill>
              </a:rPr>
              <a:t>Územní – </a:t>
            </a:r>
            <a:r>
              <a:rPr lang="cs-CZ" sz="2000" b="1" dirty="0" smtClean="0"/>
              <a:t>území obce </a:t>
            </a:r>
            <a:r>
              <a:rPr lang="cs-CZ" sz="2000" dirty="0" smtClean="0"/>
              <a:t>a omezení působnosti</a:t>
            </a:r>
            <a:endParaRPr lang="cs-CZ" sz="2000" dirty="0"/>
          </a:p>
          <a:p>
            <a:pPr>
              <a:lnSpc>
                <a:spcPct val="100000"/>
              </a:lnSpc>
            </a:pPr>
            <a:r>
              <a:rPr lang="cs-CZ" sz="2000" i="1" dirty="0" smtClean="0">
                <a:solidFill>
                  <a:srgbClr val="0000DC"/>
                </a:solidFill>
              </a:rPr>
              <a:t>Ekonomický – </a:t>
            </a:r>
            <a:r>
              <a:rPr lang="cs-CZ" sz="2000" b="1" dirty="0" smtClean="0"/>
              <a:t>v</a:t>
            </a:r>
            <a:r>
              <a:rPr lang="cs-CZ" sz="2000" b="1" dirty="0" smtClean="0"/>
              <a:t>lastní </a:t>
            </a:r>
            <a:r>
              <a:rPr lang="cs-CZ" sz="2000" b="1" dirty="0" smtClean="0"/>
              <a:t>majetek </a:t>
            </a:r>
            <a:r>
              <a:rPr lang="cs-CZ" sz="2000" dirty="0" smtClean="0"/>
              <a:t>(hospodaří podle vlastního rozpočtu</a:t>
            </a:r>
            <a:r>
              <a:rPr lang="cs-CZ" sz="2000" dirty="0" smtClean="0"/>
              <a:t>)</a:t>
            </a:r>
            <a:endParaRPr lang="cs-CZ" sz="2000" dirty="0"/>
          </a:p>
          <a:p>
            <a:pPr>
              <a:lnSpc>
                <a:spcPct val="100000"/>
              </a:lnSpc>
            </a:pPr>
            <a:r>
              <a:rPr kumimoji="1" lang="cs-CZ" sz="2000" i="1" kern="1200" dirty="0" smtClean="0">
                <a:solidFill>
                  <a:srgbClr val="0000DC"/>
                </a:solidFill>
                <a:latin typeface="Arial" charset="0"/>
              </a:rPr>
              <a:t>Právní základ – </a:t>
            </a:r>
            <a:r>
              <a:rPr lang="cs-CZ" sz="2000" b="1" dirty="0" smtClean="0"/>
              <a:t>v</a:t>
            </a:r>
            <a:r>
              <a:rPr lang="cs-CZ" sz="2000" b="1" dirty="0" smtClean="0"/>
              <a:t>ystupuje </a:t>
            </a:r>
            <a:r>
              <a:rPr lang="cs-CZ" sz="2000" b="1" dirty="0" smtClean="0"/>
              <a:t>vlastním jménem na vlastní odpovědnost </a:t>
            </a:r>
            <a:r>
              <a:rPr lang="cs-CZ" sz="2000" dirty="0" smtClean="0"/>
              <a:t>(právní </a:t>
            </a:r>
            <a:r>
              <a:rPr lang="cs-CZ" sz="2000" dirty="0" smtClean="0">
                <a:solidFill>
                  <a:srgbClr val="0000DC"/>
                </a:solidFill>
              </a:rPr>
              <a:t>subjektivita</a:t>
            </a:r>
            <a:r>
              <a:rPr lang="cs-CZ" sz="2000" dirty="0" smtClean="0"/>
              <a:t> či v terminologii občanského práva právní osobnost</a:t>
            </a:r>
            <a:r>
              <a:rPr lang="cs-CZ" sz="2000" dirty="0" smtClean="0"/>
              <a:t>) + </a:t>
            </a:r>
            <a:r>
              <a:rPr kumimoji="1" lang="cs-CZ" sz="2000" kern="1200" dirty="0" smtClean="0">
                <a:latin typeface="Arial" charset="0"/>
              </a:rPr>
              <a:t>i vlastní veřejná moc (zejména OZV)</a:t>
            </a:r>
            <a:endParaRPr lang="cs-CZ" sz="2000" dirty="0"/>
          </a:p>
          <a:p>
            <a:pPr>
              <a:lnSpc>
                <a:spcPct val="100000"/>
              </a:lnSpc>
              <a:buNone/>
            </a:pPr>
            <a:endParaRPr lang="cs-CZ" sz="2000" b="1" dirty="0"/>
          </a:p>
          <a:p>
            <a:pPr>
              <a:lnSpc>
                <a:spcPct val="100000"/>
              </a:lnSpc>
            </a:pPr>
            <a:r>
              <a:rPr lang="cs-CZ" sz="2000" b="1" i="1" dirty="0" smtClean="0">
                <a:solidFill>
                  <a:srgbClr val="0000DC"/>
                </a:solidFill>
              </a:rPr>
              <a:t>Samostatná </a:t>
            </a:r>
            <a:r>
              <a:rPr lang="cs-CZ" sz="2000" i="1" dirty="0" smtClean="0">
                <a:solidFill>
                  <a:srgbClr val="0000DC"/>
                </a:solidFill>
              </a:rPr>
              <a:t>(= „samosprávná“) </a:t>
            </a:r>
            <a:r>
              <a:rPr lang="cs-CZ" sz="2000" i="1" dirty="0">
                <a:solidFill>
                  <a:srgbClr val="0000DC"/>
                </a:solidFill>
              </a:rPr>
              <a:t>+ </a:t>
            </a:r>
            <a:r>
              <a:rPr lang="cs-CZ" sz="2000" b="1" i="1" dirty="0">
                <a:solidFill>
                  <a:srgbClr val="0000DC"/>
                </a:solidFill>
              </a:rPr>
              <a:t>přenesená </a:t>
            </a:r>
            <a:r>
              <a:rPr lang="cs-CZ" sz="2000" b="1" i="1" dirty="0" smtClean="0">
                <a:solidFill>
                  <a:srgbClr val="0000DC"/>
                </a:solidFill>
              </a:rPr>
              <a:t>působnost </a:t>
            </a:r>
            <a:r>
              <a:rPr lang="cs-CZ" sz="2000" i="1" dirty="0" smtClean="0">
                <a:solidFill>
                  <a:srgbClr val="0000DC"/>
                </a:solidFill>
              </a:rPr>
              <a:t>(= přenesený výkon státní správy) – </a:t>
            </a:r>
            <a:r>
              <a:rPr lang="cs-CZ" sz="2000" b="1" i="1" dirty="0" smtClean="0"/>
              <a:t>odlišná pravidla</a:t>
            </a:r>
            <a:endParaRPr lang="cs-CZ" sz="2000" b="1" i="1" dirty="0"/>
          </a:p>
          <a:p>
            <a:pPr>
              <a:lnSpc>
                <a:spcPct val="100000"/>
              </a:lnSpc>
            </a:pPr>
            <a:endParaRPr lang="cs-CZ" sz="2000" b="1" dirty="0"/>
          </a:p>
          <a:p>
            <a:pPr>
              <a:lnSpc>
                <a:spcPct val="100000"/>
              </a:lnSpc>
            </a:pPr>
            <a:r>
              <a:rPr lang="cs-CZ" sz="2000" dirty="0" smtClean="0"/>
              <a:t>V ČR dlouhodobě aktuální </a:t>
            </a:r>
            <a:r>
              <a:rPr lang="cs-CZ" sz="2000" b="1" dirty="0" smtClean="0"/>
              <a:t>p</a:t>
            </a:r>
            <a:r>
              <a:rPr lang="cs-CZ" sz="2000" b="1" dirty="0" smtClean="0"/>
              <a:t>roblém </a:t>
            </a:r>
            <a:r>
              <a:rPr lang="cs-CZ" sz="2000" b="1" dirty="0"/>
              <a:t>malých obcí – </a:t>
            </a:r>
            <a:r>
              <a:rPr lang="cs-CZ" sz="2000" i="1" dirty="0">
                <a:latin typeface="Arial" panose="020B0604020202020204" pitchFamily="34" charset="0"/>
              </a:rPr>
              <a:t>c</a:t>
            </a:r>
            <a:r>
              <a:rPr lang="cs-CZ" altLang="cs-CZ" sz="2000" i="1" dirty="0">
                <a:latin typeface="Arial" panose="020B0604020202020204" pitchFamily="34" charset="0"/>
              </a:rPr>
              <a:t>elkem cca 50 % všech obcí jsou obce do 500 obyvatel</a:t>
            </a:r>
          </a:p>
          <a:p>
            <a:pPr>
              <a:lnSpc>
                <a:spcPct val="100000"/>
              </a:lnSpc>
            </a:pPr>
            <a:endParaRPr lang="cs-CZ" sz="2000" b="1" dirty="0"/>
          </a:p>
          <a:p>
            <a:pPr>
              <a:lnSpc>
                <a:spcPct val="100000"/>
              </a:lnSpc>
            </a:pPr>
            <a:endParaRPr lang="cs-CZ" sz="2000" b="1" dirty="0"/>
          </a:p>
          <a:p>
            <a:pPr>
              <a:lnSpc>
                <a:spcPct val="100000"/>
              </a:lnSpc>
            </a:pPr>
            <a:endParaRPr lang="cs-CZ" sz="1800" dirty="0"/>
          </a:p>
          <a:p>
            <a:pPr>
              <a:lnSpc>
                <a:spcPct val="100000"/>
              </a:lnSpc>
            </a:pPr>
            <a:endParaRPr lang="cs-CZ" sz="1800" dirty="0"/>
          </a:p>
          <a:p>
            <a:pPr>
              <a:lnSpc>
                <a:spcPct val="100000"/>
              </a:lnSpc>
            </a:pPr>
            <a:endParaRPr kumimoji="1" lang="cs-CZ" sz="1800" kern="1200" dirty="0">
              <a:latin typeface="Arial" charset="0"/>
            </a:endParaRPr>
          </a:p>
          <a:p>
            <a:pPr>
              <a:lnSpc>
                <a:spcPct val="100000"/>
              </a:lnSpc>
            </a:pPr>
            <a:endParaRPr lang="cs-CZ" sz="2400" dirty="0"/>
          </a:p>
          <a:p>
            <a:pPr>
              <a:lnSpc>
                <a:spcPct val="100000"/>
              </a:lnSpc>
            </a:pPr>
            <a:endParaRPr lang="cs-CZ" sz="2400" dirty="0"/>
          </a:p>
          <a:p>
            <a:pPr>
              <a:lnSpc>
                <a:spcPct val="100000"/>
              </a:lnSpc>
            </a:pPr>
            <a:endParaRPr lang="cs-CZ" sz="2400" dirty="0"/>
          </a:p>
          <a:p>
            <a:pPr>
              <a:lnSpc>
                <a:spcPct val="100000"/>
              </a:lnSpc>
            </a:pPr>
            <a:endParaRPr lang="cs-CZ" sz="1800" dirty="0"/>
          </a:p>
        </p:txBody>
      </p:sp>
    </p:spTree>
    <p:extLst>
      <p:ext uri="{BB962C8B-B14F-4D97-AF65-F5344CB8AC3E}">
        <p14:creationId xmlns:p14="http://schemas.microsoft.com/office/powerpoint/2010/main" xmlns="" val="17728934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NVV31K </a:t>
            </a:r>
            <a:r>
              <a:rPr lang="cs-CZ" dirty="0"/>
              <a:t>Vybrané otázky správního práva (27. 9. 2024)</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48</a:t>
            </a:fld>
            <a:endParaRPr lang="cs-CZ" altLang="cs-CZ" dirty="0"/>
          </a:p>
        </p:txBody>
      </p:sp>
      <p:sp>
        <p:nvSpPr>
          <p:cNvPr id="4" name="Nadpis 3"/>
          <p:cNvSpPr>
            <a:spLocks noGrp="1"/>
          </p:cNvSpPr>
          <p:nvPr>
            <p:ph type="title"/>
          </p:nvPr>
        </p:nvSpPr>
        <p:spPr>
          <a:xfrm>
            <a:off x="499587" y="354240"/>
            <a:ext cx="8066301" cy="451576"/>
          </a:xfrm>
        </p:spPr>
        <p:txBody>
          <a:bodyPr/>
          <a:lstStyle/>
          <a:p>
            <a:r>
              <a:rPr lang="cs-CZ" dirty="0"/>
              <a:t>4/ Územní samospráva – obce</a:t>
            </a:r>
          </a:p>
        </p:txBody>
      </p:sp>
      <p:sp>
        <p:nvSpPr>
          <p:cNvPr id="5" name="Zástupný symbol pro obsah 4"/>
          <p:cNvSpPr>
            <a:spLocks noGrp="1"/>
          </p:cNvSpPr>
          <p:nvPr>
            <p:ph idx="1"/>
          </p:nvPr>
        </p:nvSpPr>
        <p:spPr>
          <a:xfrm>
            <a:off x="499587" y="1609344"/>
            <a:ext cx="8066301" cy="4478688"/>
          </a:xfrm>
        </p:spPr>
        <p:txBody>
          <a:bodyPr/>
          <a:lstStyle/>
          <a:p>
            <a:pPr>
              <a:lnSpc>
                <a:spcPct val="100000"/>
              </a:lnSpc>
            </a:pPr>
            <a:r>
              <a:rPr lang="cs-CZ" sz="2400" b="1" dirty="0"/>
              <a:t>Kategorizace obcí</a:t>
            </a:r>
          </a:p>
          <a:p>
            <a:pPr lvl="1" algn="just"/>
            <a:r>
              <a:rPr lang="cs-CZ" b="1" dirty="0">
                <a:solidFill>
                  <a:srgbClr val="0000DC"/>
                </a:solidFill>
              </a:rPr>
              <a:t>Obce</a:t>
            </a:r>
            <a:r>
              <a:rPr lang="cs-CZ" dirty="0"/>
              <a:t> (tzv. jedničkové) – 6254</a:t>
            </a:r>
          </a:p>
          <a:p>
            <a:pPr lvl="1" algn="just"/>
            <a:r>
              <a:rPr lang="cs-CZ" b="1" dirty="0">
                <a:solidFill>
                  <a:srgbClr val="0000DC"/>
                </a:solidFill>
              </a:rPr>
              <a:t>Obce s pověřeným obecním úřadem</a:t>
            </a:r>
            <a:r>
              <a:rPr lang="cs-CZ" dirty="0">
                <a:solidFill>
                  <a:srgbClr val="0000DC"/>
                </a:solidFill>
              </a:rPr>
              <a:t> </a:t>
            </a:r>
            <a:r>
              <a:rPr lang="cs-CZ" dirty="0"/>
              <a:t>(tzv. dvojkové</a:t>
            </a:r>
            <a:r>
              <a:rPr lang="cs-CZ" dirty="0" smtClean="0"/>
              <a:t>) – </a:t>
            </a:r>
            <a:r>
              <a:rPr lang="cs-CZ" dirty="0">
                <a:latin typeface="Arial" charset="0"/>
              </a:rPr>
              <a:t>388</a:t>
            </a:r>
            <a:endParaRPr lang="cs-CZ" dirty="0"/>
          </a:p>
          <a:p>
            <a:pPr lvl="1" algn="just"/>
            <a:r>
              <a:rPr lang="cs-CZ" b="1" dirty="0">
                <a:solidFill>
                  <a:srgbClr val="0000DC"/>
                </a:solidFill>
              </a:rPr>
              <a:t>Obce s rozšířenou působností</a:t>
            </a:r>
            <a:r>
              <a:rPr lang="cs-CZ" dirty="0">
                <a:solidFill>
                  <a:srgbClr val="0000DC"/>
                </a:solidFill>
              </a:rPr>
              <a:t> </a:t>
            </a:r>
            <a:r>
              <a:rPr lang="cs-CZ" dirty="0"/>
              <a:t>(tzv. trojkové) – 205</a:t>
            </a:r>
          </a:p>
          <a:p>
            <a:pPr lvl="1" algn="just"/>
            <a:r>
              <a:rPr lang="cs-CZ" dirty="0"/>
              <a:t>Pozor – </a:t>
            </a:r>
            <a:r>
              <a:rPr lang="cs-CZ" dirty="0">
                <a:solidFill>
                  <a:srgbClr val="0000DC"/>
                </a:solidFill>
              </a:rPr>
              <a:t>pro účely výkonu přenesené působnosti </a:t>
            </a:r>
            <a:r>
              <a:rPr lang="cs-CZ" dirty="0"/>
              <a:t>(neznamená jiné samosprávné postavení)</a:t>
            </a:r>
          </a:p>
          <a:p>
            <a:pPr lvl="2" algn="just"/>
            <a:r>
              <a:rPr lang="cs-CZ" sz="1900" dirty="0"/>
              <a:t>		</a:t>
            </a:r>
          </a:p>
          <a:p>
            <a:pPr algn="just"/>
            <a:r>
              <a:rPr lang="cs-CZ" sz="2400" b="1" dirty="0"/>
              <a:t>Další členění</a:t>
            </a:r>
          </a:p>
          <a:p>
            <a:pPr lvl="1" algn="just"/>
            <a:r>
              <a:rPr lang="cs-CZ" i="1" dirty="0">
                <a:solidFill>
                  <a:srgbClr val="0000DC"/>
                </a:solidFill>
              </a:rPr>
              <a:t>Obec</a:t>
            </a:r>
          </a:p>
          <a:p>
            <a:pPr lvl="1" algn="just"/>
            <a:r>
              <a:rPr lang="cs-CZ" i="1" dirty="0">
                <a:solidFill>
                  <a:srgbClr val="0000DC"/>
                </a:solidFill>
              </a:rPr>
              <a:t>Město a městys</a:t>
            </a:r>
          </a:p>
          <a:p>
            <a:pPr lvl="1" algn="just"/>
            <a:r>
              <a:rPr lang="cs-CZ" i="1" dirty="0">
                <a:solidFill>
                  <a:srgbClr val="0000DC"/>
                </a:solidFill>
              </a:rPr>
              <a:t>Statutární město</a:t>
            </a:r>
          </a:p>
          <a:p>
            <a:pPr lvl="1" algn="just"/>
            <a:r>
              <a:rPr lang="cs-CZ" i="1" dirty="0">
                <a:solidFill>
                  <a:srgbClr val="0000DC"/>
                </a:solidFill>
              </a:rPr>
              <a:t>Hl. m. Praha</a:t>
            </a:r>
          </a:p>
          <a:p>
            <a:pPr>
              <a:lnSpc>
                <a:spcPct val="100000"/>
              </a:lnSpc>
            </a:pPr>
            <a:endParaRPr lang="cs-CZ" sz="2000" b="1" dirty="0"/>
          </a:p>
          <a:p>
            <a:pPr>
              <a:lnSpc>
                <a:spcPct val="100000"/>
              </a:lnSpc>
            </a:pPr>
            <a:endParaRPr lang="cs-CZ" sz="2000" b="1" dirty="0"/>
          </a:p>
          <a:p>
            <a:pPr>
              <a:lnSpc>
                <a:spcPct val="100000"/>
              </a:lnSpc>
            </a:pPr>
            <a:endParaRPr lang="cs-CZ" sz="1800" dirty="0"/>
          </a:p>
          <a:p>
            <a:pPr>
              <a:lnSpc>
                <a:spcPct val="100000"/>
              </a:lnSpc>
            </a:pPr>
            <a:endParaRPr lang="cs-CZ" sz="1800" dirty="0"/>
          </a:p>
          <a:p>
            <a:pPr>
              <a:lnSpc>
                <a:spcPct val="100000"/>
              </a:lnSpc>
            </a:pPr>
            <a:endParaRPr kumimoji="1" lang="cs-CZ" sz="1800" kern="1200" dirty="0">
              <a:latin typeface="Arial" charset="0"/>
            </a:endParaRPr>
          </a:p>
          <a:p>
            <a:pPr>
              <a:lnSpc>
                <a:spcPct val="100000"/>
              </a:lnSpc>
            </a:pPr>
            <a:endParaRPr lang="cs-CZ" sz="2400" dirty="0"/>
          </a:p>
          <a:p>
            <a:pPr>
              <a:lnSpc>
                <a:spcPct val="100000"/>
              </a:lnSpc>
            </a:pPr>
            <a:endParaRPr lang="cs-CZ" sz="2400" dirty="0"/>
          </a:p>
          <a:p>
            <a:pPr>
              <a:lnSpc>
                <a:spcPct val="100000"/>
              </a:lnSpc>
            </a:pPr>
            <a:endParaRPr lang="cs-CZ" sz="2400" dirty="0"/>
          </a:p>
          <a:p>
            <a:pPr>
              <a:lnSpc>
                <a:spcPct val="100000"/>
              </a:lnSpc>
            </a:pPr>
            <a:endParaRPr lang="cs-CZ" sz="1800" dirty="0"/>
          </a:p>
        </p:txBody>
      </p:sp>
    </p:spTree>
    <p:extLst>
      <p:ext uri="{BB962C8B-B14F-4D97-AF65-F5344CB8AC3E}">
        <p14:creationId xmlns:p14="http://schemas.microsoft.com/office/powerpoint/2010/main" xmlns="" val="177289349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NVV31K </a:t>
            </a:r>
            <a:r>
              <a:rPr lang="cs-CZ" dirty="0"/>
              <a:t>Vybrané otázky správního práva (27. 9. 2024)</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49</a:t>
            </a:fld>
            <a:endParaRPr lang="cs-CZ" altLang="cs-CZ" dirty="0"/>
          </a:p>
        </p:txBody>
      </p:sp>
      <p:sp>
        <p:nvSpPr>
          <p:cNvPr id="4" name="Nadpis 3"/>
          <p:cNvSpPr>
            <a:spLocks noGrp="1"/>
          </p:cNvSpPr>
          <p:nvPr>
            <p:ph type="title"/>
          </p:nvPr>
        </p:nvSpPr>
        <p:spPr>
          <a:xfrm>
            <a:off x="499587" y="354240"/>
            <a:ext cx="8066301" cy="451576"/>
          </a:xfrm>
        </p:spPr>
        <p:txBody>
          <a:bodyPr/>
          <a:lstStyle/>
          <a:p>
            <a:r>
              <a:rPr lang="cs-CZ" dirty="0"/>
              <a:t>4/ Územní samospráva – obce</a:t>
            </a:r>
          </a:p>
        </p:txBody>
      </p:sp>
      <p:sp>
        <p:nvSpPr>
          <p:cNvPr id="5" name="Zástupný symbol pro obsah 4"/>
          <p:cNvSpPr>
            <a:spLocks noGrp="1"/>
          </p:cNvSpPr>
          <p:nvPr>
            <p:ph idx="1"/>
          </p:nvPr>
        </p:nvSpPr>
        <p:spPr>
          <a:xfrm>
            <a:off x="499587" y="1609344"/>
            <a:ext cx="8066301" cy="4478688"/>
          </a:xfrm>
        </p:spPr>
        <p:txBody>
          <a:bodyPr/>
          <a:lstStyle/>
          <a:p>
            <a:pPr algn="just"/>
            <a:r>
              <a:rPr lang="cs-CZ" sz="2400" b="1" dirty="0" smtClean="0"/>
              <a:t>Orgány obce</a:t>
            </a:r>
          </a:p>
          <a:p>
            <a:pPr algn="just"/>
            <a:r>
              <a:rPr lang="cs-CZ" sz="2400" b="1" i="1" dirty="0" smtClean="0">
                <a:solidFill>
                  <a:srgbClr val="0000DC"/>
                </a:solidFill>
              </a:rPr>
              <a:t>Zastupitelstvo obce </a:t>
            </a:r>
            <a:r>
              <a:rPr lang="cs-CZ" sz="2400" i="1" dirty="0" smtClean="0">
                <a:solidFill>
                  <a:srgbClr val="0000DC"/>
                </a:solidFill>
              </a:rPr>
              <a:t>(+ výbory zastupitelstva)</a:t>
            </a:r>
            <a:endParaRPr lang="cs-CZ" sz="2400" i="1" dirty="0">
              <a:solidFill>
                <a:srgbClr val="0000DC"/>
              </a:solidFill>
            </a:endParaRPr>
          </a:p>
          <a:p>
            <a:pPr lvl="1" algn="just"/>
            <a:r>
              <a:rPr lang="cs-CZ" sz="1800" b="1" dirty="0" smtClean="0"/>
              <a:t>nejvyšší</a:t>
            </a:r>
            <a:r>
              <a:rPr lang="cs-CZ" sz="1800" dirty="0"/>
              <a:t>, zastupitelský orgán, samostatná posobnost</a:t>
            </a:r>
          </a:p>
          <a:p>
            <a:pPr algn="just"/>
            <a:r>
              <a:rPr lang="cs-CZ" sz="2400" b="1" i="1" dirty="0">
                <a:solidFill>
                  <a:srgbClr val="0000DC"/>
                </a:solidFill>
              </a:rPr>
              <a:t>Rada obce </a:t>
            </a:r>
            <a:r>
              <a:rPr lang="cs-CZ" sz="1800" i="1" dirty="0">
                <a:solidFill>
                  <a:srgbClr val="0000DC"/>
                </a:solidFill>
              </a:rPr>
              <a:t>(+ komise rady)</a:t>
            </a:r>
          </a:p>
          <a:p>
            <a:pPr lvl="1" algn="just"/>
            <a:r>
              <a:rPr lang="cs-CZ" sz="1800" b="1" dirty="0"/>
              <a:t>„výkonný orgán“, </a:t>
            </a:r>
            <a:r>
              <a:rPr lang="cs-CZ" sz="1800" dirty="0"/>
              <a:t>samostatná i přenesená působnost</a:t>
            </a:r>
          </a:p>
          <a:p>
            <a:pPr algn="just"/>
            <a:r>
              <a:rPr lang="cs-CZ" sz="2400" b="1" i="1" dirty="0">
                <a:solidFill>
                  <a:srgbClr val="0000DC"/>
                </a:solidFill>
              </a:rPr>
              <a:t>Starosta</a:t>
            </a:r>
          </a:p>
          <a:p>
            <a:pPr lvl="1" algn="just"/>
            <a:r>
              <a:rPr lang="cs-CZ" sz="1600" dirty="0"/>
              <a:t>obdoba </a:t>
            </a:r>
            <a:r>
              <a:rPr lang="cs-CZ" sz="1600" b="1" dirty="0"/>
              <a:t>statutárního orgánu</a:t>
            </a:r>
          </a:p>
          <a:p>
            <a:pPr algn="just"/>
            <a:r>
              <a:rPr lang="cs-CZ" sz="2400" b="1" i="1" dirty="0">
                <a:solidFill>
                  <a:srgbClr val="0000DC"/>
                </a:solidFill>
              </a:rPr>
              <a:t>Obecní úřad</a:t>
            </a:r>
          </a:p>
          <a:p>
            <a:pPr lvl="1" algn="just"/>
            <a:r>
              <a:rPr lang="cs-CZ" sz="1800" b="1" dirty="0"/>
              <a:t>administrativní zázemí </a:t>
            </a:r>
            <a:r>
              <a:rPr lang="cs-CZ" sz="1800" dirty="0"/>
              <a:t>– pro samosprávu a především přenesenou působnost (v čele zpravidla tajemník)</a:t>
            </a:r>
          </a:p>
          <a:p>
            <a:pPr algn="just"/>
            <a:r>
              <a:rPr lang="cs-CZ" sz="2400" b="1" dirty="0"/>
              <a:t>Volitelně: </a:t>
            </a:r>
            <a:r>
              <a:rPr lang="cs-CZ" sz="2400" i="1" dirty="0">
                <a:solidFill>
                  <a:srgbClr val="0000DC"/>
                </a:solidFill>
              </a:rPr>
              <a:t>zvláštní orgány obce či obecní policie</a:t>
            </a:r>
          </a:p>
          <a:p>
            <a:pPr>
              <a:lnSpc>
                <a:spcPct val="100000"/>
              </a:lnSpc>
            </a:pPr>
            <a:endParaRPr lang="cs-CZ" sz="2000" b="1" dirty="0"/>
          </a:p>
          <a:p>
            <a:pPr>
              <a:lnSpc>
                <a:spcPct val="100000"/>
              </a:lnSpc>
            </a:pPr>
            <a:endParaRPr lang="cs-CZ" sz="2000" b="1" dirty="0"/>
          </a:p>
          <a:p>
            <a:pPr>
              <a:lnSpc>
                <a:spcPct val="100000"/>
              </a:lnSpc>
            </a:pPr>
            <a:endParaRPr lang="cs-CZ" sz="1800" dirty="0"/>
          </a:p>
          <a:p>
            <a:pPr>
              <a:lnSpc>
                <a:spcPct val="100000"/>
              </a:lnSpc>
            </a:pPr>
            <a:endParaRPr lang="cs-CZ" sz="1800" dirty="0"/>
          </a:p>
          <a:p>
            <a:pPr>
              <a:lnSpc>
                <a:spcPct val="100000"/>
              </a:lnSpc>
            </a:pPr>
            <a:endParaRPr kumimoji="1" lang="cs-CZ" sz="1800" kern="1200" dirty="0">
              <a:latin typeface="Arial" charset="0"/>
            </a:endParaRPr>
          </a:p>
          <a:p>
            <a:pPr>
              <a:lnSpc>
                <a:spcPct val="100000"/>
              </a:lnSpc>
            </a:pPr>
            <a:endParaRPr lang="cs-CZ" sz="2400" dirty="0"/>
          </a:p>
          <a:p>
            <a:pPr>
              <a:lnSpc>
                <a:spcPct val="100000"/>
              </a:lnSpc>
            </a:pPr>
            <a:endParaRPr lang="cs-CZ" sz="2400" dirty="0"/>
          </a:p>
          <a:p>
            <a:pPr>
              <a:lnSpc>
                <a:spcPct val="100000"/>
              </a:lnSpc>
            </a:pPr>
            <a:endParaRPr lang="cs-CZ" sz="2400" dirty="0"/>
          </a:p>
          <a:p>
            <a:pPr>
              <a:lnSpc>
                <a:spcPct val="100000"/>
              </a:lnSpc>
            </a:pPr>
            <a:endParaRPr lang="cs-CZ" sz="1800" dirty="0"/>
          </a:p>
        </p:txBody>
      </p:sp>
    </p:spTree>
    <p:extLst>
      <p:ext uri="{BB962C8B-B14F-4D97-AF65-F5344CB8AC3E}">
        <p14:creationId xmlns:p14="http://schemas.microsoft.com/office/powerpoint/2010/main" xmlns="" val="1772893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NVV31K </a:t>
            </a:r>
            <a:r>
              <a:rPr lang="cs-CZ" dirty="0"/>
              <a:t>Vybrané otázky správního práva (27. 9. 2024)</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p:cNvSpPr>
            <a:spLocks noGrp="1"/>
          </p:cNvSpPr>
          <p:nvPr>
            <p:ph type="title"/>
          </p:nvPr>
        </p:nvSpPr>
        <p:spPr/>
        <p:txBody>
          <a:bodyPr/>
          <a:lstStyle/>
          <a:p>
            <a:r>
              <a:rPr lang="cs-CZ" dirty="0"/>
              <a:t>1/ Vymezení veřejné správy</a:t>
            </a:r>
          </a:p>
        </p:txBody>
      </p:sp>
      <p:sp>
        <p:nvSpPr>
          <p:cNvPr id="5" name="Zástupný symbol pro obsah 4"/>
          <p:cNvSpPr>
            <a:spLocks noGrp="1"/>
          </p:cNvSpPr>
          <p:nvPr>
            <p:ph idx="1"/>
          </p:nvPr>
        </p:nvSpPr>
        <p:spPr>
          <a:xfrm>
            <a:off x="540094" y="1821926"/>
            <a:ext cx="8066301" cy="4010074"/>
          </a:xfrm>
        </p:spPr>
        <p:txBody>
          <a:bodyPr/>
          <a:lstStyle/>
          <a:p>
            <a:pPr algn="just">
              <a:lnSpc>
                <a:spcPct val="100000"/>
              </a:lnSpc>
            </a:pPr>
            <a:r>
              <a:rPr lang="cs-CZ" sz="1800" dirty="0"/>
              <a:t>Co je to „veřejná správa“ – lze popsat, </a:t>
            </a:r>
            <a:r>
              <a:rPr lang="cs-CZ" sz="1800" b="1" dirty="0"/>
              <a:t>nikoliv jednoznačně a určitě definovat</a:t>
            </a:r>
            <a:endParaRPr lang="cs-CZ" sz="1800" dirty="0"/>
          </a:p>
          <a:p>
            <a:pPr algn="just">
              <a:lnSpc>
                <a:spcPct val="100000"/>
              </a:lnSpc>
            </a:pPr>
            <a:r>
              <a:rPr lang="cs-CZ" sz="1800" dirty="0"/>
              <a:t>Problém </a:t>
            </a:r>
            <a:r>
              <a:rPr lang="cs-CZ" sz="1800" b="1" dirty="0"/>
              <a:t>častých proměn </a:t>
            </a:r>
            <a:r>
              <a:rPr lang="cs-CZ" sz="1800" dirty="0"/>
              <a:t>veřejné správy – měnících se úkolů, forem atd. </a:t>
            </a:r>
          </a:p>
          <a:p>
            <a:pPr algn="just">
              <a:lnSpc>
                <a:spcPct val="100000"/>
              </a:lnSpc>
            </a:pPr>
            <a:r>
              <a:rPr lang="cs-CZ" sz="1800" dirty="0"/>
              <a:t>Veřejná správa je </a:t>
            </a:r>
            <a:r>
              <a:rPr lang="cs-CZ" sz="1800" b="1" dirty="0"/>
              <a:t>„všudypřítomná“</a:t>
            </a:r>
          </a:p>
          <a:p>
            <a:pPr lvl="1" algn="just"/>
            <a:r>
              <a:rPr lang="cs-CZ" sz="1400" dirty="0">
                <a:solidFill>
                  <a:srgbClr val="0000DC"/>
                </a:solidFill>
              </a:rPr>
              <a:t>Veřejná správa nás obklopuje </a:t>
            </a:r>
            <a:r>
              <a:rPr lang="cs-CZ" sz="1400" b="1" dirty="0">
                <a:solidFill>
                  <a:srgbClr val="0000DC"/>
                </a:solidFill>
              </a:rPr>
              <a:t>v každodenním životě: </a:t>
            </a:r>
            <a:r>
              <a:rPr lang="cs-CZ" sz="1400" i="1" dirty="0">
                <a:solidFill>
                  <a:srgbClr val="0000DC"/>
                </a:solidFill>
              </a:rPr>
              <a:t>veřejnoprávní média a tisk, zdravotnictví, MHD, regulace dopravy, školství, hygiena a ochrana spotřebitele, pokuty, …</a:t>
            </a:r>
          </a:p>
          <a:p>
            <a:pPr lvl="1" algn="just"/>
            <a:r>
              <a:rPr lang="cs-CZ" sz="1400" dirty="0">
                <a:solidFill>
                  <a:srgbClr val="0000DC"/>
                </a:solidFill>
              </a:rPr>
              <a:t>Veřejná správa následuje člověka </a:t>
            </a:r>
            <a:r>
              <a:rPr lang="cs-CZ" sz="1400" b="1" dirty="0">
                <a:solidFill>
                  <a:srgbClr val="0000DC"/>
                </a:solidFill>
              </a:rPr>
              <a:t>od narození do smrti: </a:t>
            </a:r>
            <a:r>
              <a:rPr lang="cs-CZ" sz="1400" i="1" dirty="0">
                <a:solidFill>
                  <a:srgbClr val="0000DC"/>
                </a:solidFill>
              </a:rPr>
              <a:t>zdravotní péče, narození – matrika, MŠ a povinná školní docházka, občanský průkaz, řidičský průkaz, cestovní doklad (pas), nezaměstnanost, přijetí na VŠ, studium, jednání s úřady (koupě nemovitosti, registrace vozidla), protiprávní jednání, svatba/partnerství, podnikání, důchodové dávky, smrt, …</a:t>
            </a:r>
            <a:endParaRPr lang="cs-CZ" sz="1400" b="1" i="1" dirty="0">
              <a:solidFill>
                <a:srgbClr val="0000DC"/>
              </a:solidFill>
            </a:endParaRPr>
          </a:p>
          <a:p>
            <a:pPr algn="just">
              <a:lnSpc>
                <a:spcPct val="100000"/>
              </a:lnSpc>
              <a:buNone/>
            </a:pPr>
            <a:endParaRPr lang="cs-CZ" sz="1800" dirty="0"/>
          </a:p>
          <a:p>
            <a:pPr algn="just">
              <a:lnSpc>
                <a:spcPct val="100000"/>
              </a:lnSpc>
            </a:pPr>
            <a:r>
              <a:rPr lang="cs-CZ" sz="1800" dirty="0"/>
              <a:t>Spíše </a:t>
            </a:r>
            <a:r>
              <a:rPr lang="cs-CZ" sz="1800" b="1" dirty="0"/>
              <a:t>negativní vymezení </a:t>
            </a:r>
            <a:r>
              <a:rPr lang="cs-CZ" sz="1800" dirty="0"/>
              <a:t>= co veřejná správa není = odlišení od ostatních složek veřejné moci = </a:t>
            </a:r>
            <a:r>
              <a:rPr lang="cs-CZ" sz="1800" i="1" dirty="0">
                <a:solidFill>
                  <a:srgbClr val="0000DC"/>
                </a:solidFill>
              </a:rPr>
              <a:t>zákonodárné + výkonné + soudní </a:t>
            </a:r>
            <a:r>
              <a:rPr lang="cs-CZ" sz="1800" dirty="0"/>
              <a:t>(</a:t>
            </a:r>
            <a:r>
              <a:rPr lang="cs-CZ" sz="1800" dirty="0">
                <a:solidFill>
                  <a:srgbClr val="0000DC"/>
                </a:solidFill>
              </a:rPr>
              <a:t>odčítací metoda</a:t>
            </a:r>
            <a:r>
              <a:rPr lang="cs-CZ" sz="1800" dirty="0"/>
              <a:t>)</a:t>
            </a:r>
          </a:p>
          <a:p>
            <a:pPr algn="just">
              <a:lnSpc>
                <a:spcPct val="100000"/>
              </a:lnSpc>
            </a:pPr>
            <a:endParaRPr lang="cs-CZ" sz="1800" dirty="0"/>
          </a:p>
          <a:p>
            <a:pPr algn="just">
              <a:lnSpc>
                <a:spcPct val="100000"/>
              </a:lnSpc>
            </a:pPr>
            <a:endParaRPr lang="cs-CZ" sz="1800" b="1" dirty="0"/>
          </a:p>
          <a:p>
            <a:pPr>
              <a:lnSpc>
                <a:spcPct val="100000"/>
              </a:lnSpc>
            </a:pPr>
            <a:endParaRPr lang="cs-CZ" sz="1800" dirty="0"/>
          </a:p>
          <a:p>
            <a:pPr marL="0" lvl="0" indent="0" algn="just">
              <a:lnSpc>
                <a:spcPct val="100000"/>
              </a:lnSpc>
              <a:spcBef>
                <a:spcPct val="20000"/>
              </a:spcBef>
              <a:buClr>
                <a:srgbClr val="00287D"/>
              </a:buClr>
              <a:buNone/>
            </a:pPr>
            <a:endParaRPr lang="cs-CZ" sz="1800" dirty="0">
              <a:solidFill>
                <a:srgbClr val="000000"/>
              </a:solidFill>
            </a:endParaRPr>
          </a:p>
          <a:p>
            <a:pPr>
              <a:lnSpc>
                <a:spcPct val="100000"/>
              </a:lnSpc>
            </a:pPr>
            <a:endParaRPr lang="cs-CZ" sz="1800" dirty="0"/>
          </a:p>
        </p:txBody>
      </p:sp>
    </p:spTree>
    <p:extLst>
      <p:ext uri="{BB962C8B-B14F-4D97-AF65-F5344CB8AC3E}">
        <p14:creationId xmlns:p14="http://schemas.microsoft.com/office/powerpoint/2010/main" xmlns="" val="19733473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NVV31K </a:t>
            </a:r>
            <a:r>
              <a:rPr lang="cs-CZ" dirty="0"/>
              <a:t>Vybrané otázky správního práva (27. 9. 2024)</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50</a:t>
            </a:fld>
            <a:endParaRPr lang="cs-CZ" altLang="cs-CZ" dirty="0"/>
          </a:p>
        </p:txBody>
      </p:sp>
      <p:sp>
        <p:nvSpPr>
          <p:cNvPr id="4" name="Nadpis 3"/>
          <p:cNvSpPr>
            <a:spLocks noGrp="1"/>
          </p:cNvSpPr>
          <p:nvPr>
            <p:ph type="title"/>
          </p:nvPr>
        </p:nvSpPr>
        <p:spPr>
          <a:xfrm>
            <a:off x="499587" y="354240"/>
            <a:ext cx="8066301" cy="451576"/>
          </a:xfrm>
        </p:spPr>
        <p:txBody>
          <a:bodyPr/>
          <a:lstStyle/>
          <a:p>
            <a:r>
              <a:rPr lang="cs-CZ" dirty="0"/>
              <a:t>4/ Územní samospráva – kraje</a:t>
            </a:r>
          </a:p>
        </p:txBody>
      </p:sp>
      <p:sp>
        <p:nvSpPr>
          <p:cNvPr id="5" name="Zástupný symbol pro obsah 4"/>
          <p:cNvSpPr>
            <a:spLocks noGrp="1"/>
          </p:cNvSpPr>
          <p:nvPr>
            <p:ph idx="1"/>
          </p:nvPr>
        </p:nvSpPr>
        <p:spPr>
          <a:xfrm>
            <a:off x="499587" y="1609344"/>
            <a:ext cx="8066301" cy="4478688"/>
          </a:xfrm>
        </p:spPr>
        <p:txBody>
          <a:bodyPr/>
          <a:lstStyle/>
          <a:p>
            <a:pPr>
              <a:lnSpc>
                <a:spcPct val="100000"/>
              </a:lnSpc>
            </a:pPr>
            <a:r>
              <a:rPr lang="cs-CZ" sz="2400" b="1" dirty="0"/>
              <a:t>Základ </a:t>
            </a:r>
            <a:r>
              <a:rPr lang="cs-CZ" sz="2400" b="1" dirty="0" smtClean="0"/>
              <a:t>kraje – obdobně jako u obcí</a:t>
            </a:r>
            <a:endParaRPr lang="cs-CZ" sz="2400" b="1" dirty="0"/>
          </a:p>
          <a:p>
            <a:pPr>
              <a:lnSpc>
                <a:spcPct val="100000"/>
              </a:lnSpc>
            </a:pPr>
            <a:r>
              <a:rPr lang="cs-CZ" sz="2000" i="1" dirty="0" smtClean="0">
                <a:solidFill>
                  <a:srgbClr val="0000DC"/>
                </a:solidFill>
              </a:rPr>
              <a:t>osobní, územní</a:t>
            </a:r>
            <a:r>
              <a:rPr lang="cs-CZ" sz="2000" i="1" dirty="0" smtClean="0">
                <a:solidFill>
                  <a:srgbClr val="0000DC"/>
                </a:solidFill>
              </a:rPr>
              <a:t>, </a:t>
            </a:r>
            <a:r>
              <a:rPr lang="cs-CZ" sz="2000" i="1" dirty="0" smtClean="0">
                <a:solidFill>
                  <a:srgbClr val="0000DC"/>
                </a:solidFill>
              </a:rPr>
              <a:t>ekonomický</a:t>
            </a:r>
            <a:r>
              <a:rPr lang="cs-CZ" sz="2000" i="1" dirty="0" smtClean="0">
                <a:solidFill>
                  <a:srgbClr val="0000DC"/>
                </a:solidFill>
              </a:rPr>
              <a:t>, právní</a:t>
            </a:r>
          </a:p>
          <a:p>
            <a:pPr>
              <a:lnSpc>
                <a:spcPct val="100000"/>
              </a:lnSpc>
            </a:pPr>
            <a:endParaRPr lang="cs-CZ" sz="1200" b="1" dirty="0"/>
          </a:p>
          <a:p>
            <a:pPr>
              <a:lnSpc>
                <a:spcPct val="100000"/>
              </a:lnSpc>
            </a:pPr>
            <a:r>
              <a:rPr lang="cs-CZ" sz="2000" b="1" dirty="0"/>
              <a:t>Veřejnoprávní korporace (orgány obdobné obcím)</a:t>
            </a:r>
          </a:p>
          <a:p>
            <a:pPr>
              <a:lnSpc>
                <a:spcPct val="100000"/>
              </a:lnSpc>
            </a:pPr>
            <a:r>
              <a:rPr lang="cs-CZ" sz="2000" b="1" dirty="0"/>
              <a:t>Vlastní majetek</a:t>
            </a:r>
            <a:r>
              <a:rPr lang="cs-CZ" sz="2000" dirty="0"/>
              <a:t>, vystupuje vlastním jménem na vlastní odpovědnost</a:t>
            </a:r>
          </a:p>
          <a:p>
            <a:pPr>
              <a:lnSpc>
                <a:spcPct val="100000"/>
              </a:lnSpc>
            </a:pPr>
            <a:r>
              <a:rPr lang="cs-CZ" sz="2000" dirty="0"/>
              <a:t>Ústavní zákon č. 347/1997 Sb., o vytvoření vyšších územních samosprávných celků – formálně zřízeny s účinností od 1. 1. 2000</a:t>
            </a:r>
          </a:p>
          <a:p>
            <a:pPr>
              <a:lnSpc>
                <a:spcPct val="100000"/>
              </a:lnSpc>
            </a:pPr>
            <a:endParaRPr lang="cs-CZ" sz="2000" b="1" dirty="0"/>
          </a:p>
          <a:p>
            <a:pPr marL="252000" lvl="1"/>
            <a:r>
              <a:rPr lang="cs-CZ" sz="2000" b="1" dirty="0"/>
              <a:t>Vztah obcí a krajů </a:t>
            </a:r>
            <a:r>
              <a:rPr lang="cs-CZ" sz="2000" b="1" dirty="0" smtClean="0"/>
              <a:t>v samostatné působnosti</a:t>
            </a:r>
            <a:r>
              <a:rPr lang="cs-CZ" sz="2000" dirty="0" smtClean="0"/>
              <a:t> – </a:t>
            </a:r>
            <a:r>
              <a:rPr lang="cs-CZ" sz="1800" dirty="0" smtClean="0"/>
              <a:t>respektování </a:t>
            </a:r>
            <a:r>
              <a:rPr lang="cs-CZ" sz="1800" dirty="0" smtClean="0"/>
              <a:t>„autonomie“ samosprávného postavení </a:t>
            </a:r>
            <a:r>
              <a:rPr lang="cs-CZ" sz="1800" dirty="0" smtClean="0"/>
              <a:t>obcí</a:t>
            </a:r>
          </a:p>
          <a:p>
            <a:pPr marL="252000" lvl="1"/>
            <a:r>
              <a:rPr lang="cs-CZ" sz="1800" b="1" dirty="0" smtClean="0"/>
              <a:t>Vztah obcí a krajů v </a:t>
            </a:r>
            <a:r>
              <a:rPr lang="cs-CZ" sz="1800" b="1" dirty="0" smtClean="0"/>
              <a:t>přenesené působnosti – možné instanční vztahy (např. v rámci správního řízení = jiná pravidla)</a:t>
            </a:r>
            <a:endParaRPr lang="cs-CZ" sz="1800" dirty="0" smtClean="0"/>
          </a:p>
          <a:p>
            <a:pPr>
              <a:lnSpc>
                <a:spcPct val="100000"/>
              </a:lnSpc>
            </a:pPr>
            <a:endParaRPr lang="cs-CZ" sz="2000" b="1" dirty="0" smtClean="0"/>
          </a:p>
          <a:p>
            <a:pPr>
              <a:lnSpc>
                <a:spcPct val="100000"/>
              </a:lnSpc>
            </a:pPr>
            <a:r>
              <a:rPr lang="cs-CZ" sz="2000" b="1" dirty="0" smtClean="0"/>
              <a:t>Orgány obdobné, ale mírné modifikace </a:t>
            </a:r>
            <a:r>
              <a:rPr lang="cs-CZ" sz="2000" dirty="0" smtClean="0"/>
              <a:t>(zejména starosta = hejtman)</a:t>
            </a:r>
            <a:endParaRPr lang="cs-CZ" sz="2000" dirty="0"/>
          </a:p>
          <a:p>
            <a:pPr>
              <a:lnSpc>
                <a:spcPct val="100000"/>
              </a:lnSpc>
            </a:pPr>
            <a:endParaRPr lang="cs-CZ" sz="2000" b="1" dirty="0"/>
          </a:p>
          <a:p>
            <a:pPr>
              <a:lnSpc>
                <a:spcPct val="100000"/>
              </a:lnSpc>
            </a:pPr>
            <a:endParaRPr lang="cs-CZ" sz="1800" dirty="0"/>
          </a:p>
          <a:p>
            <a:pPr>
              <a:lnSpc>
                <a:spcPct val="100000"/>
              </a:lnSpc>
            </a:pPr>
            <a:endParaRPr lang="cs-CZ" sz="1800" dirty="0"/>
          </a:p>
          <a:p>
            <a:pPr>
              <a:lnSpc>
                <a:spcPct val="100000"/>
              </a:lnSpc>
            </a:pPr>
            <a:endParaRPr kumimoji="1" lang="cs-CZ" sz="1800" kern="1200" dirty="0">
              <a:latin typeface="Arial" charset="0"/>
            </a:endParaRPr>
          </a:p>
          <a:p>
            <a:pPr>
              <a:lnSpc>
                <a:spcPct val="100000"/>
              </a:lnSpc>
            </a:pPr>
            <a:endParaRPr lang="cs-CZ" sz="2400" dirty="0"/>
          </a:p>
          <a:p>
            <a:pPr>
              <a:lnSpc>
                <a:spcPct val="100000"/>
              </a:lnSpc>
            </a:pPr>
            <a:endParaRPr lang="cs-CZ" sz="2400" dirty="0"/>
          </a:p>
          <a:p>
            <a:pPr>
              <a:lnSpc>
                <a:spcPct val="100000"/>
              </a:lnSpc>
            </a:pPr>
            <a:endParaRPr lang="cs-CZ" sz="2400" dirty="0"/>
          </a:p>
          <a:p>
            <a:pPr>
              <a:lnSpc>
                <a:spcPct val="100000"/>
              </a:lnSpc>
            </a:pPr>
            <a:endParaRPr lang="cs-CZ" sz="1800" dirty="0"/>
          </a:p>
        </p:txBody>
      </p:sp>
    </p:spTree>
    <p:extLst>
      <p:ext uri="{BB962C8B-B14F-4D97-AF65-F5344CB8AC3E}">
        <p14:creationId xmlns:p14="http://schemas.microsoft.com/office/powerpoint/2010/main" xmlns="" val="177289349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NVV31K </a:t>
            </a:r>
            <a:r>
              <a:rPr lang="cs-CZ" dirty="0"/>
              <a:t>Vybrané otázky správního práva (27. 9. 2024)</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51</a:t>
            </a:fld>
            <a:endParaRPr lang="cs-CZ" altLang="cs-CZ" dirty="0"/>
          </a:p>
        </p:txBody>
      </p:sp>
      <p:sp>
        <p:nvSpPr>
          <p:cNvPr id="4" name="Nadpis 3"/>
          <p:cNvSpPr>
            <a:spLocks noGrp="1"/>
          </p:cNvSpPr>
          <p:nvPr>
            <p:ph type="title"/>
          </p:nvPr>
        </p:nvSpPr>
        <p:spPr>
          <a:xfrm>
            <a:off x="499587" y="354240"/>
            <a:ext cx="8066301" cy="451576"/>
          </a:xfrm>
        </p:spPr>
        <p:txBody>
          <a:bodyPr/>
          <a:lstStyle/>
          <a:p>
            <a:r>
              <a:rPr lang="cs-CZ" dirty="0" smtClean="0"/>
              <a:t>4/ Územní samospráva – dozor</a:t>
            </a:r>
            <a:endParaRPr lang="cs-CZ" dirty="0"/>
          </a:p>
        </p:txBody>
      </p:sp>
      <p:sp>
        <p:nvSpPr>
          <p:cNvPr id="5" name="Zástupný symbol pro obsah 4"/>
          <p:cNvSpPr>
            <a:spLocks noGrp="1"/>
          </p:cNvSpPr>
          <p:nvPr>
            <p:ph idx="1"/>
          </p:nvPr>
        </p:nvSpPr>
        <p:spPr>
          <a:xfrm>
            <a:off x="499587" y="1609344"/>
            <a:ext cx="8066301" cy="4478688"/>
          </a:xfrm>
        </p:spPr>
        <p:txBody>
          <a:bodyPr/>
          <a:lstStyle/>
          <a:p>
            <a:pPr>
              <a:lnSpc>
                <a:spcPct val="100000"/>
              </a:lnSpc>
            </a:pPr>
            <a:r>
              <a:rPr lang="cs-CZ" sz="2400" b="1" dirty="0" smtClean="0"/>
              <a:t>Limity státu </a:t>
            </a:r>
            <a:r>
              <a:rPr lang="cs-CZ" sz="2400" dirty="0" smtClean="0"/>
              <a:t>pro zasahování do samosprávy</a:t>
            </a:r>
          </a:p>
          <a:p>
            <a:pPr lvl="1"/>
            <a:r>
              <a:rPr lang="cs-CZ" sz="1600" dirty="0" smtClean="0"/>
              <a:t>Čl. 104 odst. 4 Ústavy: </a:t>
            </a:r>
            <a:r>
              <a:rPr lang="cs-CZ" sz="1600" i="1" dirty="0" smtClean="0">
                <a:solidFill>
                  <a:srgbClr val="0000DC"/>
                </a:solidFill>
              </a:rPr>
              <a:t>Stát může zasahovat do činnosti územních samosprávných celků, jen vyžaduje-li to ochrana zákona, a jen způsobem stanoveným zákonem.</a:t>
            </a:r>
            <a:endParaRPr lang="cs-CZ" sz="1200" i="1" dirty="0" smtClean="0">
              <a:solidFill>
                <a:srgbClr val="0000DC"/>
              </a:solidFill>
            </a:endParaRPr>
          </a:p>
          <a:p>
            <a:pPr>
              <a:lnSpc>
                <a:spcPct val="100000"/>
              </a:lnSpc>
            </a:pPr>
            <a:r>
              <a:rPr lang="cs-CZ" sz="2400" dirty="0" smtClean="0"/>
              <a:t>Ale současně…</a:t>
            </a:r>
          </a:p>
          <a:p>
            <a:pPr>
              <a:lnSpc>
                <a:spcPct val="100000"/>
              </a:lnSpc>
            </a:pPr>
            <a:r>
              <a:rPr lang="cs-CZ" sz="2400" b="1" dirty="0" smtClean="0"/>
              <a:t>Zásada legality </a:t>
            </a:r>
            <a:r>
              <a:rPr lang="cs-CZ" sz="2400" dirty="0" smtClean="0"/>
              <a:t>– požadavek na zákonný výkon veřejné správy včetně oblasti samosprávy</a:t>
            </a:r>
          </a:p>
          <a:p>
            <a:pPr>
              <a:lnSpc>
                <a:spcPct val="100000"/>
              </a:lnSpc>
            </a:pPr>
            <a:endParaRPr lang="cs-CZ" sz="2400" dirty="0" smtClean="0"/>
          </a:p>
          <a:p>
            <a:pPr>
              <a:lnSpc>
                <a:spcPct val="100000"/>
              </a:lnSpc>
            </a:pPr>
            <a:r>
              <a:rPr lang="cs-CZ" sz="2400" dirty="0" smtClean="0"/>
              <a:t>Výsledkem ke určitý </a:t>
            </a:r>
            <a:r>
              <a:rPr lang="cs-CZ" sz="2400" b="1" dirty="0" smtClean="0"/>
              <a:t>právní rámec pro dozor </a:t>
            </a:r>
            <a:r>
              <a:rPr lang="cs-CZ" sz="2400" dirty="0" smtClean="0"/>
              <a:t>nad výkonem působnosti obcí a krajů</a:t>
            </a:r>
          </a:p>
          <a:p>
            <a:pPr lvl="1"/>
            <a:r>
              <a:rPr lang="cs-CZ" sz="1600" b="1" dirty="0" smtClean="0">
                <a:solidFill>
                  <a:srgbClr val="0000DC"/>
                </a:solidFill>
              </a:rPr>
              <a:t>Upraven </a:t>
            </a:r>
            <a:r>
              <a:rPr lang="cs-CZ" sz="1600" dirty="0" smtClean="0">
                <a:solidFill>
                  <a:srgbClr val="0000DC"/>
                </a:solidFill>
              </a:rPr>
              <a:t>v zákoně o obcích a zákoně o krajích</a:t>
            </a:r>
          </a:p>
          <a:p>
            <a:pPr lvl="1"/>
            <a:r>
              <a:rPr lang="cs-CZ" sz="1600" b="1" dirty="0" smtClean="0">
                <a:solidFill>
                  <a:srgbClr val="0000DC"/>
                </a:solidFill>
              </a:rPr>
              <a:t>Diferencuje</a:t>
            </a:r>
            <a:r>
              <a:rPr lang="cs-CZ" sz="1600" dirty="0" smtClean="0">
                <a:solidFill>
                  <a:srgbClr val="0000DC"/>
                </a:solidFill>
              </a:rPr>
              <a:t> v závislosti na povaze výkonu působnosti </a:t>
            </a:r>
            <a:r>
              <a:rPr lang="cs-CZ" sz="1600" dirty="0" smtClean="0"/>
              <a:t>(v případě výkonu přenesené působnosti obecně „přísnější“ – odpadá potřeba ochrany samosprávy)</a:t>
            </a:r>
          </a:p>
          <a:p>
            <a:pPr>
              <a:lnSpc>
                <a:spcPct val="100000"/>
              </a:lnSpc>
            </a:pPr>
            <a:r>
              <a:rPr lang="cs-CZ" sz="2400" b="1" dirty="0" smtClean="0"/>
              <a:t>Přehled</a:t>
            </a:r>
            <a:r>
              <a:rPr lang="cs-CZ" sz="2400" dirty="0" smtClean="0"/>
              <a:t> viz dále…</a:t>
            </a:r>
          </a:p>
          <a:p>
            <a:pPr>
              <a:lnSpc>
                <a:spcPct val="100000"/>
              </a:lnSpc>
            </a:pPr>
            <a:endParaRPr lang="cs-CZ" sz="2000" b="1" dirty="0"/>
          </a:p>
          <a:p>
            <a:pPr>
              <a:lnSpc>
                <a:spcPct val="100000"/>
              </a:lnSpc>
            </a:pPr>
            <a:endParaRPr lang="cs-CZ" sz="1800" dirty="0"/>
          </a:p>
          <a:p>
            <a:pPr>
              <a:lnSpc>
                <a:spcPct val="100000"/>
              </a:lnSpc>
            </a:pPr>
            <a:endParaRPr lang="cs-CZ" sz="1800" dirty="0"/>
          </a:p>
          <a:p>
            <a:pPr>
              <a:lnSpc>
                <a:spcPct val="100000"/>
              </a:lnSpc>
            </a:pPr>
            <a:endParaRPr kumimoji="1" lang="cs-CZ" sz="1800" kern="1200" dirty="0">
              <a:latin typeface="Arial" charset="0"/>
            </a:endParaRPr>
          </a:p>
          <a:p>
            <a:pPr>
              <a:lnSpc>
                <a:spcPct val="100000"/>
              </a:lnSpc>
            </a:pPr>
            <a:endParaRPr lang="cs-CZ" sz="2400" dirty="0"/>
          </a:p>
          <a:p>
            <a:pPr>
              <a:lnSpc>
                <a:spcPct val="100000"/>
              </a:lnSpc>
            </a:pPr>
            <a:endParaRPr lang="cs-CZ" sz="2400" dirty="0"/>
          </a:p>
          <a:p>
            <a:pPr>
              <a:lnSpc>
                <a:spcPct val="100000"/>
              </a:lnSpc>
            </a:pPr>
            <a:endParaRPr lang="cs-CZ" sz="2400" dirty="0"/>
          </a:p>
          <a:p>
            <a:pPr>
              <a:lnSpc>
                <a:spcPct val="100000"/>
              </a:lnSpc>
            </a:pPr>
            <a:endParaRPr lang="cs-CZ" sz="1800" dirty="0"/>
          </a:p>
        </p:txBody>
      </p:sp>
    </p:spTree>
    <p:extLst>
      <p:ext uri="{BB962C8B-B14F-4D97-AF65-F5344CB8AC3E}">
        <p14:creationId xmlns:p14="http://schemas.microsoft.com/office/powerpoint/2010/main" xmlns="" val="177289349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52</a:t>
            </a:fld>
            <a:endParaRPr lang="cs-CZ" altLang="cs-CZ" dirty="0"/>
          </a:p>
        </p:txBody>
      </p:sp>
      <p:pic>
        <p:nvPicPr>
          <p:cNvPr id="6" name="Obrázek 5"/>
          <p:cNvPicPr>
            <a:picLocks noChangeAspect="1"/>
          </p:cNvPicPr>
          <p:nvPr/>
        </p:nvPicPr>
        <p:blipFill>
          <a:blip r:embed="rId3" cstate="print"/>
          <a:stretch>
            <a:fillRect/>
          </a:stretch>
        </p:blipFill>
        <p:spPr>
          <a:xfrm>
            <a:off x="1424787" y="713754"/>
            <a:ext cx="6488553" cy="5889722"/>
          </a:xfrm>
          <a:prstGeom prst="rect">
            <a:avLst/>
          </a:prstGeom>
        </p:spPr>
      </p:pic>
      <p:sp>
        <p:nvSpPr>
          <p:cNvPr id="8" name="Nadpis 1"/>
          <p:cNvSpPr>
            <a:spLocks noGrp="1"/>
          </p:cNvSpPr>
          <p:nvPr>
            <p:ph type="title"/>
          </p:nvPr>
        </p:nvSpPr>
        <p:spPr>
          <a:xfrm>
            <a:off x="771581" y="186117"/>
            <a:ext cx="8088039" cy="647700"/>
          </a:xfrm>
        </p:spPr>
        <p:txBody>
          <a:bodyPr/>
          <a:lstStyle/>
          <a:p>
            <a:r>
              <a:rPr lang="cs-CZ" dirty="0"/>
              <a:t>4/ Územní samospráva – dozor</a:t>
            </a:r>
          </a:p>
        </p:txBody>
      </p:sp>
    </p:spTree>
    <p:extLst>
      <p:ext uri="{BB962C8B-B14F-4D97-AF65-F5344CB8AC3E}">
        <p14:creationId xmlns:p14="http://schemas.microsoft.com/office/powerpoint/2010/main" xmlns="" val="231083862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NVV31K </a:t>
            </a:r>
            <a:r>
              <a:rPr lang="cs-CZ" dirty="0"/>
              <a:t>Vybrané otázky správního práva (27. 9. 2024)</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53</a:t>
            </a:fld>
            <a:endParaRPr lang="cs-CZ" altLang="cs-CZ" dirty="0"/>
          </a:p>
        </p:txBody>
      </p:sp>
      <p:sp>
        <p:nvSpPr>
          <p:cNvPr id="4" name="Nadpis 3"/>
          <p:cNvSpPr>
            <a:spLocks noGrp="1"/>
          </p:cNvSpPr>
          <p:nvPr>
            <p:ph type="title"/>
          </p:nvPr>
        </p:nvSpPr>
        <p:spPr>
          <a:xfrm>
            <a:off x="499587" y="354240"/>
            <a:ext cx="8066301" cy="451576"/>
          </a:xfrm>
        </p:spPr>
        <p:txBody>
          <a:bodyPr/>
          <a:lstStyle/>
          <a:p>
            <a:endParaRPr lang="cs-CZ" dirty="0"/>
          </a:p>
        </p:txBody>
      </p:sp>
      <p:sp>
        <p:nvSpPr>
          <p:cNvPr id="5" name="Zástupný symbol pro obsah 4"/>
          <p:cNvSpPr>
            <a:spLocks noGrp="1"/>
          </p:cNvSpPr>
          <p:nvPr>
            <p:ph idx="1"/>
          </p:nvPr>
        </p:nvSpPr>
        <p:spPr>
          <a:xfrm>
            <a:off x="499587" y="1609344"/>
            <a:ext cx="8066301" cy="4478688"/>
          </a:xfrm>
        </p:spPr>
        <p:txBody>
          <a:bodyPr/>
          <a:lstStyle/>
          <a:p>
            <a:pPr>
              <a:lnSpc>
                <a:spcPct val="100000"/>
              </a:lnSpc>
            </a:pPr>
            <a:endParaRPr lang="cs-CZ" sz="2400" b="1" dirty="0" smtClean="0"/>
          </a:p>
          <a:p>
            <a:pPr>
              <a:lnSpc>
                <a:spcPct val="100000"/>
              </a:lnSpc>
            </a:pPr>
            <a:endParaRPr lang="cs-CZ" sz="2400" b="1" dirty="0" smtClean="0"/>
          </a:p>
          <a:p>
            <a:pPr>
              <a:lnSpc>
                <a:spcPct val="100000"/>
              </a:lnSpc>
            </a:pPr>
            <a:endParaRPr lang="cs-CZ" sz="2400" b="1" dirty="0" smtClean="0"/>
          </a:p>
          <a:p>
            <a:pPr>
              <a:lnSpc>
                <a:spcPct val="100000"/>
              </a:lnSpc>
              <a:buNone/>
            </a:pPr>
            <a:endParaRPr lang="cs-CZ" sz="2400" b="1" dirty="0" smtClean="0"/>
          </a:p>
          <a:p>
            <a:pPr>
              <a:lnSpc>
                <a:spcPct val="100000"/>
              </a:lnSpc>
              <a:buNone/>
            </a:pPr>
            <a:endParaRPr lang="cs-CZ" sz="2400" b="1" dirty="0" smtClean="0"/>
          </a:p>
          <a:p>
            <a:pPr>
              <a:lnSpc>
                <a:spcPct val="100000"/>
              </a:lnSpc>
            </a:pPr>
            <a:r>
              <a:rPr lang="cs-CZ" sz="2400" b="1" dirty="0" smtClean="0"/>
              <a:t>Děkuji za pozornost</a:t>
            </a:r>
          </a:p>
          <a:p>
            <a:pPr>
              <a:lnSpc>
                <a:spcPct val="100000"/>
              </a:lnSpc>
            </a:pPr>
            <a:endParaRPr lang="cs-CZ" sz="2400" b="1" dirty="0" smtClean="0"/>
          </a:p>
          <a:p>
            <a:pPr>
              <a:lnSpc>
                <a:spcPct val="100000"/>
              </a:lnSpc>
            </a:pPr>
            <a:r>
              <a:rPr lang="cs-CZ" sz="2400" b="1" dirty="0" smtClean="0"/>
              <a:t>Dotazy?</a:t>
            </a:r>
            <a:endParaRPr lang="cs-CZ" sz="2000" dirty="0"/>
          </a:p>
          <a:p>
            <a:pPr>
              <a:lnSpc>
                <a:spcPct val="100000"/>
              </a:lnSpc>
            </a:pPr>
            <a:endParaRPr lang="cs-CZ" sz="2000" b="1" dirty="0"/>
          </a:p>
          <a:p>
            <a:pPr>
              <a:lnSpc>
                <a:spcPct val="100000"/>
              </a:lnSpc>
            </a:pPr>
            <a:endParaRPr lang="cs-CZ" sz="1800" dirty="0"/>
          </a:p>
          <a:p>
            <a:pPr>
              <a:lnSpc>
                <a:spcPct val="100000"/>
              </a:lnSpc>
            </a:pPr>
            <a:endParaRPr lang="cs-CZ" sz="1800" dirty="0"/>
          </a:p>
          <a:p>
            <a:pPr>
              <a:lnSpc>
                <a:spcPct val="100000"/>
              </a:lnSpc>
            </a:pPr>
            <a:endParaRPr kumimoji="1" lang="cs-CZ" sz="1800" kern="1200" dirty="0">
              <a:latin typeface="Arial" charset="0"/>
            </a:endParaRPr>
          </a:p>
          <a:p>
            <a:pPr>
              <a:lnSpc>
                <a:spcPct val="100000"/>
              </a:lnSpc>
            </a:pPr>
            <a:endParaRPr lang="cs-CZ" sz="2400" dirty="0"/>
          </a:p>
          <a:p>
            <a:pPr>
              <a:lnSpc>
                <a:spcPct val="100000"/>
              </a:lnSpc>
            </a:pPr>
            <a:endParaRPr lang="cs-CZ" sz="2400" dirty="0"/>
          </a:p>
          <a:p>
            <a:pPr>
              <a:lnSpc>
                <a:spcPct val="100000"/>
              </a:lnSpc>
            </a:pPr>
            <a:endParaRPr lang="cs-CZ" sz="2400" dirty="0"/>
          </a:p>
          <a:p>
            <a:pPr>
              <a:lnSpc>
                <a:spcPct val="100000"/>
              </a:lnSpc>
            </a:pPr>
            <a:endParaRPr lang="cs-CZ" sz="1800" dirty="0"/>
          </a:p>
        </p:txBody>
      </p:sp>
    </p:spTree>
    <p:extLst>
      <p:ext uri="{BB962C8B-B14F-4D97-AF65-F5344CB8AC3E}">
        <p14:creationId xmlns:p14="http://schemas.microsoft.com/office/powerpoint/2010/main" xmlns="" val="17728934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NVV31K </a:t>
            </a:r>
            <a:r>
              <a:rPr lang="cs-CZ" dirty="0"/>
              <a:t>Vybrané otázky správního práva (27. 9. 2024)</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p:cNvSpPr>
            <a:spLocks noGrp="1"/>
          </p:cNvSpPr>
          <p:nvPr>
            <p:ph type="title"/>
          </p:nvPr>
        </p:nvSpPr>
        <p:spPr/>
        <p:txBody>
          <a:bodyPr/>
          <a:lstStyle/>
          <a:p>
            <a:r>
              <a:rPr lang="cs-CZ" dirty="0"/>
              <a:t>1/ Veřejná správa – regulace</a:t>
            </a:r>
          </a:p>
        </p:txBody>
      </p:sp>
      <p:sp>
        <p:nvSpPr>
          <p:cNvPr id="5" name="Zástupný symbol pro obsah 4"/>
          <p:cNvSpPr>
            <a:spLocks noGrp="1"/>
          </p:cNvSpPr>
          <p:nvPr>
            <p:ph idx="1"/>
          </p:nvPr>
        </p:nvSpPr>
        <p:spPr>
          <a:xfrm>
            <a:off x="540094" y="1959428"/>
            <a:ext cx="8066301" cy="3872571"/>
          </a:xfrm>
        </p:spPr>
        <p:txBody>
          <a:bodyPr/>
          <a:lstStyle/>
          <a:p>
            <a:pPr marL="342900" indent="-342900" algn="just">
              <a:lnSpc>
                <a:spcPct val="100000"/>
              </a:lnSpc>
              <a:spcBef>
                <a:spcPct val="20000"/>
              </a:spcBef>
              <a:buClr>
                <a:srgbClr val="00287D"/>
              </a:buClr>
            </a:pPr>
            <a:r>
              <a:rPr lang="cs-CZ" sz="2000" dirty="0">
                <a:solidFill>
                  <a:srgbClr val="000000"/>
                </a:solidFill>
              </a:rPr>
              <a:t>Veřejná správa je </a:t>
            </a:r>
            <a:r>
              <a:rPr lang="cs-CZ" sz="2000" b="1" dirty="0">
                <a:solidFill>
                  <a:srgbClr val="000000"/>
                </a:solidFill>
              </a:rPr>
              <a:t>předmětem zájmu</a:t>
            </a:r>
            <a:r>
              <a:rPr lang="cs-CZ" sz="2000" dirty="0">
                <a:solidFill>
                  <a:srgbClr val="000000"/>
                </a:solidFill>
              </a:rPr>
              <a:t>: </a:t>
            </a:r>
          </a:p>
          <a:p>
            <a:pPr marL="342900" indent="-342900" algn="just">
              <a:lnSpc>
                <a:spcPct val="100000"/>
              </a:lnSpc>
              <a:spcBef>
                <a:spcPct val="20000"/>
              </a:spcBef>
              <a:buClr>
                <a:srgbClr val="00287D"/>
              </a:buClr>
            </a:pPr>
            <a:r>
              <a:rPr lang="cs-CZ" sz="2000" b="1" dirty="0">
                <a:solidFill>
                  <a:srgbClr val="0000DC"/>
                </a:solidFill>
              </a:rPr>
              <a:t>správního práva, </a:t>
            </a:r>
          </a:p>
          <a:p>
            <a:pPr marL="342900" indent="-342900" algn="just">
              <a:lnSpc>
                <a:spcPct val="100000"/>
              </a:lnSpc>
              <a:spcBef>
                <a:spcPct val="20000"/>
              </a:spcBef>
              <a:buClr>
                <a:srgbClr val="00287D"/>
              </a:buClr>
            </a:pPr>
            <a:r>
              <a:rPr lang="cs-CZ" sz="2000" dirty="0">
                <a:solidFill>
                  <a:srgbClr val="0000DC"/>
                </a:solidFill>
              </a:rPr>
              <a:t>finančního práva, </a:t>
            </a:r>
          </a:p>
          <a:p>
            <a:pPr marL="342900" indent="-342900" algn="just">
              <a:lnSpc>
                <a:spcPct val="100000"/>
              </a:lnSpc>
              <a:spcBef>
                <a:spcPct val="20000"/>
              </a:spcBef>
              <a:buClr>
                <a:srgbClr val="00287D"/>
              </a:buClr>
            </a:pPr>
            <a:r>
              <a:rPr lang="cs-CZ" sz="2000" dirty="0">
                <a:solidFill>
                  <a:srgbClr val="0000DC"/>
                </a:solidFill>
              </a:rPr>
              <a:t>práva životního prostředí, </a:t>
            </a:r>
          </a:p>
          <a:p>
            <a:pPr marL="342900" indent="-342900" algn="just">
              <a:lnSpc>
                <a:spcPct val="100000"/>
              </a:lnSpc>
              <a:spcBef>
                <a:spcPct val="20000"/>
              </a:spcBef>
              <a:buClr>
                <a:srgbClr val="00287D"/>
              </a:buClr>
            </a:pPr>
            <a:r>
              <a:rPr lang="cs-CZ" sz="2000" dirty="0">
                <a:solidFill>
                  <a:srgbClr val="0000DC"/>
                </a:solidFill>
              </a:rPr>
              <a:t>práva sociálního zabezpečení</a:t>
            </a:r>
            <a:r>
              <a:rPr lang="cs-CZ" sz="2000" dirty="0" smtClean="0">
                <a:solidFill>
                  <a:srgbClr val="0000DC"/>
                </a:solidFill>
              </a:rPr>
              <a:t>, …</a:t>
            </a:r>
            <a:endParaRPr lang="cs-CZ" sz="2000" dirty="0">
              <a:solidFill>
                <a:srgbClr val="0000DC"/>
              </a:solidFill>
            </a:endParaRPr>
          </a:p>
          <a:p>
            <a:pPr marL="342900" indent="-342900" algn="just">
              <a:lnSpc>
                <a:spcPct val="100000"/>
              </a:lnSpc>
              <a:spcBef>
                <a:spcPct val="20000"/>
              </a:spcBef>
              <a:buClr>
                <a:srgbClr val="00287D"/>
              </a:buClr>
            </a:pPr>
            <a:endParaRPr lang="cs-CZ" sz="2000" dirty="0">
              <a:solidFill>
                <a:srgbClr val="000000"/>
              </a:solidFill>
            </a:endParaRPr>
          </a:p>
          <a:p>
            <a:pPr marL="342900" indent="-342900" algn="just">
              <a:lnSpc>
                <a:spcPct val="100000"/>
              </a:lnSpc>
              <a:spcBef>
                <a:spcPct val="20000"/>
              </a:spcBef>
              <a:buClr>
                <a:srgbClr val="00287D"/>
              </a:buClr>
            </a:pPr>
            <a:r>
              <a:rPr lang="cs-CZ" sz="2000" dirty="0">
                <a:solidFill>
                  <a:srgbClr val="000000"/>
                </a:solidFill>
              </a:rPr>
              <a:t>Ale v kontextu veřejné správy je </a:t>
            </a:r>
            <a:r>
              <a:rPr lang="cs-CZ" sz="2000" b="1" dirty="0">
                <a:solidFill>
                  <a:srgbClr val="000000"/>
                </a:solidFill>
              </a:rPr>
              <a:t>aplikováno také</a:t>
            </a:r>
            <a:r>
              <a:rPr lang="cs-CZ" sz="2000" dirty="0">
                <a:solidFill>
                  <a:srgbClr val="000000"/>
                </a:solidFill>
              </a:rPr>
              <a:t>:</a:t>
            </a:r>
          </a:p>
          <a:p>
            <a:pPr marL="342900" indent="-342900" algn="just">
              <a:lnSpc>
                <a:spcPct val="100000"/>
              </a:lnSpc>
              <a:spcBef>
                <a:spcPct val="20000"/>
              </a:spcBef>
              <a:buClr>
                <a:srgbClr val="00287D"/>
              </a:buClr>
            </a:pPr>
            <a:r>
              <a:rPr lang="cs-CZ" sz="2000" dirty="0">
                <a:solidFill>
                  <a:srgbClr val="0000DC"/>
                </a:solidFill>
              </a:rPr>
              <a:t>ústavní právo</a:t>
            </a:r>
          </a:p>
          <a:p>
            <a:pPr marL="342900" indent="-342900" algn="just">
              <a:lnSpc>
                <a:spcPct val="100000"/>
              </a:lnSpc>
              <a:spcBef>
                <a:spcPct val="20000"/>
              </a:spcBef>
              <a:buClr>
                <a:srgbClr val="00287D"/>
              </a:buClr>
            </a:pPr>
            <a:r>
              <a:rPr lang="cs-CZ" sz="2000" dirty="0">
                <a:solidFill>
                  <a:srgbClr val="0000DC"/>
                </a:solidFill>
              </a:rPr>
              <a:t>občanské právo</a:t>
            </a:r>
          </a:p>
          <a:p>
            <a:pPr marL="342900" indent="-342900" algn="just">
              <a:lnSpc>
                <a:spcPct val="100000"/>
              </a:lnSpc>
              <a:spcBef>
                <a:spcPct val="20000"/>
              </a:spcBef>
              <a:buClr>
                <a:srgbClr val="00287D"/>
              </a:buClr>
            </a:pPr>
            <a:r>
              <a:rPr lang="cs-CZ" sz="2000" dirty="0">
                <a:solidFill>
                  <a:srgbClr val="0000DC"/>
                </a:solidFill>
              </a:rPr>
              <a:t>trestní </a:t>
            </a:r>
            <a:r>
              <a:rPr lang="cs-CZ" sz="2000" dirty="0" smtClean="0">
                <a:solidFill>
                  <a:srgbClr val="0000DC"/>
                </a:solidFill>
              </a:rPr>
              <a:t>právo, …</a:t>
            </a:r>
            <a:endParaRPr lang="cs-CZ" sz="2000" dirty="0">
              <a:solidFill>
                <a:srgbClr val="0000DC"/>
              </a:solidFill>
            </a:endParaRPr>
          </a:p>
          <a:p>
            <a:pPr marL="0" lvl="0" indent="0" algn="just">
              <a:lnSpc>
                <a:spcPct val="100000"/>
              </a:lnSpc>
              <a:spcBef>
                <a:spcPct val="20000"/>
              </a:spcBef>
              <a:buClr>
                <a:srgbClr val="00287D"/>
              </a:buClr>
              <a:buNone/>
            </a:pPr>
            <a:r>
              <a:rPr lang="cs-CZ" sz="2400" dirty="0">
                <a:solidFill>
                  <a:srgbClr val="000000"/>
                </a:solidFill>
              </a:rPr>
              <a:t> </a:t>
            </a:r>
          </a:p>
          <a:p>
            <a:endParaRPr lang="cs-CZ" dirty="0"/>
          </a:p>
        </p:txBody>
      </p:sp>
    </p:spTree>
    <p:extLst>
      <p:ext uri="{BB962C8B-B14F-4D97-AF65-F5344CB8AC3E}">
        <p14:creationId xmlns:p14="http://schemas.microsoft.com/office/powerpoint/2010/main" xmlns="" val="3027745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NVV31K </a:t>
            </a:r>
            <a:r>
              <a:rPr lang="cs-CZ" dirty="0"/>
              <a:t>Vybrané otázky správního práva (27. 9. 2024)</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p:cNvSpPr>
            <a:spLocks noGrp="1"/>
          </p:cNvSpPr>
          <p:nvPr>
            <p:ph type="title"/>
          </p:nvPr>
        </p:nvSpPr>
        <p:spPr/>
        <p:txBody>
          <a:bodyPr/>
          <a:lstStyle/>
          <a:p>
            <a:r>
              <a:rPr lang="cs-CZ" dirty="0"/>
              <a:t>1/ Veřejná správa a veřejná moc</a:t>
            </a:r>
          </a:p>
        </p:txBody>
      </p:sp>
      <p:sp>
        <p:nvSpPr>
          <p:cNvPr id="5" name="Zástupný symbol pro obsah 4"/>
          <p:cNvSpPr>
            <a:spLocks noGrp="1"/>
          </p:cNvSpPr>
          <p:nvPr>
            <p:ph idx="1"/>
          </p:nvPr>
        </p:nvSpPr>
        <p:spPr/>
        <p:txBody>
          <a:bodyPr/>
          <a:lstStyle/>
          <a:p>
            <a:pPr algn="just">
              <a:lnSpc>
                <a:spcPct val="80000"/>
              </a:lnSpc>
              <a:defRPr/>
            </a:pPr>
            <a:r>
              <a:rPr lang="cs-CZ" b="1" dirty="0"/>
              <a:t>Veřejná moc </a:t>
            </a:r>
            <a:r>
              <a:rPr lang="cs-CZ" sz="2000" dirty="0"/>
              <a:t>(nález ÚS ČSFR, </a:t>
            </a:r>
            <a:r>
              <a:rPr lang="cs-CZ" sz="2000" dirty="0" err="1"/>
              <a:t>sp</a:t>
            </a:r>
            <a:r>
              <a:rPr lang="cs-CZ" sz="2000" dirty="0"/>
              <a:t>. zn. I. ÚS 191/92 a ÚS ČR, </a:t>
            </a:r>
            <a:r>
              <a:rPr lang="cs-CZ" sz="2000" dirty="0" err="1"/>
              <a:t>sp</a:t>
            </a:r>
            <a:r>
              <a:rPr lang="cs-CZ" sz="2000" dirty="0"/>
              <a:t>. zn. II ÚS 75/93): </a:t>
            </a:r>
            <a:r>
              <a:rPr lang="cs-CZ" sz="2000" dirty="0">
                <a:solidFill>
                  <a:srgbClr val="0000DC"/>
                </a:solidFill>
              </a:rPr>
              <a:t>„</a:t>
            </a:r>
            <a:r>
              <a:rPr lang="cs-CZ" sz="2000" i="1" dirty="0">
                <a:solidFill>
                  <a:srgbClr val="0000DC"/>
                </a:solidFill>
              </a:rPr>
              <a:t>Veřejnou mocí se rozumí taková moc, která </a:t>
            </a:r>
            <a:r>
              <a:rPr lang="cs-CZ" sz="2000" b="1" i="1" dirty="0">
                <a:solidFill>
                  <a:srgbClr val="0000DC"/>
                </a:solidFill>
              </a:rPr>
              <a:t>autoritativně rozhoduje o právech a povinnostech subjektů</a:t>
            </a:r>
            <a:r>
              <a:rPr lang="cs-CZ" sz="2000" i="1" dirty="0">
                <a:solidFill>
                  <a:srgbClr val="0000DC"/>
                </a:solidFill>
              </a:rPr>
              <a:t>, ať již přímo, nebo zprostředkovaně. </a:t>
            </a:r>
            <a:r>
              <a:rPr lang="cs-CZ" sz="2000" b="1" i="1" dirty="0">
                <a:solidFill>
                  <a:srgbClr val="0000DC"/>
                </a:solidFill>
              </a:rPr>
              <a:t>Subjekt,</a:t>
            </a:r>
            <a:r>
              <a:rPr lang="cs-CZ" sz="2000" i="1" dirty="0">
                <a:solidFill>
                  <a:srgbClr val="0000DC"/>
                </a:solidFill>
              </a:rPr>
              <a:t> o jehož právech nebo povinnostech rozhoduje orgán veřejné moci, </a:t>
            </a:r>
            <a:r>
              <a:rPr lang="cs-CZ" sz="2000" b="1" i="1" dirty="0">
                <a:solidFill>
                  <a:srgbClr val="0000DC"/>
                </a:solidFill>
              </a:rPr>
              <a:t>není v rovnoprávném postavení s tímto orgánem </a:t>
            </a:r>
            <a:r>
              <a:rPr lang="cs-CZ" sz="2000" i="1" dirty="0">
                <a:solidFill>
                  <a:srgbClr val="0000DC"/>
                </a:solidFill>
              </a:rPr>
              <a:t>a obsah rozhodnutí tohoto orgánu </a:t>
            </a:r>
            <a:r>
              <a:rPr lang="cs-CZ" sz="2000" b="1" i="1" dirty="0">
                <a:solidFill>
                  <a:srgbClr val="0000DC"/>
                </a:solidFill>
              </a:rPr>
              <a:t>nezávisí od vůle subjektu</a:t>
            </a:r>
            <a:r>
              <a:rPr lang="cs-CZ" sz="2000" dirty="0">
                <a:solidFill>
                  <a:srgbClr val="0000DC"/>
                </a:solidFill>
              </a:rPr>
              <a:t>.“ </a:t>
            </a:r>
          </a:p>
          <a:p>
            <a:pPr algn="just">
              <a:lnSpc>
                <a:spcPct val="80000"/>
              </a:lnSpc>
              <a:defRPr/>
            </a:pPr>
            <a:endParaRPr lang="cs-CZ" sz="2000" dirty="0">
              <a:solidFill>
                <a:srgbClr val="0000DC"/>
              </a:solidFill>
            </a:endParaRPr>
          </a:p>
          <a:p>
            <a:pPr algn="just">
              <a:lnSpc>
                <a:spcPct val="80000"/>
              </a:lnSpc>
              <a:defRPr/>
            </a:pPr>
            <a:r>
              <a:rPr lang="cs-CZ" sz="2000" dirty="0"/>
              <a:t>Ale </a:t>
            </a:r>
            <a:r>
              <a:rPr lang="cs-CZ" sz="2000" b="1" dirty="0"/>
              <a:t>ne všechen výkon veřejné správy </a:t>
            </a:r>
            <a:r>
              <a:rPr lang="cs-CZ" sz="2000" dirty="0"/>
              <a:t>má tento charakter = tzv. </a:t>
            </a:r>
            <a:r>
              <a:rPr lang="cs-CZ" sz="2000" dirty="0">
                <a:solidFill>
                  <a:srgbClr val="0000DC"/>
                </a:solidFill>
              </a:rPr>
              <a:t>veřejná správa </a:t>
            </a:r>
            <a:r>
              <a:rPr lang="cs-CZ" sz="2000" b="1" dirty="0" err="1">
                <a:solidFill>
                  <a:srgbClr val="0000DC"/>
                </a:solidFill>
              </a:rPr>
              <a:t>nevrchnostenská</a:t>
            </a:r>
            <a:r>
              <a:rPr lang="cs-CZ" sz="2000" dirty="0"/>
              <a:t>, typicky dále dělena na:</a:t>
            </a:r>
          </a:p>
          <a:p>
            <a:pPr algn="just">
              <a:lnSpc>
                <a:spcPct val="80000"/>
              </a:lnSpc>
              <a:defRPr/>
            </a:pPr>
            <a:r>
              <a:rPr lang="cs-CZ" sz="2000" dirty="0"/>
              <a:t>Veřejnou správu </a:t>
            </a:r>
            <a:r>
              <a:rPr lang="cs-CZ" sz="2000" i="1" dirty="0">
                <a:solidFill>
                  <a:srgbClr val="0000DC"/>
                </a:solidFill>
              </a:rPr>
              <a:t>fiskální</a:t>
            </a:r>
            <a:r>
              <a:rPr lang="cs-CZ" sz="2000" dirty="0"/>
              <a:t> </a:t>
            </a:r>
            <a:r>
              <a:rPr lang="cs-CZ" sz="2000" dirty="0" smtClean="0"/>
              <a:t>(tzv. veřejný </a:t>
            </a:r>
            <a:r>
              <a:rPr lang="cs-CZ" sz="2000" dirty="0"/>
              <a:t>majetek)</a:t>
            </a:r>
          </a:p>
          <a:p>
            <a:pPr algn="just">
              <a:lnSpc>
                <a:spcPct val="80000"/>
              </a:lnSpc>
              <a:defRPr/>
            </a:pPr>
            <a:r>
              <a:rPr lang="cs-CZ" sz="2000" dirty="0"/>
              <a:t>Veřejnou správu </a:t>
            </a:r>
            <a:r>
              <a:rPr lang="cs-CZ" sz="2000" i="1" dirty="0">
                <a:solidFill>
                  <a:srgbClr val="0000DC"/>
                </a:solidFill>
              </a:rPr>
              <a:t>pečovatelskou</a:t>
            </a:r>
            <a:r>
              <a:rPr lang="cs-CZ" sz="2000" dirty="0"/>
              <a:t> </a:t>
            </a:r>
            <a:r>
              <a:rPr lang="cs-CZ" sz="2000" dirty="0" smtClean="0"/>
              <a:t>(různ</a:t>
            </a:r>
            <a:r>
              <a:rPr lang="cs-CZ" sz="2000" dirty="0" smtClean="0"/>
              <a:t>é tzv. </a:t>
            </a:r>
            <a:r>
              <a:rPr lang="cs-CZ" sz="2000" dirty="0" smtClean="0"/>
              <a:t>veřejné </a:t>
            </a:r>
            <a:r>
              <a:rPr lang="cs-CZ" sz="2000" dirty="0"/>
              <a:t>služby)</a:t>
            </a:r>
          </a:p>
          <a:p>
            <a:pPr algn="just">
              <a:lnSpc>
                <a:spcPct val="80000"/>
              </a:lnSpc>
              <a:defRPr/>
            </a:pPr>
            <a:endParaRPr lang="cs-CZ" sz="2000" dirty="0"/>
          </a:p>
          <a:p>
            <a:pPr algn="just">
              <a:lnSpc>
                <a:spcPct val="80000"/>
              </a:lnSpc>
              <a:defRPr/>
            </a:pPr>
            <a:r>
              <a:rPr lang="cs-CZ" sz="2000" b="1" dirty="0"/>
              <a:t>Odlišné metody </a:t>
            </a:r>
            <a:r>
              <a:rPr lang="cs-CZ" sz="2000" dirty="0"/>
              <a:t>a související </a:t>
            </a:r>
            <a:r>
              <a:rPr lang="cs-CZ" sz="2000" b="1" dirty="0"/>
              <a:t>právní požadavky</a:t>
            </a:r>
          </a:p>
          <a:p>
            <a:pPr algn="just">
              <a:lnSpc>
                <a:spcPct val="80000"/>
              </a:lnSpc>
              <a:defRPr/>
            </a:pPr>
            <a:r>
              <a:rPr lang="cs-CZ" sz="2000" dirty="0"/>
              <a:t>Vrchnostenská správa = </a:t>
            </a:r>
            <a:r>
              <a:rPr lang="cs-CZ" sz="2000" b="1" dirty="0" err="1">
                <a:solidFill>
                  <a:srgbClr val="0000DC"/>
                </a:solidFill>
              </a:rPr>
              <a:t>administrativněprávní</a:t>
            </a:r>
            <a:r>
              <a:rPr lang="cs-CZ" sz="2000" b="1" dirty="0">
                <a:solidFill>
                  <a:srgbClr val="0000DC"/>
                </a:solidFill>
              </a:rPr>
              <a:t> metoda </a:t>
            </a:r>
            <a:r>
              <a:rPr lang="cs-CZ" sz="2000" dirty="0">
                <a:solidFill>
                  <a:srgbClr val="0000DC"/>
                </a:solidFill>
              </a:rPr>
              <a:t>regulace</a:t>
            </a:r>
            <a:r>
              <a:rPr lang="cs-CZ" sz="2000" dirty="0"/>
              <a:t>, </a:t>
            </a:r>
            <a:r>
              <a:rPr lang="cs-CZ" sz="2000" dirty="0">
                <a:solidFill>
                  <a:srgbClr val="0000DC"/>
                </a:solidFill>
              </a:rPr>
              <a:t>přísnější požadavky </a:t>
            </a:r>
            <a:r>
              <a:rPr lang="cs-CZ" sz="2000" dirty="0"/>
              <a:t>(výhrada zákona = </a:t>
            </a:r>
            <a:r>
              <a:rPr lang="cs-CZ" sz="2000" b="1" dirty="0"/>
              <a:t>nutný zákonný základ</a:t>
            </a:r>
            <a:r>
              <a:rPr lang="cs-CZ" sz="2000" dirty="0"/>
              <a:t>)</a:t>
            </a:r>
          </a:p>
          <a:p>
            <a:pPr algn="just">
              <a:lnSpc>
                <a:spcPct val="80000"/>
              </a:lnSpc>
              <a:defRPr/>
            </a:pPr>
            <a:r>
              <a:rPr lang="cs-CZ" sz="2000" dirty="0" err="1"/>
              <a:t>Nevrchnostenská</a:t>
            </a:r>
            <a:r>
              <a:rPr lang="cs-CZ" sz="2000" dirty="0"/>
              <a:t> správa = spíše </a:t>
            </a:r>
            <a:r>
              <a:rPr lang="cs-CZ" sz="2000" dirty="0">
                <a:solidFill>
                  <a:srgbClr val="0000DC"/>
                </a:solidFill>
              </a:rPr>
              <a:t>smluvní charakter </a:t>
            </a:r>
            <a:r>
              <a:rPr lang="cs-CZ" sz="2000" dirty="0"/>
              <a:t>(regulace soukromým právem)</a:t>
            </a:r>
          </a:p>
          <a:p>
            <a:pPr algn="just">
              <a:lnSpc>
                <a:spcPct val="80000"/>
              </a:lnSpc>
              <a:defRPr/>
            </a:pPr>
            <a:endParaRPr lang="cs-CZ" sz="2000" dirty="0"/>
          </a:p>
          <a:p>
            <a:endParaRPr lang="cs-CZ" sz="2000" dirty="0"/>
          </a:p>
          <a:p>
            <a:pPr>
              <a:lnSpc>
                <a:spcPct val="100000"/>
              </a:lnSpc>
            </a:pPr>
            <a:endParaRPr lang="cs-CZ" sz="2000" dirty="0"/>
          </a:p>
        </p:txBody>
      </p:sp>
    </p:spTree>
    <p:extLst>
      <p:ext uri="{BB962C8B-B14F-4D97-AF65-F5344CB8AC3E}">
        <p14:creationId xmlns:p14="http://schemas.microsoft.com/office/powerpoint/2010/main" xmlns="" val="26651766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NVV31K </a:t>
            </a:r>
            <a:r>
              <a:rPr lang="cs-CZ" dirty="0"/>
              <a:t>Vybrané otázky správního práva (27. 9. 2024)</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p:cNvSpPr>
            <a:spLocks noGrp="1"/>
          </p:cNvSpPr>
          <p:nvPr>
            <p:ph type="title"/>
          </p:nvPr>
        </p:nvSpPr>
        <p:spPr/>
        <p:txBody>
          <a:bodyPr/>
          <a:lstStyle/>
          <a:p>
            <a:r>
              <a:rPr lang="cs-CZ" dirty="0"/>
              <a:t>1/ Veřejná správa a veřejná moc</a:t>
            </a:r>
          </a:p>
        </p:txBody>
      </p:sp>
      <p:sp>
        <p:nvSpPr>
          <p:cNvPr id="5" name="Zástupný symbol pro obsah 4"/>
          <p:cNvSpPr>
            <a:spLocks noGrp="1"/>
          </p:cNvSpPr>
          <p:nvPr>
            <p:ph idx="1"/>
          </p:nvPr>
        </p:nvSpPr>
        <p:spPr/>
        <p:txBody>
          <a:bodyPr/>
          <a:lstStyle/>
          <a:p>
            <a:pPr algn="just">
              <a:lnSpc>
                <a:spcPct val="80000"/>
              </a:lnSpc>
              <a:defRPr/>
            </a:pPr>
            <a:r>
              <a:rPr lang="cs-CZ" b="1" dirty="0"/>
              <a:t>Potřeba odlišovat,</a:t>
            </a:r>
            <a:r>
              <a:rPr lang="cs-CZ" dirty="0"/>
              <a:t> jak veřejná správa vystupuje</a:t>
            </a:r>
            <a:endParaRPr lang="cs-CZ" sz="2000" dirty="0"/>
          </a:p>
          <a:p>
            <a:pPr algn="just">
              <a:lnSpc>
                <a:spcPct val="80000"/>
              </a:lnSpc>
              <a:defRPr/>
            </a:pPr>
            <a:endParaRPr lang="cs-CZ" sz="2000" dirty="0"/>
          </a:p>
          <a:p>
            <a:pPr algn="just">
              <a:lnSpc>
                <a:spcPct val="80000"/>
              </a:lnSpc>
              <a:defRPr/>
            </a:pPr>
            <a:r>
              <a:rPr lang="cs-CZ" sz="2000" dirty="0"/>
              <a:t>NSS, </a:t>
            </a:r>
            <a:r>
              <a:rPr lang="cs-CZ" sz="2000" dirty="0" err="1"/>
              <a:t>sp</a:t>
            </a:r>
            <a:r>
              <a:rPr lang="cs-CZ" sz="2000" dirty="0"/>
              <a:t>. zn. 2 As 52/2010 (č. 2133/2010 Sb. NSS): </a:t>
            </a:r>
            <a:r>
              <a:rPr lang="cs-CZ" sz="2000" i="1" dirty="0">
                <a:solidFill>
                  <a:srgbClr val="0000DC"/>
                </a:solidFill>
              </a:rPr>
              <a:t>Stejně jako stát, který je také veřejnoprávní </a:t>
            </a:r>
            <a:r>
              <a:rPr lang="cs-CZ" sz="2000" i="1" dirty="0" err="1">
                <a:solidFill>
                  <a:srgbClr val="0000DC"/>
                </a:solidFill>
              </a:rPr>
              <a:t>veřejnoprávní</a:t>
            </a:r>
            <a:r>
              <a:rPr lang="cs-CZ" sz="2000" i="1" dirty="0">
                <a:solidFill>
                  <a:srgbClr val="0000DC"/>
                </a:solidFill>
              </a:rPr>
              <a:t> korporací, </a:t>
            </a:r>
            <a:r>
              <a:rPr lang="cs-CZ" sz="2000" i="1" dirty="0" err="1">
                <a:solidFill>
                  <a:srgbClr val="0000DC"/>
                </a:solidFill>
              </a:rPr>
              <a:t>korporací</a:t>
            </a:r>
            <a:r>
              <a:rPr lang="cs-CZ" sz="2000" i="1" dirty="0">
                <a:solidFill>
                  <a:srgbClr val="0000DC"/>
                </a:solidFill>
              </a:rPr>
              <a:t>, totiž mají i územní samosprávné celky "Janusovu tvář“: </a:t>
            </a:r>
            <a:r>
              <a:rPr lang="cs-CZ" sz="2000" b="1" i="1" dirty="0">
                <a:solidFill>
                  <a:srgbClr val="0000DC"/>
                </a:solidFill>
              </a:rPr>
              <a:t>buď vystupují v nadřazeném, vrchnostenském postavení, a pak jde o regulaci spadající svojí podstatou </a:t>
            </a:r>
            <a:r>
              <a:rPr lang="cs-CZ" sz="2000" b="1" i="1" dirty="0" err="1">
                <a:solidFill>
                  <a:srgbClr val="0000DC"/>
                </a:solidFill>
              </a:rPr>
              <a:t>podstatou</a:t>
            </a:r>
            <a:r>
              <a:rPr lang="cs-CZ" sz="2000" b="1" i="1" dirty="0">
                <a:solidFill>
                  <a:srgbClr val="0000DC"/>
                </a:solidFill>
              </a:rPr>
              <a:t> do veřejného </a:t>
            </a:r>
            <a:r>
              <a:rPr lang="cs-CZ" sz="2000" b="1" i="1" dirty="0" err="1">
                <a:solidFill>
                  <a:srgbClr val="0000DC"/>
                </a:solidFill>
              </a:rPr>
              <a:t>veřejného</a:t>
            </a:r>
            <a:r>
              <a:rPr lang="cs-CZ" sz="2000" b="1" i="1" dirty="0">
                <a:solidFill>
                  <a:srgbClr val="0000DC"/>
                </a:solidFill>
              </a:rPr>
              <a:t> práva ; anebo jednají </a:t>
            </a:r>
            <a:r>
              <a:rPr lang="cs-CZ" sz="2000" b="1" i="1" dirty="0" err="1">
                <a:solidFill>
                  <a:srgbClr val="0000DC"/>
                </a:solidFill>
              </a:rPr>
              <a:t>jednají</a:t>
            </a:r>
            <a:r>
              <a:rPr lang="cs-CZ" sz="2000" b="1" i="1" dirty="0">
                <a:solidFill>
                  <a:srgbClr val="0000DC"/>
                </a:solidFill>
              </a:rPr>
              <a:t> jako běžný smluvní partner v soukromoprávních vztazích.</a:t>
            </a:r>
          </a:p>
          <a:p>
            <a:pPr>
              <a:lnSpc>
                <a:spcPct val="100000"/>
              </a:lnSpc>
            </a:pPr>
            <a:endParaRPr lang="cs-CZ" sz="2000" dirty="0"/>
          </a:p>
          <a:p>
            <a:pPr>
              <a:lnSpc>
                <a:spcPct val="100000"/>
              </a:lnSpc>
            </a:pPr>
            <a:r>
              <a:rPr lang="cs-CZ" sz="2000" dirty="0"/>
              <a:t>Někdy </a:t>
            </a:r>
            <a:r>
              <a:rPr lang="cs-CZ" sz="2000" b="1" dirty="0"/>
              <a:t>problém odlišení </a:t>
            </a:r>
            <a:r>
              <a:rPr lang="cs-CZ" sz="2000" dirty="0"/>
              <a:t>práva veřejného a soukromého</a:t>
            </a:r>
          </a:p>
          <a:p>
            <a:pPr>
              <a:lnSpc>
                <a:spcPct val="100000"/>
              </a:lnSpc>
            </a:pPr>
            <a:endParaRPr lang="cs-CZ" sz="2000" b="1" dirty="0"/>
          </a:p>
          <a:p>
            <a:pPr>
              <a:lnSpc>
                <a:spcPct val="100000"/>
              </a:lnSpc>
            </a:pPr>
            <a:r>
              <a:rPr lang="cs-CZ" sz="2000" b="1" dirty="0"/>
              <a:t>Správní právo – jako právo VEŘEJNÉ – </a:t>
            </a:r>
            <a:r>
              <a:rPr lang="cs-CZ" sz="2000" dirty="0"/>
              <a:t>reguluje především (ale nikoli výhradně) rovinu „tradičního“, </a:t>
            </a:r>
            <a:r>
              <a:rPr lang="cs-CZ" sz="2000" b="1" dirty="0"/>
              <a:t>vrchnostenského výkonu veřejné správy</a:t>
            </a:r>
          </a:p>
        </p:txBody>
      </p:sp>
    </p:spTree>
    <p:extLst>
      <p:ext uri="{BB962C8B-B14F-4D97-AF65-F5344CB8AC3E}">
        <p14:creationId xmlns:p14="http://schemas.microsoft.com/office/powerpoint/2010/main" xmlns="" val="26651766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b="1" dirty="0"/>
              <a:t>NVV31K </a:t>
            </a:r>
            <a:r>
              <a:rPr lang="cs-CZ" dirty="0"/>
              <a:t>Vybrané otázky správního práva (27. 9. 2024)</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p:cNvSpPr>
            <a:spLocks noGrp="1"/>
          </p:cNvSpPr>
          <p:nvPr>
            <p:ph type="title"/>
          </p:nvPr>
        </p:nvSpPr>
        <p:spPr/>
        <p:txBody>
          <a:bodyPr/>
          <a:lstStyle/>
          <a:p>
            <a:r>
              <a:rPr lang="cs-CZ" dirty="0"/>
              <a:t>1/ Správní právo – pojem</a:t>
            </a:r>
          </a:p>
        </p:txBody>
      </p:sp>
      <p:sp>
        <p:nvSpPr>
          <p:cNvPr id="5" name="Zástupný symbol pro obsah 4"/>
          <p:cNvSpPr>
            <a:spLocks noGrp="1"/>
          </p:cNvSpPr>
          <p:nvPr>
            <p:ph idx="1"/>
          </p:nvPr>
        </p:nvSpPr>
        <p:spPr/>
        <p:txBody>
          <a:bodyPr/>
          <a:lstStyle/>
          <a:p>
            <a:pPr algn="just">
              <a:lnSpc>
                <a:spcPct val="80000"/>
              </a:lnSpc>
              <a:defRPr/>
            </a:pPr>
            <a:r>
              <a:rPr lang="cs-CZ" sz="2400" b="1" dirty="0"/>
              <a:t>Pojem</a:t>
            </a:r>
          </a:p>
          <a:p>
            <a:pPr algn="just">
              <a:lnSpc>
                <a:spcPct val="80000"/>
              </a:lnSpc>
              <a:defRPr/>
            </a:pPr>
            <a:r>
              <a:rPr lang="cs-CZ" sz="2000" dirty="0" smtClean="0">
                <a:solidFill>
                  <a:srgbClr val="0000DC"/>
                </a:solidFill>
              </a:rPr>
              <a:t>„Právním řádem“ </a:t>
            </a:r>
            <a:r>
              <a:rPr lang="cs-CZ" sz="2000" dirty="0">
                <a:solidFill>
                  <a:srgbClr val="0000DC"/>
                </a:solidFill>
              </a:rPr>
              <a:t>výkonné moci </a:t>
            </a:r>
            <a:r>
              <a:rPr lang="cs-CZ" sz="2000" dirty="0"/>
              <a:t>ve sféře veřejné správy </a:t>
            </a:r>
          </a:p>
          <a:p>
            <a:pPr algn="just">
              <a:lnSpc>
                <a:spcPct val="80000"/>
              </a:lnSpc>
              <a:defRPr/>
            </a:pPr>
            <a:endParaRPr lang="cs-CZ" sz="2000" b="1" dirty="0"/>
          </a:p>
          <a:p>
            <a:pPr algn="just">
              <a:lnSpc>
                <a:spcPct val="80000"/>
              </a:lnSpc>
              <a:defRPr/>
            </a:pPr>
            <a:r>
              <a:rPr lang="cs-CZ" sz="2400" b="1" dirty="0"/>
              <a:t>Předmět úpravy správního práva </a:t>
            </a:r>
          </a:p>
          <a:p>
            <a:pPr algn="just">
              <a:lnSpc>
                <a:spcPct val="80000"/>
              </a:lnSpc>
              <a:defRPr/>
            </a:pPr>
            <a:r>
              <a:rPr lang="cs-CZ" sz="2000" b="1" dirty="0">
                <a:solidFill>
                  <a:srgbClr val="0000DC"/>
                </a:solidFill>
              </a:rPr>
              <a:t>Organizace</a:t>
            </a:r>
            <a:r>
              <a:rPr lang="cs-CZ" sz="2000" dirty="0"/>
              <a:t> a </a:t>
            </a:r>
            <a:r>
              <a:rPr lang="cs-CZ" sz="2000" b="1" dirty="0">
                <a:solidFill>
                  <a:srgbClr val="0000DC"/>
                </a:solidFill>
              </a:rPr>
              <a:t>činnost</a:t>
            </a:r>
            <a:r>
              <a:rPr lang="cs-CZ" sz="2000" dirty="0">
                <a:solidFill>
                  <a:srgbClr val="0000DC"/>
                </a:solidFill>
              </a:rPr>
              <a:t> </a:t>
            </a:r>
            <a:r>
              <a:rPr lang="cs-CZ" sz="2000" dirty="0"/>
              <a:t>veřejné správy</a:t>
            </a:r>
          </a:p>
          <a:p>
            <a:pPr algn="just">
              <a:lnSpc>
                <a:spcPct val="80000"/>
              </a:lnSpc>
              <a:defRPr/>
            </a:pPr>
            <a:r>
              <a:rPr lang="cs-CZ" sz="2000" dirty="0"/>
              <a:t>A další aspekty – zejména. tzv. </a:t>
            </a:r>
            <a:r>
              <a:rPr lang="cs-CZ" sz="2000" i="1" dirty="0">
                <a:solidFill>
                  <a:srgbClr val="0000DC"/>
                </a:solidFill>
              </a:rPr>
              <a:t>záruky zákonnosti ve veřejné správě</a:t>
            </a:r>
          </a:p>
          <a:p>
            <a:pPr algn="just">
              <a:lnSpc>
                <a:spcPct val="80000"/>
              </a:lnSpc>
              <a:defRPr/>
            </a:pPr>
            <a:endParaRPr lang="cs-CZ" sz="2000" dirty="0"/>
          </a:p>
          <a:p>
            <a:pPr algn="just">
              <a:lnSpc>
                <a:spcPct val="80000"/>
              </a:lnSpc>
              <a:defRPr/>
            </a:pPr>
            <a:r>
              <a:rPr lang="cs-CZ" sz="2400" b="1" dirty="0"/>
              <a:t>Obecná charakteristika</a:t>
            </a:r>
          </a:p>
          <a:p>
            <a:pPr algn="just">
              <a:lnSpc>
                <a:spcPct val="80000"/>
              </a:lnSpc>
              <a:defRPr/>
            </a:pPr>
            <a:r>
              <a:rPr lang="cs-CZ" sz="2000" dirty="0"/>
              <a:t>Prosazuje a chrání </a:t>
            </a:r>
            <a:r>
              <a:rPr lang="cs-CZ" sz="2000" b="1" dirty="0">
                <a:solidFill>
                  <a:srgbClr val="0000DC"/>
                </a:solidFill>
              </a:rPr>
              <a:t>veřejný zájem </a:t>
            </a:r>
          </a:p>
          <a:p>
            <a:pPr algn="just">
              <a:lnSpc>
                <a:spcPct val="80000"/>
              </a:lnSpc>
              <a:defRPr/>
            </a:pPr>
            <a:r>
              <a:rPr lang="cs-CZ" sz="2000" dirty="0"/>
              <a:t>Upravuje vztahy mezi </a:t>
            </a:r>
            <a:r>
              <a:rPr lang="cs-CZ" sz="2000" b="1" dirty="0">
                <a:solidFill>
                  <a:srgbClr val="0000DC"/>
                </a:solidFill>
              </a:rPr>
              <a:t>nerovnými</a:t>
            </a:r>
            <a:r>
              <a:rPr lang="cs-CZ" sz="2000" dirty="0"/>
              <a:t> </a:t>
            </a:r>
            <a:r>
              <a:rPr lang="cs-CZ" sz="2000" dirty="0">
                <a:solidFill>
                  <a:srgbClr val="0000DC"/>
                </a:solidFill>
              </a:rPr>
              <a:t>subjekty </a:t>
            </a:r>
          </a:p>
          <a:p>
            <a:pPr algn="just">
              <a:lnSpc>
                <a:spcPct val="80000"/>
              </a:lnSpc>
              <a:defRPr/>
            </a:pPr>
            <a:r>
              <a:rPr lang="cs-CZ" sz="2000" dirty="0"/>
              <a:t>Konkrétní obsah jeho realizace je </a:t>
            </a:r>
            <a:r>
              <a:rPr lang="cs-CZ" sz="2000" b="1" dirty="0">
                <a:solidFill>
                  <a:srgbClr val="0000DC"/>
                </a:solidFill>
              </a:rPr>
              <a:t>autoritativně určován </a:t>
            </a:r>
            <a:r>
              <a:rPr lang="cs-CZ" sz="2000" dirty="0"/>
              <a:t>úřední mocí </a:t>
            </a:r>
          </a:p>
          <a:p>
            <a:pPr algn="just">
              <a:lnSpc>
                <a:spcPct val="80000"/>
              </a:lnSpc>
              <a:defRPr/>
            </a:pPr>
            <a:r>
              <a:rPr lang="cs-CZ" sz="2000" dirty="0"/>
              <a:t>Disponuje možností správního (mocenského) </a:t>
            </a:r>
            <a:r>
              <a:rPr lang="cs-CZ" sz="2000" b="1" dirty="0">
                <a:solidFill>
                  <a:srgbClr val="0000DC"/>
                </a:solidFill>
              </a:rPr>
              <a:t>donucení</a:t>
            </a:r>
          </a:p>
          <a:p>
            <a:pPr algn="just">
              <a:lnSpc>
                <a:spcPct val="80000"/>
              </a:lnSpc>
              <a:defRPr/>
            </a:pPr>
            <a:endParaRPr lang="cs-CZ" sz="2000" dirty="0"/>
          </a:p>
          <a:p>
            <a:pPr algn="just">
              <a:lnSpc>
                <a:spcPct val="80000"/>
              </a:lnSpc>
              <a:defRPr/>
            </a:pPr>
            <a:r>
              <a:rPr lang="cs-CZ" sz="2400" b="1" dirty="0"/>
              <a:t>Možná vnímání</a:t>
            </a:r>
          </a:p>
          <a:p>
            <a:pPr algn="just">
              <a:lnSpc>
                <a:spcPct val="80000"/>
              </a:lnSpc>
              <a:defRPr/>
            </a:pPr>
            <a:r>
              <a:rPr lang="cs-CZ" sz="2000" i="1" dirty="0">
                <a:solidFill>
                  <a:srgbClr val="0000DC"/>
                </a:solidFill>
              </a:rPr>
              <a:t>Objektivní </a:t>
            </a:r>
            <a:r>
              <a:rPr lang="cs-CZ" sz="2000" dirty="0"/>
              <a:t>x </a:t>
            </a:r>
            <a:r>
              <a:rPr lang="cs-CZ" sz="2000" i="1" dirty="0">
                <a:solidFill>
                  <a:srgbClr val="0000DC"/>
                </a:solidFill>
              </a:rPr>
              <a:t>subjektivní </a:t>
            </a:r>
            <a:r>
              <a:rPr lang="cs-CZ" sz="2000" dirty="0"/>
              <a:t>právo</a:t>
            </a:r>
          </a:p>
          <a:p>
            <a:pPr algn="just">
              <a:lnSpc>
                <a:spcPct val="80000"/>
              </a:lnSpc>
              <a:defRPr/>
            </a:pPr>
            <a:r>
              <a:rPr lang="cs-CZ" sz="2000" dirty="0"/>
              <a:t>Právo </a:t>
            </a:r>
            <a:r>
              <a:rPr lang="cs-CZ" sz="2000" i="1" dirty="0">
                <a:solidFill>
                  <a:srgbClr val="0000DC"/>
                </a:solidFill>
              </a:rPr>
              <a:t>de </a:t>
            </a:r>
            <a:r>
              <a:rPr lang="cs-CZ" sz="2000" i="1" dirty="0" err="1">
                <a:solidFill>
                  <a:srgbClr val="0000DC"/>
                </a:solidFill>
              </a:rPr>
              <a:t>lege</a:t>
            </a:r>
            <a:r>
              <a:rPr lang="cs-CZ" sz="2000" i="1" dirty="0">
                <a:solidFill>
                  <a:srgbClr val="0000DC"/>
                </a:solidFill>
              </a:rPr>
              <a:t> </a:t>
            </a:r>
            <a:r>
              <a:rPr lang="cs-CZ" sz="2000" i="1" dirty="0" smtClean="0">
                <a:solidFill>
                  <a:srgbClr val="0000DC"/>
                </a:solidFill>
              </a:rPr>
              <a:t>lata </a:t>
            </a:r>
            <a:r>
              <a:rPr lang="cs-CZ" sz="2000" dirty="0" smtClean="0"/>
              <a:t>x</a:t>
            </a:r>
            <a:r>
              <a:rPr lang="cs-CZ" sz="2000" i="1" dirty="0" smtClean="0">
                <a:solidFill>
                  <a:srgbClr val="0000DC"/>
                </a:solidFill>
              </a:rPr>
              <a:t> </a:t>
            </a:r>
            <a:r>
              <a:rPr lang="cs-CZ" sz="2000" i="1" dirty="0">
                <a:solidFill>
                  <a:srgbClr val="0000DC"/>
                </a:solidFill>
              </a:rPr>
              <a:t>de </a:t>
            </a:r>
            <a:r>
              <a:rPr lang="cs-CZ" sz="2000" i="1" dirty="0" err="1">
                <a:solidFill>
                  <a:srgbClr val="0000DC"/>
                </a:solidFill>
              </a:rPr>
              <a:t>lege</a:t>
            </a:r>
            <a:r>
              <a:rPr lang="cs-CZ" sz="2000" i="1" dirty="0">
                <a:solidFill>
                  <a:srgbClr val="0000DC"/>
                </a:solidFill>
              </a:rPr>
              <a:t> </a:t>
            </a:r>
            <a:r>
              <a:rPr lang="cs-CZ" sz="2000" i="1" dirty="0" err="1" smtClean="0">
                <a:solidFill>
                  <a:srgbClr val="0000DC"/>
                </a:solidFill>
              </a:rPr>
              <a:t>ferenda</a:t>
            </a:r>
            <a:endParaRPr lang="cs-CZ" sz="2000" i="1" dirty="0">
              <a:solidFill>
                <a:srgbClr val="0000DC"/>
              </a:solidFill>
            </a:endParaRPr>
          </a:p>
          <a:p>
            <a:pPr algn="just">
              <a:lnSpc>
                <a:spcPct val="80000"/>
              </a:lnSpc>
              <a:defRPr/>
            </a:pPr>
            <a:r>
              <a:rPr lang="cs-CZ" sz="2000" dirty="0">
                <a:solidFill>
                  <a:srgbClr val="0000DC"/>
                </a:solidFill>
              </a:rPr>
              <a:t>Věda správního práva </a:t>
            </a:r>
            <a:r>
              <a:rPr lang="cs-CZ" sz="2000" dirty="0"/>
              <a:t>x </a:t>
            </a:r>
            <a:r>
              <a:rPr lang="cs-CZ" sz="2000" dirty="0">
                <a:solidFill>
                  <a:srgbClr val="0000DC"/>
                </a:solidFill>
              </a:rPr>
              <a:t>správní věda</a:t>
            </a:r>
          </a:p>
          <a:p>
            <a:pPr algn="just">
              <a:lnSpc>
                <a:spcPct val="80000"/>
              </a:lnSpc>
              <a:defRPr/>
            </a:pPr>
            <a:endParaRPr lang="cs-CZ" sz="2000" dirty="0"/>
          </a:p>
          <a:p>
            <a:pPr algn="just">
              <a:lnSpc>
                <a:spcPct val="80000"/>
              </a:lnSpc>
              <a:defRPr/>
            </a:pPr>
            <a:endParaRPr lang="cs-CZ" sz="2000" dirty="0"/>
          </a:p>
        </p:txBody>
      </p:sp>
    </p:spTree>
    <p:extLst>
      <p:ext uri="{BB962C8B-B14F-4D97-AF65-F5344CB8AC3E}">
        <p14:creationId xmlns:p14="http://schemas.microsoft.com/office/powerpoint/2010/main" xmlns="" val="2665176671"/>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prezentace-law-cz-4-3</Template>
  <TotalTime>459</TotalTime>
  <Words>4777</Words>
  <Application>Microsoft Office PowerPoint</Application>
  <PresentationFormat>Vlastní</PresentationFormat>
  <Paragraphs>678</Paragraphs>
  <Slides>53</Slides>
  <Notes>1</Notes>
  <HiddenSlides>0</HiddenSlides>
  <MMClips>0</MMClips>
  <ScaleCrop>false</ScaleCrop>
  <HeadingPairs>
    <vt:vector size="4" baseType="variant">
      <vt:variant>
        <vt:lpstr>Motiv</vt:lpstr>
      </vt:variant>
      <vt:variant>
        <vt:i4>1</vt:i4>
      </vt:variant>
      <vt:variant>
        <vt:lpstr>Nadpisy snímků</vt:lpstr>
      </vt:variant>
      <vt:variant>
        <vt:i4>53</vt:i4>
      </vt:variant>
    </vt:vector>
  </HeadingPairs>
  <TitlesOfParts>
    <vt:vector size="54" baseType="lpstr">
      <vt:lpstr>Prezentace_MU_CZ</vt:lpstr>
      <vt:lpstr>Snímek 1</vt:lpstr>
      <vt:lpstr>Osnova</vt:lpstr>
      <vt:lpstr>1/ Správa soukromá a veřejná</vt:lpstr>
      <vt:lpstr>1/ Veřejná správa</vt:lpstr>
      <vt:lpstr>1/ Vymezení veřejné správy</vt:lpstr>
      <vt:lpstr>1/ Veřejná správa – regulace</vt:lpstr>
      <vt:lpstr>1/ Veřejná správa a veřejná moc</vt:lpstr>
      <vt:lpstr>1/ Veřejná správa a veřejná moc</vt:lpstr>
      <vt:lpstr>1/ Správní právo – pojem</vt:lpstr>
      <vt:lpstr>1/ Správní právo – odvětví</vt:lpstr>
      <vt:lpstr>1/ Správní právo – prameny</vt:lpstr>
      <vt:lpstr>1/ Správní právo – normy</vt:lpstr>
      <vt:lpstr>2/ Ústavní základy – organizace  </vt:lpstr>
      <vt:lpstr>2/ Ústavní základy – organizace  </vt:lpstr>
      <vt:lpstr>2/ Ústavní základy – organizace  </vt:lpstr>
      <vt:lpstr>2/ Ústavní základy – organizace </vt:lpstr>
      <vt:lpstr>2/ Ústavní základy – činnost  </vt:lpstr>
      <vt:lpstr>2/ Ústavní základy – činnost  </vt:lpstr>
      <vt:lpstr>2/ Ústavní základy – činnost </vt:lpstr>
      <vt:lpstr>3/ Veřejná správa – duální pojetí</vt:lpstr>
      <vt:lpstr>3/ Pojem organizace</vt:lpstr>
      <vt:lpstr>3/ Organizační principy</vt:lpstr>
      <vt:lpstr>Snímek 23</vt:lpstr>
      <vt:lpstr>3/ Právní východiska organizace veřejné správy </vt:lpstr>
      <vt:lpstr>3/ Subjekty a vykonavatelé veřejné správy</vt:lpstr>
      <vt:lpstr>3/ Veřejná správa jako organizace a organizace VS</vt:lpstr>
      <vt:lpstr>3/ Správní orgán jako vykonavatel veřejné správy</vt:lpstr>
      <vt:lpstr>3/ Státní správa a samospráva</vt:lpstr>
      <vt:lpstr>3/ Státní správa a samospráva</vt:lpstr>
      <vt:lpstr>3/ Státní správa a samospráva</vt:lpstr>
      <vt:lpstr>3/ Státní správa a samospráva</vt:lpstr>
      <vt:lpstr>3/ Státní správa a samospráva</vt:lpstr>
      <vt:lpstr>3/ Státní správa a samospráva</vt:lpstr>
      <vt:lpstr>3/ Státní správa a samospráva</vt:lpstr>
      <vt:lpstr>3/ Veřejná správa jako státní správa a samospráva</vt:lpstr>
      <vt:lpstr>3/ Veřejná správa jako státní správa a samospráva</vt:lpstr>
      <vt:lpstr>3/ Soudobá organizace veřejné správy v ČR</vt:lpstr>
      <vt:lpstr>3/ Soudobá organizace veřejné správy v ČR</vt:lpstr>
      <vt:lpstr>3/ Soudobá organizace veřejné správy v ČR</vt:lpstr>
      <vt:lpstr>3/ Soudobá organizace veřejné správy v ČR</vt:lpstr>
      <vt:lpstr>3/ Soudobá organizace veřejné správy v ČR</vt:lpstr>
      <vt:lpstr>3/ Soudobá organizace veřejné správy v ČR</vt:lpstr>
      <vt:lpstr>3/ Soudobá organizace veřejné správy v ČR</vt:lpstr>
      <vt:lpstr>3/ Soudobá organizace veřejné správy v ČR</vt:lpstr>
      <vt:lpstr>3/ Soudobá organizace veřejné správy v ČR</vt:lpstr>
      <vt:lpstr>4/ Územní samospráva obecně</vt:lpstr>
      <vt:lpstr>4/ Územní samospráva – obce</vt:lpstr>
      <vt:lpstr>4/ Územní samospráva – obce</vt:lpstr>
      <vt:lpstr>4/ Územní samospráva – obce</vt:lpstr>
      <vt:lpstr>4/ Územní samospráva – kraje</vt:lpstr>
      <vt:lpstr>4/ Územní samospráva – dozor</vt:lpstr>
      <vt:lpstr>4/ Územní samospráva – dozor</vt:lpstr>
      <vt:lpstr>Snímek 53</vt:lpstr>
    </vt:vector>
  </TitlesOfParts>
  <Company>Masarykova univerzita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Veřejná správa, pojem a charakteristika</dc:title>
  <dc:creator>Lukas Potesil</dc:creator>
  <cp:lastModifiedBy>Admin</cp:lastModifiedBy>
  <cp:revision>129</cp:revision>
  <cp:lastPrinted>2021-09-30T07:59:17Z</cp:lastPrinted>
  <dcterms:created xsi:type="dcterms:W3CDTF">2019-09-23T06:41:12Z</dcterms:created>
  <dcterms:modified xsi:type="dcterms:W3CDTF">2024-10-11T08:19:52Z</dcterms:modified>
</cp:coreProperties>
</file>