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8" r:id="rId3"/>
    <p:sldId id="257" r:id="rId4"/>
    <p:sldId id="280" r:id="rId5"/>
    <p:sldId id="279" r:id="rId6"/>
    <p:sldId id="258" r:id="rId7"/>
    <p:sldId id="282" r:id="rId8"/>
    <p:sldId id="259" r:id="rId9"/>
    <p:sldId id="260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83" r:id="rId18"/>
    <p:sldId id="274" r:id="rId19"/>
    <p:sldId id="281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754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Tomášková" userId="627e9e5a-5e6d-4a0c-ab4f-ac74c9f0298d" providerId="ADAL" clId="{5D146773-DEA9-4E8E-8AD1-4456567F27AA}"/>
    <pc:docChg chg="undo custSel delSld modSld">
      <pc:chgData name="Eva Tomášková" userId="627e9e5a-5e6d-4a0c-ab4f-ac74c9f0298d" providerId="ADAL" clId="{5D146773-DEA9-4E8E-8AD1-4456567F27AA}" dt="2024-11-11T17:39:02.343" v="299" actId="20577"/>
      <pc:docMkLst>
        <pc:docMk/>
      </pc:docMkLst>
      <pc:sldChg chg="delSp modSp mod delAnim">
        <pc:chgData name="Eva Tomášková" userId="627e9e5a-5e6d-4a0c-ab4f-ac74c9f0298d" providerId="ADAL" clId="{5D146773-DEA9-4E8E-8AD1-4456567F27AA}" dt="2024-11-11T17:39:02.343" v="299" actId="20577"/>
        <pc:sldMkLst>
          <pc:docMk/>
          <pc:sldMk cId="2138210748" sldId="256"/>
        </pc:sldMkLst>
        <pc:spChg chg="mod">
          <ac:chgData name="Eva Tomášková" userId="627e9e5a-5e6d-4a0c-ab4f-ac74c9f0298d" providerId="ADAL" clId="{5D146773-DEA9-4E8E-8AD1-4456567F27AA}" dt="2024-11-11T17:39:02.343" v="299" actId="20577"/>
          <ac:spMkLst>
            <pc:docMk/>
            <pc:sldMk cId="2138210748" sldId="256"/>
            <ac:spMk id="2" creationId="{3925B775-5E83-48FE-9E8D-96A5A051E3DD}"/>
          </ac:spMkLst>
        </pc:spChg>
        <pc:spChg chg="mod">
          <ac:chgData name="Eva Tomášková" userId="627e9e5a-5e6d-4a0c-ab4f-ac74c9f0298d" providerId="ADAL" clId="{5D146773-DEA9-4E8E-8AD1-4456567F27AA}" dt="2024-11-11T17:38:54.246" v="282" actId="20577"/>
          <ac:spMkLst>
            <pc:docMk/>
            <pc:sldMk cId="2138210748" sldId="256"/>
            <ac:spMk id="5" creationId="{C1558CAE-6F50-4BBB-9E49-2A7A531D72BA}"/>
          </ac:spMkLst>
        </pc:spChg>
        <pc:picChg chg="del">
          <ac:chgData name="Eva Tomášková" userId="627e9e5a-5e6d-4a0c-ab4f-ac74c9f0298d" providerId="ADAL" clId="{5D146773-DEA9-4E8E-8AD1-4456567F27AA}" dt="2024-11-11T17:18:28.881" v="20" actId="478"/>
          <ac:picMkLst>
            <pc:docMk/>
            <pc:sldMk cId="2138210748" sldId="256"/>
            <ac:picMk id="10" creationId="{56A9C1BB-CCE7-4229-B11F-C4723D83C5DC}"/>
          </ac:picMkLst>
        </pc:picChg>
      </pc:sldChg>
      <pc:sldChg chg="delSp mod delAnim">
        <pc:chgData name="Eva Tomášková" userId="627e9e5a-5e6d-4a0c-ab4f-ac74c9f0298d" providerId="ADAL" clId="{5D146773-DEA9-4E8E-8AD1-4456567F27AA}" dt="2024-11-11T17:20:56.129" v="22" actId="478"/>
        <pc:sldMkLst>
          <pc:docMk/>
          <pc:sldMk cId="4099088706" sldId="257"/>
        </pc:sldMkLst>
        <pc:picChg chg="del">
          <ac:chgData name="Eva Tomášková" userId="627e9e5a-5e6d-4a0c-ab4f-ac74c9f0298d" providerId="ADAL" clId="{5D146773-DEA9-4E8E-8AD1-4456567F27AA}" dt="2024-11-11T17:20:56.129" v="22" actId="478"/>
          <ac:picMkLst>
            <pc:docMk/>
            <pc:sldMk cId="4099088706" sldId="257"/>
            <ac:picMk id="8" creationId="{9705CE7E-D5FD-4F7B-AE40-4A9C52A0F8B4}"/>
          </ac:picMkLst>
        </pc:picChg>
      </pc:sldChg>
      <pc:sldChg chg="delSp mod delAnim">
        <pc:chgData name="Eva Tomášková" userId="627e9e5a-5e6d-4a0c-ab4f-ac74c9f0298d" providerId="ADAL" clId="{5D146773-DEA9-4E8E-8AD1-4456567F27AA}" dt="2024-11-11T17:21:14.339" v="25" actId="478"/>
        <pc:sldMkLst>
          <pc:docMk/>
          <pc:sldMk cId="2707124547" sldId="258"/>
        </pc:sldMkLst>
        <pc:picChg chg="del">
          <ac:chgData name="Eva Tomášková" userId="627e9e5a-5e6d-4a0c-ab4f-ac74c9f0298d" providerId="ADAL" clId="{5D146773-DEA9-4E8E-8AD1-4456567F27AA}" dt="2024-11-11T17:21:14.339" v="25" actId="478"/>
          <ac:picMkLst>
            <pc:docMk/>
            <pc:sldMk cId="2707124547" sldId="258"/>
            <ac:picMk id="6" creationId="{9A9CA533-F0E6-4D56-8E4A-1FA17B8671CB}"/>
          </ac:picMkLst>
        </pc:picChg>
      </pc:sldChg>
      <pc:sldChg chg="delSp modSp mod delAnim">
        <pc:chgData name="Eva Tomášková" userId="627e9e5a-5e6d-4a0c-ab4f-ac74c9f0298d" providerId="ADAL" clId="{5D146773-DEA9-4E8E-8AD1-4456567F27AA}" dt="2024-11-11T17:24:08.619" v="81" actId="478"/>
        <pc:sldMkLst>
          <pc:docMk/>
          <pc:sldMk cId="2528912394" sldId="259"/>
        </pc:sldMkLst>
        <pc:spChg chg="mod">
          <ac:chgData name="Eva Tomášková" userId="627e9e5a-5e6d-4a0c-ab4f-ac74c9f0298d" providerId="ADAL" clId="{5D146773-DEA9-4E8E-8AD1-4456567F27AA}" dt="2024-11-11T17:23:48.085" v="80" actId="20577"/>
          <ac:spMkLst>
            <pc:docMk/>
            <pc:sldMk cId="2528912394" sldId="259"/>
            <ac:spMk id="4" creationId="{DCA96019-DBF9-4122-8009-A159D4C6209B}"/>
          </ac:spMkLst>
        </pc:spChg>
        <pc:picChg chg="mod">
          <ac:chgData name="Eva Tomášková" userId="627e9e5a-5e6d-4a0c-ab4f-ac74c9f0298d" providerId="ADAL" clId="{5D146773-DEA9-4E8E-8AD1-4456567F27AA}" dt="2024-11-11T17:22:55.473" v="64" actId="1076"/>
          <ac:picMkLst>
            <pc:docMk/>
            <pc:sldMk cId="2528912394" sldId="259"/>
            <ac:picMk id="7" creationId="{631CE133-B0E6-4289-A1B0-9C414475553B}"/>
          </ac:picMkLst>
        </pc:picChg>
        <pc:picChg chg="del">
          <ac:chgData name="Eva Tomášková" userId="627e9e5a-5e6d-4a0c-ab4f-ac74c9f0298d" providerId="ADAL" clId="{5D146773-DEA9-4E8E-8AD1-4456567F27AA}" dt="2024-11-11T17:24:08.619" v="81" actId="478"/>
          <ac:picMkLst>
            <pc:docMk/>
            <pc:sldMk cId="2528912394" sldId="259"/>
            <ac:picMk id="8" creationId="{68D73154-3474-4CE9-94BE-96748527119E}"/>
          </ac:picMkLst>
        </pc:picChg>
      </pc:sldChg>
      <pc:sldChg chg="addSp delSp mod addAnim delAnim">
        <pc:chgData name="Eva Tomášková" userId="627e9e5a-5e6d-4a0c-ab4f-ac74c9f0298d" providerId="ADAL" clId="{5D146773-DEA9-4E8E-8AD1-4456567F27AA}" dt="2024-11-11T17:24:58.289" v="84" actId="478"/>
        <pc:sldMkLst>
          <pc:docMk/>
          <pc:sldMk cId="61211766" sldId="260"/>
        </pc:sldMkLst>
        <pc:picChg chg="add del">
          <ac:chgData name="Eva Tomášková" userId="627e9e5a-5e6d-4a0c-ab4f-ac74c9f0298d" providerId="ADAL" clId="{5D146773-DEA9-4E8E-8AD1-4456567F27AA}" dt="2024-11-11T17:24:58.289" v="84" actId="478"/>
          <ac:picMkLst>
            <pc:docMk/>
            <pc:sldMk cId="61211766" sldId="260"/>
            <ac:picMk id="6" creationId="{B62D54A4-6F07-4CF2-BED3-BDF52C658A5E}"/>
          </ac:picMkLst>
        </pc:picChg>
      </pc:sldChg>
      <pc:sldChg chg="del">
        <pc:chgData name="Eva Tomášková" userId="627e9e5a-5e6d-4a0c-ab4f-ac74c9f0298d" providerId="ADAL" clId="{5D146773-DEA9-4E8E-8AD1-4456567F27AA}" dt="2024-11-11T17:25:36.568" v="85" actId="47"/>
        <pc:sldMkLst>
          <pc:docMk/>
          <pc:sldMk cId="1733377981" sldId="261"/>
        </pc:sldMkLst>
      </pc:sldChg>
      <pc:sldChg chg="delSp mod delAnim">
        <pc:chgData name="Eva Tomášková" userId="627e9e5a-5e6d-4a0c-ab4f-ac74c9f0298d" providerId="ADAL" clId="{5D146773-DEA9-4E8E-8AD1-4456567F27AA}" dt="2024-11-11T17:27:06.546" v="86" actId="478"/>
        <pc:sldMkLst>
          <pc:docMk/>
          <pc:sldMk cId="55238010" sldId="262"/>
        </pc:sldMkLst>
        <pc:picChg chg="del">
          <ac:chgData name="Eva Tomášková" userId="627e9e5a-5e6d-4a0c-ab4f-ac74c9f0298d" providerId="ADAL" clId="{5D146773-DEA9-4E8E-8AD1-4456567F27AA}" dt="2024-11-11T17:27:06.546" v="86" actId="478"/>
          <ac:picMkLst>
            <pc:docMk/>
            <pc:sldMk cId="55238010" sldId="262"/>
            <ac:picMk id="6" creationId="{8DE96324-B5FE-4649-A1EA-3D84ABB206B6}"/>
          </ac:picMkLst>
        </pc:picChg>
      </pc:sldChg>
      <pc:sldChg chg="delSp mod delAnim">
        <pc:chgData name="Eva Tomášková" userId="627e9e5a-5e6d-4a0c-ab4f-ac74c9f0298d" providerId="ADAL" clId="{5D146773-DEA9-4E8E-8AD1-4456567F27AA}" dt="2024-11-11T17:27:12.790" v="87" actId="478"/>
        <pc:sldMkLst>
          <pc:docMk/>
          <pc:sldMk cId="2963497024" sldId="264"/>
        </pc:sldMkLst>
        <pc:picChg chg="del">
          <ac:chgData name="Eva Tomášková" userId="627e9e5a-5e6d-4a0c-ab4f-ac74c9f0298d" providerId="ADAL" clId="{5D146773-DEA9-4E8E-8AD1-4456567F27AA}" dt="2024-11-11T17:27:12.790" v="87" actId="478"/>
          <ac:picMkLst>
            <pc:docMk/>
            <pc:sldMk cId="2963497024" sldId="264"/>
            <ac:picMk id="7" creationId="{CF768B06-D764-4284-AA22-38C2FE6CE917}"/>
          </ac:picMkLst>
        </pc:picChg>
      </pc:sldChg>
      <pc:sldChg chg="delSp modSp mod delAnim">
        <pc:chgData name="Eva Tomášková" userId="627e9e5a-5e6d-4a0c-ab4f-ac74c9f0298d" providerId="ADAL" clId="{5D146773-DEA9-4E8E-8AD1-4456567F27AA}" dt="2024-11-11T17:29:57.032" v="241" actId="478"/>
        <pc:sldMkLst>
          <pc:docMk/>
          <pc:sldMk cId="222977771" sldId="265"/>
        </pc:sldMkLst>
        <pc:spChg chg="mod">
          <ac:chgData name="Eva Tomášková" userId="627e9e5a-5e6d-4a0c-ab4f-ac74c9f0298d" providerId="ADAL" clId="{5D146773-DEA9-4E8E-8AD1-4456567F27AA}" dt="2024-11-11T17:29:51.989" v="240" actId="20577"/>
          <ac:spMkLst>
            <pc:docMk/>
            <pc:sldMk cId="222977771" sldId="265"/>
            <ac:spMk id="8" creationId="{68BD6513-8CCA-4D97-BE84-13F42F0BF312}"/>
          </ac:spMkLst>
        </pc:spChg>
        <pc:picChg chg="del">
          <ac:chgData name="Eva Tomášková" userId="627e9e5a-5e6d-4a0c-ab4f-ac74c9f0298d" providerId="ADAL" clId="{5D146773-DEA9-4E8E-8AD1-4456567F27AA}" dt="2024-11-11T17:29:57.032" v="241" actId="478"/>
          <ac:picMkLst>
            <pc:docMk/>
            <pc:sldMk cId="222977771" sldId="265"/>
            <ac:picMk id="10" creationId="{94E8EFB2-45ED-493C-9236-67EF95FC30F7}"/>
          </ac:picMkLst>
        </pc:picChg>
      </pc:sldChg>
      <pc:sldChg chg="delSp mod delAnim">
        <pc:chgData name="Eva Tomášková" userId="627e9e5a-5e6d-4a0c-ab4f-ac74c9f0298d" providerId="ADAL" clId="{5D146773-DEA9-4E8E-8AD1-4456567F27AA}" dt="2024-11-11T17:32:49.543" v="242" actId="478"/>
        <pc:sldMkLst>
          <pc:docMk/>
          <pc:sldMk cId="2639891113" sldId="266"/>
        </pc:sldMkLst>
        <pc:picChg chg="del">
          <ac:chgData name="Eva Tomášková" userId="627e9e5a-5e6d-4a0c-ab4f-ac74c9f0298d" providerId="ADAL" clId="{5D146773-DEA9-4E8E-8AD1-4456567F27AA}" dt="2024-11-11T17:32:49.543" v="242" actId="478"/>
          <ac:picMkLst>
            <pc:docMk/>
            <pc:sldMk cId="2639891113" sldId="266"/>
            <ac:picMk id="6" creationId="{8D799AA1-4C62-4609-B9FF-52F002378289}"/>
          </ac:picMkLst>
        </pc:picChg>
      </pc:sldChg>
      <pc:sldChg chg="delSp mod delAnim">
        <pc:chgData name="Eva Tomášková" userId="627e9e5a-5e6d-4a0c-ab4f-ac74c9f0298d" providerId="ADAL" clId="{5D146773-DEA9-4E8E-8AD1-4456567F27AA}" dt="2024-11-11T17:34:10.568" v="243" actId="478"/>
        <pc:sldMkLst>
          <pc:docMk/>
          <pc:sldMk cId="1619464409" sldId="267"/>
        </pc:sldMkLst>
        <pc:picChg chg="del">
          <ac:chgData name="Eva Tomášková" userId="627e9e5a-5e6d-4a0c-ab4f-ac74c9f0298d" providerId="ADAL" clId="{5D146773-DEA9-4E8E-8AD1-4456567F27AA}" dt="2024-11-11T17:34:10.568" v="243" actId="478"/>
          <ac:picMkLst>
            <pc:docMk/>
            <pc:sldMk cId="1619464409" sldId="267"/>
            <ac:picMk id="7" creationId="{10A63421-F0C8-42BD-AFD1-F7F0BA6E338C}"/>
          </ac:picMkLst>
        </pc:picChg>
      </pc:sldChg>
      <pc:sldChg chg="delSp mod delAnim">
        <pc:chgData name="Eva Tomášková" userId="627e9e5a-5e6d-4a0c-ab4f-ac74c9f0298d" providerId="ADAL" clId="{5D146773-DEA9-4E8E-8AD1-4456567F27AA}" dt="2024-11-11T17:35:44.290" v="244" actId="478"/>
        <pc:sldMkLst>
          <pc:docMk/>
          <pc:sldMk cId="1923418933" sldId="268"/>
        </pc:sldMkLst>
        <pc:picChg chg="del">
          <ac:chgData name="Eva Tomášková" userId="627e9e5a-5e6d-4a0c-ab4f-ac74c9f0298d" providerId="ADAL" clId="{5D146773-DEA9-4E8E-8AD1-4456567F27AA}" dt="2024-11-11T17:35:44.290" v="244" actId="478"/>
          <ac:picMkLst>
            <pc:docMk/>
            <pc:sldMk cId="1923418933" sldId="268"/>
            <ac:picMk id="6" creationId="{7275D8EF-FFE6-4E61-9496-3A2F3B753318}"/>
          </ac:picMkLst>
        </pc:picChg>
      </pc:sldChg>
      <pc:sldChg chg="delSp mod delAnim">
        <pc:chgData name="Eva Tomášková" userId="627e9e5a-5e6d-4a0c-ab4f-ac74c9f0298d" providerId="ADAL" clId="{5D146773-DEA9-4E8E-8AD1-4456567F27AA}" dt="2024-11-11T17:37:06.291" v="245" actId="478"/>
        <pc:sldMkLst>
          <pc:docMk/>
          <pc:sldMk cId="3643945110" sldId="269"/>
        </pc:sldMkLst>
        <pc:picChg chg="del">
          <ac:chgData name="Eva Tomášková" userId="627e9e5a-5e6d-4a0c-ab4f-ac74c9f0298d" providerId="ADAL" clId="{5D146773-DEA9-4E8E-8AD1-4456567F27AA}" dt="2024-11-11T17:37:06.291" v="245" actId="478"/>
          <ac:picMkLst>
            <pc:docMk/>
            <pc:sldMk cId="3643945110" sldId="269"/>
            <ac:picMk id="7" creationId="{EE029AB7-B482-47A0-8712-3B8D46F4E355}"/>
          </ac:picMkLst>
        </pc:picChg>
      </pc:sldChg>
      <pc:sldChg chg="delSp mod delAnim">
        <pc:chgData name="Eva Tomášková" userId="627e9e5a-5e6d-4a0c-ab4f-ac74c9f0298d" providerId="ADAL" clId="{5D146773-DEA9-4E8E-8AD1-4456567F27AA}" dt="2024-11-11T17:18:36.632" v="21" actId="478"/>
        <pc:sldMkLst>
          <pc:docMk/>
          <pc:sldMk cId="4231821618" sldId="278"/>
        </pc:sldMkLst>
        <pc:picChg chg="del">
          <ac:chgData name="Eva Tomášková" userId="627e9e5a-5e6d-4a0c-ab4f-ac74c9f0298d" providerId="ADAL" clId="{5D146773-DEA9-4E8E-8AD1-4456567F27AA}" dt="2024-11-11T17:18:36.632" v="21" actId="478"/>
          <ac:picMkLst>
            <pc:docMk/>
            <pc:sldMk cId="4231821618" sldId="278"/>
            <ac:picMk id="9" creationId="{3F9A3B55-D3CA-4DAC-9F95-1E17292DA27E}"/>
          </ac:picMkLst>
        </pc:picChg>
      </pc:sldChg>
      <pc:sldChg chg="delSp mod delAnim">
        <pc:chgData name="Eva Tomášková" userId="627e9e5a-5e6d-4a0c-ab4f-ac74c9f0298d" providerId="ADAL" clId="{5D146773-DEA9-4E8E-8AD1-4456567F27AA}" dt="2024-11-11T17:21:06.571" v="24" actId="478"/>
        <pc:sldMkLst>
          <pc:docMk/>
          <pc:sldMk cId="1692094331" sldId="279"/>
        </pc:sldMkLst>
        <pc:picChg chg="del">
          <ac:chgData name="Eva Tomášková" userId="627e9e5a-5e6d-4a0c-ab4f-ac74c9f0298d" providerId="ADAL" clId="{5D146773-DEA9-4E8E-8AD1-4456567F27AA}" dt="2024-11-11T17:21:06.571" v="24" actId="478"/>
          <ac:picMkLst>
            <pc:docMk/>
            <pc:sldMk cId="1692094331" sldId="279"/>
            <ac:picMk id="5" creationId="{C2C088D6-9D4B-4449-9D5E-CC38D101AF2D}"/>
          </ac:picMkLst>
        </pc:picChg>
      </pc:sldChg>
      <pc:sldChg chg="delSp mod delAnim">
        <pc:chgData name="Eva Tomášková" userId="627e9e5a-5e6d-4a0c-ab4f-ac74c9f0298d" providerId="ADAL" clId="{5D146773-DEA9-4E8E-8AD1-4456567F27AA}" dt="2024-11-11T17:21:01.936" v="23" actId="478"/>
        <pc:sldMkLst>
          <pc:docMk/>
          <pc:sldMk cId="2244999992" sldId="280"/>
        </pc:sldMkLst>
        <pc:picChg chg="del">
          <ac:chgData name="Eva Tomášková" userId="627e9e5a-5e6d-4a0c-ab4f-ac74c9f0298d" providerId="ADAL" clId="{5D146773-DEA9-4E8E-8AD1-4456567F27AA}" dt="2024-11-11T17:21:01.936" v="23" actId="478"/>
          <ac:picMkLst>
            <pc:docMk/>
            <pc:sldMk cId="2244999992" sldId="280"/>
            <ac:picMk id="6" creationId="{6397AA79-8196-45ED-9C32-2CDB5745C8DF}"/>
          </ac:picMkLst>
        </pc:picChg>
      </pc:sldChg>
      <pc:sldChg chg="delSp mod delAnim">
        <pc:chgData name="Eva Tomášková" userId="627e9e5a-5e6d-4a0c-ab4f-ac74c9f0298d" providerId="ADAL" clId="{5D146773-DEA9-4E8E-8AD1-4456567F27AA}" dt="2024-11-11T17:38:20.990" v="246" actId="478"/>
        <pc:sldMkLst>
          <pc:docMk/>
          <pc:sldMk cId="3659944410" sldId="283"/>
        </pc:sldMkLst>
        <pc:picChg chg="del">
          <ac:chgData name="Eva Tomášková" userId="627e9e5a-5e6d-4a0c-ab4f-ac74c9f0298d" providerId="ADAL" clId="{5D146773-DEA9-4E8E-8AD1-4456567F27AA}" dt="2024-11-11T17:38:20.990" v="246" actId="478"/>
          <ac:picMkLst>
            <pc:docMk/>
            <pc:sldMk cId="3659944410" sldId="283"/>
            <ac:picMk id="6" creationId="{6857A6AA-E4BA-4428-A20E-EAC8E481061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EDD87E7-64E6-409D-AAA9-0E1E8D196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F87016A-F642-47AA-AF46-3487FC425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BE125B44-EA9F-40DC-9421-87D42174D6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0835EBE0-0CC4-4619-A835-594CA361B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93BF41-B706-49E8-B7FA-8060D47E6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11F5410-42DE-48DA-B323-AA83D3831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48A4555-0F9C-4A22-8625-3652A80B55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00DC3A2-14E1-473A-B25E-6F3948451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4B6ECE6-3CAB-406D-8792-674A6CA54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C37AB8-74B6-442A-8014-2FF0C0F3F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regioje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xtaMdu55U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tindale-avvo.com/blog/what-is-customer-service/" TargetMode="External"/><Relationship Id="rId2" Type="http://schemas.openxmlformats.org/officeDocument/2006/relationships/hyperlink" Target="https://marketbusinessnews.com/financial-glossary/servic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brand.com/best-global-brand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25B775-5E83-48FE-9E8D-96A5A051E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Marketing for </a:t>
            </a:r>
            <a:r>
              <a:rPr lang="cs-CZ" dirty="0" err="1"/>
              <a:t>Lawyers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733F5E-47F9-40C2-834F-A8C3D3E709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smtClean="0"/>
              <a:pPr/>
              <a:t>1</a:t>
            </a:fld>
            <a:endParaRPr lang="en-GB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F4887A-20D3-46F1-9BA2-8D969148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 for Lawyers</a:t>
            </a:r>
            <a:r>
              <a:rPr lang="cs-CZ" dirty="0"/>
              <a:t> </a:t>
            </a:r>
            <a:br>
              <a:rPr lang="en-GB" dirty="0"/>
            </a:br>
            <a:r>
              <a:rPr lang="en-GB" dirty="0"/>
              <a:t>Customer services offered by lawyers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1558CAE-6F50-4BBB-9E49-2A7A531D7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071945"/>
            <a:ext cx="11361600" cy="698497"/>
          </a:xfrm>
        </p:spPr>
        <p:txBody>
          <a:bodyPr/>
          <a:lstStyle/>
          <a:p>
            <a:r>
              <a:rPr lang="en-GB" dirty="0"/>
              <a:t>Romana </a:t>
            </a:r>
            <a:r>
              <a:rPr lang="en-GB" dirty="0" err="1"/>
              <a:t>Buzková</a:t>
            </a:r>
            <a:r>
              <a:rPr lang="cs-CZ" dirty="0"/>
              <a:t> and Eva Tomášková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21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687BCC-30B4-420B-97D0-638C691A0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262606-FB9A-4F11-9138-3008259BD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EE2C2F-F07F-4E01-9C2F-23523ED2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RegioJet (</a:t>
            </a:r>
            <a:r>
              <a:rPr lang="en-GB" dirty="0"/>
              <a:t>successful example from Brno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r>
              <a:rPr lang="en-GB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B5F171-9210-4280-BB3D-BBC5BE84C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https://www.regiojet.com/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AEA7BC-8E3A-4C39-8632-02587506D7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95" y="3533775"/>
            <a:ext cx="4758661" cy="12249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86CB510-266A-49BD-8EF0-1F654E10D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8955"/>
            <a:ext cx="5760031" cy="32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6C544B-8C8B-484C-BE2B-C5CBBFB8A9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DEC656-8E65-4FE5-B919-E530DCBB58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1B716E-93C3-4D0A-B8BC-341F32F4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  <a:r>
              <a:rPr lang="cs-CZ" dirty="0"/>
              <a:t> 1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2658A96-E296-4109-9419-84E7AB5E4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r>
              <a:rPr lang="en-GB" dirty="0"/>
              <a:t>Find a (successful) example from your country.</a:t>
            </a:r>
          </a:p>
          <a:p>
            <a:r>
              <a:rPr lang="en-GB" dirty="0"/>
              <a:t>Prepare a short description of the company and its services.</a:t>
            </a:r>
          </a:p>
          <a:p>
            <a:r>
              <a:rPr lang="en-GB" dirty="0"/>
              <a:t>What makes it special? Why do you like it? </a:t>
            </a:r>
          </a:p>
          <a:p>
            <a:r>
              <a:rPr lang="en-GB" dirty="0"/>
              <a:t>Is there anything you do not like?</a:t>
            </a:r>
          </a:p>
          <a:p>
            <a:r>
              <a:rPr lang="en-GB" dirty="0"/>
              <a:t>Do you have any recommendations for improvement?</a:t>
            </a:r>
            <a:endParaRPr lang="cs-CZ" dirty="0"/>
          </a:p>
          <a:p>
            <a:r>
              <a:rPr lang="en-GB" dirty="0"/>
              <a:t>How would you describe the marketing strategy of this company?</a:t>
            </a:r>
          </a:p>
          <a:p>
            <a:endParaRPr lang="en-GB" dirty="0"/>
          </a:p>
          <a:p>
            <a:endParaRPr lang="cs-CZ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551934D0-5387-433A-981E-59E8E66EC3A9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dirty="0"/>
              <a:t>Marketing for Lawyers</a:t>
            </a:r>
          </a:p>
        </p:txBody>
      </p:sp>
    </p:spTree>
    <p:extLst>
      <p:ext uri="{BB962C8B-B14F-4D97-AF65-F5344CB8AC3E}">
        <p14:creationId xmlns:p14="http://schemas.microsoft.com/office/powerpoint/2010/main" val="296349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1C6F1F-1EE9-42F6-A229-CBFEDEAF3D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0F8212-201C-4DD6-88ED-42C44D919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3F31D5-0FD3-4FAA-96C1-733C7DF5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</a:t>
            </a:r>
            <a:r>
              <a:rPr lang="cs-CZ" dirty="0"/>
              <a:t>s</a:t>
            </a:r>
            <a:r>
              <a:rPr lang="en-GB" dirty="0"/>
              <a:t> marketing</a:t>
            </a:r>
          </a:p>
        </p:txBody>
      </p:sp>
      <p:pic>
        <p:nvPicPr>
          <p:cNvPr id="7" name="Zástupný obsah 6" descr="Obsah obrázku text, mapa&#10;&#10;Popis byl vytvořen automaticky">
            <a:extLst>
              <a:ext uri="{FF2B5EF4-FFF2-40B4-BE49-F238E27FC236}">
                <a16:creationId xmlns:a16="http://schemas.microsoft.com/office/drawing/2014/main" id="{F0DADCA8-FA4F-43B6-92F6-C5455E6AA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43" y="1584530"/>
            <a:ext cx="5800182" cy="4230515"/>
          </a:xfrm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68BD6513-8CCA-4D97-BE84-13F42F0BF312}"/>
              </a:ext>
            </a:extLst>
          </p:cNvPr>
          <p:cNvSpPr txBox="1">
            <a:spLocks/>
          </p:cNvSpPr>
          <p:nvPr/>
        </p:nvSpPr>
        <p:spPr>
          <a:xfrm>
            <a:off x="720000" y="1584530"/>
            <a:ext cx="10753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err="1"/>
              <a:t>Internal</a:t>
            </a:r>
            <a:r>
              <a:rPr lang="cs-CZ" kern="0" dirty="0"/>
              <a:t> marketing </a:t>
            </a:r>
          </a:p>
          <a:p>
            <a:pPr lvl="1"/>
            <a:r>
              <a:rPr lang="en-GB" i="1" kern="0" dirty="0"/>
              <a:t>E</a:t>
            </a:r>
            <a:r>
              <a:rPr lang="cs-CZ" i="1" kern="0" dirty="0" err="1"/>
              <a:t>nabling</a:t>
            </a:r>
            <a:r>
              <a:rPr lang="cs-CZ" i="1" kern="0" dirty="0"/>
              <a:t> </a:t>
            </a:r>
            <a:r>
              <a:rPr lang="cs-CZ" i="1" kern="0" dirty="0" err="1"/>
              <a:t>the</a:t>
            </a:r>
            <a:r>
              <a:rPr lang="cs-CZ" i="1" kern="0" dirty="0"/>
              <a:t> </a:t>
            </a:r>
            <a:r>
              <a:rPr lang="cs-CZ" i="1" kern="0" dirty="0" err="1"/>
              <a:t>promise</a:t>
            </a:r>
            <a:r>
              <a:rPr lang="en-US" i="1" kern="0" dirty="0"/>
              <a:t> </a:t>
            </a:r>
            <a:r>
              <a:rPr lang="cs-CZ" i="1" kern="0" dirty="0"/>
              <a:t>(</a:t>
            </a:r>
            <a:r>
              <a:rPr lang="cs-CZ" i="1" kern="0" dirty="0" err="1"/>
              <a:t>employees</a:t>
            </a:r>
            <a:r>
              <a:rPr lang="cs-CZ" i="1" kern="0" dirty="0"/>
              <a:t> x </a:t>
            </a:r>
            <a:r>
              <a:rPr lang="cs-CZ" i="1" kern="0" dirty="0" err="1"/>
              <a:t>company</a:t>
            </a:r>
            <a:r>
              <a:rPr lang="cs-CZ" i="1" kern="0" dirty="0"/>
              <a:t>)</a:t>
            </a:r>
            <a:endParaRPr lang="en-GB" i="1" kern="0" dirty="0"/>
          </a:p>
          <a:p>
            <a:pPr lvl="1"/>
            <a:r>
              <a:rPr lang="en-GB" kern="0" dirty="0"/>
              <a:t>Vertical &amp; horizontal communications</a:t>
            </a:r>
            <a:endParaRPr lang="cs-CZ" kern="0" dirty="0"/>
          </a:p>
          <a:p>
            <a:r>
              <a:rPr lang="cs-CZ" kern="0" dirty="0"/>
              <a:t> </a:t>
            </a:r>
            <a:r>
              <a:rPr lang="cs-CZ" kern="0" dirty="0" err="1"/>
              <a:t>External</a:t>
            </a:r>
            <a:r>
              <a:rPr lang="cs-CZ" kern="0" dirty="0"/>
              <a:t> marketing</a:t>
            </a:r>
          </a:p>
          <a:p>
            <a:pPr lvl="1"/>
            <a:r>
              <a:rPr lang="cs-CZ" i="1" kern="0" dirty="0" err="1"/>
              <a:t>Setting</a:t>
            </a:r>
            <a:r>
              <a:rPr lang="cs-CZ" i="1" kern="0" dirty="0"/>
              <a:t> </a:t>
            </a:r>
            <a:r>
              <a:rPr lang="cs-CZ" i="1" kern="0" dirty="0" err="1"/>
              <a:t>the</a:t>
            </a:r>
            <a:r>
              <a:rPr lang="cs-CZ" i="1" kern="0" dirty="0"/>
              <a:t> </a:t>
            </a:r>
            <a:r>
              <a:rPr lang="cs-CZ" i="1" kern="0" dirty="0" err="1"/>
              <a:t>promise</a:t>
            </a:r>
            <a:r>
              <a:rPr lang="cs-CZ" i="1" kern="0" dirty="0"/>
              <a:t> (</a:t>
            </a:r>
            <a:r>
              <a:rPr lang="cs-CZ" i="1" kern="0" dirty="0" err="1"/>
              <a:t>customers</a:t>
            </a:r>
            <a:r>
              <a:rPr lang="cs-CZ" i="1" kern="0" dirty="0"/>
              <a:t> x management)</a:t>
            </a:r>
            <a:endParaRPr lang="en-GB" i="1" kern="0" dirty="0"/>
          </a:p>
          <a:p>
            <a:pPr lvl="1"/>
            <a:r>
              <a:rPr lang="en-GB" kern="0" dirty="0"/>
              <a:t>Advertising, sales promotion, direct marketing, </a:t>
            </a:r>
          </a:p>
          <a:p>
            <a:pPr marL="324000" lvl="1" indent="0">
              <a:buNone/>
            </a:pPr>
            <a:r>
              <a:rPr lang="en-GB" kern="0" dirty="0"/>
              <a:t>public relations</a:t>
            </a:r>
          </a:p>
          <a:p>
            <a:r>
              <a:rPr lang="en-GB" kern="0" dirty="0"/>
              <a:t>Interactive marketing</a:t>
            </a:r>
          </a:p>
          <a:p>
            <a:pPr lvl="1"/>
            <a:r>
              <a:rPr lang="en-GB" i="1" kern="0" dirty="0"/>
              <a:t>Delivering the promise</a:t>
            </a:r>
            <a:r>
              <a:rPr lang="cs-CZ" i="1" kern="0" dirty="0"/>
              <a:t> (</a:t>
            </a:r>
            <a:r>
              <a:rPr lang="cs-CZ" i="1" kern="0" dirty="0" err="1"/>
              <a:t>employees</a:t>
            </a:r>
            <a:r>
              <a:rPr lang="cs-CZ" i="1" kern="0" dirty="0"/>
              <a:t> x </a:t>
            </a:r>
            <a:r>
              <a:rPr lang="cs-CZ" i="1" kern="0" dirty="0" err="1"/>
              <a:t>customers</a:t>
            </a:r>
            <a:r>
              <a:rPr lang="cs-CZ" i="1" kern="0" dirty="0"/>
              <a:t>)</a:t>
            </a:r>
            <a:endParaRPr lang="en-GB" i="1" kern="0" dirty="0"/>
          </a:p>
          <a:p>
            <a:pPr lvl="1"/>
            <a:r>
              <a:rPr lang="en-GB" kern="0" dirty="0"/>
              <a:t>Personal selling, customer service </a:t>
            </a:r>
            <a:r>
              <a:rPr lang="en-GB" kern="0" dirty="0" err="1"/>
              <a:t>center</a:t>
            </a:r>
            <a:r>
              <a:rPr lang="en-GB" kern="0" dirty="0"/>
              <a:t>, </a:t>
            </a:r>
          </a:p>
          <a:p>
            <a:pPr marL="324000" lvl="1" indent="0">
              <a:buNone/>
            </a:pPr>
            <a:r>
              <a:rPr lang="en-GB" kern="0" dirty="0"/>
              <a:t>service encounters, </a:t>
            </a:r>
            <a:r>
              <a:rPr lang="en-GB" kern="0" dirty="0" err="1"/>
              <a:t>servicescapes</a:t>
            </a:r>
            <a:endParaRPr lang="en-GB" kern="0" dirty="0"/>
          </a:p>
          <a:p>
            <a:pPr lvl="1"/>
            <a:endParaRPr lang="en-GB" kern="0" dirty="0"/>
          </a:p>
          <a:p>
            <a:endParaRPr lang="en-GB" kern="0" dirty="0"/>
          </a:p>
          <a:p>
            <a:endParaRPr lang="cs-CZ" kern="0" dirty="0"/>
          </a:p>
        </p:txBody>
      </p:sp>
      <p:sp>
        <p:nvSpPr>
          <p:cNvPr id="9" name="Zástupný symbol pro zápatí 1">
            <a:extLst>
              <a:ext uri="{FF2B5EF4-FFF2-40B4-BE49-F238E27FC236}">
                <a16:creationId xmlns:a16="http://schemas.microsoft.com/office/drawing/2014/main" id="{25D2CF0D-F592-4CB5-9789-E1E9CD5CA763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dirty="0"/>
              <a:t>Marketing for Lawyers </a:t>
            </a:r>
          </a:p>
        </p:txBody>
      </p:sp>
    </p:spTree>
    <p:extLst>
      <p:ext uri="{BB962C8B-B14F-4D97-AF65-F5344CB8AC3E}">
        <p14:creationId xmlns:p14="http://schemas.microsoft.com/office/powerpoint/2010/main" val="22297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71FCE4-2CB6-4992-AD66-F6F0329B5B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8D75E0-A284-448F-828A-8BC35BAE9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CEFF7A-D457-4A3A-B32C-B8B5FACB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49225"/>
            <a:ext cx="10753200" cy="451576"/>
          </a:xfrm>
        </p:spPr>
        <p:txBody>
          <a:bodyPr/>
          <a:lstStyle/>
          <a:p>
            <a:r>
              <a:rPr lang="en-GB" dirty="0"/>
              <a:t>Customer service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7853CC-F71C-4CAC-8837-F141940B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en-GB" dirty="0"/>
              <a:t>verything</a:t>
            </a:r>
            <a:r>
              <a:rPr lang="en-US" dirty="0"/>
              <a:t> what </a:t>
            </a:r>
            <a:r>
              <a:rPr lang="cs-CZ" dirty="0"/>
              <a:t>a </a:t>
            </a:r>
            <a:r>
              <a:rPr lang="en-US" dirty="0"/>
              <a:t>company does for </a:t>
            </a:r>
            <a:r>
              <a:rPr lang="en-US" dirty="0">
                <a:solidFill>
                  <a:schemeClr val="accent2"/>
                </a:solidFill>
              </a:rPr>
              <a:t>satisfaction</a:t>
            </a:r>
            <a:r>
              <a:rPr lang="en-US" dirty="0"/>
              <a:t> of its customers</a:t>
            </a:r>
            <a:r>
              <a:rPr lang="cs-CZ" dirty="0"/>
              <a:t>.</a:t>
            </a:r>
          </a:p>
          <a:p>
            <a:r>
              <a:rPr lang="cs-CZ" dirty="0"/>
              <a:t>H</a:t>
            </a:r>
            <a:r>
              <a:rPr lang="en-GB" dirty="0"/>
              <a:t>elp</a:t>
            </a:r>
            <a:r>
              <a:rPr lang="cs-CZ" dirty="0"/>
              <a:t>s</a:t>
            </a:r>
            <a:r>
              <a:rPr lang="en-US" dirty="0"/>
              <a:t> to gain </a:t>
            </a:r>
            <a:r>
              <a:rPr lang="en-US" dirty="0">
                <a:solidFill>
                  <a:schemeClr val="accent2"/>
                </a:solidFill>
              </a:rPr>
              <a:t>higher profit </a:t>
            </a:r>
            <a:r>
              <a:rPr lang="en-US" dirty="0"/>
              <a:t>from sold products</a:t>
            </a:r>
            <a:r>
              <a:rPr lang="cs-CZ" dirty="0"/>
              <a:t>.</a:t>
            </a:r>
          </a:p>
          <a:p>
            <a:r>
              <a:rPr lang="en-US" dirty="0"/>
              <a:t>Customer services can be also an important </a:t>
            </a:r>
            <a:r>
              <a:rPr lang="en-US" dirty="0">
                <a:solidFill>
                  <a:schemeClr val="accent2"/>
                </a:solidFill>
              </a:rPr>
              <a:t>competitive advantage</a:t>
            </a:r>
            <a:r>
              <a:rPr lang="en-US" dirty="0"/>
              <a:t>.</a:t>
            </a:r>
            <a:endParaRPr lang="cs-CZ" dirty="0"/>
          </a:p>
          <a:p>
            <a:r>
              <a:rPr lang="en-GB" dirty="0"/>
              <a:t>Why customer service matters: </a:t>
            </a:r>
            <a:r>
              <a:rPr lang="cs-CZ" dirty="0">
                <a:hlinkClick r:id="rId2"/>
              </a:rPr>
              <a:t>https://www.youtube.com/watch?v=nxtaMdu55Ug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89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03717D-F002-4F20-A213-90773818EF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2ED8D9-10BB-4E91-B1FB-5618C388C2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B04140-F654-4892-BD00-4D6EDC2A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service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24DFDA-6870-4ED2-B6B1-0511ED9ED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May be provided by a person or by automated means.</a:t>
            </a:r>
          </a:p>
          <a:p>
            <a:r>
              <a:rPr lang="cs-CZ" dirty="0"/>
              <a:t>Understanding of customers</a:t>
            </a:r>
            <a:r>
              <a:rPr lang="en-GB" dirty="0"/>
              <a:t>’</a:t>
            </a:r>
            <a:r>
              <a:rPr lang="cs-CZ" dirty="0"/>
              <a:t> needs and wishes.</a:t>
            </a:r>
          </a:p>
          <a:p>
            <a:r>
              <a:rPr lang="cs-CZ" dirty="0"/>
              <a:t>I</a:t>
            </a:r>
            <a:r>
              <a:rPr lang="en-US" dirty="0"/>
              <a:t>nfluence</a:t>
            </a:r>
            <a:r>
              <a:rPr lang="cs-CZ" dirty="0"/>
              <a:t>s</a:t>
            </a:r>
            <a:r>
              <a:rPr lang="en-US" dirty="0"/>
              <a:t> emotional experiences from purchase and help</a:t>
            </a:r>
            <a:r>
              <a:rPr lang="cs-CZ" dirty="0"/>
              <a:t>s</a:t>
            </a:r>
            <a:r>
              <a:rPr lang="en-US" dirty="0"/>
              <a:t> to increase </a:t>
            </a:r>
            <a:r>
              <a:rPr lang="cs-CZ" dirty="0"/>
              <a:t>the </a:t>
            </a:r>
            <a:r>
              <a:rPr lang="en-GB" dirty="0"/>
              <a:t>satisfaction</a:t>
            </a:r>
            <a:r>
              <a:rPr lang="cs-CZ" dirty="0"/>
              <a:t> of customers.</a:t>
            </a:r>
            <a:endParaRPr lang="en-US" dirty="0"/>
          </a:p>
          <a:p>
            <a:r>
              <a:rPr lang="en-GB" dirty="0"/>
              <a:t>Generates income and revenue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946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BCDB27-247E-47F9-9D24-302B3D30C3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898A35-B9E2-4FB5-AA0B-1EE3CBE31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D562E1-695D-4B74-A1E4-7FC84751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service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EB20E1-483C-40D1-9566-00680A818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Takes place before, during and after the purchase.</a:t>
            </a:r>
          </a:p>
          <a:p>
            <a:r>
              <a:rPr lang="cs-CZ" dirty="0"/>
              <a:t>Examples of </a:t>
            </a:r>
            <a:r>
              <a:rPr lang="en-GB" dirty="0"/>
              <a:t>customer services:</a:t>
            </a:r>
          </a:p>
          <a:p>
            <a:pPr lvl="1"/>
            <a:r>
              <a:rPr lang="cs-CZ" dirty="0"/>
              <a:t>Providing s</a:t>
            </a:r>
            <a:r>
              <a:rPr lang="en-GB" dirty="0"/>
              <a:t>ufficient</a:t>
            </a:r>
            <a:r>
              <a:rPr lang="en-US" dirty="0"/>
              <a:t> information about the company and its products</a:t>
            </a:r>
            <a:endParaRPr lang="cs-CZ" dirty="0"/>
          </a:p>
          <a:p>
            <a:pPr lvl="1"/>
            <a:r>
              <a:rPr lang="en-GB" dirty="0"/>
              <a:t>Payment options</a:t>
            </a:r>
          </a:p>
          <a:p>
            <a:pPr lvl="1"/>
            <a:r>
              <a:rPr lang="en-US" dirty="0"/>
              <a:t>Transport and packaging of products </a:t>
            </a:r>
            <a:r>
              <a:rPr lang="en-GB" dirty="0"/>
              <a:t>according</a:t>
            </a:r>
            <a:r>
              <a:rPr lang="cs-CZ" dirty="0"/>
              <a:t> to customers' </a:t>
            </a:r>
            <a:r>
              <a:rPr lang="en-GB" dirty="0"/>
              <a:t>preferences</a:t>
            </a:r>
          </a:p>
          <a:p>
            <a:pPr lvl="1"/>
            <a:r>
              <a:rPr lang="en-GB" dirty="0"/>
              <a:t>Maintenance services</a:t>
            </a:r>
          </a:p>
          <a:p>
            <a:pPr lvl="1"/>
            <a:r>
              <a:rPr lang="cs-CZ" dirty="0"/>
              <a:t>Free </a:t>
            </a:r>
            <a:r>
              <a:rPr lang="en-GB" dirty="0"/>
              <a:t>phone connection</a:t>
            </a:r>
          </a:p>
          <a:p>
            <a:pPr lvl="1"/>
            <a:r>
              <a:rPr lang="cs-CZ" dirty="0"/>
              <a:t>Online helpdesk</a:t>
            </a:r>
          </a:p>
          <a:p>
            <a:pPr lvl="1"/>
            <a:r>
              <a:rPr lang="en-GB" dirty="0"/>
              <a:t>Others</a:t>
            </a:r>
          </a:p>
          <a:p>
            <a:pPr lvl="1"/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41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9D3F03-DF8C-4710-A42D-E858D2162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87252"/>
            <a:ext cx="10753200" cy="41399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Know your product </a:t>
            </a:r>
            <a:r>
              <a:rPr lang="en-GB" dirty="0"/>
              <a:t>(do not leave a customer with an unanswered question).</a:t>
            </a:r>
          </a:p>
          <a:p>
            <a:pPr marL="586350" indent="-514350"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Body language/communication </a:t>
            </a:r>
            <a:r>
              <a:rPr lang="en-GB" dirty="0"/>
              <a:t>(smile, keep an eye contact</a:t>
            </a:r>
            <a:r>
              <a:rPr lang="cs-CZ" dirty="0"/>
              <a:t>, be polite). </a:t>
            </a:r>
            <a:endParaRPr lang="en-GB" dirty="0"/>
          </a:p>
          <a:p>
            <a:pPr marL="586350" indent="-514350">
              <a:buFont typeface="+mj-lt"/>
              <a:buAutoNum type="arabicPeriod"/>
            </a:pPr>
            <a:r>
              <a:rPr lang="en-GB" dirty="0">
                <a:solidFill>
                  <a:schemeClr val="accent2"/>
                </a:solidFill>
              </a:rPr>
              <a:t>Anticipate customers’ needs </a:t>
            </a:r>
            <a:r>
              <a:rPr lang="en-GB" dirty="0"/>
              <a:t>(go the extra mile).</a:t>
            </a:r>
          </a:p>
          <a:p>
            <a:pPr marL="586350" indent="-51435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D40E9F-C2D7-4B24-9822-5EE58F71B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9D15E9-00D3-42AC-AB04-2F68782B9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C6541C-C047-4C18-B8DF-4FDCF2D4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offer</a:t>
            </a:r>
            <a:r>
              <a:rPr lang="cs-CZ" dirty="0"/>
              <a:t> c</a:t>
            </a:r>
            <a:r>
              <a:rPr lang="en-GB" dirty="0" err="1"/>
              <a:t>ustomer</a:t>
            </a:r>
            <a:r>
              <a:rPr lang="en-GB" dirty="0"/>
              <a:t> service</a:t>
            </a:r>
          </a:p>
        </p:txBody>
      </p:sp>
    </p:spTree>
    <p:extLst>
      <p:ext uri="{BB962C8B-B14F-4D97-AF65-F5344CB8AC3E}">
        <p14:creationId xmlns:p14="http://schemas.microsoft.com/office/powerpoint/2010/main" val="3643945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04EA2E-7F9A-487E-A603-7C9D9E3ACC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591F2B-0DD7-41A8-9879-C6D5DF7BC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48EBB0-835B-4D22-80D3-91BE83B0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service offered by lawyers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98C28B9-3C94-4017-820E-BA4AFCD8E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1A1B25"/>
                </a:solidFill>
              </a:rPr>
              <a:t>W</a:t>
            </a:r>
            <a:r>
              <a:rPr lang="en-GB" b="0" i="0" dirty="0">
                <a:solidFill>
                  <a:srgbClr val="1A1B25"/>
                </a:solidFill>
                <a:effectLst/>
              </a:rPr>
              <a:t>hat consumers </a:t>
            </a:r>
            <a:r>
              <a:rPr lang="cs-CZ" b="0" i="0" dirty="0">
                <a:solidFill>
                  <a:srgbClr val="1A1B25"/>
                </a:solidFill>
                <a:effectLst/>
              </a:rPr>
              <a:t>(clients</a:t>
            </a:r>
            <a:r>
              <a:rPr lang="cs-CZ" dirty="0">
                <a:solidFill>
                  <a:srgbClr val="1A1B25"/>
                </a:solidFill>
              </a:rPr>
              <a:t>)</a:t>
            </a:r>
            <a:r>
              <a:rPr lang="cs-CZ" b="0" i="0" dirty="0">
                <a:solidFill>
                  <a:srgbClr val="1A1B25"/>
                </a:solidFill>
                <a:effectLst/>
              </a:rPr>
              <a:t> </a:t>
            </a:r>
            <a:r>
              <a:rPr lang="en-GB" b="0" i="0" dirty="0">
                <a:solidFill>
                  <a:srgbClr val="1A1B25"/>
                </a:solidFill>
                <a:effectLst/>
              </a:rPr>
              <a:t>want </a:t>
            </a:r>
            <a:r>
              <a:rPr lang="cs-CZ" b="0" i="0" dirty="0">
                <a:solidFill>
                  <a:srgbClr val="1A1B25"/>
                </a:solidFill>
                <a:effectLst/>
              </a:rPr>
              <a:t>from</a:t>
            </a:r>
            <a:r>
              <a:rPr lang="en-GB" b="0" i="0" dirty="0">
                <a:solidFill>
                  <a:srgbClr val="1A1B25"/>
                </a:solidFill>
                <a:effectLst/>
              </a:rPr>
              <a:t> customer service</a:t>
            </a:r>
            <a:r>
              <a:rPr lang="cs-CZ" dirty="0">
                <a:solidFill>
                  <a:srgbClr val="1A1B25"/>
                </a:solidFill>
              </a:rPr>
              <a:t>:</a:t>
            </a:r>
          </a:p>
          <a:p>
            <a:pPr lvl="1"/>
            <a:r>
              <a:rPr lang="en-GB" dirty="0">
                <a:solidFill>
                  <a:srgbClr val="1A1B25"/>
                </a:solidFill>
              </a:rPr>
              <a:t>Understanding and solving the problem</a:t>
            </a:r>
          </a:p>
          <a:p>
            <a:pPr lvl="1"/>
            <a:r>
              <a:rPr lang="en-GB" dirty="0">
                <a:solidFill>
                  <a:srgbClr val="1A1B25"/>
                </a:solidFill>
              </a:rPr>
              <a:t>Polite and friendly staff</a:t>
            </a:r>
          </a:p>
          <a:p>
            <a:pPr lvl="1"/>
            <a:r>
              <a:rPr lang="en-GB" dirty="0">
                <a:solidFill>
                  <a:srgbClr val="1A1B25"/>
                </a:solidFill>
              </a:rPr>
              <a:t>Frequent communication, responsiveness to phone calls and emails</a:t>
            </a:r>
          </a:p>
          <a:p>
            <a:pPr lvl="1"/>
            <a:r>
              <a:rPr lang="en-GB" dirty="0">
                <a:solidFill>
                  <a:srgbClr val="1A1B25"/>
                </a:solidFill>
              </a:rPr>
              <a:t>Same treatment for all clients</a:t>
            </a:r>
          </a:p>
          <a:p>
            <a:pPr lvl="1"/>
            <a:r>
              <a:rPr lang="en-GB" dirty="0">
                <a:solidFill>
                  <a:srgbClr val="1A1B25"/>
                </a:solidFill>
              </a:rPr>
              <a:t>Clear communication</a:t>
            </a:r>
          </a:p>
          <a:p>
            <a:pPr lvl="1"/>
            <a:r>
              <a:rPr lang="en-GB" dirty="0">
                <a:solidFill>
                  <a:srgbClr val="1A1B25"/>
                </a:solidFill>
              </a:rPr>
              <a:t>Transparency in pricing </a:t>
            </a:r>
          </a:p>
          <a:p>
            <a:pPr lvl="1"/>
            <a:r>
              <a:rPr lang="en-GB" dirty="0"/>
              <a:t>Going beyond their expectations</a:t>
            </a:r>
          </a:p>
        </p:txBody>
      </p:sp>
    </p:spTree>
    <p:extLst>
      <p:ext uri="{BB962C8B-B14F-4D97-AF65-F5344CB8AC3E}">
        <p14:creationId xmlns:p14="http://schemas.microsoft.com/office/powerpoint/2010/main" val="3659944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5144F-9D44-4AFA-926B-5472EFC5C9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314E81-499A-408F-A896-4F5768BE5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720DC1-FCB2-4AAB-B984-BF38E50C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  <a:r>
              <a:rPr lang="cs-CZ" dirty="0"/>
              <a:t> 2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6C927B-82BB-43CA-B196-E47A992FE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 about any kind of service that can be provided in addition to standard legal services.</a:t>
            </a:r>
          </a:p>
          <a:p>
            <a:r>
              <a:rPr lang="en-GB" dirty="0"/>
              <a:t>Try to find a legal office from your country which in your opinion provides good customer</a:t>
            </a:r>
            <a:r>
              <a:rPr lang="cs-CZ" dirty="0"/>
              <a:t> </a:t>
            </a:r>
            <a:r>
              <a:rPr lang="en-GB" dirty="0"/>
              <a:t>service.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17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FC1ABC-550D-4CF3-B0B0-B5BB2B92F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917E62-52DC-40CE-B7A1-AFBF307356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DEC0C4-B166-40B7-8AC5-E4535C5E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5A9977-9AFF-42BA-A6A3-61DB0419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1977"/>
            <a:ext cx="10753200" cy="413999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https://marketbusinessnews.com/financial-glossary/services/</a:t>
            </a:r>
            <a:endParaRPr lang="cs-CZ" dirty="0"/>
          </a:p>
          <a:p>
            <a:r>
              <a:rPr lang="cs-CZ" dirty="0">
                <a:hlinkClick r:id="rId3"/>
              </a:rPr>
              <a:t>https://www.martindale-avvo.com/blog/what-is-customer-service/</a:t>
            </a:r>
            <a:r>
              <a:rPr lang="cs-CZ" dirty="0"/>
              <a:t> </a:t>
            </a:r>
          </a:p>
          <a:p>
            <a:r>
              <a:rPr lang="en-GB" dirty="0"/>
              <a:t>Kotler, Philip. Marketing Management: Analysis</a:t>
            </a:r>
            <a:r>
              <a:rPr lang="cs-CZ" dirty="0"/>
              <a:t>, </a:t>
            </a:r>
            <a:r>
              <a:rPr lang="cs-CZ" dirty="0" err="1"/>
              <a:t>Planning</a:t>
            </a:r>
            <a:r>
              <a:rPr lang="cs-CZ" dirty="0"/>
              <a:t>, Implementation, and </a:t>
            </a:r>
            <a:r>
              <a:rPr lang="cs-CZ" dirty="0" err="1"/>
              <a:t>Control</a:t>
            </a:r>
            <a:r>
              <a:rPr lang="cs-CZ" dirty="0"/>
              <a:t>. </a:t>
            </a:r>
            <a:r>
              <a:rPr lang="cs-CZ" dirty="0" err="1"/>
              <a:t>Prentice</a:t>
            </a:r>
            <a:r>
              <a:rPr lang="cs-CZ" dirty="0"/>
              <a:t> </a:t>
            </a:r>
            <a:r>
              <a:rPr lang="cs-CZ" dirty="0" err="1"/>
              <a:t>Hall</a:t>
            </a:r>
            <a:r>
              <a:rPr lang="cs-CZ" dirty="0"/>
              <a:t> (1997). </a:t>
            </a:r>
          </a:p>
          <a:p>
            <a:r>
              <a:rPr lang="cs-CZ" dirty="0" err="1"/>
              <a:t>Lovelock</a:t>
            </a:r>
            <a:r>
              <a:rPr lang="cs-CZ" dirty="0"/>
              <a:t>, Christopher</a:t>
            </a:r>
            <a:r>
              <a:rPr lang="en-GB" dirty="0"/>
              <a:t>;</a:t>
            </a:r>
            <a:r>
              <a:rPr lang="cs-CZ" dirty="0"/>
              <a:t> </a:t>
            </a:r>
            <a:r>
              <a:rPr lang="cs-CZ" dirty="0" err="1"/>
              <a:t>Wirtz</a:t>
            </a:r>
            <a:r>
              <a:rPr lang="cs-CZ" dirty="0"/>
              <a:t> </a:t>
            </a:r>
            <a:r>
              <a:rPr lang="cs-CZ" dirty="0" err="1"/>
              <a:t>Jochen</a:t>
            </a:r>
            <a:r>
              <a:rPr lang="cs-CZ" dirty="0"/>
              <a:t>. Services Marketing: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Edition</a:t>
            </a:r>
            <a:r>
              <a:rPr lang="cs-CZ" dirty="0"/>
              <a:t>. </a:t>
            </a:r>
            <a:r>
              <a:rPr lang="cs-CZ" dirty="0" err="1"/>
              <a:t>Pearson</a:t>
            </a:r>
            <a:r>
              <a:rPr lang="cs-CZ" dirty="0"/>
              <a:t> (2012).  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D42A57D5-957C-442D-81B6-2A2D99EF41F6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dirty="0"/>
              <a:t>Marketing for Lawyers  </a:t>
            </a:r>
          </a:p>
        </p:txBody>
      </p:sp>
    </p:spTree>
    <p:extLst>
      <p:ext uri="{BB962C8B-B14F-4D97-AF65-F5344CB8AC3E}">
        <p14:creationId xmlns:p14="http://schemas.microsoft.com/office/powerpoint/2010/main" val="316936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06492F-11B8-49B4-82A5-31C234BBBC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Marketing for Lawyers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DB18C1-529B-4DD7-9D58-40DFCABB0C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smtClean="0"/>
              <a:pPr/>
              <a:t>2</a:t>
            </a:fld>
            <a:endParaRPr lang="en-GB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8EFB20-0189-4948-8217-39218424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37BFF8-1F33-45EA-92A0-AC6C95C76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Services</a:t>
            </a:r>
            <a:r>
              <a:rPr lang="cs-CZ" dirty="0"/>
              <a:t>,</a:t>
            </a:r>
            <a:r>
              <a:rPr lang="en-GB" dirty="0"/>
              <a:t> global brands</a:t>
            </a:r>
          </a:p>
          <a:p>
            <a:r>
              <a:rPr lang="en-GB" dirty="0"/>
              <a:t>Successful examples</a:t>
            </a:r>
          </a:p>
          <a:p>
            <a:r>
              <a:rPr lang="en-GB" dirty="0"/>
              <a:t>Service</a:t>
            </a:r>
            <a:r>
              <a:rPr lang="cs-CZ" dirty="0"/>
              <a:t>s</a:t>
            </a:r>
            <a:r>
              <a:rPr lang="en-GB" dirty="0"/>
              <a:t> marketing</a:t>
            </a:r>
          </a:p>
          <a:p>
            <a:r>
              <a:rPr lang="en-GB" dirty="0"/>
              <a:t>Customer service</a:t>
            </a:r>
          </a:p>
          <a:p>
            <a:r>
              <a:rPr lang="en-GB" dirty="0"/>
              <a:t>Services in legal context</a:t>
            </a:r>
          </a:p>
          <a:p>
            <a:endParaRPr lang="en-GB" dirty="0"/>
          </a:p>
        </p:txBody>
      </p:sp>
      <p:pic>
        <p:nvPicPr>
          <p:cNvPr id="7" name="Obrázek 6" descr="Obsah obrázku klávesnice, hodiny&#10;&#10;Popis byl vytvořen automaticky">
            <a:extLst>
              <a:ext uri="{FF2B5EF4-FFF2-40B4-BE49-F238E27FC236}">
                <a16:creationId xmlns:a16="http://schemas.microsoft.com/office/drawing/2014/main" id="{1B576AF0-1738-4616-81A5-C88F998ECD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r="7478"/>
          <a:stretch/>
        </p:blipFill>
        <p:spPr>
          <a:xfrm>
            <a:off x="5791199" y="1845230"/>
            <a:ext cx="5545981" cy="301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2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F1D365-0554-4FBE-95C3-5539D991F3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628631-4E3F-403D-9492-1C69F8CDEC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E9177A-C8AA-4EDF-9C05-DAEC24AB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service?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4D70F9-E031-4753-B9D3-0D448C8F8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</a:t>
            </a:r>
            <a:r>
              <a:rPr lang="en-US" dirty="0"/>
              <a:t>ny act or performance that one party can offer to another that is essentially </a:t>
            </a:r>
            <a:r>
              <a:rPr lang="en-US" dirty="0">
                <a:solidFill>
                  <a:srgbClr val="FF3300"/>
                </a:solidFill>
              </a:rPr>
              <a:t>intangible</a:t>
            </a:r>
            <a:r>
              <a:rPr lang="en-US" dirty="0"/>
              <a:t> and does </a:t>
            </a:r>
            <a:r>
              <a:rPr lang="en-US" dirty="0">
                <a:solidFill>
                  <a:srgbClr val="FF3300"/>
                </a:solidFill>
              </a:rPr>
              <a:t>not result in the ownership</a:t>
            </a:r>
            <a:r>
              <a:rPr lang="en-US" dirty="0"/>
              <a:t> of anything. Its production may or may not be tied to a physical product</a:t>
            </a:r>
            <a:r>
              <a:rPr lang="cs-CZ" dirty="0"/>
              <a:t> (Kotler, 1987).</a:t>
            </a:r>
          </a:p>
          <a:p>
            <a:r>
              <a:rPr lang="en-GB" dirty="0"/>
              <a:t>Service-based</a:t>
            </a:r>
            <a:r>
              <a:rPr lang="cs-CZ" dirty="0"/>
              <a:t> business x </a:t>
            </a:r>
            <a:r>
              <a:rPr lang="en-GB" dirty="0"/>
              <a:t>product-based</a:t>
            </a:r>
            <a:r>
              <a:rPr lang="cs-CZ" dirty="0"/>
              <a:t> business.</a:t>
            </a:r>
          </a:p>
          <a:p>
            <a:pPr marL="720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08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F65F04-AE1E-46B5-816C-73360C223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E32573-D2C7-40A6-B9B5-2D279C5CF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6A10858-31EE-42ED-9D88-B69C5EF9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Service x product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628C427F-6928-4293-B5FF-7C910E304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29688"/>
            <a:ext cx="5462763" cy="4140200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8BA584C-787F-4E93-A71C-4CA8A235B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75" y="531594"/>
            <a:ext cx="48482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9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734F581E-4C2E-4701-BE13-43C865946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Accounting</a:t>
            </a:r>
          </a:p>
          <a:p>
            <a:r>
              <a:rPr lang="en-GB" dirty="0"/>
              <a:t>Advertising</a:t>
            </a:r>
          </a:p>
          <a:p>
            <a:r>
              <a:rPr lang="en-GB" dirty="0"/>
              <a:t>Banking and financial services</a:t>
            </a:r>
          </a:p>
          <a:p>
            <a:r>
              <a:rPr lang="en-GB" dirty="0"/>
              <a:t>Communications</a:t>
            </a:r>
          </a:p>
          <a:p>
            <a:r>
              <a:rPr lang="en-GB" dirty="0"/>
              <a:t>Consulting</a:t>
            </a:r>
          </a:p>
          <a:p>
            <a:r>
              <a:rPr lang="en-GB" dirty="0"/>
              <a:t>Education and training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C6DE4C-451D-4095-9A78-FCF6804F04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507776-17A3-4632-8F22-DFE7F73FB5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B45E8B-0363-4C0F-9793-1399BC5E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</a:t>
            </a:r>
            <a:r>
              <a:rPr lang="cs-CZ" dirty="0"/>
              <a:t> </a:t>
            </a:r>
            <a:r>
              <a:rPr lang="en-GB" dirty="0"/>
              <a:t>examples</a:t>
            </a:r>
            <a:r>
              <a:rPr lang="cs-CZ" dirty="0"/>
              <a:t> of </a:t>
            </a:r>
            <a:r>
              <a:rPr lang="en-GB" dirty="0"/>
              <a:t>services</a:t>
            </a: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7095AF59-DFEF-4EB2-8189-F868E830024F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en-GB" dirty="0"/>
              <a:t>Health care </a:t>
            </a:r>
          </a:p>
          <a:p>
            <a:r>
              <a:rPr lang="en-GB" dirty="0"/>
              <a:t>Leasing</a:t>
            </a:r>
          </a:p>
          <a:p>
            <a:r>
              <a:rPr lang="en-GB" dirty="0"/>
              <a:t>Legal services</a:t>
            </a:r>
          </a:p>
          <a:p>
            <a:r>
              <a:rPr lang="en-GB" dirty="0"/>
              <a:t>Maintenance and repair</a:t>
            </a:r>
          </a:p>
          <a:p>
            <a:r>
              <a:rPr lang="en-GB" dirty="0"/>
              <a:t>Management and catering</a:t>
            </a:r>
          </a:p>
          <a:p>
            <a:r>
              <a:rPr lang="en-GB" dirty="0"/>
              <a:t>Publishing</a:t>
            </a:r>
          </a:p>
          <a:p>
            <a:r>
              <a:rPr lang="en-GB" dirty="0"/>
              <a:t>Transportation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09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E03591-47FA-43CA-8F96-43423E9F0B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A24831-307A-4ADD-8FE4-89FA67BB19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FCB9A6-30EA-4140-A400-69984629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it important?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EE88DA-B6DA-4C0D-A12A-F7E47ABAC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Services play an important role in today's world of business – we live in a service economy. </a:t>
            </a:r>
          </a:p>
          <a:p>
            <a:r>
              <a:rPr lang="en-GB" dirty="0"/>
              <a:t>Services sector is the largest sector in the world.</a:t>
            </a:r>
          </a:p>
          <a:p>
            <a:r>
              <a:rPr lang="en-US" dirty="0"/>
              <a:t>Today, over two-thirds of GDP and four-fifths of employment in the</a:t>
            </a:r>
            <a:r>
              <a:rPr lang="cs-CZ" dirty="0"/>
              <a:t> </a:t>
            </a:r>
            <a:r>
              <a:rPr lang="en-US" dirty="0"/>
              <a:t>OECD countries are in the services sector.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12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BECDB8-B073-4E1A-8550-1DB97CD390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307C96-FD50-4863-976B-BD71A9F9D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747E96-F24A-4696-8BE9-5E8505BA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Coronavirus impact</a:t>
            </a:r>
            <a:endParaRPr lang="en-GB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D29FFA9-943F-4857-B871-42F139094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6" y="1960245"/>
            <a:ext cx="10894287" cy="3649980"/>
          </a:xfrm>
        </p:spPr>
      </p:pic>
    </p:spTree>
    <p:extLst>
      <p:ext uri="{BB962C8B-B14F-4D97-AF65-F5344CB8AC3E}">
        <p14:creationId xmlns:p14="http://schemas.microsoft.com/office/powerpoint/2010/main" val="102943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C514B7-6578-42C6-AA41-0B3FD5AA34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344056-B016-49F4-ADCB-B82083A44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A96019-DBF9-4122-8009-A159D4C6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4076700" cy="451576"/>
          </a:xfrm>
        </p:spPr>
        <p:txBody>
          <a:bodyPr/>
          <a:lstStyle/>
          <a:p>
            <a:r>
              <a:rPr lang="en-GB" dirty="0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en-US" dirty="0"/>
              <a:t>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businesses</a:t>
            </a:r>
            <a:endParaRPr lang="en-GB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31CE133-B0E6-4289-A1B0-9C4144755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9336"/>
          <a:stretch/>
        </p:blipFill>
        <p:spPr>
          <a:xfrm>
            <a:off x="571532" y="2888819"/>
            <a:ext cx="4076700" cy="2860674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EB8005-C709-41A2-BCFC-B0F9A16D3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50" y="417069"/>
            <a:ext cx="5149213" cy="286067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C2708DB-27CB-403C-9D66-803B8CF3C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50" y="3429000"/>
            <a:ext cx="3158375" cy="31583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B3221DE-2C24-4359-AA68-14EC3FF81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61" y="3879968"/>
            <a:ext cx="3887939" cy="13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1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09778C-BE40-4068-BF4B-8C89D04143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6426"/>
            <a:ext cx="7920000" cy="252000"/>
          </a:xfrm>
        </p:spPr>
        <p:txBody>
          <a:bodyPr/>
          <a:lstStyle/>
          <a:p>
            <a:r>
              <a:rPr lang="cs-CZ" dirty="0"/>
              <a:t>Marketing for Lawyers 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95AE5F-7FB6-4306-9171-1F8CCDB59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B1C209-6F5A-490E-BA66-933BA61C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Best </a:t>
            </a:r>
            <a:r>
              <a:rPr lang="en-GB" dirty="0"/>
              <a:t>global</a:t>
            </a:r>
            <a:r>
              <a:rPr lang="cs-CZ" dirty="0"/>
              <a:t> brands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9986488-0DCB-4BCF-B044-26765073C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90" y="4409440"/>
            <a:ext cx="2448560" cy="244856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D1E383-2C61-4EB4-A5EC-2987CB6AD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Which companies do you think that belong to top 3 in the world?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dirty="0"/>
              <a:t>…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>
                <a:hlinkClick r:id="rId3"/>
              </a:rPr>
              <a:t>https://www.interbrand.com/best-global-brands/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21176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EN.potx" id="{0C0DC805-1389-42E8-B0E9-37E70B4CDACB}" vid="{C467CF55-C5A9-4A6A-8FED-214A2E97D31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Prezentace-LAW-EN</Template>
  <TotalTime>0</TotalTime>
  <Words>765</Words>
  <Application>Microsoft Office PowerPoint</Application>
  <PresentationFormat>Širokoúhlá obrazovka</PresentationFormat>
  <Paragraphs>145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Presentation_MU_EN</vt:lpstr>
      <vt:lpstr>Marketing for Lawyers  Customer services offered by lawyers</vt:lpstr>
      <vt:lpstr>Content</vt:lpstr>
      <vt:lpstr>What is a service?</vt:lpstr>
      <vt:lpstr>Service x product</vt:lpstr>
      <vt:lpstr>Some examples of services</vt:lpstr>
      <vt:lpstr>Why is it important?</vt:lpstr>
      <vt:lpstr>Coronavirus impact</vt:lpstr>
      <vt:lpstr>Examples of the best know service-based businesses</vt:lpstr>
      <vt:lpstr>Best global brands </vt:lpstr>
      <vt:lpstr>RegioJet (successful example from Brno )</vt:lpstr>
      <vt:lpstr>Task 1</vt:lpstr>
      <vt:lpstr>Services marketing</vt:lpstr>
      <vt:lpstr>Customer service</vt:lpstr>
      <vt:lpstr>Customer service</vt:lpstr>
      <vt:lpstr>Customer service</vt:lpstr>
      <vt:lpstr>How to offer customer service</vt:lpstr>
      <vt:lpstr>Customer service offered by lawyers</vt:lpstr>
      <vt:lpstr>Task 2 </vt:lpstr>
      <vt:lpstr>References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for Lawyers</dc:title>
  <dc:creator>Romana Buzková</dc:creator>
  <cp:lastModifiedBy>Eva Tomášková</cp:lastModifiedBy>
  <cp:revision>176</cp:revision>
  <cp:lastPrinted>1601-01-01T00:00:00Z</cp:lastPrinted>
  <dcterms:created xsi:type="dcterms:W3CDTF">2019-03-10T20:00:05Z</dcterms:created>
  <dcterms:modified xsi:type="dcterms:W3CDTF">2024-11-11T17:39:16Z</dcterms:modified>
</cp:coreProperties>
</file>