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6"/>
  </p:notesMasterIdLst>
  <p:sldIdLst>
    <p:sldId id="358" r:id="rId5"/>
    <p:sldId id="750" r:id="rId6"/>
    <p:sldId id="748" r:id="rId7"/>
    <p:sldId id="754" r:id="rId8"/>
    <p:sldId id="676" r:id="rId9"/>
    <p:sldId id="502" r:id="rId10"/>
    <p:sldId id="749" r:id="rId11"/>
    <p:sldId id="751" r:id="rId12"/>
    <p:sldId id="755" r:id="rId13"/>
    <p:sldId id="766" r:id="rId14"/>
    <p:sldId id="505" r:id="rId15"/>
    <p:sldId id="494" r:id="rId16"/>
    <p:sldId id="469" r:id="rId17"/>
    <p:sldId id="757" r:id="rId18"/>
    <p:sldId id="758" r:id="rId19"/>
    <p:sldId id="756" r:id="rId20"/>
    <p:sldId id="763" r:id="rId21"/>
    <p:sldId id="503" r:id="rId22"/>
    <p:sldId id="753" r:id="rId23"/>
    <p:sldId id="762" r:id="rId24"/>
    <p:sldId id="765" r:id="rId25"/>
    <p:sldId id="752" r:id="rId26"/>
    <p:sldId id="764" r:id="rId27"/>
    <p:sldId id="767" r:id="rId28"/>
    <p:sldId id="768" r:id="rId29"/>
    <p:sldId id="769" r:id="rId30"/>
    <p:sldId id="770" r:id="rId31"/>
    <p:sldId id="773" r:id="rId32"/>
    <p:sldId id="774" r:id="rId33"/>
    <p:sldId id="772" r:id="rId34"/>
    <p:sldId id="771"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Nixie One" panose="020B0604020202020204" charset="0"/>
      <p:regular r:id="rId41"/>
    </p:embeddedFont>
    <p:embeddedFont>
      <p:font typeface="Roboto Slab" panose="020B0604020202020204" charset="0"/>
      <p:regular r:id="rId42"/>
      <p:bold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3416E-263C-0B7A-6B26-B3BE813C95E2}" v="36" dt="2023-08-25T08:31:26.083"/>
    <p1510:client id="{998E200C-F74B-CB2E-BD4A-6D48DCFFB51C}" v="55" dt="2023-08-25T08:43:18.233"/>
  </p1510:revLst>
</p1510:revInfo>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88" autoAdjust="0"/>
  </p:normalViewPr>
  <p:slideViewPr>
    <p:cSldViewPr snapToGrid="0">
      <p:cViewPr varScale="1">
        <p:scale>
          <a:sx n="149" d="100"/>
          <a:sy n="149" d="100"/>
        </p:scale>
        <p:origin x="50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564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81000" y="685800"/>
            <a:ext cx="6096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9559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1775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01012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840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2656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8462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9163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824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90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762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404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9961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378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8143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3097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80636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8890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731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8365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253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1659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397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269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858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81000" y="685800"/>
            <a:ext cx="6096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8631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140764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0uReVJYe0qw" TargetMode="External"/><Relationship Id="rId6" Type="http://schemas.openxmlformats.org/officeDocument/2006/relationships/image" Target="../media/image16.jpeg"/><Relationship Id="rId5" Type="http://schemas.openxmlformats.org/officeDocument/2006/relationships/hyperlink" Target="https://www.youtube.com/watch?v=0uReVJYe0qw" TargetMode="Externa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7"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RCg800TYf4k" TargetMode="External"/><Relationship Id="rId6" Type="http://schemas.openxmlformats.org/officeDocument/2006/relationships/image" Target="../media/image12.jpeg"/><Relationship Id="rId5" Type="http://schemas.openxmlformats.org/officeDocument/2006/relationships/hyperlink" Target="https://www.youtube.com/watch?v=RCg800TYf4k" TargetMode="Externa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861920" y="1736054"/>
            <a:ext cx="8570838" cy="1159799"/>
          </a:xfrm>
          <a:prstGeom prst="rect">
            <a:avLst/>
          </a:prstGeom>
        </p:spPr>
        <p:txBody>
          <a:bodyPr lIns="91425" tIns="91425" rIns="91425" bIns="91425" anchor="b" anchorCtr="0">
            <a:noAutofit/>
          </a:bodyPr>
          <a:lstStyle/>
          <a:p>
            <a:r>
              <a:rPr lang="cs-CZ" sz="3600" dirty="0" err="1"/>
              <a:t>ENVIRONMENTAL</a:t>
            </a:r>
            <a:r>
              <a:rPr lang="cs-CZ" sz="3600" dirty="0"/>
              <a:t> </a:t>
            </a:r>
            <a:r>
              <a:rPr lang="cs-CZ" sz="3600" dirty="0" err="1"/>
              <a:t>ASSESSMENT</a:t>
            </a:r>
            <a:br>
              <a:rPr lang="cs-CZ" sz="2800" b="0" dirty="0"/>
            </a:br>
            <a:r>
              <a:rPr lang="cs-CZ" sz="2800" b="0" dirty="0"/>
              <a:t>(SEA &amp; EIA)</a:t>
            </a:r>
            <a:endParaRPr lang="cs-CZ" dirty="0"/>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3929922" y="3638342"/>
            <a:ext cx="4186990" cy="646331"/>
          </a:xfrm>
          <a:prstGeom prst="rect">
            <a:avLst/>
          </a:prstGeom>
          <a:noFill/>
        </p:spPr>
        <p:txBody>
          <a:bodyPr wrap="square" rtlCol="0">
            <a:spAutoFit/>
          </a:bodyPr>
          <a:lstStyle/>
          <a:p>
            <a:r>
              <a:rPr lang="cs-CZ" sz="1800" dirty="0">
                <a:solidFill>
                  <a:schemeClr val="bg1"/>
                </a:solidFill>
                <a:latin typeface="Roboto Slab" panose="020B0604020202020204" charset="0"/>
                <a:ea typeface="Roboto Slab" panose="020B0604020202020204" charset="0"/>
              </a:rPr>
              <a:t>JUDr. Vojtěch Vomáčka, Ph.D., LL.M.</a:t>
            </a:r>
          </a:p>
          <a:p>
            <a:endParaRPr lang="cs-CZ" sz="1800" dirty="0">
              <a:solidFill>
                <a:schemeClr val="bg1"/>
              </a:solidFill>
              <a:latin typeface="Roboto Slab" panose="020B0604020202020204" charset="0"/>
              <a:ea typeface="Roboto Slab" panose="020B0604020202020204" charset="0"/>
            </a:endParaRPr>
          </a:p>
        </p:txBody>
      </p:sp>
      <p:sp>
        <p:nvSpPr>
          <p:cNvPr id="9" name="TextovéPole 8"/>
          <p:cNvSpPr txBox="1"/>
          <p:nvPr/>
        </p:nvSpPr>
        <p:spPr>
          <a:xfrm>
            <a:off x="3879496" y="4284672"/>
            <a:ext cx="7044666" cy="523220"/>
          </a:xfrm>
          <a:prstGeom prst="rect">
            <a:avLst/>
          </a:prstGeom>
          <a:noFill/>
        </p:spPr>
        <p:txBody>
          <a:bodyPr wrap="square" lIns="91440" tIns="45720" rIns="91440" bIns="45720" rtlCol="0" anchor="t">
            <a:spAutoFit/>
          </a:bodyPr>
          <a:lstStyle/>
          <a:p>
            <a:r>
              <a:rPr lang="cs-CZ" dirty="0" err="1">
                <a:latin typeface="Roboto Slab"/>
                <a:ea typeface="Roboto Slab"/>
              </a:rPr>
              <a:t>Basics</a:t>
            </a:r>
            <a:r>
              <a:rPr lang="cs-CZ" dirty="0">
                <a:latin typeface="Roboto Slab"/>
                <a:ea typeface="Roboto Slab"/>
              </a:rPr>
              <a:t> </a:t>
            </a:r>
            <a:r>
              <a:rPr lang="cs-CZ" dirty="0" err="1">
                <a:latin typeface="Roboto Slab"/>
                <a:ea typeface="Roboto Slab"/>
              </a:rPr>
              <a:t>of</a:t>
            </a:r>
            <a:r>
              <a:rPr lang="cs-CZ" dirty="0">
                <a:latin typeface="Roboto Slab"/>
                <a:ea typeface="Roboto Slab"/>
              </a:rPr>
              <a:t> EU </a:t>
            </a:r>
            <a:r>
              <a:rPr lang="cs-CZ" dirty="0" err="1">
                <a:latin typeface="Roboto Slab"/>
                <a:ea typeface="Roboto Slab"/>
              </a:rPr>
              <a:t>Environmental</a:t>
            </a:r>
            <a:r>
              <a:rPr lang="cs-CZ" dirty="0">
                <a:latin typeface="Roboto Slab"/>
                <a:ea typeface="Roboto Slab"/>
              </a:rPr>
              <a:t> </a:t>
            </a:r>
            <a:r>
              <a:rPr lang="cs-CZ" dirty="0" err="1">
                <a:latin typeface="Roboto Slab"/>
                <a:ea typeface="Roboto Slab"/>
              </a:rPr>
              <a:t>Law</a:t>
            </a:r>
            <a:endParaRPr lang="cs-CZ" dirty="0">
              <a:latin typeface="Roboto Slab"/>
              <a:ea typeface="Roboto Slab"/>
            </a:endParaRPr>
          </a:p>
          <a:p>
            <a:r>
              <a:rPr lang="cs-CZ" dirty="0">
                <a:latin typeface="Roboto Slab"/>
                <a:ea typeface="Roboto Slab"/>
              </a:rPr>
              <a:t>Autumn 2024</a:t>
            </a:r>
          </a:p>
        </p:txBody>
      </p:sp>
      <p:pic>
        <p:nvPicPr>
          <p:cNvPr id="2" name="Picture 3" descr="logo">
            <a:extLst>
              <a:ext uri="{FF2B5EF4-FFF2-40B4-BE49-F238E27FC236}">
                <a16:creationId xmlns:a16="http://schemas.microsoft.com/office/drawing/2014/main" id="{C7A88C6E-B533-21EA-41DA-B24FBC9B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vojtech\Pictures\Obrázky\logo katedry\logoENG.gif">
            <a:extLst>
              <a:ext uri="{FF2B5EF4-FFF2-40B4-BE49-F238E27FC236}">
                <a16:creationId xmlns:a16="http://schemas.microsoft.com/office/drawing/2014/main" id="{7E219487-FE1A-DE53-255F-A24B4A4AD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sarykova univerzita - Home | Facebook">
            <a:extLst>
              <a:ext uri="{FF2B5EF4-FFF2-40B4-BE49-F238E27FC236}">
                <a16:creationId xmlns:a16="http://schemas.microsoft.com/office/drawing/2014/main" id="{CB4C515D-CBA4-D140-EF21-85F1ECEB289A}"/>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34E963E-D404-56BF-4477-37A8DB1D6C31}"/>
              </a:ext>
            </a:extLst>
          </p:cNvPr>
          <p:cNvSpPr txBox="1"/>
          <p:nvPr/>
        </p:nvSpPr>
        <p:spPr>
          <a:xfrm>
            <a:off x="773914" y="0"/>
            <a:ext cx="5701167"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en-US" sz="2800" dirty="0">
                <a:latin typeface="Roboto Slab" pitchFamily="2" charset="0"/>
                <a:ea typeface="Roboto Slab" pitchFamily="2" charset="0"/>
                <a:cs typeface="Roboto Slab" pitchFamily="2" charset="0"/>
              </a:rPr>
              <a:t>General objective</a:t>
            </a:r>
            <a:endParaRPr lang="cs-CZ" sz="2800" b="1" dirty="0">
              <a:latin typeface="Roboto Slab" pitchFamily="2" charset="0"/>
              <a:ea typeface="Roboto Slab" pitchFamily="2" charset="0"/>
              <a:cs typeface="Roboto Slab" pitchFamily="2" charset="0"/>
            </a:endParaRPr>
          </a:p>
        </p:txBody>
      </p:sp>
      <p:sp>
        <p:nvSpPr>
          <p:cNvPr id="2" name="Title 1">
            <a:extLst>
              <a:ext uri="{FF2B5EF4-FFF2-40B4-BE49-F238E27FC236}">
                <a16:creationId xmlns:a16="http://schemas.microsoft.com/office/drawing/2014/main" id="{B084DE30-6E10-558C-ED96-9DD61418F941}"/>
              </a:ext>
            </a:extLst>
          </p:cNvPr>
          <p:cNvSpPr txBox="1">
            <a:spLocks/>
          </p:cNvSpPr>
          <p:nvPr/>
        </p:nvSpPr>
        <p:spPr>
          <a:xfrm>
            <a:off x="-101277" y="719917"/>
            <a:ext cx="8712200" cy="7207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000" dirty="0">
                <a:latin typeface="Roboto Slab" pitchFamily="2" charset="0"/>
                <a:ea typeface="Roboto Slab" pitchFamily="2" charset="0"/>
                <a:cs typeface="Roboto Slab" pitchFamily="2" charset="0"/>
              </a:rPr>
              <a:t>Cumulative effects &amp; "whole" project – case law</a:t>
            </a:r>
          </a:p>
        </p:txBody>
      </p:sp>
      <p:sp>
        <p:nvSpPr>
          <p:cNvPr id="6" name="Content Placeholder 2">
            <a:extLst>
              <a:ext uri="{FF2B5EF4-FFF2-40B4-BE49-F238E27FC236}">
                <a16:creationId xmlns:a16="http://schemas.microsoft.com/office/drawing/2014/main" id="{6BAC3AEC-A74E-E6A6-232C-882C2D0EFAC4}"/>
              </a:ext>
            </a:extLst>
          </p:cNvPr>
          <p:cNvSpPr txBox="1">
            <a:spLocks/>
          </p:cNvSpPr>
          <p:nvPr/>
        </p:nvSpPr>
        <p:spPr>
          <a:xfrm>
            <a:off x="390525" y="1384704"/>
            <a:ext cx="8362950" cy="43195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It is necessary to consider projects jointly in particular where they are connected, follow on from one another, or their environmental effects overlap (Case C-147/07, </a:t>
            </a:r>
            <a:r>
              <a:rPr lang="en-GB" sz="1600" i="1" dirty="0" err="1">
                <a:latin typeface="Roboto Slab" pitchFamily="2" charset="0"/>
                <a:ea typeface="Roboto Slab" pitchFamily="2" charset="0"/>
                <a:cs typeface="Roboto Slab" pitchFamily="2" charset="0"/>
              </a:rPr>
              <a:t>Ecologistas</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en</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Acción</a:t>
            </a:r>
            <a:r>
              <a:rPr lang="en-GB" sz="1600" i="1" dirty="0">
                <a:latin typeface="Roboto Slab" pitchFamily="2" charset="0"/>
                <a:ea typeface="Roboto Slab" pitchFamily="2" charset="0"/>
                <a:cs typeface="Roboto Slab" pitchFamily="2" charset="0"/>
              </a:rPr>
              <a:t>-CODA</a:t>
            </a:r>
            <a:r>
              <a:rPr lang="en-GB" sz="1600" dirty="0">
                <a:latin typeface="Roboto Slab" pitchFamily="2" charset="0"/>
                <a:ea typeface="Roboto Slab" pitchFamily="2" charset="0"/>
                <a:cs typeface="Roboto Slab" pitchFamily="2" charset="0"/>
              </a:rPr>
              <a:t>; Case C-205/08, </a:t>
            </a:r>
            <a:r>
              <a:rPr lang="en-GB" sz="1600" i="1" dirty="0">
                <a:latin typeface="Roboto Slab" pitchFamily="2" charset="0"/>
                <a:ea typeface="Roboto Slab" pitchFamily="2" charset="0"/>
                <a:cs typeface="Roboto Slab" pitchFamily="2" charset="0"/>
              </a:rPr>
              <a:t>Alpe Adria</a:t>
            </a:r>
            <a:r>
              <a:rPr lang="en-GB"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It is necessary to take into account the cumulative effect of such projects which have an objective and chronological link between them (Case C-244/12, </a:t>
            </a:r>
            <a:r>
              <a:rPr lang="en-GB" sz="1600" i="1" dirty="0" err="1">
                <a:latin typeface="Roboto Slab" pitchFamily="2" charset="0"/>
                <a:ea typeface="Roboto Slab" pitchFamily="2" charset="0"/>
                <a:cs typeface="Roboto Slab" pitchFamily="2" charset="0"/>
              </a:rPr>
              <a:t>Salzburger</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Flughafen</a:t>
            </a:r>
            <a:r>
              <a:rPr lang="en-GB"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Works to modify an airport with a runway length of 2 100 metres or more thus comprise not only works to extend the runway, but all works relating to the buildings, installations or equipment of that airport where they may be regarded, in particular because of their nature, extent and characteristics, as a modification of the airport itself. That is the case in particular for works aimed at significantly increasing the activity of the airport and air traffic. (Case C-2/07, </a:t>
            </a:r>
            <a:r>
              <a:rPr lang="en-GB" sz="1600" i="1" dirty="0">
                <a:latin typeface="Roboto Slab" pitchFamily="2" charset="0"/>
                <a:ea typeface="Roboto Slab" pitchFamily="2" charset="0"/>
                <a:cs typeface="Roboto Slab" pitchFamily="2" charset="0"/>
              </a:rPr>
              <a:t>Abraham and Others</a:t>
            </a:r>
            <a:r>
              <a:rPr lang="en-GB" sz="1600" dirty="0">
                <a:latin typeface="Roboto Slab" pitchFamily="2" charset="0"/>
                <a:ea typeface="Roboto Slab" pitchFamily="2" charset="0"/>
                <a:cs typeface="Roboto Slab" pitchFamily="2" charset="0"/>
              </a:rPr>
              <a:t>).</a:t>
            </a:r>
          </a:p>
          <a:p>
            <a:pPr lvl="1">
              <a:lnSpc>
                <a:spcPct val="90000"/>
              </a:lnSpc>
              <a:spcAft>
                <a:spcPct val="20000"/>
              </a:spcAft>
              <a:buClr>
                <a:srgbClr val="9F7136"/>
              </a:buClr>
              <a:tabLst>
                <a:tab pos="177800" algn="l"/>
                <a:tab pos="273050" algn="l"/>
              </a:tabLst>
              <a:defRPr/>
            </a:pPr>
            <a:endParaRPr lang="en-GB" dirty="0">
              <a:latin typeface="Roboto Slab" pitchFamily="2" charset="0"/>
              <a:ea typeface="Roboto Slab" pitchFamily="2" charset="0"/>
              <a:cs typeface="Roboto Slab" pitchFamily="2" charset="0"/>
            </a:endParaRPr>
          </a:p>
          <a:p>
            <a:pPr marL="273050" lvl="1" indent="-273050">
              <a:lnSpc>
                <a:spcPct val="90000"/>
              </a:lnSpc>
              <a:spcAft>
                <a:spcPct val="20000"/>
              </a:spcAft>
              <a:buClr>
                <a:srgbClr val="9F7136"/>
              </a:buClr>
              <a:buFont typeface="Wingdings" pitchFamily="2" charset="2"/>
              <a:buChar char="§"/>
              <a:tabLst>
                <a:tab pos="177800" algn="l"/>
                <a:tab pos="273050" algn="l"/>
              </a:tabLst>
              <a:defRPr/>
            </a:pPr>
            <a:endParaRPr lang="de-AT"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40829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4683919"/>
            <a:ext cx="1600200" cy="357188"/>
          </a:xfrm>
        </p:spPr>
        <p:txBody>
          <a:bodyPr/>
          <a:lstStyle/>
          <a:p>
            <a:fld id="{2BCE163F-7B9D-4840-A966-572BBA1EC294}" type="slidenum">
              <a:rPr lang="en-GB"/>
              <a:pPr/>
              <a:t>11</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600" y="478599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1143000" y="73486"/>
            <a:ext cx="642671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300" b="1" dirty="0" err="1"/>
              <a:t>Salami</a:t>
            </a:r>
            <a:r>
              <a:rPr lang="cs-CZ" sz="3300" b="1" dirty="0"/>
              <a:t> </a:t>
            </a:r>
            <a:r>
              <a:rPr lang="cs-CZ" sz="3300" b="1" dirty="0" err="1"/>
              <a:t>slicing</a:t>
            </a:r>
            <a:endParaRPr lang="en-GB" sz="3300"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700" y="1269321"/>
            <a:ext cx="51435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12</a:t>
            </a:fld>
            <a:endParaRPr lang="en-GB"/>
          </a:p>
        </p:txBody>
      </p:sp>
      <p:sp>
        <p:nvSpPr>
          <p:cNvPr id="223234" name="Rectangle 2"/>
          <p:cNvSpPr>
            <a:spLocks noGrp="1" noChangeArrowheads="1"/>
          </p:cNvSpPr>
          <p:nvPr>
            <p:ph type="title"/>
          </p:nvPr>
        </p:nvSpPr>
        <p:spPr>
          <a:xfrm>
            <a:off x="1146025" y="530725"/>
            <a:ext cx="6920849" cy="1028700"/>
          </a:xfrm>
        </p:spPr>
        <p:txBody>
          <a:bodyPr>
            <a:normAutofit fontScale="90000"/>
          </a:bodyPr>
          <a:lstStyle/>
          <a:p>
            <a:r>
              <a:rPr lang="en-GB" dirty="0">
                <a:solidFill>
                  <a:schemeClr val="tx1"/>
                </a:solidFill>
              </a:rPr>
              <a:t>Spain C-227/01</a:t>
            </a:r>
            <a:r>
              <a:rPr lang="cs-CZ" dirty="0">
                <a:solidFill>
                  <a:schemeClr val="tx1"/>
                </a:solidFill>
              </a:rPr>
              <a:t> - </a:t>
            </a:r>
            <a:r>
              <a:rPr lang="es-ES" sz="3000" dirty="0">
                <a:solidFill>
                  <a:schemeClr val="tx1"/>
                </a:solidFill>
              </a:rPr>
              <a:t>Valencia-Tarragona railway line, Las Palmas-Oropesa section</a:t>
            </a:r>
            <a:endParaRPr lang="en-GB" dirty="0">
              <a:solidFill>
                <a:schemeClr val="tx1"/>
              </a:solidFill>
            </a:endParaRP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2590225" y="1827706"/>
            <a:ext cx="4032448" cy="3024336"/>
          </a:xfrm>
          <a:prstGeom prst="rect">
            <a:avLst/>
          </a:prstGeom>
          <a:noFill/>
        </p:spPr>
      </p:pic>
    </p:spTree>
    <p:extLst>
      <p:ext uri="{BB962C8B-B14F-4D97-AF65-F5344CB8AC3E}">
        <p14:creationId xmlns:p14="http://schemas.microsoft.com/office/powerpoint/2010/main" val="330767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13</a:t>
            </a:fld>
            <a:endParaRPr lang="en-GB"/>
          </a:p>
        </p:txBody>
      </p:sp>
      <p:sp>
        <p:nvSpPr>
          <p:cNvPr id="223234" name="Rectangle 2"/>
          <p:cNvSpPr>
            <a:spLocks noGrp="1" noChangeArrowheads="1"/>
          </p:cNvSpPr>
          <p:nvPr>
            <p:ph type="title"/>
          </p:nvPr>
        </p:nvSpPr>
        <p:spPr>
          <a:xfrm>
            <a:off x="1036297" y="139304"/>
            <a:ext cx="6682335" cy="1028700"/>
          </a:xfrm>
        </p:spPr>
        <p:txBody>
          <a:bodyPr>
            <a:normAutofit/>
          </a:bodyPr>
          <a:lstStyle/>
          <a:p>
            <a:r>
              <a:rPr lang="en-GB" sz="1100" dirty="0">
                <a:solidFill>
                  <a:schemeClr val="tx1"/>
                </a:solidFill>
              </a:rPr>
              <a:t>Spain C-227/01</a:t>
            </a:r>
            <a:r>
              <a:rPr lang="cs-CZ" sz="1100" dirty="0">
                <a:solidFill>
                  <a:schemeClr val="tx1"/>
                </a:solidFill>
              </a:rPr>
              <a:t> - </a:t>
            </a:r>
            <a:r>
              <a:rPr lang="es-ES" dirty="0">
                <a:solidFill>
                  <a:schemeClr val="tx1"/>
                </a:solidFill>
              </a:rPr>
              <a:t>Valencia-Tarragona railway line, Las Palmas-Oropesa section</a:t>
            </a:r>
            <a:endParaRPr lang="en-GB" sz="1100" dirty="0">
              <a:solidFill>
                <a:schemeClr val="tx1"/>
              </a:solidFill>
            </a:endParaRPr>
          </a:p>
        </p:txBody>
      </p:sp>
      <p:sp>
        <p:nvSpPr>
          <p:cNvPr id="223235" name="Rectangle 3"/>
          <p:cNvSpPr>
            <a:spLocks noGrp="1" noChangeArrowheads="1"/>
          </p:cNvSpPr>
          <p:nvPr>
            <p:ph type="body" idx="1"/>
          </p:nvPr>
        </p:nvSpPr>
        <p:spPr>
          <a:xfrm>
            <a:off x="1547813" y="1168004"/>
            <a:ext cx="6280547" cy="3618309"/>
          </a:xfrm>
        </p:spPr>
        <p:txBody>
          <a:bodyPr>
            <a:normAutofit fontScale="92500" lnSpcReduction="20000"/>
          </a:bodyPr>
          <a:lstStyle/>
          <a:p>
            <a:pPr>
              <a:lnSpc>
                <a:spcPct val="90000"/>
              </a:lnSpc>
            </a:pPr>
            <a:r>
              <a:rPr lang="en-GB" sz="2100" b="1" dirty="0"/>
              <a:t>Annex I point 7 must be understood to include the doubling of an existing track, and not a mere modification.</a:t>
            </a:r>
          </a:p>
          <a:p>
            <a:pPr algn="just">
              <a:lnSpc>
                <a:spcPct val="90000"/>
              </a:lnSpc>
            </a:pPr>
            <a:r>
              <a:rPr lang="en-GB" sz="2100" b="1" dirty="0"/>
              <a:t>That the case concerned a short section of a long distance route is not relevant</a:t>
            </a:r>
            <a:r>
              <a:rPr lang="cs-CZ" sz="2100" b="1" dirty="0"/>
              <a:t>: </a:t>
            </a:r>
            <a:r>
              <a:rPr lang="en-US" sz="2100" i="1" dirty="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100" b="1" i="1" dirty="0"/>
          </a:p>
          <a:p>
            <a:pPr>
              <a:lnSpc>
                <a:spcPct val="90000"/>
              </a:lnSpc>
            </a:pPr>
            <a:r>
              <a:rPr lang="en-GB" sz="2100" b="1" dirty="0"/>
              <a:t>The new track would obviously create significant new nuisances, so no need to prove the existence of concrete negative effects – likelihood is sufficient.</a:t>
            </a:r>
          </a:p>
          <a:p>
            <a:pPr>
              <a:lnSpc>
                <a:spcPct val="90000"/>
              </a:lnSpc>
            </a:pPr>
            <a:r>
              <a:rPr lang="en-GB" sz="2100" b="1" dirty="0"/>
              <a:t>Note: this case pre-dates amendments by Directive 97/11.</a:t>
            </a:r>
          </a:p>
          <a:p>
            <a:pPr>
              <a:lnSpc>
                <a:spcPct val="90000"/>
              </a:lnSpc>
            </a:pPr>
            <a:endParaRPr lang="en-GB" sz="21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3">
            <a:extLst>
              <a:ext uri="{FF2B5EF4-FFF2-40B4-BE49-F238E27FC236}">
                <a16:creationId xmlns:a16="http://schemas.microsoft.com/office/drawing/2014/main" id="{2840A27A-D14C-B611-9696-C3BB088CD39D}"/>
              </a:ext>
            </a:extLst>
          </p:cNvPr>
          <p:cNvSpPr txBox="1"/>
          <p:nvPr/>
        </p:nvSpPr>
        <p:spPr>
          <a:xfrm>
            <a:off x="2260346" y="431462"/>
            <a:ext cx="5840046" cy="584775"/>
          </a:xfrm>
          <a:prstGeom prst="rect">
            <a:avLst/>
          </a:prstGeom>
          <a:noFill/>
        </p:spPr>
        <p:txBody>
          <a:bodyPr wrap="square" rtlCol="0">
            <a:spAutoFit/>
          </a:bodyPr>
          <a:lstStyle/>
          <a:p>
            <a:r>
              <a:rPr lang="cs-CZ" sz="3200" b="1" dirty="0">
                <a:latin typeface="Roboto Slab" pitchFamily="2" charset="0"/>
                <a:ea typeface="Roboto Slab" pitchFamily="2" charset="0"/>
                <a:cs typeface="Roboto Slab" pitchFamily="2" charset="0"/>
              </a:rPr>
              <a:t>EIA - </a:t>
            </a:r>
            <a:r>
              <a:rPr lang="fr-BE" sz="3200" dirty="0">
                <a:latin typeface="Roboto Slab" pitchFamily="2" charset="0"/>
                <a:ea typeface="Roboto Slab" pitchFamily="2" charset="0"/>
                <a:cs typeface="Roboto Slab" pitchFamily="2" charset="0"/>
              </a:rPr>
              <a:t>Wh</a:t>
            </a:r>
            <a:r>
              <a:rPr lang="cs-CZ" sz="3200" dirty="0">
                <a:latin typeface="Roboto Slab" pitchFamily="2" charset="0"/>
                <a:ea typeface="Roboto Slab" pitchFamily="2" charset="0"/>
                <a:cs typeface="Roboto Slab" pitchFamily="2" charset="0"/>
              </a:rPr>
              <a:t>ich</a:t>
            </a:r>
            <a:r>
              <a:rPr lang="fr-BE" sz="3200" dirty="0">
                <a:latin typeface="Roboto Slab" pitchFamily="2" charset="0"/>
                <a:ea typeface="Roboto Slab" pitchFamily="2" charset="0"/>
                <a:cs typeface="Roboto Slab" pitchFamily="2" charset="0"/>
              </a:rPr>
              <a:t> </a:t>
            </a:r>
            <a:r>
              <a:rPr lang="cs-CZ" sz="3200" dirty="0" err="1">
                <a:latin typeface="Roboto Slab" pitchFamily="2" charset="0"/>
                <a:ea typeface="Roboto Slab" pitchFamily="2" charset="0"/>
                <a:cs typeface="Roboto Slab" pitchFamily="2" charset="0"/>
              </a:rPr>
              <a:t>projects</a:t>
            </a:r>
            <a:r>
              <a:rPr lang="fr-BE" sz="3200" dirty="0">
                <a:latin typeface="Roboto Slab" pitchFamily="2" charset="0"/>
                <a:ea typeface="Roboto Slab" pitchFamily="2" charset="0"/>
                <a:cs typeface="Roboto Slab" pitchFamily="2" charset="0"/>
              </a:rPr>
              <a:t>?</a:t>
            </a:r>
            <a:endParaRPr lang="cs-CZ" sz="3200" b="1" dirty="0">
              <a:latin typeface="Roboto Slab" pitchFamily="2" charset="0"/>
              <a:ea typeface="Roboto Slab" pitchFamily="2" charset="0"/>
              <a:cs typeface="Roboto Slab" pitchFamily="2" charset="0"/>
            </a:endParaRPr>
          </a:p>
        </p:txBody>
      </p:sp>
      <p:sp>
        <p:nvSpPr>
          <p:cNvPr id="8" name="Rectangle 3">
            <a:extLst>
              <a:ext uri="{FF2B5EF4-FFF2-40B4-BE49-F238E27FC236}">
                <a16:creationId xmlns:a16="http://schemas.microsoft.com/office/drawing/2014/main" id="{F5ED3D66-252C-5D49-1F1A-404D2DAD66EC}"/>
              </a:ext>
            </a:extLst>
          </p:cNvPr>
          <p:cNvSpPr txBox="1">
            <a:spLocks noChangeArrowheads="1"/>
          </p:cNvSpPr>
          <p:nvPr/>
        </p:nvSpPr>
        <p:spPr>
          <a:xfrm>
            <a:off x="524383" y="1368662"/>
            <a:ext cx="3471926" cy="3452876"/>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r>
              <a:rPr lang="it-IT" dirty="0" err="1">
                <a:latin typeface="Roboto Slab" pitchFamily="2" charset="0"/>
                <a:ea typeface="Roboto Slab" pitchFamily="2" charset="0"/>
                <a:cs typeface="Roboto Slab" pitchFamily="2" charset="0"/>
              </a:rPr>
              <a:t>Annex</a:t>
            </a:r>
            <a:r>
              <a:rPr lang="it-IT" dirty="0">
                <a:latin typeface="Roboto Slab" pitchFamily="2" charset="0"/>
                <a:ea typeface="Roboto Slab" pitchFamily="2" charset="0"/>
                <a:cs typeface="Roboto Slab" pitchFamily="2" charset="0"/>
              </a:rPr>
              <a:t> I projects</a:t>
            </a:r>
          </a:p>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r>
              <a:rPr lang="it-IT" dirty="0" err="1">
                <a:latin typeface="Roboto Slab" pitchFamily="2" charset="0"/>
                <a:ea typeface="Roboto Slab" pitchFamily="2" charset="0"/>
                <a:cs typeface="Roboto Slab" pitchFamily="2" charset="0"/>
              </a:rPr>
              <a:t>Annex</a:t>
            </a:r>
            <a:r>
              <a:rPr lang="it-IT" dirty="0">
                <a:latin typeface="Roboto Slab" pitchFamily="2" charset="0"/>
                <a:ea typeface="Roboto Slab" pitchFamily="2" charset="0"/>
                <a:cs typeface="Roboto Slab" pitchFamily="2" charset="0"/>
              </a:rPr>
              <a:t> II projects</a:t>
            </a:r>
          </a:p>
        </p:txBody>
      </p:sp>
      <p:sp>
        <p:nvSpPr>
          <p:cNvPr id="9" name="Rectangle 4">
            <a:extLst>
              <a:ext uri="{FF2B5EF4-FFF2-40B4-BE49-F238E27FC236}">
                <a16:creationId xmlns:a16="http://schemas.microsoft.com/office/drawing/2014/main" id="{4F987130-B72A-609A-9B1B-032E450D5EE6}"/>
              </a:ext>
            </a:extLst>
          </p:cNvPr>
          <p:cNvSpPr txBox="1">
            <a:spLocks noChangeArrowheads="1"/>
          </p:cNvSpPr>
          <p:nvPr/>
        </p:nvSpPr>
        <p:spPr>
          <a:xfrm>
            <a:off x="4748276" y="1395946"/>
            <a:ext cx="3471926" cy="3452876"/>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1800" b="1" i="1" dirty="0">
              <a:latin typeface="Roboto Slab" pitchFamily="2" charset="0"/>
              <a:ea typeface="Roboto Slab" pitchFamily="2" charset="0"/>
              <a:cs typeface="Roboto Slab" pitchFamily="2" charset="0"/>
            </a:endParaRPr>
          </a:p>
          <a:p>
            <a:pPr marL="457200" indent="-457200" algn="ctr">
              <a:lnSpc>
                <a:spcPct val="90000"/>
              </a:lnSpc>
              <a:buFontTx/>
              <a:buNone/>
            </a:pPr>
            <a:r>
              <a:rPr lang="it-IT" b="1" dirty="0" err="1">
                <a:latin typeface="Roboto Slab" pitchFamily="2" charset="0"/>
                <a:ea typeface="Roboto Slab" pitchFamily="2" charset="0"/>
                <a:cs typeface="Roboto Slab" pitchFamily="2" charset="0"/>
              </a:rPr>
              <a:t>Mandatory</a:t>
            </a:r>
            <a:r>
              <a:rPr lang="it-IT" b="1" dirty="0">
                <a:latin typeface="Roboto Slab" pitchFamily="2" charset="0"/>
                <a:ea typeface="Roboto Slab" pitchFamily="2" charset="0"/>
                <a:cs typeface="Roboto Slab" pitchFamily="2" charset="0"/>
              </a:rPr>
              <a:t> </a:t>
            </a:r>
          </a:p>
          <a:p>
            <a:pPr marL="457200" indent="-457200" algn="ctr">
              <a:lnSpc>
                <a:spcPct val="90000"/>
              </a:lnSpc>
              <a:buFontTx/>
              <a:buNone/>
            </a:pPr>
            <a:r>
              <a:rPr lang="it-IT" b="1" dirty="0">
                <a:latin typeface="Roboto Slab" pitchFamily="2" charset="0"/>
                <a:ea typeface="Roboto Slab" pitchFamily="2" charset="0"/>
                <a:cs typeface="Roboto Slab" pitchFamily="2" charset="0"/>
              </a:rPr>
              <a:t>EIA</a:t>
            </a:r>
          </a:p>
          <a:p>
            <a:pPr marL="457200" indent="-457200">
              <a:lnSpc>
                <a:spcPct val="90000"/>
              </a:lnSpc>
            </a:pPr>
            <a:endParaRPr lang="it-IT" dirty="0">
              <a:latin typeface="Roboto Slab" pitchFamily="2" charset="0"/>
              <a:ea typeface="Roboto Slab" pitchFamily="2" charset="0"/>
              <a:cs typeface="Roboto Slab" pitchFamily="2" charset="0"/>
            </a:endParaRPr>
          </a:p>
          <a:p>
            <a:pPr marL="457200" indent="-457200" algn="ctr">
              <a:lnSpc>
                <a:spcPct val="90000"/>
              </a:lnSpc>
              <a:buFontTx/>
              <a:buNone/>
            </a:pPr>
            <a:r>
              <a:rPr lang="it-IT" b="1" dirty="0">
                <a:latin typeface="Roboto Slab" pitchFamily="2" charset="0"/>
                <a:ea typeface="Roboto Slab" pitchFamily="2" charset="0"/>
                <a:cs typeface="Roboto Slab" pitchFamily="2" charset="0"/>
              </a:rPr>
              <a:t>Screening</a:t>
            </a:r>
            <a:r>
              <a:rPr lang="it-IT" dirty="0">
                <a:latin typeface="Roboto Slab" pitchFamily="2" charset="0"/>
                <a:ea typeface="Roboto Slab" pitchFamily="2" charset="0"/>
                <a:cs typeface="Roboto Slab" pitchFamily="2" charset="0"/>
              </a:rPr>
              <a:t> </a:t>
            </a:r>
          </a:p>
          <a:p>
            <a:pPr marL="457200" indent="-457200" algn="ctr">
              <a:lnSpc>
                <a:spcPct val="90000"/>
              </a:lnSpc>
              <a:buFontTx/>
              <a:buNone/>
            </a:pPr>
            <a:r>
              <a:rPr lang="it-IT" sz="1800" dirty="0">
                <a:latin typeface="Roboto Slab" pitchFamily="2" charset="0"/>
                <a:ea typeface="Roboto Slab" pitchFamily="2" charset="0"/>
                <a:cs typeface="Roboto Slab" pitchFamily="2" charset="0"/>
              </a:rPr>
              <a:t>by </a:t>
            </a:r>
            <a:r>
              <a:rPr lang="it-IT" sz="1800" dirty="0" err="1">
                <a:latin typeface="Roboto Slab" pitchFamily="2" charset="0"/>
                <a:ea typeface="Roboto Slab" pitchFamily="2" charset="0"/>
                <a:cs typeface="Roboto Slab" pitchFamily="2" charset="0"/>
              </a:rPr>
              <a:t>Competent</a:t>
            </a:r>
            <a:r>
              <a:rPr lang="it-IT" sz="1800" dirty="0">
                <a:latin typeface="Roboto Slab" pitchFamily="2" charset="0"/>
                <a:ea typeface="Roboto Slab" pitchFamily="2" charset="0"/>
                <a:cs typeface="Roboto Slab" pitchFamily="2" charset="0"/>
              </a:rPr>
              <a:t> </a:t>
            </a:r>
            <a:r>
              <a:rPr lang="it-IT" sz="1800" dirty="0" err="1">
                <a:latin typeface="Roboto Slab" pitchFamily="2" charset="0"/>
                <a:ea typeface="Roboto Slab" pitchFamily="2" charset="0"/>
                <a:cs typeface="Roboto Slab" pitchFamily="2" charset="0"/>
              </a:rPr>
              <a:t>authorities</a:t>
            </a:r>
            <a:r>
              <a:rPr lang="it-IT" sz="1800" dirty="0">
                <a:latin typeface="Roboto Slab" pitchFamily="2" charset="0"/>
                <a:ea typeface="Roboto Slab" pitchFamily="2" charset="0"/>
                <a:cs typeface="Roboto Slab" pitchFamily="2" charset="0"/>
              </a:rPr>
              <a:t> to decide </a:t>
            </a:r>
            <a:r>
              <a:rPr lang="it-IT" sz="1800" dirty="0" err="1">
                <a:latin typeface="Roboto Slab" pitchFamily="2" charset="0"/>
                <a:ea typeface="Roboto Slab" pitchFamily="2" charset="0"/>
                <a:cs typeface="Roboto Slab" pitchFamily="2" charset="0"/>
              </a:rPr>
              <a:t>if</a:t>
            </a:r>
            <a:r>
              <a:rPr lang="it-IT" sz="1800" dirty="0">
                <a:latin typeface="Roboto Slab" pitchFamily="2" charset="0"/>
                <a:ea typeface="Roboto Slab" pitchFamily="2" charset="0"/>
                <a:cs typeface="Roboto Slab" pitchFamily="2" charset="0"/>
              </a:rPr>
              <a:t> </a:t>
            </a:r>
          </a:p>
          <a:p>
            <a:pPr marL="457200" indent="-457200" algn="ctr">
              <a:lnSpc>
                <a:spcPct val="90000"/>
              </a:lnSpc>
              <a:buFontTx/>
              <a:buNone/>
            </a:pPr>
            <a:r>
              <a:rPr lang="it-IT" sz="1800" dirty="0">
                <a:latin typeface="Roboto Slab" pitchFamily="2" charset="0"/>
                <a:ea typeface="Roboto Slab" pitchFamily="2" charset="0"/>
                <a:cs typeface="Roboto Slab" pitchFamily="2" charset="0"/>
              </a:rPr>
              <a:t>EIA </a:t>
            </a:r>
            <a:r>
              <a:rPr lang="it-IT" sz="1800" dirty="0" err="1">
                <a:latin typeface="Roboto Slab" pitchFamily="2" charset="0"/>
                <a:ea typeface="Roboto Slab" pitchFamily="2" charset="0"/>
                <a:cs typeface="Roboto Slab" pitchFamily="2" charset="0"/>
              </a:rPr>
              <a:t>needed</a:t>
            </a:r>
            <a:r>
              <a:rPr lang="it-IT" sz="1800" dirty="0">
                <a:latin typeface="Roboto Slab" pitchFamily="2" charset="0"/>
                <a:ea typeface="Roboto Slab" pitchFamily="2" charset="0"/>
                <a:cs typeface="Roboto Slab" pitchFamily="2" charset="0"/>
              </a:rPr>
              <a:t> or </a:t>
            </a:r>
            <a:r>
              <a:rPr lang="it-IT" sz="1800" dirty="0" err="1">
                <a:latin typeface="Roboto Slab" pitchFamily="2" charset="0"/>
                <a:ea typeface="Roboto Slab" pitchFamily="2" charset="0"/>
                <a:cs typeface="Roboto Slab" pitchFamily="2" charset="0"/>
              </a:rPr>
              <a:t>not</a:t>
            </a:r>
            <a:endParaRPr lang="it-IT" sz="1800" dirty="0">
              <a:latin typeface="Roboto Slab" pitchFamily="2" charset="0"/>
              <a:ea typeface="Roboto Slab" pitchFamily="2" charset="0"/>
              <a:cs typeface="Roboto Slab" pitchFamily="2" charset="0"/>
            </a:endParaRPr>
          </a:p>
        </p:txBody>
      </p:sp>
      <p:sp>
        <p:nvSpPr>
          <p:cNvPr id="10" name="AutoShape 5">
            <a:extLst>
              <a:ext uri="{FF2B5EF4-FFF2-40B4-BE49-F238E27FC236}">
                <a16:creationId xmlns:a16="http://schemas.microsoft.com/office/drawing/2014/main" id="{90E24E20-490B-648C-08EA-6B016ED785D7}"/>
              </a:ext>
            </a:extLst>
          </p:cNvPr>
          <p:cNvSpPr>
            <a:spLocks noChangeArrowheads="1"/>
          </p:cNvSpPr>
          <p:nvPr/>
        </p:nvSpPr>
        <p:spPr bwMode="auto">
          <a:xfrm>
            <a:off x="3477848" y="1966425"/>
            <a:ext cx="1181901" cy="3835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100">
              <a:latin typeface="Roboto Slab" pitchFamily="2" charset="0"/>
              <a:ea typeface="Roboto Slab" pitchFamily="2" charset="0"/>
              <a:cs typeface="Roboto Slab" pitchFamily="2" charset="0"/>
            </a:endParaRPr>
          </a:p>
        </p:txBody>
      </p:sp>
      <p:sp>
        <p:nvSpPr>
          <p:cNvPr id="11" name="AutoShape 6">
            <a:extLst>
              <a:ext uri="{FF2B5EF4-FFF2-40B4-BE49-F238E27FC236}">
                <a16:creationId xmlns:a16="http://schemas.microsoft.com/office/drawing/2014/main" id="{9D2D280E-E89A-078D-73EB-EA0EA750B32A}"/>
              </a:ext>
            </a:extLst>
          </p:cNvPr>
          <p:cNvSpPr>
            <a:spLocks noChangeArrowheads="1"/>
          </p:cNvSpPr>
          <p:nvPr/>
        </p:nvSpPr>
        <p:spPr bwMode="auto">
          <a:xfrm>
            <a:off x="3477848" y="3571066"/>
            <a:ext cx="1181901" cy="3835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10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41055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E68291FB-ECF8-0DD9-60D9-1A6D2A4666A4}"/>
              </a:ext>
            </a:extLst>
          </p:cNvPr>
          <p:cNvSpPr txBox="1"/>
          <p:nvPr/>
        </p:nvSpPr>
        <p:spPr>
          <a:xfrm>
            <a:off x="1722677" y="232681"/>
            <a:ext cx="6408712"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cs-CZ" sz="2800" dirty="0" err="1">
                <a:latin typeface="Roboto Slab" pitchFamily="2" charset="0"/>
                <a:ea typeface="Roboto Slab" pitchFamily="2" charset="0"/>
                <a:cs typeface="Roboto Slab" pitchFamily="2" charset="0"/>
              </a:rPr>
              <a:t>examples</a:t>
            </a:r>
            <a:endParaRPr lang="cs-CZ" sz="2800" b="1" dirty="0">
              <a:latin typeface="Roboto Slab" pitchFamily="2" charset="0"/>
              <a:ea typeface="Roboto Slab" pitchFamily="2" charset="0"/>
              <a:cs typeface="Roboto Slab" pitchFamily="2" charset="0"/>
            </a:endParaRPr>
          </a:p>
        </p:txBody>
      </p:sp>
      <p:sp>
        <p:nvSpPr>
          <p:cNvPr id="4" name="Rectangle 3">
            <a:extLst>
              <a:ext uri="{FF2B5EF4-FFF2-40B4-BE49-F238E27FC236}">
                <a16:creationId xmlns:a16="http://schemas.microsoft.com/office/drawing/2014/main" id="{54128EFC-D5B0-132C-198D-BCEB1184F540}"/>
              </a:ext>
            </a:extLst>
          </p:cNvPr>
          <p:cNvSpPr txBox="1">
            <a:spLocks noChangeArrowheads="1"/>
          </p:cNvSpPr>
          <p:nvPr/>
        </p:nvSpPr>
        <p:spPr>
          <a:xfrm>
            <a:off x="387349" y="1244304"/>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1600" b="1" dirty="0">
                <a:latin typeface="Roboto Slab" pitchFamily="2" charset="0"/>
                <a:ea typeface="Roboto Slab" pitchFamily="2" charset="0"/>
                <a:cs typeface="Roboto Slab" pitchFamily="2" charset="0"/>
              </a:rPr>
              <a:t>ANNEX I</a:t>
            </a:r>
          </a:p>
          <a:p>
            <a:pPr>
              <a:lnSpc>
                <a:spcPct val="90000"/>
              </a:lnSpc>
            </a:pPr>
            <a:r>
              <a:rPr lang="fr-BE" sz="1600" dirty="0">
                <a:latin typeface="Roboto Slab" pitchFamily="2" charset="0"/>
                <a:ea typeface="Roboto Slab" pitchFamily="2" charset="0"/>
                <a:cs typeface="Roboto Slab" pitchFamily="2" charset="0"/>
              </a:rPr>
              <a:t>Long-distance </a:t>
            </a:r>
            <a:r>
              <a:rPr lang="fr-BE" sz="1600" b="1" dirty="0">
                <a:latin typeface="Roboto Slab" pitchFamily="2" charset="0"/>
                <a:ea typeface="Roboto Slab" pitchFamily="2" charset="0"/>
                <a:cs typeface="Roboto Slab" pitchFamily="2" charset="0"/>
              </a:rPr>
              <a:t>railway</a:t>
            </a:r>
            <a:r>
              <a:rPr lang="fr-BE" sz="1600" dirty="0">
                <a:latin typeface="Roboto Slab" pitchFamily="2" charset="0"/>
                <a:ea typeface="Roboto Slab" pitchFamily="2" charset="0"/>
                <a:cs typeface="Roboto Slab" pitchFamily="2" charset="0"/>
              </a:rPr>
              <a:t> lines </a:t>
            </a:r>
          </a:p>
          <a:p>
            <a:pPr>
              <a:lnSpc>
                <a:spcPct val="90000"/>
              </a:lnSpc>
              <a:spcBef>
                <a:spcPct val="15000"/>
              </a:spcBef>
            </a:pPr>
            <a:r>
              <a:rPr lang="fr-BE" sz="1600" b="1" dirty="0">
                <a:latin typeface="Roboto Slab" pitchFamily="2" charset="0"/>
                <a:ea typeface="Roboto Slab" pitchFamily="2" charset="0"/>
                <a:cs typeface="Roboto Slab" pitchFamily="2" charset="0"/>
              </a:rPr>
              <a:t>Motorways</a:t>
            </a:r>
            <a:r>
              <a:rPr lang="fr-BE" sz="1600" dirty="0">
                <a:latin typeface="Roboto Slab" pitchFamily="2" charset="0"/>
                <a:ea typeface="Roboto Slab" pitchFamily="2" charset="0"/>
                <a:cs typeface="Roboto Slab" pitchFamily="2" charset="0"/>
              </a:rPr>
              <a:t>, express roads, </a:t>
            </a:r>
            <a:r>
              <a:rPr lang="fr-BE" sz="1600" b="1" dirty="0">
                <a:latin typeface="Roboto Slab" pitchFamily="2" charset="0"/>
                <a:ea typeface="Roboto Slab" pitchFamily="2" charset="0"/>
                <a:cs typeface="Roboto Slab" pitchFamily="2" charset="0"/>
              </a:rPr>
              <a:t>roads</a:t>
            </a:r>
            <a:r>
              <a:rPr lang="fr-BE" sz="1600" dirty="0">
                <a:latin typeface="Roboto Slab" pitchFamily="2" charset="0"/>
                <a:ea typeface="Roboto Slab" pitchFamily="2" charset="0"/>
                <a:cs typeface="Roboto Slab" pitchFamily="2" charset="0"/>
              </a:rPr>
              <a:t> of four lanes or more (of at least 10Km)</a:t>
            </a:r>
          </a:p>
          <a:p>
            <a:pPr>
              <a:lnSpc>
                <a:spcPct val="90000"/>
              </a:lnSpc>
              <a:spcBef>
                <a:spcPct val="15000"/>
              </a:spcBef>
            </a:pPr>
            <a:r>
              <a:rPr lang="fr-BE" sz="1600" b="1" dirty="0">
                <a:latin typeface="Roboto Slab" pitchFamily="2" charset="0"/>
                <a:ea typeface="Roboto Slab" pitchFamily="2" charset="0"/>
                <a:cs typeface="Roboto Slab" pitchFamily="2" charset="0"/>
              </a:rPr>
              <a:t>Waste</a:t>
            </a:r>
            <a:r>
              <a:rPr lang="fr-BE" sz="1600" dirty="0">
                <a:latin typeface="Roboto Slab" pitchFamily="2" charset="0"/>
                <a:ea typeface="Roboto Slab" pitchFamily="2" charset="0"/>
                <a:cs typeface="Roboto Slab" pitchFamily="2" charset="0"/>
              </a:rPr>
              <a:t> disposal installations</a:t>
            </a:r>
          </a:p>
          <a:p>
            <a:pPr lvl="1">
              <a:lnSpc>
                <a:spcPct val="90000"/>
              </a:lnSpc>
            </a:pPr>
            <a:r>
              <a:rPr lang="fr-BE" sz="1400" dirty="0">
                <a:latin typeface="Roboto Slab" pitchFamily="2" charset="0"/>
                <a:ea typeface="Roboto Slab" pitchFamily="2" charset="0"/>
                <a:cs typeface="Roboto Slab" pitchFamily="2" charset="0"/>
              </a:rPr>
              <a:t>for hazardous waste</a:t>
            </a:r>
          </a:p>
          <a:p>
            <a:pPr lvl="1">
              <a:lnSpc>
                <a:spcPct val="90000"/>
              </a:lnSpc>
            </a:pPr>
            <a:r>
              <a:rPr lang="fr-BE" sz="1400" dirty="0">
                <a:latin typeface="Roboto Slab" pitchFamily="2" charset="0"/>
                <a:ea typeface="Roboto Slab" pitchFamily="2" charset="0"/>
                <a:cs typeface="Roboto Slab" pitchFamily="2" charset="0"/>
              </a:rPr>
              <a:t>for non hazardous waste (above 100 tonnes/day)</a:t>
            </a:r>
          </a:p>
          <a:p>
            <a:pPr>
              <a:lnSpc>
                <a:spcPct val="90000"/>
              </a:lnSpc>
              <a:spcBef>
                <a:spcPct val="15000"/>
              </a:spcBef>
            </a:pPr>
            <a:r>
              <a:rPr lang="fr-BE" sz="1600" b="1" dirty="0">
                <a:latin typeface="Roboto Slab" pitchFamily="2" charset="0"/>
                <a:ea typeface="Roboto Slab" pitchFamily="2" charset="0"/>
                <a:cs typeface="Roboto Slab" pitchFamily="2" charset="0"/>
              </a:rPr>
              <a:t>Waste water</a:t>
            </a:r>
            <a:r>
              <a:rPr lang="fr-BE" sz="1600" dirty="0">
                <a:latin typeface="Roboto Slab" pitchFamily="2" charset="0"/>
                <a:ea typeface="Roboto Slab" pitchFamily="2" charset="0"/>
                <a:cs typeface="Roboto Slab" pitchFamily="2" charset="0"/>
              </a:rPr>
              <a:t> treatment plants (above 150000 p.e.)</a:t>
            </a:r>
          </a:p>
          <a:p>
            <a:pPr>
              <a:lnSpc>
                <a:spcPct val="90000"/>
              </a:lnSpc>
              <a:spcBef>
                <a:spcPct val="15000"/>
              </a:spcBef>
            </a:pPr>
            <a:r>
              <a:rPr lang="fr-BE" sz="1600" dirty="0">
                <a:solidFill>
                  <a:srgbClr val="CC3300"/>
                </a:solidFill>
                <a:latin typeface="Roboto Slab" pitchFamily="2" charset="0"/>
                <a:ea typeface="Roboto Slab" pitchFamily="2" charset="0"/>
                <a:cs typeface="Roboto Slab" pitchFamily="2" charset="0"/>
              </a:rPr>
              <a:t>[</a:t>
            </a:r>
            <a:r>
              <a:rPr lang="en-US" sz="1600" dirty="0">
                <a:solidFill>
                  <a:srgbClr val="CC3300"/>
                </a:solidFill>
                <a:latin typeface="Roboto Slab" pitchFamily="2" charset="0"/>
                <a:ea typeface="Roboto Slab" pitchFamily="2" charset="0"/>
                <a:cs typeface="Roboto Slab" pitchFamily="2" charset="0"/>
              </a:rPr>
              <a:t>+ </a:t>
            </a:r>
            <a:r>
              <a:rPr lang="fr-BE" sz="1600" dirty="0">
                <a:solidFill>
                  <a:srgbClr val="CC3300"/>
                </a:solidFill>
                <a:latin typeface="Roboto Slab" pitchFamily="2" charset="0"/>
                <a:ea typeface="Roboto Slab" pitchFamily="2" charset="0"/>
                <a:cs typeface="Roboto Slab" pitchFamily="2" charset="0"/>
              </a:rPr>
              <a:t>changes or extensions of Annex I projects meeting Annex I thresholds]</a:t>
            </a:r>
          </a:p>
          <a:p>
            <a:pPr>
              <a:lnSpc>
                <a:spcPct val="90000"/>
              </a:lnSpc>
              <a:spcBef>
                <a:spcPct val="15000"/>
              </a:spcBef>
            </a:pPr>
            <a:r>
              <a:rPr lang="fr-BE" sz="1600" dirty="0">
                <a:latin typeface="Roboto Slab" pitchFamily="2" charset="0"/>
                <a:ea typeface="Roboto Slab" pitchFamily="2" charset="0"/>
                <a:cs typeface="Roboto Slab" pitchFamily="2" charset="0"/>
              </a:rPr>
              <a:t>….</a:t>
            </a:r>
            <a:endParaRPr lang="en-GB" sz="1600" dirty="0">
              <a:latin typeface="Roboto Slab" pitchFamily="2" charset="0"/>
              <a:ea typeface="Roboto Slab" pitchFamily="2" charset="0"/>
              <a:cs typeface="Roboto Slab" pitchFamily="2" charset="0"/>
            </a:endParaRPr>
          </a:p>
        </p:txBody>
      </p:sp>
      <p:sp>
        <p:nvSpPr>
          <p:cNvPr id="5" name="Rectangle 4">
            <a:extLst>
              <a:ext uri="{FF2B5EF4-FFF2-40B4-BE49-F238E27FC236}">
                <a16:creationId xmlns:a16="http://schemas.microsoft.com/office/drawing/2014/main" id="{6853C94F-FCC0-5A40-E263-9287E9816EE1}"/>
              </a:ext>
            </a:extLst>
          </p:cNvPr>
          <p:cNvSpPr txBox="1">
            <a:spLocks noChangeArrowheads="1"/>
          </p:cNvSpPr>
          <p:nvPr/>
        </p:nvSpPr>
        <p:spPr>
          <a:xfrm>
            <a:off x="4676774" y="1209675"/>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1600" b="1" dirty="0">
                <a:latin typeface="Roboto Slab" pitchFamily="2" charset="0"/>
                <a:ea typeface="Roboto Slab" pitchFamily="2" charset="0"/>
                <a:cs typeface="Roboto Slab" pitchFamily="2" charset="0"/>
              </a:rPr>
              <a:t>ANNEX II</a:t>
            </a:r>
          </a:p>
          <a:p>
            <a:pPr>
              <a:lnSpc>
                <a:spcPct val="90000"/>
              </a:lnSpc>
            </a:pPr>
            <a:r>
              <a:rPr lang="fr-BE" sz="1600" dirty="0">
                <a:latin typeface="Roboto Slab" pitchFamily="2" charset="0"/>
                <a:ea typeface="Roboto Slab" pitchFamily="2" charset="0"/>
                <a:cs typeface="Roboto Slab" pitchFamily="2" charset="0"/>
              </a:rPr>
              <a:t>Construction of </a:t>
            </a:r>
            <a:r>
              <a:rPr lang="fr-BE" sz="1600" b="1" dirty="0">
                <a:latin typeface="Roboto Slab" pitchFamily="2" charset="0"/>
                <a:ea typeface="Roboto Slab" pitchFamily="2" charset="0"/>
                <a:cs typeface="Roboto Slab" pitchFamily="2" charset="0"/>
              </a:rPr>
              <a:t>railways</a:t>
            </a:r>
            <a:r>
              <a:rPr lang="fr-BE" sz="1600" dirty="0">
                <a:latin typeface="Roboto Slab" pitchFamily="2" charset="0"/>
                <a:ea typeface="Roboto Slab" pitchFamily="2" charset="0"/>
                <a:cs typeface="Roboto Slab" pitchFamily="2" charset="0"/>
              </a:rPr>
              <a:t> and </a:t>
            </a:r>
            <a:r>
              <a:rPr lang="fr-BE" sz="1600" b="1" dirty="0">
                <a:latin typeface="Roboto Slab" pitchFamily="2" charset="0"/>
                <a:ea typeface="Roboto Slab" pitchFamily="2" charset="0"/>
                <a:cs typeface="Roboto Slab" pitchFamily="2" charset="0"/>
              </a:rPr>
              <a:t>roads</a:t>
            </a:r>
            <a:r>
              <a:rPr lang="fr-BE" sz="1600" dirty="0">
                <a:latin typeface="Roboto Slab" pitchFamily="2" charset="0"/>
                <a:ea typeface="Roboto Slab" pitchFamily="2" charset="0"/>
                <a:cs typeface="Roboto Slab" pitchFamily="2" charset="0"/>
              </a:rPr>
              <a:t> not included in Annex I</a:t>
            </a:r>
          </a:p>
          <a:p>
            <a:pPr>
              <a:lnSpc>
                <a:spcPct val="90000"/>
              </a:lnSpc>
            </a:pPr>
            <a:r>
              <a:rPr lang="fr-BE" sz="1600" b="1" dirty="0">
                <a:latin typeface="Roboto Slab" pitchFamily="2" charset="0"/>
                <a:ea typeface="Roboto Slab" pitchFamily="2" charset="0"/>
                <a:cs typeface="Roboto Slab" pitchFamily="2" charset="0"/>
              </a:rPr>
              <a:t>Waste</a:t>
            </a:r>
            <a:r>
              <a:rPr lang="fr-BE" sz="1600" dirty="0">
                <a:latin typeface="Roboto Slab" pitchFamily="2" charset="0"/>
                <a:ea typeface="Roboto Slab" pitchFamily="2" charset="0"/>
                <a:cs typeface="Roboto Slab" pitchFamily="2" charset="0"/>
              </a:rPr>
              <a:t> disposal installations and </a:t>
            </a:r>
            <a:r>
              <a:rPr lang="fr-BE" sz="1600" b="1" dirty="0">
                <a:latin typeface="Roboto Slab" pitchFamily="2" charset="0"/>
                <a:ea typeface="Roboto Slab" pitchFamily="2" charset="0"/>
                <a:cs typeface="Roboto Slab" pitchFamily="2" charset="0"/>
              </a:rPr>
              <a:t>waste water</a:t>
            </a:r>
            <a:r>
              <a:rPr lang="fr-BE" sz="1600" dirty="0">
                <a:latin typeface="Roboto Slab" pitchFamily="2" charset="0"/>
                <a:ea typeface="Roboto Slab" pitchFamily="2" charset="0"/>
                <a:cs typeface="Roboto Slab" pitchFamily="2" charset="0"/>
              </a:rPr>
              <a:t> treatment plants not included in Annex I</a:t>
            </a:r>
          </a:p>
          <a:p>
            <a:pPr>
              <a:lnSpc>
                <a:spcPct val="90000"/>
              </a:lnSpc>
            </a:pPr>
            <a:r>
              <a:rPr lang="fr-BE" sz="1600" b="1" dirty="0">
                <a:latin typeface="Roboto Slab" pitchFamily="2" charset="0"/>
                <a:ea typeface="Roboto Slab" pitchFamily="2" charset="0"/>
                <a:cs typeface="Roboto Slab" pitchFamily="2" charset="0"/>
              </a:rPr>
              <a:t>Urban development projects</a:t>
            </a:r>
          </a:p>
          <a:p>
            <a:pPr>
              <a:lnSpc>
                <a:spcPct val="90000"/>
              </a:lnSpc>
            </a:pPr>
            <a:r>
              <a:rPr lang="fr-BE" sz="1600" b="1" dirty="0">
                <a:latin typeface="Roboto Slab" pitchFamily="2" charset="0"/>
                <a:ea typeface="Roboto Slab" pitchFamily="2" charset="0"/>
                <a:cs typeface="Roboto Slab" pitchFamily="2" charset="0"/>
              </a:rPr>
              <a:t>Changes or extensions</a:t>
            </a:r>
            <a:r>
              <a:rPr lang="fr-BE" sz="1600" dirty="0">
                <a:latin typeface="Roboto Slab" pitchFamily="2" charset="0"/>
                <a:ea typeface="Roboto Slab" pitchFamily="2" charset="0"/>
                <a:cs typeface="Roboto Slab" pitchFamily="2" charset="0"/>
              </a:rPr>
              <a:t> of Annex I and II projects that may have adverse environmental effects </a:t>
            </a:r>
            <a:endParaRPr lang="cs-CZ" sz="1600" dirty="0">
              <a:latin typeface="Roboto Slab" pitchFamily="2" charset="0"/>
              <a:ea typeface="Roboto Slab" pitchFamily="2" charset="0"/>
              <a:cs typeface="Roboto Slab" pitchFamily="2" charset="0"/>
            </a:endParaRPr>
          </a:p>
          <a:p>
            <a:pPr>
              <a:lnSpc>
                <a:spcPct val="90000"/>
              </a:lnSpc>
            </a:pPr>
            <a:r>
              <a:rPr lang="fr-BE" sz="1600" dirty="0">
                <a:solidFill>
                  <a:srgbClr val="CC3300"/>
                </a:solidFill>
                <a:latin typeface="Roboto Slab" pitchFamily="2" charset="0"/>
                <a:ea typeface="Roboto Slab" pitchFamily="2" charset="0"/>
                <a:cs typeface="Roboto Slab" pitchFamily="2" charset="0"/>
              </a:rPr>
              <a:t>[</a:t>
            </a:r>
            <a:r>
              <a:rPr lang="en-US" sz="1600" dirty="0">
                <a:solidFill>
                  <a:srgbClr val="CC3300"/>
                </a:solidFill>
                <a:latin typeface="Roboto Slab" pitchFamily="2" charset="0"/>
                <a:ea typeface="Roboto Slab" pitchFamily="2" charset="0"/>
                <a:cs typeface="Roboto Slab" pitchFamily="2" charset="0"/>
              </a:rPr>
              <a:t>+</a:t>
            </a:r>
            <a:r>
              <a:rPr lang="fr-BE" sz="1600" dirty="0">
                <a:solidFill>
                  <a:srgbClr val="CC3300"/>
                </a:solidFill>
                <a:latin typeface="Roboto Slab" pitchFamily="2" charset="0"/>
                <a:ea typeface="Roboto Slab" pitchFamily="2" charset="0"/>
                <a:cs typeface="Roboto Slab" pitchFamily="2" charset="0"/>
              </a:rPr>
              <a:t> modifications not included in Annex I]</a:t>
            </a:r>
          </a:p>
          <a:p>
            <a:pPr>
              <a:lnSpc>
                <a:spcPct val="90000"/>
              </a:lnSpc>
            </a:pPr>
            <a:r>
              <a:rPr lang="fr-BE" sz="1600" dirty="0">
                <a:latin typeface="Roboto Slab" pitchFamily="2" charset="0"/>
                <a:ea typeface="Roboto Slab" pitchFamily="2" charset="0"/>
                <a:cs typeface="Roboto Slab" pitchFamily="2" charset="0"/>
              </a:rPr>
              <a:t>….</a:t>
            </a:r>
            <a:endParaRPr lang="en-GB"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56031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descr="A white paper with black text&#10;&#10;Description automatically generated">
            <a:extLst>
              <a:ext uri="{FF2B5EF4-FFF2-40B4-BE49-F238E27FC236}">
                <a16:creationId xmlns:a16="http://schemas.microsoft.com/office/drawing/2014/main" id="{7C85F363-F39F-42DF-CCCA-A1EC16D12740}"/>
              </a:ext>
            </a:extLst>
          </p:cNvPr>
          <p:cNvPicPr>
            <a:picLocks noChangeAspect="1"/>
          </p:cNvPicPr>
          <p:nvPr/>
        </p:nvPicPr>
        <p:blipFill>
          <a:blip r:embed="rId3"/>
          <a:stretch>
            <a:fillRect/>
          </a:stretch>
        </p:blipFill>
        <p:spPr>
          <a:xfrm>
            <a:off x="1430630" y="50800"/>
            <a:ext cx="6282741" cy="5041900"/>
          </a:xfrm>
          <a:prstGeom prst="rect">
            <a:avLst/>
          </a:prstGeom>
          <a:noFill/>
        </p:spPr>
      </p:pic>
    </p:spTree>
    <p:extLst>
      <p:ext uri="{BB962C8B-B14F-4D97-AF65-F5344CB8AC3E}">
        <p14:creationId xmlns:p14="http://schemas.microsoft.com/office/powerpoint/2010/main" val="321830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493-89E1-05F7-304F-8E9563F7107B}"/>
              </a:ext>
            </a:extLst>
          </p:cNvPr>
          <p:cNvSpPr txBox="1">
            <a:spLocks/>
          </p:cNvSpPr>
          <p:nvPr/>
        </p:nvSpPr>
        <p:spPr>
          <a:xfrm>
            <a:off x="542440" y="417701"/>
            <a:ext cx="8229600" cy="576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a:latin typeface="Roboto Slab" pitchFamily="2" charset="0"/>
                <a:ea typeface="Roboto Slab" pitchFamily="2" charset="0"/>
                <a:cs typeface="Roboto Slab" pitchFamily="2" charset="0"/>
              </a:rPr>
              <a:t>Level of thresholds - case law</a:t>
            </a:r>
            <a:endParaRPr lang="de-AT" altLang="en-US" sz="2400">
              <a:latin typeface="Roboto Slab" pitchFamily="2" charset="0"/>
              <a:ea typeface="Roboto Slab" pitchFamily="2" charset="0"/>
              <a:cs typeface="Roboto Slab" pitchFamily="2" charset="0"/>
            </a:endParaRPr>
          </a:p>
        </p:txBody>
      </p:sp>
      <p:sp>
        <p:nvSpPr>
          <p:cNvPr id="3" name="Content Placeholder 2">
            <a:extLst>
              <a:ext uri="{FF2B5EF4-FFF2-40B4-BE49-F238E27FC236}">
                <a16:creationId xmlns:a16="http://schemas.microsoft.com/office/drawing/2014/main" id="{638699FA-F2D6-4455-56C2-4C82A02CBAF8}"/>
              </a:ext>
            </a:extLst>
          </p:cNvPr>
          <p:cNvSpPr txBox="1">
            <a:spLocks/>
          </p:cNvSpPr>
          <p:nvPr/>
        </p:nvSpPr>
        <p:spPr>
          <a:xfrm>
            <a:off x="604352" y="993964"/>
            <a:ext cx="8229600" cy="44656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Member States have a level of discretion to establish thresholds or criteria, BUT limited by the obligation (Art 2(1)) to make projects likely, by virtue inter alia of their nature, size or location, to have significant effects on the environment subject to an impact assessment (C-244/12, </a:t>
            </a:r>
            <a:r>
              <a:rPr lang="en-GB" altLang="en-US" sz="1600" i="1" dirty="0" err="1">
                <a:latin typeface="Roboto Slab" pitchFamily="2" charset="0"/>
                <a:ea typeface="Roboto Slab" pitchFamily="2" charset="0"/>
                <a:cs typeface="Roboto Slab" pitchFamily="2" charset="0"/>
              </a:rPr>
              <a:t>Salzburger</a:t>
            </a:r>
            <a:r>
              <a:rPr lang="en-GB" altLang="en-US" sz="1600" i="1" dirty="0">
                <a:latin typeface="Roboto Slab" pitchFamily="2" charset="0"/>
                <a:ea typeface="Roboto Slab" pitchFamily="2" charset="0"/>
                <a:cs typeface="Roboto Slab" pitchFamily="2" charset="0"/>
              </a:rPr>
              <a:t> </a:t>
            </a:r>
            <a:r>
              <a:rPr lang="en-GB" altLang="en-US" sz="1600" i="1" dirty="0" err="1">
                <a:latin typeface="Roboto Slab" pitchFamily="2" charset="0"/>
                <a:ea typeface="Roboto Slab" pitchFamily="2" charset="0"/>
                <a:cs typeface="Roboto Slab" pitchFamily="2" charset="0"/>
              </a:rPr>
              <a:t>Flughafen</a:t>
            </a:r>
            <a:r>
              <a:rPr lang="en-GB" altLang="en-US" sz="1600" dirty="0">
                <a:latin typeface="Roboto Slab" pitchFamily="2" charset="0"/>
                <a:ea typeface="Roboto Slab" pitchFamily="2" charset="0"/>
                <a:cs typeface="Roboto Slab" pitchFamily="2" charset="0"/>
              </a:rPr>
              <a:t>, C-531/13, </a:t>
            </a:r>
            <a:r>
              <a:rPr lang="en-GB" altLang="en-US" sz="1600" i="1" dirty="0" err="1">
                <a:latin typeface="Roboto Slab" pitchFamily="2" charset="0"/>
                <a:ea typeface="Roboto Slab" pitchFamily="2" charset="0"/>
                <a:cs typeface="Roboto Slab" pitchFamily="2" charset="0"/>
              </a:rPr>
              <a:t>Kornhuber</a:t>
            </a:r>
            <a:r>
              <a:rPr lang="en-GB" altLang="en-US" sz="1600" i="1" dirty="0">
                <a:latin typeface="Roboto Slab" pitchFamily="2" charset="0"/>
                <a:ea typeface="Roboto Slab" pitchFamily="2" charset="0"/>
                <a:cs typeface="Roboto Slab" pitchFamily="2" charset="0"/>
              </a:rPr>
              <a:t> and Others</a:t>
            </a:r>
            <a:r>
              <a:rPr lang="en-GB" altLang="en-US" sz="1600" dirty="0">
                <a:latin typeface="Roboto Slab" pitchFamily="2" charset="0"/>
                <a:ea typeface="Roboto Slab" pitchFamily="2" charset="0"/>
                <a:cs typeface="Roboto Slab" pitchFamily="2" charset="0"/>
              </a:rPr>
              <a:t>, paragraph 40-41); </a:t>
            </a:r>
          </a:p>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Thresholds/criteria are to help in screening, not exempt classes of projects, UNLESS, when viewed as a whole, they would not be likely to have significant environmental effects – (</a:t>
            </a:r>
            <a:r>
              <a:rPr lang="en-GB" altLang="en-US" sz="1600" i="1" dirty="0">
                <a:latin typeface="Roboto Slab" pitchFamily="2" charset="0"/>
                <a:ea typeface="Roboto Slab" pitchFamily="2" charset="0"/>
                <a:cs typeface="Roboto Slab" pitchFamily="2" charset="0"/>
              </a:rPr>
              <a:t>e.g. </a:t>
            </a:r>
            <a:r>
              <a:rPr lang="en-GB" altLang="en-US" sz="1600" dirty="0">
                <a:latin typeface="Roboto Slab" pitchFamily="2" charset="0"/>
                <a:ea typeface="Roboto Slab" pitchFamily="2" charset="0"/>
                <a:cs typeface="Roboto Slab" pitchFamily="2" charset="0"/>
              </a:rPr>
              <a:t>C-392/96,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 C-66/06,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Member States are obliged to take account of all the relevant selection criteria listed in Annex III when establishing criteria or thresholds for Annex II projects (C-66/06</a:t>
            </a:r>
            <a:r>
              <a:rPr lang="hr-HR" altLang="en-US" sz="1600" dirty="0">
                <a:latin typeface="Roboto Slab" pitchFamily="2" charset="0"/>
                <a:ea typeface="Roboto Slab" pitchFamily="2" charset="0"/>
                <a:cs typeface="Roboto Slab" pitchFamily="2" charset="0"/>
              </a:rPr>
              <a:t>,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 C-255/08, </a:t>
            </a:r>
            <a:r>
              <a:rPr lang="en-GB" altLang="en-US" sz="1600" i="1" dirty="0">
                <a:latin typeface="Roboto Slab" pitchFamily="2" charset="0"/>
                <a:ea typeface="Roboto Slab" pitchFamily="2" charset="0"/>
                <a:cs typeface="Roboto Slab" pitchFamily="2" charset="0"/>
              </a:rPr>
              <a:t>Commission v. Netherlands</a:t>
            </a:r>
            <a:r>
              <a:rPr lang="en-GB" altLang="en-US" sz="1600" dirty="0">
                <a:latin typeface="Roboto Slab" pitchFamily="2" charset="0"/>
                <a:ea typeface="Roboto Slab" pitchFamily="2" charset="0"/>
                <a:cs typeface="Roboto Slab" pitchFamily="2" charset="0"/>
              </a:rPr>
              <a:t>, C-435/09 </a:t>
            </a:r>
            <a:r>
              <a:rPr lang="en-GB" altLang="en-US" sz="1600" i="1" dirty="0">
                <a:latin typeface="Roboto Slab" pitchFamily="2" charset="0"/>
                <a:ea typeface="Roboto Slab" pitchFamily="2" charset="0"/>
                <a:cs typeface="Roboto Slab" pitchFamily="2" charset="0"/>
              </a:rPr>
              <a:t>Commission v</a:t>
            </a:r>
            <a:r>
              <a:rPr lang="hr-HR" altLang="en-US" sz="1600" i="1" dirty="0">
                <a:latin typeface="Roboto Slab" pitchFamily="2" charset="0"/>
                <a:ea typeface="Roboto Slab" pitchFamily="2" charset="0"/>
                <a:cs typeface="Roboto Slab" pitchFamily="2" charset="0"/>
              </a:rPr>
              <a:t>.</a:t>
            </a:r>
            <a:r>
              <a:rPr lang="en-GB" altLang="en-US" sz="1600" i="1" dirty="0">
                <a:latin typeface="Roboto Slab" pitchFamily="2" charset="0"/>
                <a:ea typeface="Roboto Slab" pitchFamily="2" charset="0"/>
                <a:cs typeface="Roboto Slab" pitchFamily="2" charset="0"/>
              </a:rPr>
              <a:t> Belgium</a:t>
            </a:r>
            <a:r>
              <a:rPr lang="en-GB" altLang="en-US" sz="1600" dirty="0">
                <a:latin typeface="Roboto Slab" pitchFamily="2" charset="0"/>
                <a:ea typeface="Roboto Slab" pitchFamily="2" charset="0"/>
                <a:cs typeface="Roboto Slab" pitchFamily="2" charset="0"/>
              </a:rPr>
              <a:t>, C-531/13, </a:t>
            </a:r>
            <a:r>
              <a:rPr lang="en-GB" altLang="en-US" sz="1600" i="1" dirty="0" err="1">
                <a:latin typeface="Roboto Slab" pitchFamily="2" charset="0"/>
                <a:ea typeface="Roboto Slab" pitchFamily="2" charset="0"/>
                <a:cs typeface="Roboto Slab" pitchFamily="2" charset="0"/>
              </a:rPr>
              <a:t>Kornhuber</a:t>
            </a:r>
            <a:r>
              <a:rPr lang="en-GB" altLang="en-US" sz="1600" i="1" dirty="0">
                <a:latin typeface="Roboto Slab" pitchFamily="2" charset="0"/>
                <a:ea typeface="Roboto Slab" pitchFamily="2" charset="0"/>
                <a:cs typeface="Roboto Slab" pitchFamily="2" charset="0"/>
              </a:rPr>
              <a:t> and Others</a:t>
            </a:r>
            <a:r>
              <a:rPr lang="en-GB" altLang="en-US" sz="1600" dirty="0">
                <a:latin typeface="Roboto Slab" pitchFamily="2" charset="0"/>
                <a:ea typeface="Roboto Slab" pitchFamily="2" charset="0"/>
                <a:cs typeface="Roboto Slab" pitchFamily="2" charset="0"/>
              </a:rPr>
              <a:t>).</a:t>
            </a:r>
          </a:p>
          <a:p>
            <a:pPr>
              <a:tabLst>
                <a:tab pos="177800" algn="l"/>
                <a:tab pos="273050" algn="l"/>
              </a:tabLst>
            </a:pPr>
            <a:endParaRPr lang="en-GB" altLang="en-US" dirty="0">
              <a:latin typeface="Roboto Slab" pitchFamily="2" charset="0"/>
              <a:ea typeface="Roboto Slab" pitchFamily="2" charset="0"/>
              <a:cs typeface="Roboto Slab" pitchFamily="2" charset="0"/>
            </a:endParaRPr>
          </a:p>
          <a:p>
            <a:pPr>
              <a:tabLst>
                <a:tab pos="177800" algn="l"/>
                <a:tab pos="273050" algn="l"/>
              </a:tabLst>
            </a:pPr>
            <a:endParaRPr lang="de-AT" altLang="en-US" sz="12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58599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197293"/>
            <a:ext cx="4806534" cy="553998"/>
          </a:xfrm>
          <a:prstGeom prst="rect">
            <a:avLst/>
          </a:prstGeom>
          <a:noFill/>
        </p:spPr>
        <p:txBody>
          <a:bodyPr wrap="square" rtlCol="0">
            <a:spAutoFit/>
          </a:bodyPr>
          <a:lstStyle/>
          <a:p>
            <a:r>
              <a:rPr lang="cs-CZ" sz="3000" b="1" dirty="0" err="1"/>
              <a:t>Impact</a:t>
            </a:r>
            <a:r>
              <a:rPr lang="cs-CZ" sz="3000" b="1" dirty="0"/>
              <a:t> </a:t>
            </a:r>
            <a:r>
              <a:rPr lang="cs-CZ" sz="3000" b="1" dirty="0" err="1"/>
              <a:t>assessment</a:t>
            </a:r>
            <a:r>
              <a:rPr lang="cs-CZ" sz="3000" b="1" dirty="0"/>
              <a:t>?</a:t>
            </a:r>
          </a:p>
        </p:txBody>
      </p:sp>
      <p:sp>
        <p:nvSpPr>
          <p:cNvPr id="5" name="TextovéPole 4"/>
          <p:cNvSpPr txBox="1"/>
          <p:nvPr/>
        </p:nvSpPr>
        <p:spPr>
          <a:xfrm>
            <a:off x="1763688" y="4245936"/>
            <a:ext cx="5400600" cy="253916"/>
          </a:xfrm>
          <a:prstGeom prst="rect">
            <a:avLst/>
          </a:prstGeom>
          <a:noFill/>
        </p:spPr>
        <p:txBody>
          <a:bodyPr wrap="square" rtlCol="0">
            <a:spAutoFit/>
          </a:bodyPr>
          <a:lstStyle/>
          <a:p>
            <a:r>
              <a:rPr lang="cs-CZ" sz="1050" dirty="0">
                <a:hlinkClick r:id="rId5"/>
              </a:rPr>
              <a:t>https://www.youtube.com/watch?v=0uReVJYe0qw</a:t>
            </a:r>
            <a:r>
              <a:rPr lang="cs-CZ" sz="1050" dirty="0"/>
              <a:t> </a:t>
            </a:r>
          </a:p>
        </p:txBody>
      </p:sp>
      <p:pic>
        <p:nvPicPr>
          <p:cNvPr id="3" name="Online médium 2" title="FENV: Environmental Assessment of High-level Plans and Programs in the EU.">
            <a:hlinkClick r:id="" action="ppaction://media"/>
            <a:extLst>
              <a:ext uri="{FF2B5EF4-FFF2-40B4-BE49-F238E27FC236}">
                <a16:creationId xmlns:a16="http://schemas.microsoft.com/office/drawing/2014/main" id="{92A6E80A-E305-47AA-B074-B84126BE146E}"/>
              </a:ext>
            </a:extLst>
          </p:cNvPr>
          <p:cNvPicPr>
            <a:picLocks noRot="1" noChangeAspect="1"/>
          </p:cNvPicPr>
          <p:nvPr>
            <a:videoFile r:link="rId1"/>
          </p:nvPr>
        </p:nvPicPr>
        <p:blipFill>
          <a:blip r:embed="rId6"/>
          <a:stretch>
            <a:fillRect/>
          </a:stretch>
        </p:blipFill>
        <p:spPr>
          <a:xfrm>
            <a:off x="2857500" y="1607344"/>
            <a:ext cx="3429000" cy="1928813"/>
          </a:xfrm>
          <a:prstGeom prst="rect">
            <a:avLst/>
          </a:prstGeom>
        </p:spPr>
      </p:pic>
    </p:spTree>
    <p:extLst>
      <p:ext uri="{BB962C8B-B14F-4D97-AF65-F5344CB8AC3E}">
        <p14:creationId xmlns:p14="http://schemas.microsoft.com/office/powerpoint/2010/main" val="314533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042CDE-FE41-88D2-04A0-1D1609A40E5F}"/>
              </a:ext>
            </a:extLst>
          </p:cNvPr>
          <p:cNvSpPr txBox="1">
            <a:spLocks noChangeArrowheads="1"/>
          </p:cNvSpPr>
          <p:nvPr/>
        </p:nvSpPr>
        <p:spPr>
          <a:xfrm>
            <a:off x="643073" y="173751"/>
            <a:ext cx="8083296" cy="40493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GB" altLang="en-US" sz="2000" dirty="0">
                <a:solidFill>
                  <a:schemeClr val="tx1"/>
                </a:solidFill>
              </a:rPr>
              <a:t>The EIA </a:t>
            </a:r>
            <a:r>
              <a:rPr lang="ro-RO" altLang="en-US" sz="2000" dirty="0">
                <a:solidFill>
                  <a:schemeClr val="tx1"/>
                </a:solidFill>
              </a:rPr>
              <a:t>Procedur</a:t>
            </a:r>
            <a:r>
              <a:rPr lang="en-GB" altLang="en-US" sz="2000" dirty="0">
                <a:solidFill>
                  <a:schemeClr val="tx1"/>
                </a:solidFill>
              </a:rPr>
              <a:t>e after the 2014 amendment</a:t>
            </a:r>
            <a:endParaRPr lang="en-GB" altLang="en-US" sz="2400" dirty="0">
              <a:solidFill>
                <a:schemeClr val="tx1"/>
              </a:solidFill>
            </a:endParaRPr>
          </a:p>
        </p:txBody>
      </p:sp>
      <p:sp>
        <p:nvSpPr>
          <p:cNvPr id="3" name="Text Box 8">
            <a:extLst>
              <a:ext uri="{FF2B5EF4-FFF2-40B4-BE49-F238E27FC236}">
                <a16:creationId xmlns:a16="http://schemas.microsoft.com/office/drawing/2014/main" id="{1A8118E6-9037-C7CE-DAF9-1438C55FA9A5}"/>
              </a:ext>
            </a:extLst>
          </p:cNvPr>
          <p:cNvSpPr txBox="1">
            <a:spLocks noChangeArrowheads="1"/>
          </p:cNvSpPr>
          <p:nvPr/>
        </p:nvSpPr>
        <p:spPr bwMode="auto">
          <a:xfrm>
            <a:off x="6204525" y="1470839"/>
            <a:ext cx="2758362" cy="2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400" i="0" dirty="0">
                <a:solidFill>
                  <a:schemeClr val="tx1"/>
                </a:solidFill>
                <a:latin typeface="Arial" panose="020B0604020202020204" pitchFamily="34" charset="0"/>
              </a:rPr>
              <a:t>Scope and level of detail</a:t>
            </a:r>
            <a:br>
              <a:rPr lang="en-GB" altLang="en-US" sz="1400" i="0" dirty="0">
                <a:solidFill>
                  <a:schemeClr val="tx1"/>
                </a:solidFill>
                <a:latin typeface="Arial" panose="020B0604020202020204" pitchFamily="34" charset="0"/>
              </a:rPr>
            </a:br>
            <a:r>
              <a:rPr lang="en-GB" altLang="en-US" sz="1400" i="0" dirty="0">
                <a:solidFill>
                  <a:schemeClr val="tx1"/>
                </a:solidFill>
                <a:latin typeface="Arial" panose="020B0604020202020204" pitchFamily="34" charset="0"/>
              </a:rPr>
              <a:t>(</a:t>
            </a:r>
            <a:r>
              <a:rPr lang="en-IE" altLang="en-US" sz="1400" i="0" dirty="0">
                <a:solidFill>
                  <a:schemeClr val="tx1"/>
                </a:solidFill>
                <a:latin typeface="Arial" panose="020B0604020202020204" pitchFamily="34" charset="0"/>
              </a:rPr>
              <a:t>optional</a:t>
            </a:r>
            <a:r>
              <a:rPr lang="fr-BE" altLang="en-US" sz="1400" i="0" dirty="0">
                <a:solidFill>
                  <a:schemeClr val="tx1"/>
                </a:solidFill>
                <a:latin typeface="Arial" panose="020B0604020202020204" pitchFamily="34" charset="0"/>
              </a:rPr>
              <a:t>)</a:t>
            </a:r>
            <a:endParaRPr lang="en-US" altLang="en-US" sz="1400" i="0" dirty="0">
              <a:solidFill>
                <a:schemeClr val="tx1"/>
              </a:solidFill>
              <a:latin typeface="Arial" panose="020B0604020202020204" pitchFamily="34" charset="0"/>
            </a:endParaRPr>
          </a:p>
        </p:txBody>
      </p:sp>
      <p:sp>
        <p:nvSpPr>
          <p:cNvPr id="4" name="Text Box 9">
            <a:extLst>
              <a:ext uri="{FF2B5EF4-FFF2-40B4-BE49-F238E27FC236}">
                <a16:creationId xmlns:a16="http://schemas.microsoft.com/office/drawing/2014/main" id="{1816D0FD-0CB4-4712-A30A-A4494D9E9DCC}"/>
              </a:ext>
            </a:extLst>
          </p:cNvPr>
          <p:cNvSpPr txBox="1">
            <a:spLocks noChangeArrowheads="1"/>
          </p:cNvSpPr>
          <p:nvPr/>
        </p:nvSpPr>
        <p:spPr bwMode="auto">
          <a:xfrm>
            <a:off x="6239815" y="1831574"/>
            <a:ext cx="2830088" cy="5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rgbClr val="FF9900"/>
                </a:solidFill>
                <a:latin typeface="Arial" panose="020B0604020202020204" pitchFamily="34" charset="0"/>
              </a:rPr>
              <a:t>Updated</a:t>
            </a:r>
            <a:r>
              <a:rPr lang="en-US" altLang="en-US" sz="1400" i="0" dirty="0">
                <a:solidFill>
                  <a:schemeClr val="tx1"/>
                </a:solidFill>
                <a:latin typeface="Arial" panose="020B0604020202020204" pitchFamily="34" charset="0"/>
              </a:rPr>
              <a:t> Annex IV &amp; </a:t>
            </a:r>
            <a:r>
              <a:rPr lang="en-US" altLang="en-US" sz="1400" i="0" dirty="0">
                <a:solidFill>
                  <a:srgbClr val="FF9900"/>
                </a:solidFill>
                <a:latin typeface="Arial" panose="020B0604020202020204" pitchFamily="34" charset="0"/>
              </a:rPr>
              <a:t>quality control</a:t>
            </a:r>
          </a:p>
        </p:txBody>
      </p:sp>
      <p:sp>
        <p:nvSpPr>
          <p:cNvPr id="5" name="Text Box 10">
            <a:extLst>
              <a:ext uri="{FF2B5EF4-FFF2-40B4-BE49-F238E27FC236}">
                <a16:creationId xmlns:a16="http://schemas.microsoft.com/office/drawing/2014/main" id="{7161CB09-A22B-4912-1F0C-C09ED5C7B7F9}"/>
              </a:ext>
            </a:extLst>
          </p:cNvPr>
          <p:cNvSpPr txBox="1">
            <a:spLocks noChangeArrowheads="1"/>
          </p:cNvSpPr>
          <p:nvPr/>
        </p:nvSpPr>
        <p:spPr bwMode="auto">
          <a:xfrm>
            <a:off x="6239815" y="2414939"/>
            <a:ext cx="2830088" cy="46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Public, environmental authorities, </a:t>
            </a:r>
            <a:r>
              <a:rPr lang="en-US" altLang="en-US" sz="1400" i="0" dirty="0">
                <a:solidFill>
                  <a:srgbClr val="FF9900"/>
                </a:solidFill>
                <a:latin typeface="Arial" panose="020B0604020202020204" pitchFamily="34" charset="0"/>
              </a:rPr>
              <a:t>local and regional authorities</a:t>
            </a:r>
            <a:r>
              <a:rPr lang="en-US" altLang="en-US" sz="1400" i="0" dirty="0">
                <a:solidFill>
                  <a:schemeClr val="tx1"/>
                </a:solidFill>
                <a:latin typeface="Arial" panose="020B0604020202020204" pitchFamily="34" charset="0"/>
              </a:rPr>
              <a:t>, other MS &amp; </a:t>
            </a:r>
            <a:r>
              <a:rPr lang="en-US" altLang="en-US" sz="1400" i="0" dirty="0">
                <a:solidFill>
                  <a:srgbClr val="FF9900"/>
                </a:solidFill>
                <a:latin typeface="Arial" panose="020B0604020202020204" pitchFamily="34" charset="0"/>
              </a:rPr>
              <a:t>reinforced modalities</a:t>
            </a:r>
          </a:p>
        </p:txBody>
      </p:sp>
      <p:sp>
        <p:nvSpPr>
          <p:cNvPr id="6" name="Text Box 11">
            <a:extLst>
              <a:ext uri="{FF2B5EF4-FFF2-40B4-BE49-F238E27FC236}">
                <a16:creationId xmlns:a16="http://schemas.microsoft.com/office/drawing/2014/main" id="{AD057F10-DC01-91F7-6963-2AF883EDD86B}"/>
              </a:ext>
            </a:extLst>
          </p:cNvPr>
          <p:cNvSpPr txBox="1">
            <a:spLocks noChangeArrowheads="1"/>
          </p:cNvSpPr>
          <p:nvPr/>
        </p:nvSpPr>
        <p:spPr bwMode="auto">
          <a:xfrm>
            <a:off x="6238517" y="3166293"/>
            <a:ext cx="2758362" cy="64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Takes account of env. report and consultations </a:t>
            </a:r>
            <a:r>
              <a:rPr lang="en-US" altLang="en-US" sz="1400" i="0" dirty="0">
                <a:solidFill>
                  <a:srgbClr val="FF9900"/>
                </a:solidFill>
                <a:latin typeface="Arial" panose="020B0604020202020204" pitchFamily="34" charset="0"/>
              </a:rPr>
              <a:t>=&gt; content of the decision &amp; reasoned conclusion</a:t>
            </a:r>
          </a:p>
        </p:txBody>
      </p:sp>
      <p:sp>
        <p:nvSpPr>
          <p:cNvPr id="7" name="Text Box 12">
            <a:extLst>
              <a:ext uri="{FF2B5EF4-FFF2-40B4-BE49-F238E27FC236}">
                <a16:creationId xmlns:a16="http://schemas.microsoft.com/office/drawing/2014/main" id="{E02915CA-F980-9A36-11E4-CFE75DCF368E}"/>
              </a:ext>
            </a:extLst>
          </p:cNvPr>
          <p:cNvSpPr txBox="1">
            <a:spLocks noChangeArrowheads="1"/>
          </p:cNvSpPr>
          <p:nvPr/>
        </p:nvSpPr>
        <p:spPr bwMode="auto">
          <a:xfrm>
            <a:off x="6169646" y="3802689"/>
            <a:ext cx="2900257" cy="52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End of EIA process</a:t>
            </a:r>
          </a:p>
        </p:txBody>
      </p:sp>
      <p:sp>
        <p:nvSpPr>
          <p:cNvPr id="8" name="AutoShape 13">
            <a:extLst>
              <a:ext uri="{FF2B5EF4-FFF2-40B4-BE49-F238E27FC236}">
                <a16:creationId xmlns:a16="http://schemas.microsoft.com/office/drawing/2014/main" id="{B3870285-487C-DC75-6AD1-A981D019283B}"/>
              </a:ext>
            </a:extLst>
          </p:cNvPr>
          <p:cNvSpPr>
            <a:spLocks noChangeArrowheads="1"/>
          </p:cNvSpPr>
          <p:nvPr/>
        </p:nvSpPr>
        <p:spPr bwMode="auto">
          <a:xfrm rot="10800000">
            <a:off x="5537691" y="1410033"/>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9" name="AutoShape 14">
            <a:extLst>
              <a:ext uri="{FF2B5EF4-FFF2-40B4-BE49-F238E27FC236}">
                <a16:creationId xmlns:a16="http://schemas.microsoft.com/office/drawing/2014/main" id="{C24154F2-1C86-953C-126F-F27DF209567A}"/>
              </a:ext>
            </a:extLst>
          </p:cNvPr>
          <p:cNvSpPr>
            <a:spLocks noChangeArrowheads="1"/>
          </p:cNvSpPr>
          <p:nvPr/>
        </p:nvSpPr>
        <p:spPr bwMode="auto">
          <a:xfrm rot="10800000">
            <a:off x="5479696" y="1952681"/>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0" name="AutoShape 15">
            <a:extLst>
              <a:ext uri="{FF2B5EF4-FFF2-40B4-BE49-F238E27FC236}">
                <a16:creationId xmlns:a16="http://schemas.microsoft.com/office/drawing/2014/main" id="{1DE7B14A-0023-40F9-71B1-2757BDE8589D}"/>
              </a:ext>
            </a:extLst>
          </p:cNvPr>
          <p:cNvSpPr>
            <a:spLocks noChangeArrowheads="1"/>
          </p:cNvSpPr>
          <p:nvPr/>
        </p:nvSpPr>
        <p:spPr bwMode="auto">
          <a:xfrm rot="10800000">
            <a:off x="5504399" y="886198"/>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1" name="AutoShape 16">
            <a:extLst>
              <a:ext uri="{FF2B5EF4-FFF2-40B4-BE49-F238E27FC236}">
                <a16:creationId xmlns:a16="http://schemas.microsoft.com/office/drawing/2014/main" id="{BF1D52DA-3E83-1A72-021F-FB149B131207}"/>
              </a:ext>
            </a:extLst>
          </p:cNvPr>
          <p:cNvSpPr>
            <a:spLocks noChangeArrowheads="1"/>
          </p:cNvSpPr>
          <p:nvPr/>
        </p:nvSpPr>
        <p:spPr bwMode="auto">
          <a:xfrm rot="10800000">
            <a:off x="5479696" y="2587247"/>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2" name="AutoShape 17">
            <a:extLst>
              <a:ext uri="{FF2B5EF4-FFF2-40B4-BE49-F238E27FC236}">
                <a16:creationId xmlns:a16="http://schemas.microsoft.com/office/drawing/2014/main" id="{BF0ECB4F-0BC5-3B6D-BAD2-9D976AEBE0AE}"/>
              </a:ext>
            </a:extLst>
          </p:cNvPr>
          <p:cNvSpPr>
            <a:spLocks noChangeArrowheads="1"/>
          </p:cNvSpPr>
          <p:nvPr/>
        </p:nvSpPr>
        <p:spPr bwMode="auto">
          <a:xfrm rot="10800000">
            <a:off x="5479697" y="4499738"/>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grpSp>
        <p:nvGrpSpPr>
          <p:cNvPr id="13" name="Group 13">
            <a:extLst>
              <a:ext uri="{FF2B5EF4-FFF2-40B4-BE49-F238E27FC236}">
                <a16:creationId xmlns:a16="http://schemas.microsoft.com/office/drawing/2014/main" id="{39350B10-0DDF-4249-A10A-A9ABFD757368}"/>
              </a:ext>
            </a:extLst>
          </p:cNvPr>
          <p:cNvGrpSpPr>
            <a:grpSpLocks/>
          </p:cNvGrpSpPr>
          <p:nvPr/>
        </p:nvGrpSpPr>
        <p:grpSpPr bwMode="auto">
          <a:xfrm>
            <a:off x="1370853" y="879986"/>
            <a:ext cx="4030732" cy="3869842"/>
            <a:chOff x="295" y="618"/>
            <a:chExt cx="2585" cy="3039"/>
          </a:xfrm>
        </p:grpSpPr>
        <p:sp>
          <p:nvSpPr>
            <p:cNvPr id="14" name="Text Box 3">
              <a:extLst>
                <a:ext uri="{FF2B5EF4-FFF2-40B4-BE49-F238E27FC236}">
                  <a16:creationId xmlns:a16="http://schemas.microsoft.com/office/drawing/2014/main" id="{D378DBEB-3195-B500-12D2-FB0BD2A3D4D3}"/>
                </a:ext>
              </a:extLst>
            </p:cNvPr>
            <p:cNvSpPr txBox="1">
              <a:spLocks noChangeArrowheads="1"/>
            </p:cNvSpPr>
            <p:nvPr/>
          </p:nvSpPr>
          <p:spPr bwMode="auto">
            <a:xfrm>
              <a:off x="295" y="1026"/>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Scoping</a:t>
              </a:r>
              <a:endParaRPr lang="en-US" altLang="en-US" sz="1200" b="1" i="0">
                <a:solidFill>
                  <a:schemeClr val="tx1"/>
                </a:solidFill>
                <a:latin typeface="Arial" panose="020B0604020202020204" pitchFamily="34" charset="0"/>
              </a:endParaRPr>
            </a:p>
          </p:txBody>
        </p:sp>
        <p:sp>
          <p:nvSpPr>
            <p:cNvPr id="15" name="Text Box 6">
              <a:extLst>
                <a:ext uri="{FF2B5EF4-FFF2-40B4-BE49-F238E27FC236}">
                  <a16:creationId xmlns:a16="http://schemas.microsoft.com/office/drawing/2014/main" id="{410D4443-7121-0C74-9D61-F7F0ADA735A0}"/>
                </a:ext>
              </a:extLst>
            </p:cNvPr>
            <p:cNvSpPr txBox="1">
              <a:spLocks noChangeArrowheads="1"/>
            </p:cNvSpPr>
            <p:nvPr/>
          </p:nvSpPr>
          <p:spPr bwMode="auto">
            <a:xfrm>
              <a:off x="295" y="2432"/>
              <a:ext cx="2585" cy="318"/>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Decision </a:t>
              </a:r>
              <a:r>
                <a:rPr lang="en-US" altLang="en-US" sz="1600" b="1" i="0">
                  <a:solidFill>
                    <a:srgbClr val="FF9900"/>
                  </a:solidFill>
                  <a:latin typeface="Arial" panose="020B0604020202020204" pitchFamily="34" charset="0"/>
                </a:rPr>
                <a:t>(&amp; reasoned conclusion)</a:t>
              </a:r>
              <a:endParaRPr lang="en-US" altLang="en-US" sz="1200" b="1" i="0">
                <a:solidFill>
                  <a:srgbClr val="FF9900"/>
                </a:solidFill>
                <a:latin typeface="Arial" panose="020B0604020202020204" pitchFamily="34" charset="0"/>
              </a:endParaRPr>
            </a:p>
          </p:txBody>
        </p:sp>
        <p:sp>
          <p:nvSpPr>
            <p:cNvPr id="16" name="Text Box 7">
              <a:extLst>
                <a:ext uri="{FF2B5EF4-FFF2-40B4-BE49-F238E27FC236}">
                  <a16:creationId xmlns:a16="http://schemas.microsoft.com/office/drawing/2014/main" id="{4B5A4285-A4F8-243C-2C64-53BD4CDDEAD7}"/>
                </a:ext>
              </a:extLst>
            </p:cNvPr>
            <p:cNvSpPr txBox="1">
              <a:spLocks noChangeArrowheads="1"/>
            </p:cNvSpPr>
            <p:nvPr/>
          </p:nvSpPr>
          <p:spPr bwMode="auto">
            <a:xfrm>
              <a:off x="295" y="2931"/>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600" b="1" i="0">
                  <a:solidFill>
                    <a:schemeClr val="tx1"/>
                  </a:solidFill>
                  <a:latin typeface="Arial" panose="020B0604020202020204" pitchFamily="34" charset="0"/>
                </a:rPr>
                <a:t>Information on decision </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cxnSp>
          <p:nvCxnSpPr>
            <p:cNvPr id="17" name="AutoShape 19">
              <a:extLst>
                <a:ext uri="{FF2B5EF4-FFF2-40B4-BE49-F238E27FC236}">
                  <a16:creationId xmlns:a16="http://schemas.microsoft.com/office/drawing/2014/main" id="{AC4C480C-F2AA-10CD-7342-C7375749221A}"/>
                </a:ext>
              </a:extLst>
            </p:cNvPr>
            <p:cNvCxnSpPr>
              <a:cxnSpLocks noChangeShapeType="1"/>
            </p:cNvCxnSpPr>
            <p:nvPr/>
          </p:nvCxnSpPr>
          <p:spPr bwMode="auto">
            <a:xfrm>
              <a:off x="1519" y="89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0">
              <a:extLst>
                <a:ext uri="{FF2B5EF4-FFF2-40B4-BE49-F238E27FC236}">
                  <a16:creationId xmlns:a16="http://schemas.microsoft.com/office/drawing/2014/main" id="{1CA15779-2AC5-0287-F9E7-B070C1F6616A}"/>
                </a:ext>
              </a:extLst>
            </p:cNvPr>
            <p:cNvCxnSpPr>
              <a:cxnSpLocks noChangeShapeType="1"/>
            </p:cNvCxnSpPr>
            <p:nvPr/>
          </p:nvCxnSpPr>
          <p:spPr bwMode="auto">
            <a:xfrm>
              <a:off x="1519" y="2251"/>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 Box 3">
              <a:extLst>
                <a:ext uri="{FF2B5EF4-FFF2-40B4-BE49-F238E27FC236}">
                  <a16:creationId xmlns:a16="http://schemas.microsoft.com/office/drawing/2014/main" id="{22C88027-7CE3-A25F-43B9-BFA9B8A87694}"/>
                </a:ext>
              </a:extLst>
            </p:cNvPr>
            <p:cNvSpPr txBox="1">
              <a:spLocks noChangeArrowheads="1"/>
            </p:cNvSpPr>
            <p:nvPr/>
          </p:nvSpPr>
          <p:spPr bwMode="auto">
            <a:xfrm>
              <a:off x="295" y="1460"/>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600" b="1" i="0">
                  <a:solidFill>
                    <a:schemeClr val="tx1"/>
                  </a:solidFill>
                  <a:latin typeface="Arial" panose="020B0604020202020204" pitchFamily="34" charset="0"/>
                </a:rPr>
                <a:t>EIA </a:t>
              </a:r>
              <a:r>
                <a:rPr lang="en-US" altLang="en-US" sz="1600" b="1" i="0">
                  <a:solidFill>
                    <a:srgbClr val="FF9900"/>
                  </a:solidFill>
                  <a:latin typeface="Arial" panose="020B0604020202020204" pitchFamily="34" charset="0"/>
                </a:rPr>
                <a:t>Report</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sp>
          <p:nvSpPr>
            <p:cNvPr id="20" name="Text Box 3">
              <a:extLst>
                <a:ext uri="{FF2B5EF4-FFF2-40B4-BE49-F238E27FC236}">
                  <a16:creationId xmlns:a16="http://schemas.microsoft.com/office/drawing/2014/main" id="{609F645F-CE8E-5C60-3670-2911D5794B72}"/>
                </a:ext>
              </a:extLst>
            </p:cNvPr>
            <p:cNvSpPr txBox="1">
              <a:spLocks noChangeArrowheads="1"/>
            </p:cNvSpPr>
            <p:nvPr/>
          </p:nvSpPr>
          <p:spPr bwMode="auto">
            <a:xfrm>
              <a:off x="295" y="618"/>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Screening (for Annex II projects)</a:t>
              </a:r>
            </a:p>
          </p:txBody>
        </p:sp>
        <p:sp>
          <p:nvSpPr>
            <p:cNvPr id="21" name="Text Box 3">
              <a:extLst>
                <a:ext uri="{FF2B5EF4-FFF2-40B4-BE49-F238E27FC236}">
                  <a16:creationId xmlns:a16="http://schemas.microsoft.com/office/drawing/2014/main" id="{3B261C0E-CC63-91FB-0F60-D5DBE7ED9E71}"/>
                </a:ext>
              </a:extLst>
            </p:cNvPr>
            <p:cNvSpPr txBox="1">
              <a:spLocks noChangeArrowheads="1"/>
            </p:cNvSpPr>
            <p:nvPr/>
          </p:nvSpPr>
          <p:spPr bwMode="auto">
            <a:xfrm>
              <a:off x="295" y="1932"/>
              <a:ext cx="2585" cy="319"/>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Information and Consultation</a:t>
              </a:r>
            </a:p>
          </p:txBody>
        </p:sp>
        <p:sp>
          <p:nvSpPr>
            <p:cNvPr id="22" name="Text Box 7">
              <a:extLst>
                <a:ext uri="{FF2B5EF4-FFF2-40B4-BE49-F238E27FC236}">
                  <a16:creationId xmlns:a16="http://schemas.microsoft.com/office/drawing/2014/main" id="{2ACE2AFE-8E65-D0AB-2ADF-09818C293F9A}"/>
                </a:ext>
              </a:extLst>
            </p:cNvPr>
            <p:cNvSpPr txBox="1">
              <a:spLocks noChangeArrowheads="1"/>
            </p:cNvSpPr>
            <p:nvPr/>
          </p:nvSpPr>
          <p:spPr bwMode="auto">
            <a:xfrm>
              <a:off x="295" y="3385"/>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Monitoring</a:t>
              </a:r>
              <a:endParaRPr lang="en-US" altLang="en-US" sz="1200" b="1" i="0">
                <a:solidFill>
                  <a:schemeClr val="tx1"/>
                </a:solidFill>
              </a:endParaRPr>
            </a:p>
          </p:txBody>
        </p:sp>
        <p:cxnSp>
          <p:nvCxnSpPr>
            <p:cNvPr id="23" name="AutoShape 19">
              <a:extLst>
                <a:ext uri="{FF2B5EF4-FFF2-40B4-BE49-F238E27FC236}">
                  <a16:creationId xmlns:a16="http://schemas.microsoft.com/office/drawing/2014/main" id="{5B2161A6-8C85-6C05-68C7-3D8700B6E565}"/>
                </a:ext>
              </a:extLst>
            </p:cNvPr>
            <p:cNvCxnSpPr>
              <a:cxnSpLocks noChangeShapeType="1"/>
            </p:cNvCxnSpPr>
            <p:nvPr/>
          </p:nvCxnSpPr>
          <p:spPr bwMode="auto">
            <a:xfrm>
              <a:off x="1519" y="1298"/>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19">
              <a:extLst>
                <a:ext uri="{FF2B5EF4-FFF2-40B4-BE49-F238E27FC236}">
                  <a16:creationId xmlns:a16="http://schemas.microsoft.com/office/drawing/2014/main" id="{36AF5D51-B779-9EDD-065A-6562BD61D09D}"/>
                </a:ext>
              </a:extLst>
            </p:cNvPr>
            <p:cNvCxnSpPr>
              <a:cxnSpLocks noChangeShapeType="1"/>
            </p:cNvCxnSpPr>
            <p:nvPr/>
          </p:nvCxnSpPr>
          <p:spPr bwMode="auto">
            <a:xfrm>
              <a:off x="1519" y="1732"/>
              <a:ext cx="0" cy="196"/>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19">
              <a:extLst>
                <a:ext uri="{FF2B5EF4-FFF2-40B4-BE49-F238E27FC236}">
                  <a16:creationId xmlns:a16="http://schemas.microsoft.com/office/drawing/2014/main" id="{F781ACA3-66CD-DF86-4FB8-D76D26448F8F}"/>
                </a:ext>
              </a:extLst>
            </p:cNvPr>
            <p:cNvCxnSpPr>
              <a:cxnSpLocks noChangeShapeType="1"/>
            </p:cNvCxnSpPr>
            <p:nvPr/>
          </p:nvCxnSpPr>
          <p:spPr bwMode="auto">
            <a:xfrm>
              <a:off x="1519" y="275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19">
              <a:extLst>
                <a:ext uri="{FF2B5EF4-FFF2-40B4-BE49-F238E27FC236}">
                  <a16:creationId xmlns:a16="http://schemas.microsoft.com/office/drawing/2014/main" id="{FFCCEBF5-02C1-285D-749D-0C3F9AD57DC0}"/>
                </a:ext>
              </a:extLst>
            </p:cNvPr>
            <p:cNvCxnSpPr>
              <a:cxnSpLocks noChangeShapeType="1"/>
            </p:cNvCxnSpPr>
            <p:nvPr/>
          </p:nvCxnSpPr>
          <p:spPr bwMode="auto">
            <a:xfrm>
              <a:off x="1519" y="3203"/>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7" name="Group 27">
            <a:extLst>
              <a:ext uri="{FF2B5EF4-FFF2-40B4-BE49-F238E27FC236}">
                <a16:creationId xmlns:a16="http://schemas.microsoft.com/office/drawing/2014/main" id="{36AF20C8-AA7C-E175-A82C-D02AD5B9885B}"/>
              </a:ext>
            </a:extLst>
          </p:cNvPr>
          <p:cNvGrpSpPr>
            <a:grpSpLocks/>
          </p:cNvGrpSpPr>
          <p:nvPr/>
        </p:nvGrpSpPr>
        <p:grpSpPr bwMode="auto">
          <a:xfrm>
            <a:off x="1008953" y="1242944"/>
            <a:ext cx="283789" cy="3003935"/>
            <a:chOff x="113" y="1162"/>
            <a:chExt cx="182" cy="1905"/>
          </a:xfrm>
        </p:grpSpPr>
        <p:sp>
          <p:nvSpPr>
            <p:cNvPr id="28" name="Line 28">
              <a:extLst>
                <a:ext uri="{FF2B5EF4-FFF2-40B4-BE49-F238E27FC236}">
                  <a16:creationId xmlns:a16="http://schemas.microsoft.com/office/drawing/2014/main" id="{60F41757-A135-7584-2732-28FC80C79949}"/>
                </a:ext>
              </a:extLst>
            </p:cNvPr>
            <p:cNvSpPr>
              <a:spLocks noChangeShapeType="1"/>
            </p:cNvSpPr>
            <p:nvPr/>
          </p:nvSpPr>
          <p:spPr bwMode="auto">
            <a:xfrm flipV="1">
              <a:off x="113" y="1162"/>
              <a:ext cx="182" cy="0"/>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a:extLst>
                <a:ext uri="{FF2B5EF4-FFF2-40B4-BE49-F238E27FC236}">
                  <a16:creationId xmlns:a16="http://schemas.microsoft.com/office/drawing/2014/main" id="{EF9711C8-DC06-E10C-646F-C362059B1FF5}"/>
                </a:ext>
              </a:extLst>
            </p:cNvPr>
            <p:cNvSpPr>
              <a:spLocks noChangeShapeType="1"/>
            </p:cNvSpPr>
            <p:nvPr/>
          </p:nvSpPr>
          <p:spPr bwMode="auto">
            <a:xfrm flipV="1">
              <a:off x="113" y="1162"/>
              <a:ext cx="0" cy="1905"/>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a:extLst>
                <a:ext uri="{FF2B5EF4-FFF2-40B4-BE49-F238E27FC236}">
                  <a16:creationId xmlns:a16="http://schemas.microsoft.com/office/drawing/2014/main" id="{B2920A2B-059B-2DE8-9B30-AB529954F12E}"/>
                </a:ext>
              </a:extLst>
            </p:cNvPr>
            <p:cNvSpPr>
              <a:spLocks noChangeShapeType="1"/>
            </p:cNvSpPr>
            <p:nvPr/>
          </p:nvSpPr>
          <p:spPr bwMode="auto">
            <a:xfrm>
              <a:off x="113" y="3067"/>
              <a:ext cx="182" cy="0"/>
            </a:xfrm>
            <a:prstGeom prst="line">
              <a:avLst/>
            </a:prstGeom>
            <a:noFill/>
            <a:ln w="50800">
              <a:solidFill>
                <a:srgbClr val="FF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 Box 31">
            <a:extLst>
              <a:ext uri="{FF2B5EF4-FFF2-40B4-BE49-F238E27FC236}">
                <a16:creationId xmlns:a16="http://schemas.microsoft.com/office/drawing/2014/main" id="{02151DE5-FCB6-3AA9-DB67-8D5FA816D993}"/>
              </a:ext>
            </a:extLst>
          </p:cNvPr>
          <p:cNvSpPr txBox="1">
            <a:spLocks noChangeArrowheads="1"/>
          </p:cNvSpPr>
          <p:nvPr/>
        </p:nvSpPr>
        <p:spPr bwMode="auto">
          <a:xfrm rot="10800000">
            <a:off x="180766" y="884304"/>
            <a:ext cx="677108" cy="271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b="1" i="0">
                <a:solidFill>
                  <a:schemeClr val="accent2"/>
                </a:solidFill>
                <a:latin typeface="Arial" panose="020B0604020202020204" pitchFamily="34" charset="0"/>
              </a:rPr>
              <a:t>For projects screened out </a:t>
            </a:r>
          </a:p>
          <a:p>
            <a:pPr eaLnBrk="1" hangingPunct="1">
              <a:spcBef>
                <a:spcPct val="0"/>
              </a:spcBef>
              <a:buClrTx/>
              <a:buFontTx/>
              <a:buNone/>
            </a:pPr>
            <a:r>
              <a:rPr lang="en-GB" altLang="en-US" sz="1600" b="1" i="0">
                <a:solidFill>
                  <a:srgbClr val="FF9900"/>
                </a:solidFill>
                <a:latin typeface="Arial" panose="020B0604020202020204" pitchFamily="34" charset="0"/>
              </a:rPr>
              <a:t>90 days + extension</a:t>
            </a:r>
          </a:p>
        </p:txBody>
      </p:sp>
      <p:sp>
        <p:nvSpPr>
          <p:cNvPr id="32" name="Text Box 32">
            <a:extLst>
              <a:ext uri="{FF2B5EF4-FFF2-40B4-BE49-F238E27FC236}">
                <a16:creationId xmlns:a16="http://schemas.microsoft.com/office/drawing/2014/main" id="{06B4C628-615F-7763-B09B-C8ED94EF1B12}"/>
              </a:ext>
            </a:extLst>
          </p:cNvPr>
          <p:cNvSpPr txBox="1">
            <a:spLocks noChangeArrowheads="1"/>
          </p:cNvSpPr>
          <p:nvPr/>
        </p:nvSpPr>
        <p:spPr bwMode="auto">
          <a:xfrm>
            <a:off x="6045714" y="636982"/>
            <a:ext cx="3098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i="0" dirty="0">
                <a:solidFill>
                  <a:srgbClr val="FF9900"/>
                </a:solidFill>
                <a:latin typeface="Arial" panose="020B0604020202020204" pitchFamily="34" charset="0"/>
              </a:rPr>
              <a:t>Annex II.A information</a:t>
            </a:r>
            <a:r>
              <a:rPr lang="en-US" altLang="en-US" sz="1400" i="0" dirty="0">
                <a:solidFill>
                  <a:schemeClr val="tx1"/>
                </a:solidFill>
                <a:latin typeface="Arial" panose="020B0604020202020204" pitchFamily="34" charset="0"/>
              </a:rPr>
              <a:t> &amp; </a:t>
            </a:r>
            <a:r>
              <a:rPr lang="en-US" altLang="en-US" sz="1400" i="0" dirty="0">
                <a:solidFill>
                  <a:srgbClr val="FF9900"/>
                </a:solidFill>
                <a:latin typeface="Arial" panose="020B0604020202020204" pitchFamily="34" charset="0"/>
              </a:rPr>
              <a:t>updated</a:t>
            </a:r>
            <a:r>
              <a:rPr lang="en-US" altLang="en-US" sz="1400" i="0" dirty="0">
                <a:solidFill>
                  <a:schemeClr val="tx1"/>
                </a:solidFill>
                <a:latin typeface="Arial" panose="020B0604020202020204" pitchFamily="34" charset="0"/>
              </a:rPr>
              <a:t> </a:t>
            </a:r>
            <a:br>
              <a:rPr lang="en-US" altLang="en-US" sz="1400" i="0" dirty="0">
                <a:solidFill>
                  <a:schemeClr val="tx1"/>
                </a:solidFill>
                <a:latin typeface="Arial" panose="020B0604020202020204" pitchFamily="34" charset="0"/>
              </a:rPr>
            </a:br>
            <a:r>
              <a:rPr lang="en-US" altLang="en-US" sz="1400" i="0" dirty="0">
                <a:solidFill>
                  <a:schemeClr val="tx1"/>
                </a:solidFill>
                <a:latin typeface="Arial" panose="020B0604020202020204" pitchFamily="34" charset="0"/>
              </a:rPr>
              <a:t>screening criteria listed in Annex III + </a:t>
            </a:r>
          </a:p>
          <a:p>
            <a:pPr eaLnBrk="1" hangingPunct="1">
              <a:spcBef>
                <a:spcPct val="0"/>
              </a:spcBef>
              <a:buClrTx/>
              <a:buFontTx/>
              <a:buNone/>
            </a:pPr>
            <a:r>
              <a:rPr lang="en-US" altLang="en-US" sz="1400" i="0" dirty="0">
                <a:solidFill>
                  <a:srgbClr val="FF9900"/>
                </a:solidFill>
                <a:latin typeface="Arial" panose="020B0604020202020204" pitchFamily="34" charset="0"/>
              </a:rPr>
              <a:t>content of the screening decision</a:t>
            </a:r>
          </a:p>
        </p:txBody>
      </p:sp>
      <p:sp>
        <p:nvSpPr>
          <p:cNvPr id="33" name="AutoShape 13">
            <a:extLst>
              <a:ext uri="{FF2B5EF4-FFF2-40B4-BE49-F238E27FC236}">
                <a16:creationId xmlns:a16="http://schemas.microsoft.com/office/drawing/2014/main" id="{E50604B9-6EEC-D5B2-0B33-3823A16B7184}"/>
              </a:ext>
            </a:extLst>
          </p:cNvPr>
          <p:cNvSpPr>
            <a:spLocks noChangeArrowheads="1"/>
          </p:cNvSpPr>
          <p:nvPr/>
        </p:nvSpPr>
        <p:spPr bwMode="auto">
          <a:xfrm rot="10800000">
            <a:off x="5479697" y="3308532"/>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34" name="AutoShape 13">
            <a:extLst>
              <a:ext uri="{FF2B5EF4-FFF2-40B4-BE49-F238E27FC236}">
                <a16:creationId xmlns:a16="http://schemas.microsoft.com/office/drawing/2014/main" id="{ED4D9620-31B5-E1B7-653A-AA9973A60D60}"/>
              </a:ext>
            </a:extLst>
          </p:cNvPr>
          <p:cNvSpPr>
            <a:spLocks noChangeArrowheads="1"/>
          </p:cNvSpPr>
          <p:nvPr/>
        </p:nvSpPr>
        <p:spPr bwMode="auto">
          <a:xfrm rot="10800000">
            <a:off x="5479696" y="3882647"/>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35" name="Text Box 12">
            <a:extLst>
              <a:ext uri="{FF2B5EF4-FFF2-40B4-BE49-F238E27FC236}">
                <a16:creationId xmlns:a16="http://schemas.microsoft.com/office/drawing/2014/main" id="{4AA49956-3F79-2E86-0714-4B7C26A11778}"/>
              </a:ext>
            </a:extLst>
          </p:cNvPr>
          <p:cNvSpPr txBox="1">
            <a:spLocks noChangeArrowheads="1"/>
          </p:cNvSpPr>
          <p:nvPr/>
        </p:nvSpPr>
        <p:spPr bwMode="auto">
          <a:xfrm>
            <a:off x="6203433" y="4368074"/>
            <a:ext cx="2828530" cy="63542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400" i="0" dirty="0">
                <a:solidFill>
                  <a:srgbClr val="FF9900"/>
                </a:solidFill>
                <a:latin typeface="Arial" panose="020B0604020202020204" pitchFamily="34" charset="0"/>
              </a:rPr>
              <a:t>For projects with significant and adverse environmental effects</a:t>
            </a:r>
            <a:endParaRPr lang="en-US" altLang="en-US" sz="1400" i="0" dirty="0">
              <a:solidFill>
                <a:srgbClr val="FF9900"/>
              </a:solidFill>
              <a:latin typeface="Arial" panose="020B0604020202020204" pitchFamily="34" charset="0"/>
            </a:endParaRPr>
          </a:p>
        </p:txBody>
      </p:sp>
    </p:spTree>
    <p:extLst>
      <p:ext uri="{BB962C8B-B14F-4D97-AF65-F5344CB8AC3E}">
        <p14:creationId xmlns:p14="http://schemas.microsoft.com/office/powerpoint/2010/main" val="7661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par>
                                <p:cTn id="53" presetID="14"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500"/>
                                        <p:tgtEl>
                                          <p:spTgt spid="34"/>
                                        </p:tgtEl>
                                      </p:cBhvr>
                                    </p:animEffect>
                                  </p:childTnLst>
                                </p:cTn>
                              </p:par>
                              <p:par>
                                <p:cTn id="61" presetID="14"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par>
                                <p:cTn id="69" presetID="14" presetClass="entr" presetSubtype="1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randombar(horizontal)">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animBg="1"/>
      <p:bldP spid="10" grpId="0" animBg="1"/>
      <p:bldP spid="11" grpId="0" animBg="1"/>
      <p:bldP spid="12" grpId="0" animBg="1"/>
      <p:bldP spid="31" grpId="0"/>
      <p:bldP spid="32" grpId="0"/>
      <p:bldP spid="33" grpId="0" animBg="1"/>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1DE09-40E0-355A-EC83-7A35753D7D84}"/>
              </a:ext>
            </a:extLst>
          </p:cNvPr>
          <p:cNvSpPr>
            <a:spLocks noGrp="1"/>
          </p:cNvSpPr>
          <p:nvPr/>
        </p:nvSpPr>
        <p:spPr>
          <a:xfrm>
            <a:off x="433221" y="-4080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a:latin typeface="Roboto Slab" pitchFamily="2" charset="0"/>
              <a:ea typeface="Roboto Slab" pitchFamily="2" charset="0"/>
              <a:cs typeface="Roboto Slab" pitchFamily="2" charset="0"/>
            </a:endParaRPr>
          </a:p>
        </p:txBody>
      </p:sp>
      <p:sp>
        <p:nvSpPr>
          <p:cNvPr id="5" name="TextovéPole 3">
            <a:extLst>
              <a:ext uri="{FF2B5EF4-FFF2-40B4-BE49-F238E27FC236}">
                <a16:creationId xmlns:a16="http://schemas.microsoft.com/office/drawing/2014/main" id="{3CBA2635-7A57-C138-A4B1-7926272844FE}"/>
              </a:ext>
            </a:extLst>
          </p:cNvPr>
          <p:cNvSpPr txBox="1"/>
          <p:nvPr/>
        </p:nvSpPr>
        <p:spPr>
          <a:xfrm>
            <a:off x="1429637" y="281751"/>
            <a:ext cx="6408712" cy="707886"/>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4000" b="1" dirty="0">
                <a:latin typeface="Roboto Slab" pitchFamily="2" charset="0"/>
                <a:ea typeface="Roboto Slab" pitchFamily="2" charset="0"/>
                <a:cs typeface="Roboto Slab" pitchFamily="2" charset="0"/>
              </a:rPr>
              <a:t>EIA/SEA</a:t>
            </a:r>
          </a:p>
        </p:txBody>
      </p:sp>
      <p:sp>
        <p:nvSpPr>
          <p:cNvPr id="6" name="Rectangle 5">
            <a:extLst>
              <a:ext uri="{FF2B5EF4-FFF2-40B4-BE49-F238E27FC236}">
                <a16:creationId xmlns:a16="http://schemas.microsoft.com/office/drawing/2014/main" id="{3CFDEEE3-3BB5-254C-2969-E860082E68E3}"/>
              </a:ext>
            </a:extLst>
          </p:cNvPr>
          <p:cNvSpPr>
            <a:spLocks noChangeArrowheads="1"/>
          </p:cNvSpPr>
          <p:nvPr/>
        </p:nvSpPr>
        <p:spPr bwMode="auto">
          <a:xfrm>
            <a:off x="421525" y="1239313"/>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ltLang="cs-CZ" sz="2000" b="1" u="sng" dirty="0">
                <a:latin typeface="Roboto Slab" pitchFamily="2" charset="0"/>
                <a:ea typeface="Roboto Slab" pitchFamily="2" charset="0"/>
                <a:cs typeface="Roboto Slab" pitchFamily="2" charset="0"/>
              </a:rPr>
              <a:t>EIA</a:t>
            </a:r>
            <a:r>
              <a:rPr lang="cs-CZ" altLang="cs-CZ" sz="2000" dirty="0">
                <a:latin typeface="Roboto Slab" pitchFamily="2" charset="0"/>
                <a:ea typeface="Roboto Slab" pitchFamily="2" charset="0"/>
                <a:cs typeface="Roboto Slab" pitchFamily="2" charset="0"/>
              </a:rPr>
              <a:t> </a:t>
            </a:r>
            <a:r>
              <a:rPr lang="cs-CZ" altLang="cs-CZ" sz="2000" dirty="0" err="1">
                <a:latin typeface="Roboto Slab" pitchFamily="2" charset="0"/>
                <a:ea typeface="Roboto Slab" pitchFamily="2" charset="0"/>
                <a:cs typeface="Roboto Slab" pitchFamily="2" charset="0"/>
              </a:rPr>
              <a:t>is</a:t>
            </a:r>
            <a:r>
              <a:rPr lang="cs-CZ" altLang="cs-CZ" sz="2000" dirty="0">
                <a:latin typeface="Roboto Slab" pitchFamily="2" charset="0"/>
                <a:ea typeface="Roboto Slab" pitchFamily="2" charset="0"/>
                <a:cs typeface="Roboto Slab" pitchFamily="2" charset="0"/>
              </a:rPr>
              <a:t> </a:t>
            </a:r>
            <a:r>
              <a:rPr lang="en-US" altLang="cs-CZ" sz="2000" i="1" dirty="0">
                <a:latin typeface="Roboto Slab" pitchFamily="2" charset="0"/>
                <a:ea typeface="Roboto Slab" pitchFamily="2" charset="0"/>
                <a:cs typeface="Roboto Slab" pitchFamily="2" charset="0"/>
              </a:rPr>
              <a:t>“</a:t>
            </a:r>
            <a:r>
              <a:rPr lang="cs-CZ" altLang="cs-CZ" sz="2000" i="1" dirty="0">
                <a:latin typeface="Roboto Slab" pitchFamily="2" charset="0"/>
                <a:ea typeface="Roboto Slab" pitchFamily="2" charset="0"/>
                <a:cs typeface="Roboto Slab" pitchFamily="2" charset="0"/>
              </a:rPr>
              <a:t>t</a:t>
            </a:r>
            <a:r>
              <a:rPr lang="en-US" altLang="cs-CZ" sz="2000" i="1" dirty="0">
                <a:latin typeface="Roboto Slab" pitchFamily="2" charset="0"/>
                <a:ea typeface="Roboto Slab" pitchFamily="2" charset="0"/>
                <a:cs typeface="Roboto Slab" pitchFamily="2" charset="0"/>
              </a:rPr>
              <a:t>he process of identifying, predicting, evaluating and mitigating the biophysical, social, and other relevant </a:t>
            </a:r>
            <a:r>
              <a:rPr lang="en-US" altLang="cs-CZ" sz="2000" b="1" i="1" dirty="0">
                <a:latin typeface="Roboto Slab" pitchFamily="2" charset="0"/>
                <a:ea typeface="Roboto Slab" pitchFamily="2" charset="0"/>
                <a:cs typeface="Roboto Slab" pitchFamily="2" charset="0"/>
              </a:rPr>
              <a:t>effects of development proposals or projects prior to major decisions</a:t>
            </a:r>
            <a:r>
              <a:rPr lang="en-US" altLang="cs-CZ" sz="2000" i="1" dirty="0">
                <a:latin typeface="Roboto Slab" pitchFamily="2" charset="0"/>
                <a:ea typeface="Roboto Slab" pitchFamily="2" charset="0"/>
                <a:cs typeface="Roboto Slab" pitchFamily="2" charset="0"/>
              </a:rPr>
              <a:t> being taken and commitments made.”</a:t>
            </a:r>
          </a:p>
        </p:txBody>
      </p:sp>
      <p:sp>
        <p:nvSpPr>
          <p:cNvPr id="7" name="Text Box 1031">
            <a:extLst>
              <a:ext uri="{FF2B5EF4-FFF2-40B4-BE49-F238E27FC236}">
                <a16:creationId xmlns:a16="http://schemas.microsoft.com/office/drawing/2014/main" id="{60DACEAB-D90E-DA08-DEBC-91E1E71DC116}"/>
              </a:ext>
            </a:extLst>
          </p:cNvPr>
          <p:cNvSpPr txBox="1">
            <a:spLocks noChangeArrowheads="1"/>
          </p:cNvSpPr>
          <p:nvPr/>
        </p:nvSpPr>
        <p:spPr bwMode="auto">
          <a:xfrm>
            <a:off x="6412221" y="2191832"/>
            <a:ext cx="15183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cs-CZ" sz="1200" b="0" dirty="0">
                <a:latin typeface="Roboto Slab" pitchFamily="2" charset="0"/>
                <a:ea typeface="Roboto Slab" pitchFamily="2" charset="0"/>
                <a:cs typeface="Roboto Slab" pitchFamily="2" charset="0"/>
              </a:rPr>
              <a:t>(www.unesco.org)</a:t>
            </a:r>
          </a:p>
        </p:txBody>
      </p:sp>
      <p:sp>
        <p:nvSpPr>
          <p:cNvPr id="8" name="TextBox 7">
            <a:extLst>
              <a:ext uri="{FF2B5EF4-FFF2-40B4-BE49-F238E27FC236}">
                <a16:creationId xmlns:a16="http://schemas.microsoft.com/office/drawing/2014/main" id="{4D401726-0E1E-D823-9085-06F8297924B6}"/>
              </a:ext>
            </a:extLst>
          </p:cNvPr>
          <p:cNvSpPr txBox="1">
            <a:spLocks noChangeArrowheads="1"/>
          </p:cNvSpPr>
          <p:nvPr/>
        </p:nvSpPr>
        <p:spPr>
          <a:xfrm>
            <a:off x="433221" y="2571750"/>
            <a:ext cx="8424936" cy="2217044"/>
          </a:xfrm>
          <a:prstGeom prst="rect">
            <a:avLst/>
          </a:prstGeom>
        </p:spPr>
        <p:txBody>
          <a:bodyPr vert="horz" lIns="91440" tIns="45720" rIns="91440" bIns="45720" rtlCol="0">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altLang="cs-CZ" i="1" dirty="0">
                <a:latin typeface="Roboto Slab" pitchFamily="2" charset="0"/>
                <a:ea typeface="Roboto Slab" pitchFamily="2" charset="0"/>
                <a:cs typeface="Roboto Slab" pitchFamily="2" charset="0"/>
              </a:rPr>
              <a:t>”</a:t>
            </a:r>
            <a:r>
              <a:rPr lang="en-GB" altLang="cs-CZ" b="1" i="1" u="sng" dirty="0">
                <a:latin typeface="Roboto Slab" pitchFamily="2" charset="0"/>
                <a:ea typeface="Roboto Slab" pitchFamily="2" charset="0"/>
                <a:cs typeface="Roboto Slab" pitchFamily="2" charset="0"/>
              </a:rPr>
              <a:t>SEA</a:t>
            </a:r>
            <a:r>
              <a:rPr lang="en-GB" altLang="cs-CZ" i="1" dirty="0">
                <a:latin typeface="Roboto Slab" pitchFamily="2" charset="0"/>
                <a:ea typeface="Roboto Slab" pitchFamily="2" charset="0"/>
                <a:cs typeface="Roboto Slab" pitchFamily="2" charset="0"/>
              </a:rPr>
              <a:t> is a systematic </a:t>
            </a:r>
            <a:r>
              <a:rPr lang="en-GB" altLang="cs-CZ" b="1" i="1" dirty="0">
                <a:latin typeface="Roboto Slab" pitchFamily="2" charset="0"/>
                <a:ea typeface="Roboto Slab" pitchFamily="2" charset="0"/>
                <a:cs typeface="Roboto Slab" pitchFamily="2" charset="0"/>
              </a:rPr>
              <a:t>process for evaluating the environmental consequences of proposed policy, plan or programme </a:t>
            </a:r>
            <a:r>
              <a:rPr lang="en-GB" altLang="cs-CZ" i="1" dirty="0">
                <a:latin typeface="Roboto Slab" pitchFamily="2" charset="0"/>
                <a:ea typeface="Roboto Slab" pitchFamily="2" charset="0"/>
                <a:cs typeface="Roboto Slab" pitchFamily="2" charset="0"/>
              </a:rPr>
              <a:t>initiative in order to ensure they are fully included and appropriately addressed </a:t>
            </a:r>
            <a:r>
              <a:rPr lang="en-GB" altLang="cs-CZ" b="1" i="1" dirty="0">
                <a:latin typeface="Roboto Slab" pitchFamily="2" charset="0"/>
                <a:ea typeface="Roboto Slab" pitchFamily="2" charset="0"/>
                <a:cs typeface="Roboto Slab" pitchFamily="2" charset="0"/>
              </a:rPr>
              <a:t>at the earliest appropriate stage of decision making </a:t>
            </a:r>
            <a:r>
              <a:rPr lang="en-GB" altLang="cs-CZ" i="1" dirty="0">
                <a:latin typeface="Roboto Slab" pitchFamily="2" charset="0"/>
                <a:ea typeface="Roboto Slab" pitchFamily="2" charset="0"/>
                <a:cs typeface="Roboto Slab" pitchFamily="2" charset="0"/>
              </a:rPr>
              <a:t>on par with economic and social consideration”</a:t>
            </a:r>
          </a:p>
          <a:p>
            <a:endParaRPr lang="en-GB" altLang="cs-CZ" i="1" dirty="0">
              <a:latin typeface="Roboto Slab" pitchFamily="2" charset="0"/>
              <a:ea typeface="Roboto Slab" pitchFamily="2" charset="0"/>
              <a:cs typeface="Roboto Slab" pitchFamily="2" charset="0"/>
            </a:endParaRPr>
          </a:p>
        </p:txBody>
      </p:sp>
      <p:sp>
        <p:nvSpPr>
          <p:cNvPr id="9" name="Text Box 1031">
            <a:extLst>
              <a:ext uri="{FF2B5EF4-FFF2-40B4-BE49-F238E27FC236}">
                <a16:creationId xmlns:a16="http://schemas.microsoft.com/office/drawing/2014/main" id="{EB9AACB0-F566-6A28-DAD1-EA93A9D78573}"/>
              </a:ext>
            </a:extLst>
          </p:cNvPr>
          <p:cNvSpPr txBox="1">
            <a:spLocks noChangeArrowheads="1"/>
          </p:cNvSpPr>
          <p:nvPr/>
        </p:nvSpPr>
        <p:spPr bwMode="auto">
          <a:xfrm>
            <a:off x="6521949" y="3805784"/>
            <a:ext cx="18053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cs-CZ" sz="1200" b="0" dirty="0">
                <a:latin typeface="Roboto Slab" pitchFamily="2" charset="0"/>
                <a:ea typeface="Roboto Slab" pitchFamily="2" charset="0"/>
                <a:cs typeface="Roboto Slab" pitchFamily="2" charset="0"/>
              </a:rPr>
              <a:t>(</a:t>
            </a:r>
            <a:r>
              <a:rPr lang="en-GB" altLang="cs-CZ" sz="1200" b="0" i="1" dirty="0">
                <a:latin typeface="Roboto Slab" pitchFamily="2" charset="0"/>
                <a:ea typeface="Roboto Slab" pitchFamily="2" charset="0"/>
                <a:cs typeface="Roboto Slab" pitchFamily="2" charset="0"/>
              </a:rPr>
              <a:t>Sadler</a:t>
            </a:r>
            <a:r>
              <a:rPr lang="cs-CZ" altLang="cs-CZ" sz="1200" b="0" i="1" dirty="0">
                <a:latin typeface="Roboto Slab" pitchFamily="2" charset="0"/>
                <a:ea typeface="Roboto Slab" pitchFamily="2" charset="0"/>
                <a:cs typeface="Roboto Slab" pitchFamily="2" charset="0"/>
              </a:rPr>
              <a:t>,</a:t>
            </a:r>
            <a:r>
              <a:rPr lang="en-GB" altLang="cs-CZ" sz="1200" b="0" i="1" dirty="0" err="1">
                <a:latin typeface="Roboto Slab" pitchFamily="2" charset="0"/>
                <a:ea typeface="Roboto Slab" pitchFamily="2" charset="0"/>
                <a:cs typeface="Roboto Slab" pitchFamily="2" charset="0"/>
              </a:rPr>
              <a:t>Verheem</a:t>
            </a:r>
            <a:r>
              <a:rPr lang="en-GB" altLang="cs-CZ" sz="1200" b="0" i="1" dirty="0">
                <a:latin typeface="Roboto Slab" pitchFamily="2" charset="0"/>
                <a:ea typeface="Roboto Slab" pitchFamily="2" charset="0"/>
                <a:cs typeface="Roboto Slab" pitchFamily="2" charset="0"/>
              </a:rPr>
              <a:t> 1996</a:t>
            </a:r>
            <a:r>
              <a:rPr lang="en-US" altLang="cs-CZ" sz="1200" b="0" dirty="0">
                <a:latin typeface="Roboto Slab" pitchFamily="2" charset="0"/>
                <a:ea typeface="Roboto Slab" pitchFamily="2" charset="0"/>
                <a:cs typeface="Roboto Slab" pitchFamily="2" charset="0"/>
              </a:rPr>
              <a:t>)</a:t>
            </a:r>
          </a:p>
        </p:txBody>
      </p:sp>
    </p:spTree>
    <p:extLst>
      <p:ext uri="{BB962C8B-B14F-4D97-AF65-F5344CB8AC3E}">
        <p14:creationId xmlns:p14="http://schemas.microsoft.com/office/powerpoint/2010/main" val="382304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C48B90-D6FD-9519-203A-9E44E975FE66}"/>
              </a:ext>
            </a:extLst>
          </p:cNvPr>
          <p:cNvSpPr txBox="1">
            <a:spLocks noChangeArrowheads="1"/>
          </p:cNvSpPr>
          <p:nvPr/>
        </p:nvSpPr>
        <p:spPr>
          <a:xfrm>
            <a:off x="2225275" y="593269"/>
            <a:ext cx="6918725" cy="5068748"/>
          </a:xfrm>
          <a:prstGeom prst="rect">
            <a:avLst/>
          </a:prstGeom>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ctr">
              <a:lnSpc>
                <a:spcPct val="90000"/>
              </a:lnSpc>
              <a:spcAft>
                <a:spcPct val="20000"/>
              </a:spcAft>
              <a:buClr>
                <a:srgbClr val="9F7136"/>
              </a:buClr>
              <a:tabLst>
                <a:tab pos="177800" algn="l"/>
                <a:tab pos="273050" algn="l"/>
              </a:tabLst>
              <a:defRPr/>
            </a:pPr>
            <a:r>
              <a:rPr lang="en-GB" sz="2000" dirty="0">
                <a:solidFill>
                  <a:srgbClr val="FF0000"/>
                </a:solidFill>
                <a:latin typeface="Roboto Slab" pitchFamily="2" charset="0"/>
                <a:ea typeface="Roboto Slab" pitchFamily="2" charset="0"/>
                <a:cs typeface="Roboto Slab" pitchFamily="2" charset="0"/>
              </a:rPr>
              <a:t>New</a:t>
            </a:r>
            <a:r>
              <a:rPr lang="en-GB" sz="2000" dirty="0">
                <a:latin typeface="Roboto Slab" pitchFamily="2" charset="0"/>
                <a:ea typeface="Roboto Slab" pitchFamily="2" charset="0"/>
                <a:cs typeface="Roboto Slab" pitchFamily="2" charset="0"/>
              </a:rPr>
              <a:t> elements in the information of the EIA Report – Annex IV</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Resource and energy efficiency elements (IV.1 and IV.5).</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Reasonable alternatives include baseline scenario (IV.2 and IV.3).</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Consideration of new environmental issues, such as climate change and biodiversity (IV.4 and IV.5).</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Cumulative impacts (IV.5.e).</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Risk assessment related to accidents/disasters (IV.8).</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More thorough description of mitigation/compensation measures, as well as introduction of monitoring (IV.7).</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Methods/evidence and list of sources used (IV.6 and IV.10).</a:t>
            </a: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dirty="0">
              <a:latin typeface="Roboto Slab" pitchFamily="2" charset="0"/>
              <a:ea typeface="Roboto Slab" pitchFamily="2" charset="0"/>
              <a:cs typeface="Roboto Slab" pitchFamily="2" charset="0"/>
            </a:endParaRPr>
          </a:p>
          <a:p>
            <a:pPr lvl="2">
              <a:lnSpc>
                <a:spcPct val="110000"/>
              </a:lnSpc>
              <a:defRPr/>
            </a:pPr>
            <a:endParaRPr lang="nl-BE" i="1" dirty="0">
              <a:latin typeface="Roboto Slab" pitchFamily="2" charset="0"/>
              <a:ea typeface="Roboto Slab" pitchFamily="2" charset="0"/>
              <a:cs typeface="Roboto Slab" pitchFamily="2" charset="0"/>
            </a:endParaRPr>
          </a:p>
        </p:txBody>
      </p:sp>
      <p:grpSp>
        <p:nvGrpSpPr>
          <p:cNvPr id="3" name="Group 4">
            <a:extLst>
              <a:ext uri="{FF2B5EF4-FFF2-40B4-BE49-F238E27FC236}">
                <a16:creationId xmlns:a16="http://schemas.microsoft.com/office/drawing/2014/main" id="{F09DF317-366A-AB28-A1A6-032015EB9F1A}"/>
              </a:ext>
            </a:extLst>
          </p:cNvPr>
          <p:cNvGrpSpPr>
            <a:grpSpLocks/>
          </p:cNvGrpSpPr>
          <p:nvPr/>
        </p:nvGrpSpPr>
        <p:grpSpPr bwMode="auto">
          <a:xfrm>
            <a:off x="391887" y="850747"/>
            <a:ext cx="1792514" cy="3403680"/>
            <a:chOff x="340" y="1071"/>
            <a:chExt cx="1134" cy="2723"/>
          </a:xfrm>
        </p:grpSpPr>
        <p:sp>
          <p:nvSpPr>
            <p:cNvPr id="4" name="Text Box 5">
              <a:extLst>
                <a:ext uri="{FF2B5EF4-FFF2-40B4-BE49-F238E27FC236}">
                  <a16:creationId xmlns:a16="http://schemas.microsoft.com/office/drawing/2014/main" id="{5888B688-ADFE-4431-55CB-D915A5D7B68D}"/>
                </a:ext>
              </a:extLst>
            </p:cNvPr>
            <p:cNvSpPr txBox="1">
              <a:spLocks noChangeArrowheads="1"/>
            </p:cNvSpPr>
            <p:nvPr/>
          </p:nvSpPr>
          <p:spPr bwMode="auto">
            <a:xfrm>
              <a:off x="340" y="1071"/>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b="1" i="0">
                  <a:latin typeface="Roboto Slab" pitchFamily="2" charset="0"/>
                  <a:ea typeface="Roboto Slab" pitchFamily="2" charset="0"/>
                  <a:cs typeface="Roboto Slab" pitchFamily="2" charset="0"/>
                </a:rPr>
                <a:t>Scoping</a:t>
              </a:r>
              <a:endParaRPr lang="en-US" altLang="en-US" sz="2000" i="0">
                <a:solidFill>
                  <a:schemeClr val="tx1"/>
                </a:solidFill>
                <a:latin typeface="Roboto Slab" pitchFamily="2" charset="0"/>
                <a:ea typeface="Roboto Slab" pitchFamily="2" charset="0"/>
                <a:cs typeface="Roboto Slab" pitchFamily="2" charset="0"/>
              </a:endParaRPr>
            </a:p>
          </p:txBody>
        </p:sp>
        <p:sp>
          <p:nvSpPr>
            <p:cNvPr id="5" name="Text Box 6">
              <a:extLst>
                <a:ext uri="{FF2B5EF4-FFF2-40B4-BE49-F238E27FC236}">
                  <a16:creationId xmlns:a16="http://schemas.microsoft.com/office/drawing/2014/main" id="{C46E0CC5-AC68-CA1E-A429-D6AE309BAC5B}"/>
                </a:ext>
              </a:extLst>
            </p:cNvPr>
            <p:cNvSpPr txBox="1">
              <a:spLocks noChangeArrowheads="1"/>
            </p:cNvSpPr>
            <p:nvPr/>
          </p:nvSpPr>
          <p:spPr bwMode="auto">
            <a:xfrm>
              <a:off x="340" y="1646"/>
              <a:ext cx="1134" cy="421"/>
            </a:xfrm>
            <a:prstGeom prst="rect">
              <a:avLst/>
            </a:prstGeom>
            <a:solidFill>
              <a:srgbClr val="FF99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EIA report</a:t>
              </a:r>
              <a:endParaRPr lang="en-US" altLang="en-US" sz="2000" i="0">
                <a:solidFill>
                  <a:schemeClr val="tx1"/>
                </a:solidFill>
                <a:latin typeface="Roboto Slab" pitchFamily="2" charset="0"/>
                <a:ea typeface="Roboto Slab" pitchFamily="2" charset="0"/>
                <a:cs typeface="Roboto Slab" pitchFamily="2" charset="0"/>
              </a:endParaRPr>
            </a:p>
          </p:txBody>
        </p:sp>
        <p:sp>
          <p:nvSpPr>
            <p:cNvPr id="6" name="Text Box 7">
              <a:extLst>
                <a:ext uri="{FF2B5EF4-FFF2-40B4-BE49-F238E27FC236}">
                  <a16:creationId xmlns:a16="http://schemas.microsoft.com/office/drawing/2014/main" id="{EE9E545A-E952-63C8-E36D-105B669A57F1}"/>
                </a:ext>
              </a:extLst>
            </p:cNvPr>
            <p:cNvSpPr txBox="1">
              <a:spLocks noChangeArrowheads="1"/>
            </p:cNvSpPr>
            <p:nvPr/>
          </p:nvSpPr>
          <p:spPr bwMode="auto">
            <a:xfrm>
              <a:off x="340" y="2222"/>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Consultation</a:t>
              </a:r>
            </a:p>
          </p:txBody>
        </p:sp>
        <p:sp>
          <p:nvSpPr>
            <p:cNvPr id="7" name="Text Box 8">
              <a:extLst>
                <a:ext uri="{FF2B5EF4-FFF2-40B4-BE49-F238E27FC236}">
                  <a16:creationId xmlns:a16="http://schemas.microsoft.com/office/drawing/2014/main" id="{ECBB5738-2E94-DE45-5CFC-4DB67320C78D}"/>
                </a:ext>
              </a:extLst>
            </p:cNvPr>
            <p:cNvSpPr txBox="1">
              <a:spLocks noChangeArrowheads="1"/>
            </p:cNvSpPr>
            <p:nvPr/>
          </p:nvSpPr>
          <p:spPr bwMode="auto">
            <a:xfrm>
              <a:off x="340" y="2797"/>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Decision</a:t>
              </a:r>
            </a:p>
          </p:txBody>
        </p:sp>
        <p:sp>
          <p:nvSpPr>
            <p:cNvPr id="8" name="Text Box 9">
              <a:extLst>
                <a:ext uri="{FF2B5EF4-FFF2-40B4-BE49-F238E27FC236}">
                  <a16:creationId xmlns:a16="http://schemas.microsoft.com/office/drawing/2014/main" id="{FD17F747-6F12-866E-271C-A636823EBF1A}"/>
                </a:ext>
              </a:extLst>
            </p:cNvPr>
            <p:cNvSpPr txBox="1">
              <a:spLocks noChangeArrowheads="1"/>
            </p:cNvSpPr>
            <p:nvPr/>
          </p:nvSpPr>
          <p:spPr bwMode="auto">
            <a:xfrm>
              <a:off x="340" y="3374"/>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Information </a:t>
              </a:r>
              <a:br>
                <a:rPr lang="en-US" altLang="en-US" sz="2000" i="0">
                  <a:solidFill>
                    <a:schemeClr val="tx1"/>
                  </a:solidFill>
                  <a:latin typeface="Roboto Slab" pitchFamily="2" charset="0"/>
                  <a:ea typeface="Roboto Slab" pitchFamily="2" charset="0"/>
                  <a:cs typeface="Roboto Slab" pitchFamily="2" charset="0"/>
                </a:rPr>
              </a:br>
              <a:r>
                <a:rPr lang="en-US" altLang="en-US" sz="2000" i="0">
                  <a:solidFill>
                    <a:schemeClr val="tx1"/>
                  </a:solidFill>
                  <a:latin typeface="Roboto Slab" pitchFamily="2" charset="0"/>
                  <a:ea typeface="Roboto Slab" pitchFamily="2" charset="0"/>
                  <a:cs typeface="Roboto Slab" pitchFamily="2" charset="0"/>
                </a:rPr>
                <a:t>on decision</a:t>
              </a:r>
            </a:p>
          </p:txBody>
        </p:sp>
        <p:cxnSp>
          <p:nvCxnSpPr>
            <p:cNvPr id="9" name="AutoShape 10">
              <a:extLst>
                <a:ext uri="{FF2B5EF4-FFF2-40B4-BE49-F238E27FC236}">
                  <a16:creationId xmlns:a16="http://schemas.microsoft.com/office/drawing/2014/main" id="{5C21A35B-F7FE-EADE-00C7-2014CC8B411D}"/>
                </a:ext>
              </a:extLst>
            </p:cNvPr>
            <p:cNvCxnSpPr>
              <a:cxnSpLocks noChangeShapeType="1"/>
              <a:stCxn id="4" idx="2"/>
              <a:endCxn id="5" idx="0"/>
            </p:cNvCxnSpPr>
            <p:nvPr/>
          </p:nvCxnSpPr>
          <p:spPr bwMode="auto">
            <a:xfrm>
              <a:off x="907" y="1498"/>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1">
              <a:extLst>
                <a:ext uri="{FF2B5EF4-FFF2-40B4-BE49-F238E27FC236}">
                  <a16:creationId xmlns:a16="http://schemas.microsoft.com/office/drawing/2014/main" id="{6B6A3ED1-5A6D-ED8F-36FB-2E295F2D4DCB}"/>
                </a:ext>
              </a:extLst>
            </p:cNvPr>
            <p:cNvCxnSpPr>
              <a:cxnSpLocks noChangeShapeType="1"/>
              <a:stCxn id="5" idx="2"/>
              <a:endCxn id="6" idx="0"/>
            </p:cNvCxnSpPr>
            <p:nvPr/>
          </p:nvCxnSpPr>
          <p:spPr bwMode="auto">
            <a:xfrm>
              <a:off x="907" y="2067"/>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2">
              <a:extLst>
                <a:ext uri="{FF2B5EF4-FFF2-40B4-BE49-F238E27FC236}">
                  <a16:creationId xmlns:a16="http://schemas.microsoft.com/office/drawing/2014/main" id="{5D5FB90C-D8CA-DF1B-D437-EE8F10080722}"/>
                </a:ext>
              </a:extLst>
            </p:cNvPr>
            <p:cNvCxnSpPr>
              <a:cxnSpLocks noChangeShapeType="1"/>
              <a:stCxn id="6" idx="2"/>
              <a:endCxn id="7" idx="0"/>
            </p:cNvCxnSpPr>
            <p:nvPr/>
          </p:nvCxnSpPr>
          <p:spPr bwMode="auto">
            <a:xfrm>
              <a:off x="907" y="2649"/>
              <a:ext cx="0" cy="141"/>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3">
              <a:extLst>
                <a:ext uri="{FF2B5EF4-FFF2-40B4-BE49-F238E27FC236}">
                  <a16:creationId xmlns:a16="http://schemas.microsoft.com/office/drawing/2014/main" id="{1485A3F6-B5F3-1FEA-F398-33B8C9708873}"/>
                </a:ext>
              </a:extLst>
            </p:cNvPr>
            <p:cNvCxnSpPr>
              <a:cxnSpLocks noChangeShapeType="1"/>
              <a:stCxn id="7" idx="2"/>
              <a:endCxn id="8" idx="0"/>
            </p:cNvCxnSpPr>
            <p:nvPr/>
          </p:nvCxnSpPr>
          <p:spPr bwMode="auto">
            <a:xfrm>
              <a:off x="907" y="3225"/>
              <a:ext cx="0" cy="142"/>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4">
            <a:extLst>
              <a:ext uri="{FF2B5EF4-FFF2-40B4-BE49-F238E27FC236}">
                <a16:creationId xmlns:a16="http://schemas.microsoft.com/office/drawing/2014/main" id="{203ECC40-99B6-4102-C8ED-0F9B00E3F664}"/>
              </a:ext>
            </a:extLst>
          </p:cNvPr>
          <p:cNvSpPr>
            <a:spLocks noChangeArrowheads="1"/>
          </p:cNvSpPr>
          <p:nvPr/>
        </p:nvSpPr>
        <p:spPr bwMode="auto">
          <a:xfrm>
            <a:off x="3630065" y="3258977"/>
            <a:ext cx="4301086" cy="186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latin typeface="Roboto Slab" pitchFamily="2" charset="0"/>
              <a:ea typeface="Roboto Slab" pitchFamily="2" charset="0"/>
              <a:cs typeface="Roboto Slab" pitchFamily="2" charset="0"/>
            </a:endParaRPr>
          </a:p>
        </p:txBody>
      </p:sp>
      <p:sp>
        <p:nvSpPr>
          <p:cNvPr id="14" name="Rectangle 15">
            <a:extLst>
              <a:ext uri="{FF2B5EF4-FFF2-40B4-BE49-F238E27FC236}">
                <a16:creationId xmlns:a16="http://schemas.microsoft.com/office/drawing/2014/main" id="{2222B0B3-7B2A-36C2-F66E-2ECFE3BBAE4C}"/>
              </a:ext>
            </a:extLst>
          </p:cNvPr>
          <p:cNvSpPr>
            <a:spLocks noChangeArrowheads="1"/>
          </p:cNvSpPr>
          <p:nvPr/>
        </p:nvSpPr>
        <p:spPr bwMode="auto">
          <a:xfrm>
            <a:off x="391887" y="130627"/>
            <a:ext cx="1792514" cy="533939"/>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Screening</a:t>
            </a:r>
            <a:endParaRPr lang="en-GB" altLang="en-US" sz="2000" b="1" i="0">
              <a:latin typeface="Roboto Slab" pitchFamily="2" charset="0"/>
              <a:ea typeface="Roboto Slab" pitchFamily="2" charset="0"/>
              <a:cs typeface="Roboto Slab" pitchFamily="2" charset="0"/>
            </a:endParaRPr>
          </a:p>
        </p:txBody>
      </p:sp>
      <p:sp>
        <p:nvSpPr>
          <p:cNvPr id="15" name="Line 16">
            <a:extLst>
              <a:ext uri="{FF2B5EF4-FFF2-40B4-BE49-F238E27FC236}">
                <a16:creationId xmlns:a16="http://schemas.microsoft.com/office/drawing/2014/main" id="{D2B6B5B3-30AE-A556-AE6D-71336B94CCF2}"/>
              </a:ext>
            </a:extLst>
          </p:cNvPr>
          <p:cNvSpPr>
            <a:spLocks noChangeShapeType="1"/>
          </p:cNvSpPr>
          <p:nvPr/>
        </p:nvSpPr>
        <p:spPr bwMode="auto">
          <a:xfrm>
            <a:off x="1288144" y="664566"/>
            <a:ext cx="0" cy="2000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6" name="Rectangle 17">
            <a:extLst>
              <a:ext uri="{FF2B5EF4-FFF2-40B4-BE49-F238E27FC236}">
                <a16:creationId xmlns:a16="http://schemas.microsoft.com/office/drawing/2014/main" id="{A85BF877-31CC-B114-E7E9-4D3DC6AA5BCF}"/>
              </a:ext>
            </a:extLst>
          </p:cNvPr>
          <p:cNvSpPr>
            <a:spLocks noChangeArrowheads="1"/>
          </p:cNvSpPr>
          <p:nvPr/>
        </p:nvSpPr>
        <p:spPr bwMode="auto">
          <a:xfrm>
            <a:off x="391887" y="4446990"/>
            <a:ext cx="1792514" cy="5324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i="0">
              <a:solidFill>
                <a:schemeClr val="bg2"/>
              </a:solidFill>
              <a:latin typeface="Roboto Slab" pitchFamily="2" charset="0"/>
              <a:ea typeface="Roboto Slab" pitchFamily="2" charset="0"/>
              <a:cs typeface="Roboto Slab" pitchFamily="2" charset="0"/>
            </a:endParaRPr>
          </a:p>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Monitoring</a:t>
            </a:r>
          </a:p>
          <a:p>
            <a:pPr algn="ctr" eaLnBrk="1" hangingPunct="1">
              <a:spcBef>
                <a:spcPct val="0"/>
              </a:spcBef>
              <a:buClrTx/>
              <a:buFontTx/>
              <a:buNone/>
            </a:pPr>
            <a:endParaRPr lang="en-GB" altLang="en-US" sz="2000" i="0">
              <a:latin typeface="Roboto Slab" pitchFamily="2" charset="0"/>
              <a:ea typeface="Roboto Slab" pitchFamily="2" charset="0"/>
              <a:cs typeface="Roboto Slab" pitchFamily="2" charset="0"/>
            </a:endParaRPr>
          </a:p>
        </p:txBody>
      </p:sp>
      <p:sp>
        <p:nvSpPr>
          <p:cNvPr id="17" name="Line 18">
            <a:extLst>
              <a:ext uri="{FF2B5EF4-FFF2-40B4-BE49-F238E27FC236}">
                <a16:creationId xmlns:a16="http://schemas.microsoft.com/office/drawing/2014/main" id="{0E5E5E5F-8F81-96B2-9061-EB8BA56BFBC0}"/>
              </a:ext>
            </a:extLst>
          </p:cNvPr>
          <p:cNvSpPr>
            <a:spLocks noChangeShapeType="1"/>
          </p:cNvSpPr>
          <p:nvPr/>
        </p:nvSpPr>
        <p:spPr bwMode="auto">
          <a:xfrm>
            <a:off x="1288144" y="4254427"/>
            <a:ext cx="0" cy="2000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0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6ECEBA-799E-EEFA-8097-4C48BBFD6241}"/>
              </a:ext>
            </a:extLst>
          </p:cNvPr>
          <p:cNvSpPr txBox="1">
            <a:spLocks noChangeArrowheads="1"/>
          </p:cNvSpPr>
          <p:nvPr/>
        </p:nvSpPr>
        <p:spPr>
          <a:xfrm>
            <a:off x="2322740" y="338065"/>
            <a:ext cx="6821260" cy="3488658"/>
          </a:xfrm>
          <a:prstGeom prst="rect">
            <a:avLst/>
          </a:prstGeom>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ctr">
              <a:lnSpc>
                <a:spcPct val="90000"/>
              </a:lnSpc>
              <a:spcAft>
                <a:spcPct val="20000"/>
              </a:spcAft>
              <a:buClr>
                <a:srgbClr val="9F7136"/>
              </a:buClr>
              <a:tabLst>
                <a:tab pos="177800" algn="l"/>
                <a:tab pos="273050" algn="l"/>
              </a:tabLst>
              <a:defRPr/>
            </a:pPr>
            <a:r>
              <a:rPr lang="en-GB" sz="1800" dirty="0">
                <a:solidFill>
                  <a:srgbClr val="FF0000"/>
                </a:solidFill>
                <a:latin typeface="Roboto Slab" pitchFamily="2" charset="0"/>
                <a:ea typeface="Roboto Slab" pitchFamily="2" charset="0"/>
                <a:cs typeface="Roboto Slab" pitchFamily="2" charset="0"/>
              </a:rPr>
              <a:t>NEW</a:t>
            </a:r>
            <a:r>
              <a:rPr lang="en-GB" sz="1800" dirty="0">
                <a:latin typeface="Roboto Slab" pitchFamily="2" charset="0"/>
                <a:ea typeface="Roboto Slab" pitchFamily="2" charset="0"/>
                <a:cs typeface="Roboto Slab" pitchFamily="2" charset="0"/>
              </a:rPr>
              <a:t> elements in Articles 6 and 7</a:t>
            </a:r>
          </a:p>
          <a:p>
            <a:pPr marL="285750" lvl="1">
              <a:lnSpc>
                <a:spcPct val="90000"/>
              </a:lnSpc>
              <a:spcAft>
                <a:spcPct val="20000"/>
              </a:spcAft>
              <a:buClr>
                <a:srgbClr val="FF0000"/>
              </a:buClr>
              <a:tabLst>
                <a:tab pos="177800" algn="l"/>
                <a:tab pos="273050" algn="l"/>
              </a:tabLst>
              <a:defRPr/>
            </a:pPr>
            <a:r>
              <a:rPr lang="en-GB" sz="1800" dirty="0">
                <a:latin typeface="Roboto Slab" pitchFamily="2" charset="0"/>
                <a:ea typeface="Roboto Slab" pitchFamily="2" charset="0"/>
                <a:cs typeface="Roboto Slab" pitchFamily="2" charset="0"/>
              </a:rPr>
              <a:t>Broadened scope: </a:t>
            </a:r>
            <a:r>
              <a:rPr lang="en-GB" sz="1800" u="sng" dirty="0">
                <a:latin typeface="Roboto Slab" pitchFamily="2" charset="0"/>
                <a:ea typeface="Roboto Slab" pitchFamily="2" charset="0"/>
                <a:cs typeface="Roboto Slab" pitchFamily="2" charset="0"/>
              </a:rPr>
              <a:t>local and regional authorities </a:t>
            </a:r>
            <a:r>
              <a:rPr lang="en-GB" sz="1800" dirty="0">
                <a:latin typeface="Roboto Slab" pitchFamily="2" charset="0"/>
                <a:ea typeface="Roboto Slab" pitchFamily="2" charset="0"/>
                <a:cs typeface="Roboto Slab" pitchFamily="2" charset="0"/>
              </a:rPr>
              <a:t>clearly spelled out as bodies to be consulted. </a:t>
            </a:r>
          </a:p>
          <a:p>
            <a:pPr marL="285750" lvl="1">
              <a:lnSpc>
                <a:spcPct val="90000"/>
              </a:lnSpc>
              <a:spcAft>
                <a:spcPct val="20000"/>
              </a:spcAft>
              <a:buClr>
                <a:srgbClr val="FF0000"/>
              </a:buClr>
              <a:tabLst>
                <a:tab pos="177800" algn="l"/>
                <a:tab pos="273050" algn="l"/>
              </a:tabLst>
              <a:defRPr/>
            </a:pPr>
            <a:r>
              <a:rPr lang="en-GB" sz="1800" dirty="0">
                <a:latin typeface="Roboto Slab" pitchFamily="2" charset="0"/>
                <a:ea typeface="Roboto Slab" pitchFamily="2" charset="0"/>
                <a:cs typeface="Roboto Slab" pitchFamily="2" charset="0"/>
              </a:rPr>
              <a:t>Reinforced modalities:</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Public to be informed </a:t>
            </a:r>
            <a:r>
              <a:rPr lang="en-GB" sz="1600" u="sng" dirty="0">
                <a:latin typeface="Roboto Slab" pitchFamily="2" charset="0"/>
                <a:ea typeface="Roboto Slab" pitchFamily="2" charset="0"/>
                <a:cs typeface="Roboto Slab" pitchFamily="2" charset="0"/>
              </a:rPr>
              <a:t>electronically</a:t>
            </a:r>
            <a:r>
              <a:rPr lang="en-GB" sz="1600" dirty="0">
                <a:latin typeface="Roboto Slab" pitchFamily="2" charset="0"/>
                <a:ea typeface="Roboto Slab" pitchFamily="2" charset="0"/>
                <a:cs typeface="Roboto Slab" pitchFamily="2" charset="0"/>
              </a:rPr>
              <a:t> and by public notices (Art.6 (5))</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Relevant information </a:t>
            </a:r>
            <a:r>
              <a:rPr lang="en-GB" sz="1600" u="sng" dirty="0">
                <a:latin typeface="Roboto Slab" pitchFamily="2" charset="0"/>
                <a:ea typeface="Roboto Slab" pitchFamily="2" charset="0"/>
                <a:cs typeface="Roboto Slab" pitchFamily="2" charset="0"/>
              </a:rPr>
              <a:t>electronically accessible</a:t>
            </a:r>
            <a:r>
              <a:rPr lang="en-GB" sz="1600" dirty="0">
                <a:latin typeface="Roboto Slab" pitchFamily="2" charset="0"/>
                <a:ea typeface="Roboto Slab" pitchFamily="2" charset="0"/>
                <a:cs typeface="Roboto Slab" pitchFamily="2" charset="0"/>
              </a:rPr>
              <a:t> to the public, through at least a </a:t>
            </a:r>
            <a:r>
              <a:rPr lang="en-GB" sz="1600" u="sng" dirty="0">
                <a:latin typeface="Roboto Slab" pitchFamily="2" charset="0"/>
                <a:ea typeface="Roboto Slab" pitchFamily="2" charset="0"/>
                <a:cs typeface="Roboto Slab" pitchFamily="2" charset="0"/>
              </a:rPr>
              <a:t>central portal or easily accessible points of access</a:t>
            </a:r>
            <a:r>
              <a:rPr lang="en-GB" sz="1600" dirty="0">
                <a:latin typeface="Roboto Slab" pitchFamily="2" charset="0"/>
                <a:ea typeface="Roboto Slab" pitchFamily="2" charset="0"/>
                <a:cs typeface="Roboto Slab" pitchFamily="2" charset="0"/>
              </a:rPr>
              <a:t>, at the appropriate administrative level (Art. 6 (5))</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u="sng" dirty="0">
                <a:latin typeface="Roboto Slab" pitchFamily="2" charset="0"/>
                <a:ea typeface="Roboto Slab" pitchFamily="2" charset="0"/>
                <a:cs typeface="Roboto Slab" pitchFamily="2" charset="0"/>
              </a:rPr>
              <a:t>Reasonable time-frames</a:t>
            </a:r>
            <a:r>
              <a:rPr lang="en-GB" sz="1600" dirty="0">
                <a:latin typeface="Roboto Slab" pitchFamily="2" charset="0"/>
                <a:ea typeface="Roboto Slab" pitchFamily="2" charset="0"/>
                <a:cs typeface="Roboto Slab" pitchFamily="2" charset="0"/>
              </a:rPr>
              <a:t> for the different phases of the decision-making (Art. 6(6)).</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Time-frame for consulting the public concerned on the EIA report - </a:t>
            </a:r>
            <a:r>
              <a:rPr lang="en-GB" sz="1600" u="sng" dirty="0">
                <a:latin typeface="Roboto Slab" pitchFamily="2" charset="0"/>
                <a:ea typeface="Roboto Slab" pitchFamily="2" charset="0"/>
                <a:cs typeface="Roboto Slab" pitchFamily="2" charset="0"/>
              </a:rPr>
              <a:t>at least 30 days (</a:t>
            </a:r>
            <a:r>
              <a:rPr lang="en-GB" sz="1600" dirty="0">
                <a:latin typeface="Roboto Slab" pitchFamily="2" charset="0"/>
                <a:ea typeface="Roboto Slab" pitchFamily="2" charset="0"/>
                <a:cs typeface="Roboto Slab" pitchFamily="2" charset="0"/>
              </a:rPr>
              <a:t>Art. 6(7)).</a:t>
            </a:r>
          </a:p>
          <a:p>
            <a:pPr marL="273050" lvl="1" indent="-273050">
              <a:lnSpc>
                <a:spcPct val="90000"/>
              </a:lnSpc>
              <a:spcAft>
                <a:spcPct val="20000"/>
              </a:spcAft>
              <a:buClr>
                <a:srgbClr val="FF0000"/>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Transboundary consultations:</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Consultations </a:t>
            </a:r>
            <a:r>
              <a:rPr lang="en-GB" sz="1600" u="sng" dirty="0">
                <a:latin typeface="Roboto Slab" pitchFamily="2" charset="0"/>
                <a:ea typeface="Roboto Slab" pitchFamily="2" charset="0"/>
                <a:cs typeface="Roboto Slab" pitchFamily="2" charset="0"/>
              </a:rPr>
              <a:t>may</a:t>
            </a:r>
            <a:r>
              <a:rPr lang="en-GB" sz="1600" dirty="0">
                <a:latin typeface="Roboto Slab" pitchFamily="2" charset="0"/>
                <a:ea typeface="Roboto Slab" pitchFamily="2" charset="0"/>
                <a:cs typeface="Roboto Slab" pitchFamily="2" charset="0"/>
              </a:rPr>
              <a:t> be conducted through an appropriate </a:t>
            </a:r>
            <a:r>
              <a:rPr lang="en-GB" sz="1600" u="sng" dirty="0">
                <a:latin typeface="Roboto Slab" pitchFamily="2" charset="0"/>
                <a:ea typeface="Roboto Slab" pitchFamily="2" charset="0"/>
                <a:cs typeface="Roboto Slab" pitchFamily="2" charset="0"/>
              </a:rPr>
              <a:t>joint</a:t>
            </a:r>
            <a:r>
              <a:rPr lang="en-GB" sz="1600" dirty="0">
                <a:latin typeface="Roboto Slab" pitchFamily="2" charset="0"/>
                <a:ea typeface="Roboto Slab" pitchFamily="2" charset="0"/>
                <a:cs typeface="Roboto Slab" pitchFamily="2" charset="0"/>
              </a:rPr>
              <a:t> body (Art.7(4)).</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Time-frames for public consultation to be set (Art. 7(5)).</a:t>
            </a:r>
          </a:p>
          <a:p>
            <a:pPr marL="273050" lvl="1" indent="-273050">
              <a:lnSpc>
                <a:spcPct val="90000"/>
              </a:lnSpc>
              <a:spcAft>
                <a:spcPct val="20000"/>
              </a:spcAft>
              <a:buClr>
                <a:srgbClr val="9F7136"/>
              </a:buClr>
              <a:buFont typeface="Wingdings" pitchFamily="2" charset="2"/>
              <a:buChar char="§"/>
              <a:tabLst>
                <a:tab pos="177800" algn="l"/>
                <a:tab pos="273050" algn="l"/>
              </a:tabLst>
              <a:defRPr/>
            </a:pPr>
            <a:endParaRPr lang="en-GB" sz="1600"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sz="1200"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sz="1200" dirty="0">
              <a:latin typeface="Roboto Slab" pitchFamily="2" charset="0"/>
              <a:ea typeface="Roboto Slab" pitchFamily="2" charset="0"/>
              <a:cs typeface="Roboto Slab" pitchFamily="2" charset="0"/>
            </a:endParaRPr>
          </a:p>
          <a:p>
            <a:pPr lvl="2">
              <a:lnSpc>
                <a:spcPct val="110000"/>
              </a:lnSpc>
              <a:defRPr/>
            </a:pPr>
            <a:endParaRPr lang="nl-BE" sz="1800" i="1" dirty="0">
              <a:latin typeface="Roboto Slab" pitchFamily="2" charset="0"/>
              <a:ea typeface="Roboto Slab" pitchFamily="2" charset="0"/>
              <a:cs typeface="Roboto Slab" pitchFamily="2" charset="0"/>
            </a:endParaRPr>
          </a:p>
        </p:txBody>
      </p:sp>
      <p:grpSp>
        <p:nvGrpSpPr>
          <p:cNvPr id="3" name="Group 4">
            <a:extLst>
              <a:ext uri="{FF2B5EF4-FFF2-40B4-BE49-F238E27FC236}">
                <a16:creationId xmlns:a16="http://schemas.microsoft.com/office/drawing/2014/main" id="{905541A2-1861-14E9-F1CD-2AE53DE015DA}"/>
              </a:ext>
            </a:extLst>
          </p:cNvPr>
          <p:cNvGrpSpPr>
            <a:grpSpLocks/>
          </p:cNvGrpSpPr>
          <p:nvPr/>
        </p:nvGrpSpPr>
        <p:grpSpPr bwMode="auto">
          <a:xfrm>
            <a:off x="380046" y="906587"/>
            <a:ext cx="2061684" cy="2886825"/>
            <a:chOff x="340" y="1071"/>
            <a:chExt cx="1134" cy="2723"/>
          </a:xfrm>
        </p:grpSpPr>
        <p:sp>
          <p:nvSpPr>
            <p:cNvPr id="4" name="Text Box 5">
              <a:extLst>
                <a:ext uri="{FF2B5EF4-FFF2-40B4-BE49-F238E27FC236}">
                  <a16:creationId xmlns:a16="http://schemas.microsoft.com/office/drawing/2014/main" id="{515E30AB-BD57-3B3F-8B43-5FBC5D0DCBB1}"/>
                </a:ext>
              </a:extLst>
            </p:cNvPr>
            <p:cNvSpPr txBox="1">
              <a:spLocks noChangeArrowheads="1"/>
            </p:cNvSpPr>
            <p:nvPr/>
          </p:nvSpPr>
          <p:spPr bwMode="auto">
            <a:xfrm>
              <a:off x="340" y="1071"/>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b="1" i="0">
                  <a:latin typeface="Roboto Slab" pitchFamily="2" charset="0"/>
                  <a:ea typeface="Roboto Slab" pitchFamily="2" charset="0"/>
                  <a:cs typeface="Roboto Slab" pitchFamily="2" charset="0"/>
                </a:rPr>
                <a:t>Scoping</a:t>
              </a:r>
              <a:endParaRPr lang="en-US" altLang="en-US" sz="2000" i="0">
                <a:solidFill>
                  <a:schemeClr val="tx1"/>
                </a:solidFill>
                <a:latin typeface="Roboto Slab" pitchFamily="2" charset="0"/>
                <a:ea typeface="Roboto Slab" pitchFamily="2" charset="0"/>
                <a:cs typeface="Roboto Slab" pitchFamily="2" charset="0"/>
              </a:endParaRPr>
            </a:p>
          </p:txBody>
        </p:sp>
        <p:sp>
          <p:nvSpPr>
            <p:cNvPr id="5" name="Text Box 6">
              <a:extLst>
                <a:ext uri="{FF2B5EF4-FFF2-40B4-BE49-F238E27FC236}">
                  <a16:creationId xmlns:a16="http://schemas.microsoft.com/office/drawing/2014/main" id="{E2F80348-87A1-7442-4367-C25CFFCE5FFB}"/>
                </a:ext>
              </a:extLst>
            </p:cNvPr>
            <p:cNvSpPr txBox="1">
              <a:spLocks noChangeArrowheads="1"/>
            </p:cNvSpPr>
            <p:nvPr/>
          </p:nvSpPr>
          <p:spPr bwMode="auto">
            <a:xfrm>
              <a:off x="340" y="1646"/>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EIA report</a:t>
              </a:r>
              <a:endParaRPr lang="en-US" altLang="en-US" sz="2000" i="0">
                <a:solidFill>
                  <a:schemeClr val="tx1"/>
                </a:solidFill>
                <a:latin typeface="Roboto Slab" pitchFamily="2" charset="0"/>
                <a:ea typeface="Roboto Slab" pitchFamily="2" charset="0"/>
                <a:cs typeface="Roboto Slab" pitchFamily="2" charset="0"/>
              </a:endParaRPr>
            </a:p>
          </p:txBody>
        </p:sp>
        <p:sp>
          <p:nvSpPr>
            <p:cNvPr id="6" name="Text Box 7">
              <a:extLst>
                <a:ext uri="{FF2B5EF4-FFF2-40B4-BE49-F238E27FC236}">
                  <a16:creationId xmlns:a16="http://schemas.microsoft.com/office/drawing/2014/main" id="{A697C858-C8C1-369A-F9A8-17CDA592B41B}"/>
                </a:ext>
              </a:extLst>
            </p:cNvPr>
            <p:cNvSpPr txBox="1">
              <a:spLocks noChangeArrowheads="1"/>
            </p:cNvSpPr>
            <p:nvPr/>
          </p:nvSpPr>
          <p:spPr bwMode="auto">
            <a:xfrm>
              <a:off x="340" y="2222"/>
              <a:ext cx="1134" cy="420"/>
            </a:xfrm>
            <a:prstGeom prst="rect">
              <a:avLst/>
            </a:prstGeom>
            <a:solidFill>
              <a:srgbClr val="FF99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dirty="0">
                  <a:latin typeface="Roboto Slab" pitchFamily="2" charset="0"/>
                  <a:ea typeface="Roboto Slab" pitchFamily="2" charset="0"/>
                  <a:cs typeface="Roboto Slab" pitchFamily="2" charset="0"/>
                </a:rPr>
                <a:t>Consultation</a:t>
              </a:r>
              <a:endParaRPr lang="en-US" altLang="en-US" sz="2000" b="1" i="0" dirty="0">
                <a:solidFill>
                  <a:schemeClr val="tx1"/>
                </a:solidFill>
                <a:latin typeface="Roboto Slab" pitchFamily="2" charset="0"/>
                <a:ea typeface="Roboto Slab" pitchFamily="2" charset="0"/>
                <a:cs typeface="Roboto Slab" pitchFamily="2" charset="0"/>
              </a:endParaRPr>
            </a:p>
          </p:txBody>
        </p:sp>
        <p:sp>
          <p:nvSpPr>
            <p:cNvPr id="7" name="Text Box 8">
              <a:extLst>
                <a:ext uri="{FF2B5EF4-FFF2-40B4-BE49-F238E27FC236}">
                  <a16:creationId xmlns:a16="http://schemas.microsoft.com/office/drawing/2014/main" id="{16F1690F-AAFB-639E-A17A-E33632C699F0}"/>
                </a:ext>
              </a:extLst>
            </p:cNvPr>
            <p:cNvSpPr txBox="1">
              <a:spLocks noChangeArrowheads="1"/>
            </p:cNvSpPr>
            <p:nvPr/>
          </p:nvSpPr>
          <p:spPr bwMode="auto">
            <a:xfrm>
              <a:off x="340" y="2797"/>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Decision</a:t>
              </a:r>
            </a:p>
          </p:txBody>
        </p:sp>
        <p:sp>
          <p:nvSpPr>
            <p:cNvPr id="8" name="Text Box 9">
              <a:extLst>
                <a:ext uri="{FF2B5EF4-FFF2-40B4-BE49-F238E27FC236}">
                  <a16:creationId xmlns:a16="http://schemas.microsoft.com/office/drawing/2014/main" id="{8C2D744B-062A-0025-A305-5D288BD8DCFA}"/>
                </a:ext>
              </a:extLst>
            </p:cNvPr>
            <p:cNvSpPr txBox="1">
              <a:spLocks noChangeArrowheads="1"/>
            </p:cNvSpPr>
            <p:nvPr/>
          </p:nvSpPr>
          <p:spPr bwMode="auto">
            <a:xfrm>
              <a:off x="340" y="3374"/>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Information </a:t>
              </a:r>
              <a:br>
                <a:rPr lang="en-US" altLang="en-US" sz="2000" i="0">
                  <a:solidFill>
                    <a:schemeClr val="tx1"/>
                  </a:solidFill>
                  <a:latin typeface="Roboto Slab" pitchFamily="2" charset="0"/>
                  <a:ea typeface="Roboto Slab" pitchFamily="2" charset="0"/>
                  <a:cs typeface="Roboto Slab" pitchFamily="2" charset="0"/>
                </a:rPr>
              </a:br>
              <a:r>
                <a:rPr lang="en-US" altLang="en-US" sz="2000" i="0">
                  <a:solidFill>
                    <a:schemeClr val="tx1"/>
                  </a:solidFill>
                  <a:latin typeface="Roboto Slab" pitchFamily="2" charset="0"/>
                  <a:ea typeface="Roboto Slab" pitchFamily="2" charset="0"/>
                  <a:cs typeface="Roboto Slab" pitchFamily="2" charset="0"/>
                </a:rPr>
                <a:t>on decision</a:t>
              </a:r>
            </a:p>
          </p:txBody>
        </p:sp>
        <p:cxnSp>
          <p:nvCxnSpPr>
            <p:cNvPr id="9" name="AutoShape 10">
              <a:extLst>
                <a:ext uri="{FF2B5EF4-FFF2-40B4-BE49-F238E27FC236}">
                  <a16:creationId xmlns:a16="http://schemas.microsoft.com/office/drawing/2014/main" id="{DADE2507-1275-6D3A-35E2-EAE88D7577B2}"/>
                </a:ext>
              </a:extLst>
            </p:cNvPr>
            <p:cNvCxnSpPr>
              <a:cxnSpLocks noChangeShapeType="1"/>
              <a:stCxn id="4" idx="2"/>
              <a:endCxn id="5" idx="0"/>
            </p:cNvCxnSpPr>
            <p:nvPr/>
          </p:nvCxnSpPr>
          <p:spPr bwMode="auto">
            <a:xfrm>
              <a:off x="907" y="1498"/>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1">
              <a:extLst>
                <a:ext uri="{FF2B5EF4-FFF2-40B4-BE49-F238E27FC236}">
                  <a16:creationId xmlns:a16="http://schemas.microsoft.com/office/drawing/2014/main" id="{84D30D8A-6387-E568-6B7C-7C80C84917B8}"/>
                </a:ext>
              </a:extLst>
            </p:cNvPr>
            <p:cNvCxnSpPr>
              <a:cxnSpLocks noChangeShapeType="1"/>
              <a:stCxn id="5" idx="2"/>
              <a:endCxn id="6" idx="0"/>
            </p:cNvCxnSpPr>
            <p:nvPr/>
          </p:nvCxnSpPr>
          <p:spPr bwMode="auto">
            <a:xfrm>
              <a:off x="907" y="2067"/>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2">
              <a:extLst>
                <a:ext uri="{FF2B5EF4-FFF2-40B4-BE49-F238E27FC236}">
                  <a16:creationId xmlns:a16="http://schemas.microsoft.com/office/drawing/2014/main" id="{56D6D299-120F-DE0A-2B05-E7CE57A3C643}"/>
                </a:ext>
              </a:extLst>
            </p:cNvPr>
            <p:cNvCxnSpPr>
              <a:cxnSpLocks noChangeShapeType="1"/>
              <a:stCxn id="6" idx="2"/>
              <a:endCxn id="7" idx="0"/>
            </p:cNvCxnSpPr>
            <p:nvPr/>
          </p:nvCxnSpPr>
          <p:spPr bwMode="auto">
            <a:xfrm>
              <a:off x="907" y="2649"/>
              <a:ext cx="0" cy="141"/>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3">
              <a:extLst>
                <a:ext uri="{FF2B5EF4-FFF2-40B4-BE49-F238E27FC236}">
                  <a16:creationId xmlns:a16="http://schemas.microsoft.com/office/drawing/2014/main" id="{C69A4D21-9699-5F9D-0323-EB631AC8DB64}"/>
                </a:ext>
              </a:extLst>
            </p:cNvPr>
            <p:cNvCxnSpPr>
              <a:cxnSpLocks noChangeShapeType="1"/>
              <a:stCxn id="7" idx="2"/>
              <a:endCxn id="8" idx="0"/>
            </p:cNvCxnSpPr>
            <p:nvPr/>
          </p:nvCxnSpPr>
          <p:spPr bwMode="auto">
            <a:xfrm>
              <a:off x="907" y="3225"/>
              <a:ext cx="0" cy="142"/>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4">
            <a:extLst>
              <a:ext uri="{FF2B5EF4-FFF2-40B4-BE49-F238E27FC236}">
                <a16:creationId xmlns:a16="http://schemas.microsoft.com/office/drawing/2014/main" id="{BD287DED-DBEB-10C9-6E79-E1A822E9E959}"/>
              </a:ext>
            </a:extLst>
          </p:cNvPr>
          <p:cNvSpPr>
            <a:spLocks noChangeArrowheads="1"/>
          </p:cNvSpPr>
          <p:nvPr/>
        </p:nvSpPr>
        <p:spPr bwMode="auto">
          <a:xfrm>
            <a:off x="3481558" y="4220734"/>
            <a:ext cx="4330530" cy="133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latin typeface="Roboto Slab" pitchFamily="2" charset="0"/>
              <a:ea typeface="Roboto Slab" pitchFamily="2" charset="0"/>
              <a:cs typeface="Roboto Slab" pitchFamily="2" charset="0"/>
            </a:endParaRPr>
          </a:p>
        </p:txBody>
      </p:sp>
      <p:sp>
        <p:nvSpPr>
          <p:cNvPr id="14" name="Rectangle 15">
            <a:extLst>
              <a:ext uri="{FF2B5EF4-FFF2-40B4-BE49-F238E27FC236}">
                <a16:creationId xmlns:a16="http://schemas.microsoft.com/office/drawing/2014/main" id="{D8856DF3-6408-2C35-2402-8862B33362EE}"/>
              </a:ext>
            </a:extLst>
          </p:cNvPr>
          <p:cNvSpPr>
            <a:spLocks noChangeArrowheads="1"/>
          </p:cNvSpPr>
          <p:nvPr/>
        </p:nvSpPr>
        <p:spPr bwMode="auto">
          <a:xfrm>
            <a:off x="311500" y="285647"/>
            <a:ext cx="2021232" cy="38247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Screening</a:t>
            </a:r>
            <a:endParaRPr lang="en-GB" altLang="en-US" sz="2000" b="1" i="0">
              <a:latin typeface="Roboto Slab" pitchFamily="2" charset="0"/>
              <a:ea typeface="Roboto Slab" pitchFamily="2" charset="0"/>
              <a:cs typeface="Roboto Slab" pitchFamily="2" charset="0"/>
            </a:endParaRPr>
          </a:p>
        </p:txBody>
      </p:sp>
      <p:sp>
        <p:nvSpPr>
          <p:cNvPr id="15" name="Line 16">
            <a:extLst>
              <a:ext uri="{FF2B5EF4-FFF2-40B4-BE49-F238E27FC236}">
                <a16:creationId xmlns:a16="http://schemas.microsoft.com/office/drawing/2014/main" id="{D700A187-A119-BEBC-DA23-BC0C7961A2D2}"/>
              </a:ext>
            </a:extLst>
          </p:cNvPr>
          <p:cNvSpPr>
            <a:spLocks noChangeShapeType="1"/>
          </p:cNvSpPr>
          <p:nvPr/>
        </p:nvSpPr>
        <p:spPr bwMode="auto">
          <a:xfrm>
            <a:off x="1315073" y="690763"/>
            <a:ext cx="0" cy="1432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6" name="Rectangle 17">
            <a:extLst>
              <a:ext uri="{FF2B5EF4-FFF2-40B4-BE49-F238E27FC236}">
                <a16:creationId xmlns:a16="http://schemas.microsoft.com/office/drawing/2014/main" id="{FAD56EBD-930F-B1ED-6DA8-8C1EEBF5EB56}"/>
              </a:ext>
            </a:extLst>
          </p:cNvPr>
          <p:cNvSpPr>
            <a:spLocks noChangeArrowheads="1"/>
          </p:cNvSpPr>
          <p:nvPr/>
        </p:nvSpPr>
        <p:spPr bwMode="auto">
          <a:xfrm>
            <a:off x="380046" y="3997167"/>
            <a:ext cx="2021232" cy="381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i="0" dirty="0">
              <a:solidFill>
                <a:schemeClr val="bg2"/>
              </a:solidFill>
              <a:latin typeface="Roboto Slab" pitchFamily="2" charset="0"/>
              <a:ea typeface="Roboto Slab" pitchFamily="2" charset="0"/>
              <a:cs typeface="Roboto Slab" pitchFamily="2" charset="0"/>
            </a:endParaRPr>
          </a:p>
          <a:p>
            <a:pPr algn="ctr" eaLnBrk="1" hangingPunct="1">
              <a:spcBef>
                <a:spcPct val="50000"/>
              </a:spcBef>
              <a:buClrTx/>
              <a:buFontTx/>
              <a:buNone/>
            </a:pPr>
            <a:r>
              <a:rPr lang="en-US" altLang="en-US" sz="2000" i="0" dirty="0">
                <a:solidFill>
                  <a:schemeClr val="tx1"/>
                </a:solidFill>
                <a:latin typeface="Roboto Slab" pitchFamily="2" charset="0"/>
                <a:ea typeface="Roboto Slab" pitchFamily="2" charset="0"/>
                <a:cs typeface="Roboto Slab" pitchFamily="2" charset="0"/>
              </a:rPr>
              <a:t>Monitoring</a:t>
            </a:r>
          </a:p>
          <a:p>
            <a:pPr algn="ctr" eaLnBrk="1" hangingPunct="1">
              <a:spcBef>
                <a:spcPct val="0"/>
              </a:spcBef>
              <a:buClrTx/>
              <a:buFontTx/>
              <a:buNone/>
            </a:pPr>
            <a:endParaRPr lang="en-GB" altLang="en-US" sz="2000" i="0" dirty="0">
              <a:latin typeface="Roboto Slab" pitchFamily="2" charset="0"/>
              <a:ea typeface="Roboto Slab" pitchFamily="2" charset="0"/>
              <a:cs typeface="Roboto Slab" pitchFamily="2" charset="0"/>
            </a:endParaRPr>
          </a:p>
        </p:txBody>
      </p:sp>
      <p:sp>
        <p:nvSpPr>
          <p:cNvPr id="17" name="Line 18">
            <a:extLst>
              <a:ext uri="{FF2B5EF4-FFF2-40B4-BE49-F238E27FC236}">
                <a16:creationId xmlns:a16="http://schemas.microsoft.com/office/drawing/2014/main" id="{A55EF9B0-D29B-413E-455D-8824463F36C6}"/>
              </a:ext>
            </a:extLst>
          </p:cNvPr>
          <p:cNvSpPr>
            <a:spLocks noChangeShapeType="1"/>
          </p:cNvSpPr>
          <p:nvPr/>
        </p:nvSpPr>
        <p:spPr bwMode="auto">
          <a:xfrm>
            <a:off x="1440609" y="3793412"/>
            <a:ext cx="0" cy="1432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5469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44C2ACC-51AC-C733-8D6F-CABFE6DAC826}"/>
              </a:ext>
            </a:extLst>
          </p:cNvPr>
          <p:cNvSpPr txBox="1">
            <a:spLocks/>
          </p:cNvSpPr>
          <p:nvPr/>
        </p:nvSpPr>
        <p:spPr>
          <a:xfrm>
            <a:off x="461962" y="237224"/>
            <a:ext cx="8220075" cy="532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GB" altLang="en-US" sz="2000" dirty="0">
                <a:latin typeface="Roboto Slab" pitchFamily="2" charset="0"/>
                <a:ea typeface="Roboto Slab" pitchFamily="2" charset="0"/>
                <a:cs typeface="Roboto Slab" pitchFamily="2" charset="0"/>
              </a:rPr>
              <a:t>Case law as a result of:  </a:t>
            </a:r>
          </a:p>
          <a:p>
            <a:pPr lvl="1"/>
            <a:r>
              <a:rPr lang="en-GB" altLang="en-US" dirty="0">
                <a:latin typeface="Roboto Slab" pitchFamily="2" charset="0"/>
                <a:ea typeface="Roboto Slab" pitchFamily="2" charset="0"/>
                <a:cs typeface="Roboto Slab" pitchFamily="2" charset="0"/>
              </a:rPr>
              <a:t>Art 258 TFEU (Commission v MS) actions</a:t>
            </a:r>
          </a:p>
          <a:p>
            <a:pPr lvl="1"/>
            <a:r>
              <a:rPr lang="en-GB" altLang="en-US" dirty="0">
                <a:latin typeface="Roboto Slab" pitchFamily="2" charset="0"/>
                <a:ea typeface="Roboto Slab" pitchFamily="2" charset="0"/>
                <a:cs typeface="Roboto Slab" pitchFamily="2" charset="0"/>
              </a:rPr>
              <a:t>Art 267 TFEU preliminary references </a:t>
            </a:r>
          </a:p>
          <a:p>
            <a:r>
              <a:rPr lang="en-GB" altLang="en-US" sz="2000" b="1" dirty="0">
                <a:solidFill>
                  <a:srgbClr val="FF0000"/>
                </a:solidFill>
                <a:latin typeface="Roboto Slab" pitchFamily="2" charset="0"/>
                <a:ea typeface="Roboto Slab" pitchFamily="2" charset="0"/>
                <a:cs typeface="Roboto Slab" pitchFamily="2" charset="0"/>
              </a:rPr>
              <a:t>EIA Directive</a:t>
            </a:r>
          </a:p>
          <a:p>
            <a:pPr lvl="1"/>
            <a:r>
              <a:rPr lang="en-GB" altLang="en-US" dirty="0">
                <a:latin typeface="Roboto Slab" pitchFamily="2" charset="0"/>
                <a:ea typeface="Roboto Slab" pitchFamily="2" charset="0"/>
                <a:cs typeface="Roboto Slab" pitchFamily="2" charset="0"/>
              </a:rPr>
              <a:t>rich case law, both Art 258 and Art 267 TFEU cases</a:t>
            </a:r>
          </a:p>
          <a:p>
            <a:pPr lvl="1"/>
            <a:r>
              <a:rPr lang="en-GB" altLang="en-US" dirty="0">
                <a:latin typeface="Roboto Slab" pitchFamily="2" charset="0"/>
                <a:ea typeface="Roboto Slab" pitchFamily="2" charset="0"/>
                <a:cs typeface="Roboto Slab" pitchFamily="2" charset="0"/>
              </a:rPr>
              <a:t>on objectives and basic principles, definitions (e.g. 'project', 'development consent'), screening (criteria/thresholds, cumulative effects), public participation and A2J, project categories of Annexes I and II) </a:t>
            </a:r>
            <a:endParaRPr lang="cs-CZ" altLang="en-US" dirty="0">
              <a:latin typeface="Roboto Slab" pitchFamily="2" charset="0"/>
              <a:ea typeface="Roboto Slab" pitchFamily="2" charset="0"/>
              <a:cs typeface="Roboto Slab" pitchFamily="2" charset="0"/>
            </a:endParaRPr>
          </a:p>
          <a:p>
            <a:pPr lvl="1"/>
            <a:endParaRPr lang="cs-CZ" altLang="en-US"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The meaning of the EIA Directive is not static</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Affected by technical development</a:t>
            </a:r>
            <a:endParaRPr lang="cs-CZ"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The EIA Directive has “a wide scope and a broad purpose” (</a:t>
            </a:r>
            <a:r>
              <a:rPr lang="en-GB" dirty="0" err="1">
                <a:latin typeface="Roboto Slab" pitchFamily="2" charset="0"/>
                <a:ea typeface="Roboto Slab" pitchFamily="2" charset="0"/>
                <a:cs typeface="Roboto Slab" pitchFamily="2" charset="0"/>
              </a:rPr>
              <a:t>Kraaijeveld</a:t>
            </a:r>
            <a:r>
              <a:rPr lang="en-GB" dirty="0">
                <a:latin typeface="Roboto Slab" pitchFamily="2" charset="0"/>
                <a:ea typeface="Roboto Slab" pitchFamily="2" charset="0"/>
                <a:cs typeface="Roboto Slab" pitchFamily="2" charset="0"/>
              </a:rPr>
              <a:t>).</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Member States’ discretion is limited.</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Consistent emphasis on the likely environmental effects of proposed projects.</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Exemptions to be interpreted narrowly.</a:t>
            </a:r>
          </a:p>
          <a:p>
            <a:pPr lvl="1"/>
            <a:endParaRPr lang="en-GB" altLang="en-US" dirty="0">
              <a:latin typeface="Roboto Slab" pitchFamily="2" charset="0"/>
              <a:ea typeface="Roboto Slab" pitchFamily="2" charset="0"/>
              <a:cs typeface="Roboto Slab" pitchFamily="2" charset="0"/>
            </a:endParaRPr>
          </a:p>
          <a:p>
            <a:r>
              <a:rPr lang="en-GB" altLang="en-US" sz="2000" b="1" dirty="0">
                <a:solidFill>
                  <a:srgbClr val="FF0000"/>
                </a:solidFill>
                <a:latin typeface="Roboto Slab" pitchFamily="2" charset="0"/>
                <a:ea typeface="Roboto Slab" pitchFamily="2" charset="0"/>
                <a:cs typeface="Roboto Slab" pitchFamily="2" charset="0"/>
              </a:rPr>
              <a:t>SEA Directive</a:t>
            </a:r>
          </a:p>
          <a:p>
            <a:pPr lvl="1"/>
            <a:r>
              <a:rPr lang="en-GB" altLang="en-US" dirty="0">
                <a:latin typeface="Roboto Slab" pitchFamily="2" charset="0"/>
                <a:ea typeface="Roboto Slab" pitchFamily="2" charset="0"/>
                <a:cs typeface="Roboto Slab" pitchFamily="2" charset="0"/>
              </a:rPr>
              <a:t>~ 20 rulings so far, almost exclusively Art 267 TFEU</a:t>
            </a:r>
          </a:p>
          <a:p>
            <a:pPr lvl="1"/>
            <a:r>
              <a:rPr lang="en-GB" altLang="en-US" dirty="0">
                <a:latin typeface="Roboto Slab" pitchFamily="2" charset="0"/>
                <a:ea typeface="Roboto Slab" pitchFamily="2" charset="0"/>
                <a:cs typeface="Roboto Slab" pitchFamily="2" charset="0"/>
              </a:rPr>
              <a:t>mostly on the scope of the Directive  </a:t>
            </a:r>
          </a:p>
        </p:txBody>
      </p:sp>
    </p:spTree>
    <p:extLst>
      <p:ext uri="{BB962C8B-B14F-4D97-AF65-F5344CB8AC3E}">
        <p14:creationId xmlns:p14="http://schemas.microsoft.com/office/powerpoint/2010/main" val="176497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97E5-B3B0-95A8-BB1A-07FC42A37595}"/>
              </a:ext>
            </a:extLst>
          </p:cNvPr>
          <p:cNvSpPr txBox="1">
            <a:spLocks/>
          </p:cNvSpPr>
          <p:nvPr/>
        </p:nvSpPr>
        <p:spPr>
          <a:xfrm>
            <a:off x="89692" y="365160"/>
            <a:ext cx="8964613" cy="576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b="1" dirty="0">
                <a:latin typeface="Roboto Slab" pitchFamily="2" charset="0"/>
                <a:ea typeface="Roboto Slab" pitchFamily="2" charset="0"/>
                <a:cs typeface="Roboto Slab" pitchFamily="2" charset="0"/>
              </a:rPr>
              <a:t>Commission support towards a better implementation</a:t>
            </a:r>
          </a:p>
        </p:txBody>
      </p:sp>
      <p:sp>
        <p:nvSpPr>
          <p:cNvPr id="3" name="Content Placeholder 2">
            <a:extLst>
              <a:ext uri="{FF2B5EF4-FFF2-40B4-BE49-F238E27FC236}">
                <a16:creationId xmlns:a16="http://schemas.microsoft.com/office/drawing/2014/main" id="{C80E74FA-1F03-932D-C680-07C985FC3C86}"/>
              </a:ext>
            </a:extLst>
          </p:cNvPr>
          <p:cNvSpPr txBox="1">
            <a:spLocks/>
          </p:cNvSpPr>
          <p:nvPr/>
        </p:nvSpPr>
        <p:spPr>
          <a:xfrm>
            <a:off x="354010" y="1011762"/>
            <a:ext cx="8435975" cy="46815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document on streamlining environmental assessments conducted under Article 2(3) of the EIA (</a:t>
            </a:r>
            <a:r>
              <a:rPr lang="fr-BE" sz="1600" dirty="0">
                <a:latin typeface="Roboto Slab" pitchFamily="2" charset="0"/>
                <a:ea typeface="Roboto Slab" pitchFamily="2" charset="0"/>
                <a:cs typeface="Roboto Slab" pitchFamily="2" charset="0"/>
              </a:rPr>
              <a:t>Commission Notice 2016/4701, </a:t>
            </a:r>
            <a:r>
              <a:rPr lang="pl-PL" sz="1600" dirty="0">
                <a:latin typeface="Roboto Slab" pitchFamily="2" charset="0"/>
                <a:ea typeface="Roboto Slab" pitchFamily="2" charset="0"/>
                <a:cs typeface="Roboto Slab" pitchFamily="2" charset="0"/>
              </a:rPr>
              <a:t>OJ C 273, 27.7.2016, p.1</a:t>
            </a:r>
            <a:r>
              <a:rPr lang="fr-BE" sz="1600" dirty="0">
                <a:latin typeface="Roboto Slab" pitchFamily="2" charset="0"/>
                <a:ea typeface="Roboto Slab" pitchFamily="2" charset="0"/>
                <a:cs typeface="Roboto Slab" pitchFamily="2" charset="0"/>
              </a:rPr>
              <a:t>)</a:t>
            </a: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Compilation of the CJEU case-</a:t>
            </a:r>
            <a:r>
              <a:rPr lang="fr-BE" sz="1600" dirty="0" err="1">
                <a:latin typeface="Roboto Slab" pitchFamily="2" charset="0"/>
                <a:ea typeface="Roboto Slab" pitchFamily="2" charset="0"/>
                <a:cs typeface="Roboto Slab" pitchFamily="2" charset="0"/>
              </a:rPr>
              <a:t>law</a:t>
            </a:r>
            <a:endParaRPr lang="fr-BE" sz="1600" dirty="0">
              <a:latin typeface="Roboto Slab" pitchFamily="2" charset="0"/>
              <a:ea typeface="Roboto Slab" pitchFamily="2" charset="0"/>
              <a:cs typeface="Roboto Slab" pitchFamily="2" charset="0"/>
            </a:endParaRP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Interpretation of definitions of project categories of annex I and II of the EIA Directive </a:t>
            </a:r>
            <a:endParaRPr lang="fr-BE" sz="1600" dirty="0">
              <a:latin typeface="Roboto Slab" pitchFamily="2" charset="0"/>
              <a:ea typeface="Roboto Slab" pitchFamily="2" charset="0"/>
              <a:cs typeface="Roboto Slab" pitchFamily="2" charset="0"/>
            </a:endParaRP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Guidance on the </a:t>
            </a:r>
            <a:r>
              <a:rPr lang="fr-BE" sz="1600" dirty="0" err="1">
                <a:latin typeface="Roboto Slab" pitchFamily="2" charset="0"/>
                <a:ea typeface="Roboto Slab" pitchFamily="2" charset="0"/>
                <a:cs typeface="Roboto Slab" pitchFamily="2" charset="0"/>
              </a:rPr>
              <a:t>three</a:t>
            </a:r>
            <a:r>
              <a:rPr lang="fr-BE" sz="1600" dirty="0">
                <a:latin typeface="Roboto Slab" pitchFamily="2" charset="0"/>
                <a:ea typeface="Roboto Slab" pitchFamily="2" charset="0"/>
                <a:cs typeface="Roboto Slab" pitchFamily="2" charset="0"/>
              </a:rPr>
              <a:t> key </a:t>
            </a:r>
            <a:r>
              <a:rPr lang="fr-BE" sz="1600" dirty="0" err="1">
                <a:latin typeface="Roboto Slab" pitchFamily="2" charset="0"/>
                <a:ea typeface="Roboto Slab" pitchFamily="2" charset="0"/>
                <a:cs typeface="Roboto Slab" pitchFamily="2" charset="0"/>
              </a:rPr>
              <a:t>steps</a:t>
            </a:r>
            <a:r>
              <a:rPr lang="fr-BE" sz="1600" dirty="0">
                <a:latin typeface="Roboto Slab" pitchFamily="2" charset="0"/>
                <a:ea typeface="Roboto Slab" pitchFamily="2" charset="0"/>
                <a:cs typeface="Roboto Slab" pitchFamily="2" charset="0"/>
              </a:rPr>
              <a:t> of the EIA:</a:t>
            </a: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Screening</a:t>
            </a: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err="1">
                <a:latin typeface="Roboto Slab" pitchFamily="2" charset="0"/>
                <a:ea typeface="Roboto Slab" pitchFamily="2" charset="0"/>
                <a:cs typeface="Roboto Slab" pitchFamily="2" charset="0"/>
              </a:rPr>
              <a:t>Scoping</a:t>
            </a:r>
            <a:endParaRPr lang="fr-BE" sz="1600" dirty="0">
              <a:latin typeface="Roboto Slab" pitchFamily="2" charset="0"/>
              <a:ea typeface="Roboto Slab" pitchFamily="2" charset="0"/>
              <a:cs typeface="Roboto Slab" pitchFamily="2" charset="0"/>
            </a:endParaRP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EIA report</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on the Application of the EIA Procedure for Large-scale Transboundary Projects</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on Integrating Climate Change and Biodiversity into Environmental Impact Assessment</a:t>
            </a: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78996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2835B1-3BA2-F334-F2C1-4BB2515B8C1A}"/>
              </a:ext>
            </a:extLst>
          </p:cNvPr>
          <p:cNvSpPr txBox="1">
            <a:spLocks/>
          </p:cNvSpPr>
          <p:nvPr/>
        </p:nvSpPr>
        <p:spPr>
          <a:xfrm>
            <a:off x="685796" y="1121619"/>
            <a:ext cx="7971923" cy="312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just" defTabSz="762000">
              <a:lnSpc>
                <a:spcPct val="90000"/>
              </a:lnSpc>
              <a:buClr>
                <a:schemeClr val="tx1"/>
              </a:buClr>
              <a:buFont typeface="Wingdings" panose="05000000000000000000" pitchFamily="2" charset="2"/>
              <a:buChar char="ü"/>
            </a:pPr>
            <a:r>
              <a:rPr lang="en-GB" altLang="en-US" sz="2000" dirty="0">
                <a:latin typeface="Roboto Slab" pitchFamily="2" charset="0"/>
                <a:ea typeface="Roboto Slab" pitchFamily="2" charset="0"/>
                <a:cs typeface="Roboto Slab" pitchFamily="2" charset="0"/>
              </a:rPr>
              <a:t>prepared and/or adopted by an </a:t>
            </a:r>
            <a:r>
              <a:rPr lang="en-GB" altLang="en-US" sz="2000" dirty="0">
                <a:solidFill>
                  <a:srgbClr val="FF0000"/>
                </a:solidFill>
                <a:latin typeface="Roboto Slab" pitchFamily="2" charset="0"/>
                <a:ea typeface="Roboto Slab" pitchFamily="2" charset="0"/>
                <a:cs typeface="Roboto Slab" pitchFamily="2" charset="0"/>
              </a:rPr>
              <a:t>authority </a:t>
            </a:r>
            <a:r>
              <a:rPr lang="en-GB" altLang="en-US" sz="2000" dirty="0">
                <a:latin typeface="Roboto Slab" pitchFamily="2" charset="0"/>
                <a:ea typeface="Roboto Slab" pitchFamily="2" charset="0"/>
                <a:cs typeface="Roboto Slab" pitchFamily="2" charset="0"/>
              </a:rPr>
              <a:t>at national, regional or local level AND</a:t>
            </a:r>
          </a:p>
          <a:p>
            <a:pPr lvl="1" algn="just" defTabSz="762000">
              <a:lnSpc>
                <a:spcPct val="90000"/>
              </a:lnSpc>
              <a:buClr>
                <a:schemeClr val="tx1"/>
              </a:buClr>
              <a:buFont typeface="Wingdings" panose="05000000000000000000" pitchFamily="2" charset="2"/>
              <a:buChar char="ü"/>
            </a:pPr>
            <a:r>
              <a:rPr lang="en-GB" altLang="en-US" sz="2000" dirty="0">
                <a:solidFill>
                  <a:srgbClr val="FF0000"/>
                </a:solidFill>
                <a:latin typeface="Roboto Slab" pitchFamily="2" charset="0"/>
                <a:ea typeface="Roboto Slab" pitchFamily="2" charset="0"/>
                <a:cs typeface="Roboto Slab" pitchFamily="2" charset="0"/>
              </a:rPr>
              <a:t>required</a:t>
            </a:r>
            <a:r>
              <a:rPr lang="en-GB" altLang="en-US" sz="2000" dirty="0">
                <a:latin typeface="Roboto Slab" pitchFamily="2" charset="0"/>
                <a:ea typeface="Roboto Slab" pitchFamily="2" charset="0"/>
                <a:cs typeface="Roboto Slab" pitchFamily="2" charset="0"/>
              </a:rPr>
              <a:t> by legislative, regulatory or administrative provisions.</a:t>
            </a:r>
          </a:p>
          <a:p>
            <a:pPr lvl="1" defTabSz="762000">
              <a:lnSpc>
                <a:spcPct val="90000"/>
              </a:lnSpc>
              <a:buClr>
                <a:schemeClr val="tx1"/>
              </a:buClr>
              <a:buFont typeface="Wingdings" panose="05000000000000000000" pitchFamily="2" charset="2"/>
              <a:buNone/>
            </a:pPr>
            <a:r>
              <a:rPr lang="en-US" altLang="en-US" sz="2000" dirty="0">
                <a:latin typeface="Roboto Slab" pitchFamily="2" charset="0"/>
                <a:ea typeface="Roboto Slab" pitchFamily="2" charset="0"/>
                <a:cs typeface="Roboto Slab" pitchFamily="2" charset="0"/>
              </a:rPr>
              <a:t>=&gt; </a:t>
            </a:r>
            <a:r>
              <a:rPr lang="en-US" altLang="en-US" sz="2000" dirty="0">
                <a:solidFill>
                  <a:srgbClr val="FF0000"/>
                </a:solidFill>
                <a:latin typeface="Roboto Slab" pitchFamily="2" charset="0"/>
                <a:ea typeface="Roboto Slab" pitchFamily="2" charset="0"/>
                <a:cs typeface="Roboto Slab" pitchFamily="2" charset="0"/>
              </a:rPr>
              <a:t>Normative acts </a:t>
            </a:r>
            <a:r>
              <a:rPr lang="en-US" altLang="en-US" sz="2000" dirty="0">
                <a:latin typeface="Roboto Slab" pitchFamily="2" charset="0"/>
                <a:ea typeface="Roboto Slab" pitchFamily="2" charset="0"/>
                <a:cs typeface="Roboto Slab" pitchFamily="2" charset="0"/>
              </a:rPr>
              <a:t>adopted by law or regulation are covered (C-290/15)!</a:t>
            </a:r>
            <a:endParaRPr lang="en-GB" altLang="en-US" sz="2000" dirty="0">
              <a:latin typeface="Roboto Slab" pitchFamily="2" charset="0"/>
              <a:ea typeface="Roboto Slab" pitchFamily="2" charset="0"/>
              <a:cs typeface="Roboto Slab" pitchFamily="2" charset="0"/>
            </a:endParaRPr>
          </a:p>
          <a:p>
            <a:pPr lvl="1" defTabSz="762000">
              <a:lnSpc>
                <a:spcPct val="90000"/>
              </a:lnSpc>
              <a:buClr>
                <a:schemeClr val="tx1"/>
              </a:buClr>
              <a:buFont typeface="Wingdings" panose="05000000000000000000" pitchFamily="2" charset="2"/>
              <a:buNone/>
            </a:pPr>
            <a:r>
              <a:rPr lang="en-GB" altLang="en-US" sz="2000" u="sng" dirty="0">
                <a:latin typeface="Roboto Slab" pitchFamily="2" charset="0"/>
                <a:ea typeface="Roboto Slab" pitchFamily="2" charset="0"/>
                <a:cs typeface="Roboto Slab" pitchFamily="2" charset="0"/>
              </a:rPr>
              <a:t>Exemptions</a:t>
            </a:r>
            <a:r>
              <a:rPr lang="en-GB" altLang="en-US" sz="2000" dirty="0">
                <a:latin typeface="Roboto Slab" pitchFamily="2" charset="0"/>
                <a:ea typeface="Roboto Slab" pitchFamily="2" charset="0"/>
                <a:cs typeface="Roboto Slab" pitchFamily="2" charset="0"/>
              </a:rPr>
              <a:t>:</a:t>
            </a:r>
          </a:p>
          <a:p>
            <a:pPr lvl="1" defTabSz="762000">
              <a:lnSpc>
                <a:spcPct val="90000"/>
              </a:lnSpc>
              <a:buClr>
                <a:schemeClr val="tx1"/>
              </a:buClr>
              <a:buFont typeface="Wingdings" panose="05000000000000000000" pitchFamily="2" charset="2"/>
              <a:buChar char=""/>
            </a:pPr>
            <a:r>
              <a:rPr lang="en-GB" altLang="en-US" sz="2000" dirty="0">
                <a:latin typeface="Roboto Slab" pitchFamily="2" charset="0"/>
                <a:ea typeface="Roboto Slab" pitchFamily="2" charset="0"/>
                <a:cs typeface="Roboto Slab" pitchFamily="2" charset="0"/>
              </a:rPr>
              <a:t>Plans &amp; programmes the </a:t>
            </a:r>
            <a:r>
              <a:rPr lang="en-GB" altLang="en-US" sz="2000" dirty="0">
                <a:solidFill>
                  <a:srgbClr val="FF0000"/>
                </a:solidFill>
                <a:latin typeface="Roboto Slab" pitchFamily="2" charset="0"/>
                <a:ea typeface="Roboto Slab" pitchFamily="2" charset="0"/>
                <a:cs typeface="Roboto Slab" pitchFamily="2" charset="0"/>
              </a:rPr>
              <a:t>sole</a:t>
            </a:r>
            <a:r>
              <a:rPr lang="en-GB" altLang="en-US" sz="2000" dirty="0">
                <a:latin typeface="Roboto Slab" pitchFamily="2" charset="0"/>
                <a:ea typeface="Roboto Slab" pitchFamily="2" charset="0"/>
                <a:cs typeface="Roboto Slab" pitchFamily="2" charset="0"/>
              </a:rPr>
              <a:t> purpose of which is to serve national defence or civil emergency;</a:t>
            </a:r>
          </a:p>
          <a:p>
            <a:pPr lvl="1" defTabSz="762000">
              <a:lnSpc>
                <a:spcPct val="90000"/>
              </a:lnSpc>
              <a:buClr>
                <a:schemeClr val="tx1"/>
              </a:buClr>
              <a:buFont typeface="Wingdings" panose="05000000000000000000" pitchFamily="2" charset="2"/>
              <a:buChar char=""/>
            </a:pPr>
            <a:r>
              <a:rPr lang="en-GB" altLang="en-US" sz="2000" dirty="0">
                <a:latin typeface="Roboto Slab" pitchFamily="2" charset="0"/>
                <a:ea typeface="Roboto Slab" pitchFamily="2" charset="0"/>
                <a:cs typeface="Roboto Slab" pitchFamily="2" charset="0"/>
              </a:rPr>
              <a:t>Financial or budget plans/programmes.</a:t>
            </a:r>
          </a:p>
          <a:p>
            <a:pPr defTabSz="762000"/>
            <a:endParaRPr lang="en-GB" altLang="en-US" dirty="0">
              <a:latin typeface="Roboto Slab" pitchFamily="2" charset="0"/>
              <a:ea typeface="Roboto Slab" pitchFamily="2" charset="0"/>
              <a:cs typeface="Roboto Slab" pitchFamily="2" charset="0"/>
            </a:endParaRPr>
          </a:p>
        </p:txBody>
      </p:sp>
      <p:sp>
        <p:nvSpPr>
          <p:cNvPr id="5" name="Title 1">
            <a:extLst>
              <a:ext uri="{FF2B5EF4-FFF2-40B4-BE49-F238E27FC236}">
                <a16:creationId xmlns:a16="http://schemas.microsoft.com/office/drawing/2014/main" id="{46F2E3BC-1702-D41F-533C-70D664E7B786}"/>
              </a:ext>
            </a:extLst>
          </p:cNvPr>
          <p:cNvSpPr txBox="1">
            <a:spLocks/>
          </p:cNvSpPr>
          <p:nvPr/>
        </p:nvSpPr>
        <p:spPr>
          <a:xfrm>
            <a:off x="411983" y="211015"/>
            <a:ext cx="7335680" cy="6204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GB" altLang="en-US" sz="2400" b="1" dirty="0">
                <a:latin typeface="Roboto Slab" pitchFamily="2" charset="0"/>
                <a:ea typeface="Roboto Slab" pitchFamily="2" charset="0"/>
                <a:cs typeface="Roboto Slab" pitchFamily="2" charset="0"/>
              </a:rPr>
              <a:t>SEA: WHICH plans and programmes?</a:t>
            </a:r>
          </a:p>
        </p:txBody>
      </p:sp>
    </p:spTree>
    <p:extLst>
      <p:ext uri="{BB962C8B-B14F-4D97-AF65-F5344CB8AC3E}">
        <p14:creationId xmlns:p14="http://schemas.microsoft.com/office/powerpoint/2010/main" val="331925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F2E3BC-1702-D41F-533C-70D664E7B786}"/>
              </a:ext>
            </a:extLst>
          </p:cNvPr>
          <p:cNvSpPr txBox="1">
            <a:spLocks/>
          </p:cNvSpPr>
          <p:nvPr/>
        </p:nvSpPr>
        <p:spPr>
          <a:xfrm>
            <a:off x="411983" y="211015"/>
            <a:ext cx="7335680" cy="6204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GB" altLang="en-US" sz="2400" b="1" dirty="0">
                <a:latin typeface="Roboto Slab" pitchFamily="2" charset="0"/>
                <a:ea typeface="Roboto Slab" pitchFamily="2" charset="0"/>
                <a:cs typeface="Roboto Slab" pitchFamily="2" charset="0"/>
              </a:rPr>
              <a:t>SEA: WHICH plans and programmes?</a:t>
            </a:r>
          </a:p>
        </p:txBody>
      </p:sp>
      <p:sp>
        <p:nvSpPr>
          <p:cNvPr id="2" name="Content Placeholder 2">
            <a:extLst>
              <a:ext uri="{FF2B5EF4-FFF2-40B4-BE49-F238E27FC236}">
                <a16:creationId xmlns:a16="http://schemas.microsoft.com/office/drawing/2014/main" id="{D7756342-3AF8-9B76-206A-129564674951}"/>
              </a:ext>
            </a:extLst>
          </p:cNvPr>
          <p:cNvSpPr txBox="1">
            <a:spLocks/>
          </p:cNvSpPr>
          <p:nvPr/>
        </p:nvSpPr>
        <p:spPr>
          <a:xfrm>
            <a:off x="411983" y="951471"/>
            <a:ext cx="8470900" cy="46085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33400" indent="-533400" defTabSz="762000">
              <a:lnSpc>
                <a:spcPct val="80000"/>
              </a:lnSpc>
              <a:defRPr/>
            </a:pPr>
            <a:r>
              <a:rPr lang="en-GB" altLang="en-US" sz="2000">
                <a:latin typeface="Roboto Slab" pitchFamily="2" charset="0"/>
                <a:ea typeface="Roboto Slab" pitchFamily="2" charset="0"/>
                <a:cs typeface="Roboto Slab" pitchFamily="2" charset="0"/>
              </a:rPr>
              <a:t>1.	Plans and programmes (P/Ps) that</a:t>
            </a:r>
            <a:r>
              <a:rPr lang="en-GB" altLang="en-US" sz="2000">
                <a:solidFill>
                  <a:srgbClr val="FF0000"/>
                </a:solidFill>
                <a:latin typeface="Roboto Slab" pitchFamily="2" charset="0"/>
                <a:ea typeface="Roboto Slab" pitchFamily="2" charset="0"/>
                <a:cs typeface="Roboto Slab" pitchFamily="2" charset="0"/>
              </a:rPr>
              <a:t> </a:t>
            </a:r>
            <a:r>
              <a:rPr lang="en-GB" altLang="en-US" sz="2000" b="1" u="sng">
                <a:solidFill>
                  <a:srgbClr val="FF0000"/>
                </a:solidFill>
                <a:latin typeface="Roboto Slab" pitchFamily="2" charset="0"/>
                <a:ea typeface="Roboto Slab" pitchFamily="2" charset="0"/>
                <a:cs typeface="Roboto Slab" pitchFamily="2" charset="0"/>
              </a:rPr>
              <a:t>always</a:t>
            </a:r>
            <a:r>
              <a:rPr lang="en-GB" altLang="en-US" sz="2000">
                <a:solidFill>
                  <a:srgbClr val="FF0000"/>
                </a:solidFill>
                <a:latin typeface="Roboto Slab" pitchFamily="2" charset="0"/>
                <a:ea typeface="Roboto Slab" pitchFamily="2" charset="0"/>
                <a:cs typeface="Roboto Slab" pitchFamily="2" charset="0"/>
              </a:rPr>
              <a:t> </a:t>
            </a:r>
            <a:r>
              <a:rPr lang="en-GB" altLang="en-US" sz="2000">
                <a:latin typeface="Roboto Slab" pitchFamily="2" charset="0"/>
                <a:ea typeface="Roboto Slab" pitchFamily="2" charset="0"/>
                <a:cs typeface="Roboto Slab" pitchFamily="2" charset="0"/>
              </a:rPr>
              <a:t>undergo an SEA are those:</a:t>
            </a:r>
          </a:p>
          <a:p>
            <a:pPr lvl="1" algn="just" defTabSz="762000">
              <a:lnSpc>
                <a:spcPct val="80000"/>
              </a:lnSpc>
              <a:defRPr/>
            </a:pPr>
            <a:r>
              <a:rPr lang="en-GB" altLang="en-US" sz="1800" i="1">
                <a:solidFill>
                  <a:srgbClr val="FF0000"/>
                </a:solidFill>
                <a:latin typeface="Roboto Slab" pitchFamily="2" charset="0"/>
                <a:ea typeface="Roboto Slab" pitchFamily="2" charset="0"/>
                <a:cs typeface="Roboto Slab" pitchFamily="2" charset="0"/>
              </a:rPr>
              <a:t>prepared for </a:t>
            </a:r>
            <a:r>
              <a:rPr lang="en-GB" altLang="en-US" sz="1800" i="1">
                <a:latin typeface="Roboto Slab" pitchFamily="2" charset="0"/>
                <a:ea typeface="Roboto Slab" pitchFamily="2" charset="0"/>
                <a:cs typeface="Roboto Slab" pitchFamily="2" charset="0"/>
              </a:rPr>
              <a:t>agriculture, forestry, fisheries, energy, industry, transport, waste/ water management, telecommunications, tourism, town &amp; country planning or land use </a:t>
            </a:r>
            <a:r>
              <a:rPr lang="en-GB" altLang="en-US" sz="1800" i="1" u="sng">
                <a:latin typeface="Roboto Slab" pitchFamily="2" charset="0"/>
                <a:ea typeface="Roboto Slab" pitchFamily="2" charset="0"/>
                <a:cs typeface="Roboto Slab" pitchFamily="2" charset="0"/>
              </a:rPr>
              <a:t>AND</a:t>
            </a:r>
            <a:r>
              <a:rPr lang="en-GB" altLang="en-US" sz="1800" i="1">
                <a:latin typeface="Roboto Slab" pitchFamily="2" charset="0"/>
                <a:ea typeface="Roboto Slab" pitchFamily="2" charset="0"/>
                <a:cs typeface="Roboto Slab" pitchFamily="2" charset="0"/>
              </a:rPr>
              <a:t> which </a:t>
            </a:r>
            <a:r>
              <a:rPr lang="en-GB" altLang="en-US" sz="1800" i="1">
                <a:solidFill>
                  <a:srgbClr val="FF0000"/>
                </a:solidFill>
                <a:latin typeface="Roboto Slab" pitchFamily="2" charset="0"/>
                <a:ea typeface="Roboto Slab" pitchFamily="2" charset="0"/>
                <a:cs typeface="Roboto Slab" pitchFamily="2" charset="0"/>
              </a:rPr>
              <a:t>set the framework</a:t>
            </a:r>
            <a:r>
              <a:rPr lang="en-GB" altLang="en-US" sz="1800" i="1">
                <a:latin typeface="Roboto Slab" pitchFamily="2" charset="0"/>
                <a:ea typeface="Roboto Slab" pitchFamily="2" charset="0"/>
                <a:cs typeface="Roboto Slab" pitchFamily="2" charset="0"/>
              </a:rPr>
              <a:t> for future development consent of projects listed in the EIA Directive;</a:t>
            </a:r>
          </a:p>
          <a:p>
            <a:pPr lvl="1" algn="just" defTabSz="762000">
              <a:lnSpc>
                <a:spcPct val="80000"/>
              </a:lnSpc>
              <a:defRPr/>
            </a:pPr>
            <a:r>
              <a:rPr lang="en-GB" altLang="en-US" sz="1800" i="1">
                <a:latin typeface="Roboto Slab" pitchFamily="2" charset="0"/>
                <a:ea typeface="Roboto Slab" pitchFamily="2" charset="0"/>
                <a:cs typeface="Roboto Slab" pitchFamily="2" charset="0"/>
              </a:rPr>
              <a:t>which have been determined to require an assessment under Articles 6 or 7 of the Habitats Directive.</a:t>
            </a:r>
            <a:endParaRPr lang="fr-BE" altLang="en-US" sz="1800" i="1">
              <a:latin typeface="Roboto Slab" pitchFamily="2" charset="0"/>
              <a:ea typeface="Roboto Slab" pitchFamily="2" charset="0"/>
              <a:cs typeface="Roboto Slab" pitchFamily="2" charset="0"/>
            </a:endParaRPr>
          </a:p>
          <a:p>
            <a:pPr lvl="1" algn="just" defTabSz="762000">
              <a:lnSpc>
                <a:spcPct val="80000"/>
              </a:lnSpc>
              <a:defRPr/>
            </a:pPr>
            <a:r>
              <a:rPr lang="en-GB" altLang="en-US" i="1">
                <a:latin typeface="Roboto Slab" pitchFamily="2" charset="0"/>
                <a:ea typeface="Roboto Slab" pitchFamily="2" charset="0"/>
                <a:cs typeface="Roboto Slab" pitchFamily="2" charset="0"/>
              </a:rPr>
              <a:t>Including </a:t>
            </a:r>
          </a:p>
          <a:p>
            <a:pPr lvl="2" algn="just" defTabSz="762000">
              <a:lnSpc>
                <a:spcPct val="80000"/>
              </a:lnSpc>
              <a:defRPr/>
            </a:pPr>
            <a:r>
              <a:rPr lang="en-GB" altLang="en-US" sz="1800" i="1">
                <a:latin typeface="Roboto Slab" pitchFamily="2" charset="0"/>
                <a:ea typeface="Roboto Slab" pitchFamily="2" charset="0"/>
                <a:cs typeface="Roboto Slab" pitchFamily="2" charset="0"/>
              </a:rPr>
              <a:t>P/Ps co-financed by the EU (e.g. OPs). </a:t>
            </a:r>
          </a:p>
          <a:p>
            <a:pPr lvl="2" algn="just" defTabSz="762000">
              <a:lnSpc>
                <a:spcPct val="80000"/>
              </a:lnSpc>
              <a:defRPr/>
            </a:pPr>
            <a:r>
              <a:rPr lang="en-GB" altLang="en-US" sz="1800" i="1">
                <a:latin typeface="Roboto Slab" pitchFamily="2" charset="0"/>
                <a:ea typeface="Roboto Slab" pitchFamily="2" charset="0"/>
                <a:cs typeface="Roboto Slab" pitchFamily="2" charset="0"/>
              </a:rPr>
              <a:t>Modifications of P/Ps.</a:t>
            </a:r>
          </a:p>
          <a:p>
            <a:pPr marL="533400" indent="-533400" defTabSz="762000">
              <a:lnSpc>
                <a:spcPct val="80000"/>
              </a:lnSpc>
              <a:defRPr/>
            </a:pPr>
            <a:r>
              <a:rPr lang="en-GB" altLang="en-US" sz="2000">
                <a:latin typeface="Roboto Slab" pitchFamily="2" charset="0"/>
                <a:ea typeface="Roboto Slab" pitchFamily="2" charset="0"/>
                <a:cs typeface="Roboto Slab" pitchFamily="2" charset="0"/>
              </a:rPr>
              <a:t>2.	Plans and programmes that must be </a:t>
            </a:r>
            <a:r>
              <a:rPr lang="en-GB" altLang="en-US" sz="2000" b="1" u="sng">
                <a:solidFill>
                  <a:srgbClr val="FF0000"/>
                </a:solidFill>
                <a:latin typeface="Roboto Slab" pitchFamily="2" charset="0"/>
                <a:ea typeface="Roboto Slab" pitchFamily="2" charset="0"/>
                <a:cs typeface="Roboto Slab" pitchFamily="2" charset="0"/>
              </a:rPr>
              <a:t>screened</a:t>
            </a:r>
            <a:r>
              <a:rPr lang="en-GB" altLang="en-US" sz="2000">
                <a:latin typeface="Roboto Slab" pitchFamily="2" charset="0"/>
                <a:ea typeface="Roboto Slab" pitchFamily="2" charset="0"/>
                <a:cs typeface="Roboto Slab" pitchFamily="2" charset="0"/>
              </a:rPr>
              <a:t>:</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P/Ps using small areas at local level.</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minor modifications to P/Ps.</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P/Ps setting the framework for </a:t>
            </a:r>
            <a:r>
              <a:rPr lang="en-US" altLang="en-US" sz="2000" i="1">
                <a:latin typeface="Roboto Slab" pitchFamily="2" charset="0"/>
                <a:ea typeface="Roboto Slab" pitchFamily="2" charset="0"/>
                <a:cs typeface="Roboto Slab" pitchFamily="2" charset="0"/>
              </a:rPr>
              <a:t>future “non-EIA projects” and “non-sector” P/Ps.</a:t>
            </a:r>
            <a:endParaRPr lang="en-GB" sz="20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20983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F5189-D682-A160-E326-232F448BAB28}"/>
              </a:ext>
            </a:extLst>
          </p:cNvPr>
          <p:cNvSpPr txBox="1">
            <a:spLocks/>
          </p:cNvSpPr>
          <p:nvPr/>
        </p:nvSpPr>
        <p:spPr>
          <a:xfrm>
            <a:off x="312737" y="1806610"/>
            <a:ext cx="8713788" cy="36718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lvl="1" indent="-342900" algn="just">
              <a:buClr>
                <a:srgbClr val="FF0000"/>
              </a:buClr>
            </a:pPr>
            <a:r>
              <a:rPr lang="en-US" altLang="en-US" sz="1600" dirty="0">
                <a:latin typeface="Roboto Slab" pitchFamily="2" charset="0"/>
                <a:ea typeface="Roboto Slab" pitchFamily="2" charset="0"/>
                <a:cs typeface="Roboto Slab" pitchFamily="2" charset="0"/>
              </a:rPr>
              <a:t>The notion of ‘plans and </a:t>
            </a:r>
            <a:r>
              <a:rPr lang="en-US" altLang="en-US" sz="1600" dirty="0" err="1">
                <a:latin typeface="Roboto Slab" pitchFamily="2" charset="0"/>
                <a:ea typeface="Roboto Slab" pitchFamily="2" charset="0"/>
                <a:cs typeface="Roboto Slab" pitchFamily="2" charset="0"/>
              </a:rPr>
              <a:t>programmes’</a:t>
            </a:r>
            <a:r>
              <a:rPr lang="en-US" altLang="en-US" sz="1600" dirty="0">
                <a:latin typeface="Roboto Slab" pitchFamily="2" charset="0"/>
                <a:ea typeface="Roboto Slab" pitchFamily="2" charset="0"/>
                <a:cs typeface="Roboto Slab" pitchFamily="2" charset="0"/>
              </a:rPr>
              <a:t> relates to any measure which establishes, by defining rules and procedures for scrutiny applicable to the sector concerned, </a:t>
            </a:r>
            <a:r>
              <a:rPr lang="en-US" altLang="en-US" sz="1600" dirty="0">
                <a:solidFill>
                  <a:srgbClr val="FF0000"/>
                </a:solidFill>
                <a:latin typeface="Roboto Slab" pitchFamily="2" charset="0"/>
                <a:ea typeface="Roboto Slab" pitchFamily="2" charset="0"/>
                <a:cs typeface="Roboto Slab" pitchFamily="2" charset="0"/>
              </a:rPr>
              <a:t>a significant body of criteria and detailed rules </a:t>
            </a:r>
            <a:r>
              <a:rPr lang="en-US" altLang="en-US" sz="1600" dirty="0">
                <a:latin typeface="Roboto Slab" pitchFamily="2" charset="0"/>
                <a:ea typeface="Roboto Slab" pitchFamily="2" charset="0"/>
                <a:cs typeface="Roboto Slab" pitchFamily="2" charset="0"/>
              </a:rPr>
              <a:t>for the grant and implementation of one or more projects likely to have significant effects on the environment.</a:t>
            </a:r>
          </a:p>
          <a:p>
            <a:pPr marL="342900" lvl="1" indent="-342900" algn="just">
              <a:buClr>
                <a:srgbClr val="FF0000"/>
              </a:buClr>
            </a:pPr>
            <a:r>
              <a:rPr lang="en-US" altLang="en-US" sz="1600" dirty="0">
                <a:latin typeface="Roboto Slab" pitchFamily="2" charset="0"/>
                <a:ea typeface="Roboto Slab" pitchFamily="2" charset="0"/>
                <a:cs typeface="Roboto Slab" pitchFamily="2" charset="0"/>
              </a:rPr>
              <a:t>That interpretation of the concept of ‘plans and </a:t>
            </a:r>
            <a:r>
              <a:rPr lang="en-US" altLang="en-US" sz="1600" dirty="0" err="1">
                <a:latin typeface="Roboto Slab" pitchFamily="2" charset="0"/>
                <a:ea typeface="Roboto Slab" pitchFamily="2" charset="0"/>
                <a:cs typeface="Roboto Slab" pitchFamily="2" charset="0"/>
              </a:rPr>
              <a:t>programmes’</a:t>
            </a:r>
            <a:r>
              <a:rPr lang="en-US" altLang="en-US" sz="1600" dirty="0">
                <a:latin typeface="Roboto Slab" pitchFamily="2" charset="0"/>
                <a:ea typeface="Roboto Slab" pitchFamily="2" charset="0"/>
                <a:cs typeface="Roboto Slab" pitchFamily="2" charset="0"/>
              </a:rPr>
              <a:t> is intended to ensure that provisions which are </a:t>
            </a:r>
            <a:r>
              <a:rPr lang="en-US" altLang="en-US" sz="1600" dirty="0">
                <a:solidFill>
                  <a:srgbClr val="FF0000"/>
                </a:solidFill>
                <a:latin typeface="Roboto Slab" pitchFamily="2" charset="0"/>
                <a:ea typeface="Roboto Slab" pitchFamily="2" charset="0"/>
                <a:cs typeface="Roboto Slab" pitchFamily="2" charset="0"/>
              </a:rPr>
              <a:t>likely to have significant effects on the environment </a:t>
            </a:r>
            <a:r>
              <a:rPr lang="en-US" altLang="en-US" sz="1600" dirty="0">
                <a:latin typeface="Roboto Slab" pitchFamily="2" charset="0"/>
                <a:ea typeface="Roboto Slab" pitchFamily="2" charset="0"/>
                <a:cs typeface="Roboto Slab" pitchFamily="2" charset="0"/>
              </a:rPr>
              <a:t>are subject to an environmental assessment.</a:t>
            </a:r>
          </a:p>
          <a:p>
            <a:pPr marL="342900" lvl="1" indent="-342900" algn="just">
              <a:buClr>
                <a:srgbClr val="FF0000"/>
              </a:buClr>
            </a:pPr>
            <a:r>
              <a:rPr lang="en-US" altLang="en-US" sz="1600" dirty="0">
                <a:latin typeface="Roboto Slab" pitchFamily="2" charset="0"/>
                <a:ea typeface="Roboto Slab" pitchFamily="2" charset="0"/>
                <a:cs typeface="Roboto Slab" pitchFamily="2" charset="0"/>
              </a:rPr>
              <a:t>The concept of ‘a significant body of criteria and detailed rules’ must be construed </a:t>
            </a:r>
            <a:r>
              <a:rPr lang="en-US" altLang="en-US" sz="1600" dirty="0">
                <a:solidFill>
                  <a:srgbClr val="FF0000"/>
                </a:solidFill>
                <a:latin typeface="Roboto Slab" pitchFamily="2" charset="0"/>
                <a:ea typeface="Roboto Slab" pitchFamily="2" charset="0"/>
                <a:cs typeface="Roboto Slab" pitchFamily="2" charset="0"/>
              </a:rPr>
              <a:t>qualitatively </a:t>
            </a:r>
            <a:r>
              <a:rPr lang="en-US" altLang="en-US" sz="1600" dirty="0">
                <a:latin typeface="Roboto Slab" pitchFamily="2" charset="0"/>
                <a:ea typeface="Roboto Slab" pitchFamily="2" charset="0"/>
                <a:cs typeface="Roboto Slab" pitchFamily="2" charset="0"/>
              </a:rPr>
              <a:t>and not quantitatively. It is necessary to avoid strategies which may be designed to circumvent the obligations laid down in the SEA Directive by splitting measures.</a:t>
            </a:r>
          </a:p>
          <a:p>
            <a:pPr marL="342900" lvl="1" indent="-342900" algn="just">
              <a:buClr>
                <a:srgbClr val="FF0000"/>
              </a:buClr>
            </a:pPr>
            <a:endParaRPr lang="en-US" altLang="en-US" sz="1800" dirty="0">
              <a:latin typeface="Roboto Slab" pitchFamily="2" charset="0"/>
              <a:ea typeface="Roboto Slab" pitchFamily="2" charset="0"/>
              <a:cs typeface="Roboto Slab" pitchFamily="2" charset="0"/>
            </a:endParaRPr>
          </a:p>
          <a:p>
            <a:endParaRPr lang="en-GB" altLang="en-US" sz="1800" dirty="0">
              <a:latin typeface="Roboto Slab" pitchFamily="2" charset="0"/>
              <a:ea typeface="Roboto Slab" pitchFamily="2" charset="0"/>
              <a:cs typeface="Roboto Slab" pitchFamily="2" charset="0"/>
            </a:endParaRPr>
          </a:p>
        </p:txBody>
      </p:sp>
      <p:sp>
        <p:nvSpPr>
          <p:cNvPr id="4" name="Title 1">
            <a:extLst>
              <a:ext uri="{FF2B5EF4-FFF2-40B4-BE49-F238E27FC236}">
                <a16:creationId xmlns:a16="http://schemas.microsoft.com/office/drawing/2014/main" id="{F6062027-6F31-A6FF-1C1B-7C71900FBFBC}"/>
              </a:ext>
            </a:extLst>
          </p:cNvPr>
          <p:cNvSpPr txBox="1">
            <a:spLocks/>
          </p:cNvSpPr>
          <p:nvPr/>
        </p:nvSpPr>
        <p:spPr>
          <a:xfrm>
            <a:off x="457200" y="365160"/>
            <a:ext cx="8229600" cy="10810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GB" altLang="en-US" sz="2000" b="1" dirty="0">
                <a:latin typeface="Roboto Slab" pitchFamily="2" charset="0"/>
                <a:ea typeface="Roboto Slab" pitchFamily="2" charset="0"/>
                <a:cs typeface="Roboto Slab" pitchFamily="2" charset="0"/>
              </a:rPr>
              <a:t>Scope of Article 3(1)-(2) – case-law</a:t>
            </a:r>
            <a:br>
              <a:rPr lang="en-GB" altLang="en-US" sz="2000" dirty="0">
                <a:latin typeface="Roboto Slab" pitchFamily="2" charset="0"/>
                <a:ea typeface="Roboto Slab" pitchFamily="2" charset="0"/>
                <a:cs typeface="Roboto Slab" pitchFamily="2" charset="0"/>
              </a:rPr>
            </a:br>
            <a:r>
              <a:rPr lang="en-US" sz="1800" dirty="0" err="1">
                <a:latin typeface="Roboto Slab" pitchFamily="2" charset="0"/>
                <a:ea typeface="Roboto Slab" pitchFamily="2" charset="0"/>
                <a:cs typeface="Roboto Slab" pitchFamily="2" charset="0"/>
              </a:rPr>
              <a:t>D’Oultremont</a:t>
            </a:r>
            <a:r>
              <a:rPr lang="en-US" sz="1800" dirty="0">
                <a:latin typeface="Roboto Slab" pitchFamily="2" charset="0"/>
                <a:ea typeface="Roboto Slab" pitchFamily="2" charset="0"/>
                <a:cs typeface="Roboto Slab" pitchFamily="2" charset="0"/>
              </a:rPr>
              <a:t>, case C‑290/15, Inter-</a:t>
            </a:r>
            <a:r>
              <a:rPr lang="en-US" sz="1800" dirty="0" err="1">
                <a:latin typeface="Roboto Slab" pitchFamily="2" charset="0"/>
                <a:ea typeface="Roboto Slab" pitchFamily="2" charset="0"/>
                <a:cs typeface="Roboto Slab" pitchFamily="2" charset="0"/>
              </a:rPr>
              <a:t>Environnement</a:t>
            </a:r>
            <a:r>
              <a:rPr lang="en-US" sz="1800" dirty="0">
                <a:latin typeface="Roboto Slab" pitchFamily="2" charset="0"/>
                <a:ea typeface="Roboto Slab" pitchFamily="2" charset="0"/>
                <a:cs typeface="Roboto Slab" pitchFamily="2" charset="0"/>
              </a:rPr>
              <a:t> </a:t>
            </a:r>
            <a:r>
              <a:rPr lang="en-US" sz="1800" dirty="0" err="1">
                <a:latin typeface="Roboto Slab" pitchFamily="2" charset="0"/>
                <a:ea typeface="Roboto Slab" pitchFamily="2" charset="0"/>
                <a:cs typeface="Roboto Slab" pitchFamily="2" charset="0"/>
              </a:rPr>
              <a:t>Bruxelles</a:t>
            </a:r>
            <a:r>
              <a:rPr lang="en-US" sz="1800" dirty="0">
                <a:latin typeface="Roboto Slab" pitchFamily="2" charset="0"/>
                <a:ea typeface="Roboto Slab" pitchFamily="2" charset="0"/>
                <a:cs typeface="Roboto Slab" pitchFamily="2" charset="0"/>
              </a:rPr>
              <a:t>, case C-671/16, </a:t>
            </a:r>
            <a:r>
              <a:rPr lang="pt-PT" sz="1800" dirty="0">
                <a:latin typeface="Roboto Slab" pitchFamily="2" charset="0"/>
                <a:ea typeface="Roboto Slab" pitchFamily="2" charset="0"/>
                <a:cs typeface="Roboto Slab" pitchFamily="2" charset="0"/>
              </a:rPr>
              <a:t>Thybaut</a:t>
            </a:r>
            <a:r>
              <a:rPr lang="pt-PT" sz="1200" dirty="0">
                <a:latin typeface="Roboto Slab" pitchFamily="2" charset="0"/>
                <a:ea typeface="Roboto Slab" pitchFamily="2" charset="0"/>
                <a:cs typeface="Roboto Slab" pitchFamily="2" charset="0"/>
              </a:rPr>
              <a:t> </a:t>
            </a:r>
            <a:r>
              <a:rPr lang="en-US" sz="1800" dirty="0">
                <a:latin typeface="Roboto Slab" pitchFamily="2" charset="0"/>
                <a:ea typeface="Roboto Slab" pitchFamily="2" charset="0"/>
                <a:cs typeface="Roboto Slab" pitchFamily="2" charset="0"/>
              </a:rPr>
              <a:t>C-160/17</a:t>
            </a:r>
            <a:endParaRPr lang="en-GB" sz="1800" dirty="0">
              <a:solidFill>
                <a:schemeClr val="tx1">
                  <a:lumMod val="50000"/>
                  <a:lumOff val="50000"/>
                </a:schemeClr>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30941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7CAB6B74-4A11-66BC-FDE3-8A501EE04110}"/>
              </a:ext>
            </a:extLst>
          </p:cNvPr>
          <p:cNvSpPr txBox="1">
            <a:spLocks noChangeArrowheads="1"/>
          </p:cNvSpPr>
          <p:nvPr/>
        </p:nvSpPr>
        <p:spPr bwMode="auto">
          <a:xfrm>
            <a:off x="5252829" y="950912"/>
            <a:ext cx="27670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600" i="0">
                <a:solidFill>
                  <a:schemeClr val="tx1"/>
                </a:solidFill>
                <a:latin typeface="Arial" panose="020B0604020202020204" pitchFamily="34" charset="0"/>
              </a:rPr>
              <a:t>Scope and level of detail</a:t>
            </a:r>
            <a:br>
              <a:rPr lang="en-GB" altLang="en-US" sz="1600" i="0">
                <a:solidFill>
                  <a:schemeClr val="tx1"/>
                </a:solidFill>
                <a:latin typeface="Arial" panose="020B0604020202020204" pitchFamily="34" charset="0"/>
              </a:rPr>
            </a:br>
            <a:r>
              <a:rPr lang="en-GB" altLang="en-US" sz="1600" i="0">
                <a:solidFill>
                  <a:schemeClr val="tx1"/>
                </a:solidFill>
                <a:latin typeface="Arial" panose="020B0604020202020204" pitchFamily="34" charset="0"/>
              </a:rPr>
              <a:t>(o</a:t>
            </a:r>
            <a:r>
              <a:rPr lang="fr-BE" altLang="en-US" sz="1600" i="0">
                <a:solidFill>
                  <a:schemeClr val="tx1"/>
                </a:solidFill>
                <a:latin typeface="Arial" panose="020B0604020202020204" pitchFamily="34" charset="0"/>
              </a:rPr>
              <a:t>bligatory)</a:t>
            </a:r>
            <a:endParaRPr lang="en-US" altLang="en-US" sz="1600" i="0">
              <a:solidFill>
                <a:schemeClr val="tx1"/>
              </a:solidFill>
              <a:latin typeface="Arial" panose="020B0604020202020204" pitchFamily="34" charset="0"/>
            </a:endParaRPr>
          </a:p>
        </p:txBody>
      </p:sp>
      <p:sp>
        <p:nvSpPr>
          <p:cNvPr id="6" name="Text Box 9">
            <a:extLst>
              <a:ext uri="{FF2B5EF4-FFF2-40B4-BE49-F238E27FC236}">
                <a16:creationId xmlns:a16="http://schemas.microsoft.com/office/drawing/2014/main" id="{91E3D7CF-BA89-E26C-05E3-C3C3442AA272}"/>
              </a:ext>
            </a:extLst>
          </p:cNvPr>
          <p:cNvSpPr txBox="1">
            <a:spLocks noChangeArrowheads="1"/>
          </p:cNvSpPr>
          <p:nvPr/>
        </p:nvSpPr>
        <p:spPr bwMode="auto">
          <a:xfrm>
            <a:off x="5225841" y="1349375"/>
            <a:ext cx="2987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The “Report” (including a non-technical summary)</a:t>
            </a:r>
          </a:p>
        </p:txBody>
      </p:sp>
      <p:sp>
        <p:nvSpPr>
          <p:cNvPr id="7" name="Text Box 10">
            <a:extLst>
              <a:ext uri="{FF2B5EF4-FFF2-40B4-BE49-F238E27FC236}">
                <a16:creationId xmlns:a16="http://schemas.microsoft.com/office/drawing/2014/main" id="{F49452FA-3C57-E12E-6BD9-EEB0BC169B0E}"/>
              </a:ext>
            </a:extLst>
          </p:cNvPr>
          <p:cNvSpPr txBox="1">
            <a:spLocks noChangeArrowheads="1"/>
          </p:cNvSpPr>
          <p:nvPr/>
        </p:nvSpPr>
        <p:spPr bwMode="auto">
          <a:xfrm>
            <a:off x="5252829" y="2217737"/>
            <a:ext cx="302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1400" i="0">
                <a:solidFill>
                  <a:schemeClr val="tx1"/>
                </a:solidFill>
                <a:latin typeface="Arial" panose="020B0604020202020204" pitchFamily="34" charset="0"/>
              </a:rPr>
              <a:t>Public, environmental authorities, transboundary procedure (Art.7, and if applicable)</a:t>
            </a:r>
          </a:p>
        </p:txBody>
      </p:sp>
      <p:sp>
        <p:nvSpPr>
          <p:cNvPr id="8" name="Text Box 11">
            <a:extLst>
              <a:ext uri="{FF2B5EF4-FFF2-40B4-BE49-F238E27FC236}">
                <a16:creationId xmlns:a16="http://schemas.microsoft.com/office/drawing/2014/main" id="{887F5129-3F5A-866C-166C-4567CC359D02}"/>
              </a:ext>
            </a:extLst>
          </p:cNvPr>
          <p:cNvSpPr txBox="1">
            <a:spLocks noChangeArrowheads="1"/>
          </p:cNvSpPr>
          <p:nvPr/>
        </p:nvSpPr>
        <p:spPr bwMode="auto">
          <a:xfrm>
            <a:off x="5252829" y="3054350"/>
            <a:ext cx="2517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1600" i="0">
                <a:solidFill>
                  <a:schemeClr val="tx1"/>
                </a:solidFill>
                <a:latin typeface="Arial" panose="020B0604020202020204" pitchFamily="34" charset="0"/>
              </a:rPr>
              <a:t>Takes account   of environmental report and consultations</a:t>
            </a:r>
          </a:p>
        </p:txBody>
      </p:sp>
      <p:sp>
        <p:nvSpPr>
          <p:cNvPr id="9" name="Text Box 12">
            <a:extLst>
              <a:ext uri="{FF2B5EF4-FFF2-40B4-BE49-F238E27FC236}">
                <a16:creationId xmlns:a16="http://schemas.microsoft.com/office/drawing/2014/main" id="{1D7FAFFA-F9AD-24B6-A518-060F123B4628}"/>
              </a:ext>
            </a:extLst>
          </p:cNvPr>
          <p:cNvSpPr txBox="1">
            <a:spLocks noChangeArrowheads="1"/>
          </p:cNvSpPr>
          <p:nvPr/>
        </p:nvSpPr>
        <p:spPr bwMode="auto">
          <a:xfrm>
            <a:off x="5322679" y="3706812"/>
            <a:ext cx="29527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End of SEA process</a:t>
            </a:r>
          </a:p>
        </p:txBody>
      </p:sp>
      <p:sp>
        <p:nvSpPr>
          <p:cNvPr id="10" name="AutoShape 13">
            <a:extLst>
              <a:ext uri="{FF2B5EF4-FFF2-40B4-BE49-F238E27FC236}">
                <a16:creationId xmlns:a16="http://schemas.microsoft.com/office/drawing/2014/main" id="{332D3BBC-0E75-43EC-D576-B4445898B59C}"/>
              </a:ext>
            </a:extLst>
          </p:cNvPr>
          <p:cNvSpPr>
            <a:spLocks noChangeArrowheads="1"/>
          </p:cNvSpPr>
          <p:nvPr/>
        </p:nvSpPr>
        <p:spPr bwMode="auto">
          <a:xfrm rot="10800000">
            <a:off x="4574966" y="906462"/>
            <a:ext cx="576263"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1" name="AutoShape 14">
            <a:extLst>
              <a:ext uri="{FF2B5EF4-FFF2-40B4-BE49-F238E27FC236}">
                <a16:creationId xmlns:a16="http://schemas.microsoft.com/office/drawing/2014/main" id="{52DCFBCD-DD80-BDF1-088E-AEA6950029F0}"/>
              </a:ext>
            </a:extLst>
          </p:cNvPr>
          <p:cNvSpPr>
            <a:spLocks noChangeArrowheads="1"/>
          </p:cNvSpPr>
          <p:nvPr/>
        </p:nvSpPr>
        <p:spPr bwMode="auto">
          <a:xfrm rot="10800000">
            <a:off x="4538454" y="1565275"/>
            <a:ext cx="576262"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2" name="AutoShape 15">
            <a:extLst>
              <a:ext uri="{FF2B5EF4-FFF2-40B4-BE49-F238E27FC236}">
                <a16:creationId xmlns:a16="http://schemas.microsoft.com/office/drawing/2014/main" id="{240E154A-F68E-617F-9310-6DF76D865749}"/>
              </a:ext>
            </a:extLst>
          </p:cNvPr>
          <p:cNvSpPr>
            <a:spLocks noChangeArrowheads="1"/>
          </p:cNvSpPr>
          <p:nvPr/>
        </p:nvSpPr>
        <p:spPr bwMode="auto">
          <a:xfrm rot="10800000">
            <a:off x="4547979" y="296862"/>
            <a:ext cx="576262"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3" name="AutoShape 16">
            <a:extLst>
              <a:ext uri="{FF2B5EF4-FFF2-40B4-BE49-F238E27FC236}">
                <a16:creationId xmlns:a16="http://schemas.microsoft.com/office/drawing/2014/main" id="{27F46EC9-FC6F-7E20-BE6E-9AF220938289}"/>
              </a:ext>
            </a:extLst>
          </p:cNvPr>
          <p:cNvSpPr>
            <a:spLocks noChangeArrowheads="1"/>
          </p:cNvSpPr>
          <p:nvPr/>
        </p:nvSpPr>
        <p:spPr bwMode="auto">
          <a:xfrm rot="10800000">
            <a:off x="4538454" y="2309812"/>
            <a:ext cx="576262"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4" name="AutoShape 17">
            <a:extLst>
              <a:ext uri="{FF2B5EF4-FFF2-40B4-BE49-F238E27FC236}">
                <a16:creationId xmlns:a16="http://schemas.microsoft.com/office/drawing/2014/main" id="{17466AA5-E1AE-9DE4-FF46-EB4A7B653830}"/>
              </a:ext>
            </a:extLst>
          </p:cNvPr>
          <p:cNvSpPr>
            <a:spLocks noChangeArrowheads="1"/>
          </p:cNvSpPr>
          <p:nvPr/>
        </p:nvSpPr>
        <p:spPr bwMode="auto">
          <a:xfrm rot="10800000">
            <a:off x="4565441" y="4521200"/>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grpSp>
        <p:nvGrpSpPr>
          <p:cNvPr id="15" name="Group 13">
            <a:extLst>
              <a:ext uri="{FF2B5EF4-FFF2-40B4-BE49-F238E27FC236}">
                <a16:creationId xmlns:a16="http://schemas.microsoft.com/office/drawing/2014/main" id="{D45096EC-9FFA-6EAB-B5DA-B62410634DE8}"/>
              </a:ext>
            </a:extLst>
          </p:cNvPr>
          <p:cNvGrpSpPr>
            <a:grpSpLocks/>
          </p:cNvGrpSpPr>
          <p:nvPr/>
        </p:nvGrpSpPr>
        <p:grpSpPr bwMode="auto">
          <a:xfrm>
            <a:off x="706229" y="263525"/>
            <a:ext cx="3817937" cy="4675187"/>
            <a:chOff x="295" y="618"/>
            <a:chExt cx="2585" cy="3039"/>
          </a:xfrm>
        </p:grpSpPr>
        <p:sp>
          <p:nvSpPr>
            <p:cNvPr id="16" name="Text Box 3">
              <a:extLst>
                <a:ext uri="{FF2B5EF4-FFF2-40B4-BE49-F238E27FC236}">
                  <a16:creationId xmlns:a16="http://schemas.microsoft.com/office/drawing/2014/main" id="{DE555093-7EFB-0421-0381-5B778C9CB4C8}"/>
                </a:ext>
              </a:extLst>
            </p:cNvPr>
            <p:cNvSpPr txBox="1">
              <a:spLocks noChangeArrowheads="1"/>
            </p:cNvSpPr>
            <p:nvPr/>
          </p:nvSpPr>
          <p:spPr bwMode="auto">
            <a:xfrm>
              <a:off x="295" y="1026"/>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Scoping</a:t>
              </a:r>
            </a:p>
          </p:txBody>
        </p:sp>
        <p:sp>
          <p:nvSpPr>
            <p:cNvPr id="17" name="Text Box 6">
              <a:extLst>
                <a:ext uri="{FF2B5EF4-FFF2-40B4-BE49-F238E27FC236}">
                  <a16:creationId xmlns:a16="http://schemas.microsoft.com/office/drawing/2014/main" id="{35F4AB1F-F516-1AE8-CAD7-B4B979EF3B81}"/>
                </a:ext>
              </a:extLst>
            </p:cNvPr>
            <p:cNvSpPr txBox="1">
              <a:spLocks noChangeArrowheads="1"/>
            </p:cNvSpPr>
            <p:nvPr/>
          </p:nvSpPr>
          <p:spPr bwMode="auto">
            <a:xfrm>
              <a:off x="295" y="2432"/>
              <a:ext cx="2585" cy="318"/>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Decision</a:t>
              </a:r>
            </a:p>
          </p:txBody>
        </p:sp>
        <p:sp>
          <p:nvSpPr>
            <p:cNvPr id="18" name="Text Box 7">
              <a:extLst>
                <a:ext uri="{FF2B5EF4-FFF2-40B4-BE49-F238E27FC236}">
                  <a16:creationId xmlns:a16="http://schemas.microsoft.com/office/drawing/2014/main" id="{1EB09A1B-E59A-57DE-A04F-709CD91C6123}"/>
                </a:ext>
              </a:extLst>
            </p:cNvPr>
            <p:cNvSpPr txBox="1">
              <a:spLocks noChangeArrowheads="1"/>
            </p:cNvSpPr>
            <p:nvPr/>
          </p:nvSpPr>
          <p:spPr bwMode="auto">
            <a:xfrm>
              <a:off x="295" y="2931"/>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200" b="1" i="0">
                  <a:solidFill>
                    <a:schemeClr val="tx1"/>
                  </a:solidFill>
                  <a:latin typeface="Arial" panose="020B0604020202020204" pitchFamily="34" charset="0"/>
                </a:rPr>
                <a:t>Information on decision </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cxnSp>
          <p:nvCxnSpPr>
            <p:cNvPr id="19" name="AutoShape 19">
              <a:extLst>
                <a:ext uri="{FF2B5EF4-FFF2-40B4-BE49-F238E27FC236}">
                  <a16:creationId xmlns:a16="http://schemas.microsoft.com/office/drawing/2014/main" id="{7A035D19-39AE-5083-C48E-C697BA2F5C85}"/>
                </a:ext>
              </a:extLst>
            </p:cNvPr>
            <p:cNvCxnSpPr>
              <a:cxnSpLocks noChangeShapeType="1"/>
            </p:cNvCxnSpPr>
            <p:nvPr/>
          </p:nvCxnSpPr>
          <p:spPr bwMode="auto">
            <a:xfrm>
              <a:off x="1519" y="89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0">
              <a:extLst>
                <a:ext uri="{FF2B5EF4-FFF2-40B4-BE49-F238E27FC236}">
                  <a16:creationId xmlns:a16="http://schemas.microsoft.com/office/drawing/2014/main" id="{830C0DE7-9F34-8802-3D57-F0ECE18B38C4}"/>
                </a:ext>
              </a:extLst>
            </p:cNvPr>
            <p:cNvCxnSpPr>
              <a:cxnSpLocks noChangeShapeType="1"/>
            </p:cNvCxnSpPr>
            <p:nvPr/>
          </p:nvCxnSpPr>
          <p:spPr bwMode="auto">
            <a:xfrm>
              <a:off x="1519" y="2251"/>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Text Box 3">
              <a:extLst>
                <a:ext uri="{FF2B5EF4-FFF2-40B4-BE49-F238E27FC236}">
                  <a16:creationId xmlns:a16="http://schemas.microsoft.com/office/drawing/2014/main" id="{344E35A5-A281-2C49-D294-6E1B2C06B47E}"/>
                </a:ext>
              </a:extLst>
            </p:cNvPr>
            <p:cNvSpPr txBox="1">
              <a:spLocks noChangeArrowheads="1"/>
            </p:cNvSpPr>
            <p:nvPr/>
          </p:nvSpPr>
          <p:spPr bwMode="auto">
            <a:xfrm>
              <a:off x="295" y="1434"/>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200" b="1" i="0">
                  <a:solidFill>
                    <a:schemeClr val="tx1"/>
                  </a:solidFill>
                  <a:latin typeface="Arial" panose="020B0604020202020204" pitchFamily="34" charset="0"/>
                </a:rPr>
                <a:t>Environmental Report/Study</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sp>
          <p:nvSpPr>
            <p:cNvPr id="22" name="Text Box 3">
              <a:extLst>
                <a:ext uri="{FF2B5EF4-FFF2-40B4-BE49-F238E27FC236}">
                  <a16:creationId xmlns:a16="http://schemas.microsoft.com/office/drawing/2014/main" id="{F2F2D253-A827-6AA0-EAF6-5A796315C7FD}"/>
                </a:ext>
              </a:extLst>
            </p:cNvPr>
            <p:cNvSpPr txBox="1">
              <a:spLocks noChangeArrowheads="1"/>
            </p:cNvSpPr>
            <p:nvPr/>
          </p:nvSpPr>
          <p:spPr bwMode="auto">
            <a:xfrm>
              <a:off x="295" y="618"/>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Screening</a:t>
              </a:r>
            </a:p>
          </p:txBody>
        </p:sp>
        <p:sp>
          <p:nvSpPr>
            <p:cNvPr id="23" name="Text Box 3">
              <a:extLst>
                <a:ext uri="{FF2B5EF4-FFF2-40B4-BE49-F238E27FC236}">
                  <a16:creationId xmlns:a16="http://schemas.microsoft.com/office/drawing/2014/main" id="{5D174C75-66DA-21E6-965C-31C463986CBA}"/>
                </a:ext>
              </a:extLst>
            </p:cNvPr>
            <p:cNvSpPr txBox="1">
              <a:spLocks noChangeArrowheads="1"/>
            </p:cNvSpPr>
            <p:nvPr/>
          </p:nvSpPr>
          <p:spPr bwMode="auto">
            <a:xfrm>
              <a:off x="295" y="1888"/>
              <a:ext cx="2585" cy="363"/>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Information and Consultation</a:t>
              </a:r>
            </a:p>
          </p:txBody>
        </p:sp>
        <p:sp>
          <p:nvSpPr>
            <p:cNvPr id="24" name="Text Box 7">
              <a:extLst>
                <a:ext uri="{FF2B5EF4-FFF2-40B4-BE49-F238E27FC236}">
                  <a16:creationId xmlns:a16="http://schemas.microsoft.com/office/drawing/2014/main" id="{46E1813B-C305-C55A-2491-A28BB88DA8F5}"/>
                </a:ext>
              </a:extLst>
            </p:cNvPr>
            <p:cNvSpPr txBox="1">
              <a:spLocks noChangeArrowheads="1"/>
            </p:cNvSpPr>
            <p:nvPr/>
          </p:nvSpPr>
          <p:spPr bwMode="auto">
            <a:xfrm>
              <a:off x="295" y="3385"/>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Monitoring</a:t>
              </a:r>
              <a:endParaRPr lang="en-US" altLang="en-US" sz="1200" b="1" i="0">
                <a:solidFill>
                  <a:schemeClr val="tx1"/>
                </a:solidFill>
              </a:endParaRPr>
            </a:p>
          </p:txBody>
        </p:sp>
        <p:cxnSp>
          <p:nvCxnSpPr>
            <p:cNvPr id="25" name="AutoShape 19">
              <a:extLst>
                <a:ext uri="{FF2B5EF4-FFF2-40B4-BE49-F238E27FC236}">
                  <a16:creationId xmlns:a16="http://schemas.microsoft.com/office/drawing/2014/main" id="{FA8B7020-A63F-B4D4-751A-0AC708203C52}"/>
                </a:ext>
              </a:extLst>
            </p:cNvPr>
            <p:cNvCxnSpPr>
              <a:cxnSpLocks noChangeShapeType="1"/>
            </p:cNvCxnSpPr>
            <p:nvPr/>
          </p:nvCxnSpPr>
          <p:spPr bwMode="auto">
            <a:xfrm>
              <a:off x="1519" y="1298"/>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19">
              <a:extLst>
                <a:ext uri="{FF2B5EF4-FFF2-40B4-BE49-F238E27FC236}">
                  <a16:creationId xmlns:a16="http://schemas.microsoft.com/office/drawing/2014/main" id="{519890FF-1683-3962-869B-13555C3C1478}"/>
                </a:ext>
              </a:extLst>
            </p:cNvPr>
            <p:cNvCxnSpPr>
              <a:cxnSpLocks noChangeShapeType="1"/>
            </p:cNvCxnSpPr>
            <p:nvPr/>
          </p:nvCxnSpPr>
          <p:spPr bwMode="auto">
            <a:xfrm>
              <a:off x="1519" y="1706"/>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19">
              <a:extLst>
                <a:ext uri="{FF2B5EF4-FFF2-40B4-BE49-F238E27FC236}">
                  <a16:creationId xmlns:a16="http://schemas.microsoft.com/office/drawing/2014/main" id="{A1283902-D94B-44FE-A28B-C0DFF22FA2A7}"/>
                </a:ext>
              </a:extLst>
            </p:cNvPr>
            <p:cNvCxnSpPr>
              <a:cxnSpLocks noChangeShapeType="1"/>
            </p:cNvCxnSpPr>
            <p:nvPr/>
          </p:nvCxnSpPr>
          <p:spPr bwMode="auto">
            <a:xfrm>
              <a:off x="1519" y="275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19">
              <a:extLst>
                <a:ext uri="{FF2B5EF4-FFF2-40B4-BE49-F238E27FC236}">
                  <a16:creationId xmlns:a16="http://schemas.microsoft.com/office/drawing/2014/main" id="{F2D93E30-73D4-91D0-99F2-AFF0A501DA29}"/>
                </a:ext>
              </a:extLst>
            </p:cNvPr>
            <p:cNvCxnSpPr>
              <a:cxnSpLocks noChangeShapeType="1"/>
            </p:cNvCxnSpPr>
            <p:nvPr/>
          </p:nvCxnSpPr>
          <p:spPr bwMode="auto">
            <a:xfrm>
              <a:off x="1519" y="3203"/>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9" name="Group 27">
            <a:extLst>
              <a:ext uri="{FF2B5EF4-FFF2-40B4-BE49-F238E27FC236}">
                <a16:creationId xmlns:a16="http://schemas.microsoft.com/office/drawing/2014/main" id="{D05DE310-FFF2-047E-7121-8C38789CD262}"/>
              </a:ext>
            </a:extLst>
          </p:cNvPr>
          <p:cNvGrpSpPr>
            <a:grpSpLocks/>
          </p:cNvGrpSpPr>
          <p:nvPr/>
        </p:nvGrpSpPr>
        <p:grpSpPr bwMode="auto">
          <a:xfrm>
            <a:off x="391904" y="473075"/>
            <a:ext cx="288925" cy="3640137"/>
            <a:chOff x="113" y="1162"/>
            <a:chExt cx="182" cy="1905"/>
          </a:xfrm>
        </p:grpSpPr>
        <p:sp>
          <p:nvSpPr>
            <p:cNvPr id="30" name="Line 28">
              <a:extLst>
                <a:ext uri="{FF2B5EF4-FFF2-40B4-BE49-F238E27FC236}">
                  <a16:creationId xmlns:a16="http://schemas.microsoft.com/office/drawing/2014/main" id="{8B820A38-4493-BAC6-F902-C3ABC79C825F}"/>
                </a:ext>
              </a:extLst>
            </p:cNvPr>
            <p:cNvSpPr>
              <a:spLocks noChangeShapeType="1"/>
            </p:cNvSpPr>
            <p:nvPr/>
          </p:nvSpPr>
          <p:spPr bwMode="auto">
            <a:xfrm flipV="1">
              <a:off x="113" y="1162"/>
              <a:ext cx="182" cy="0"/>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9">
              <a:extLst>
                <a:ext uri="{FF2B5EF4-FFF2-40B4-BE49-F238E27FC236}">
                  <a16:creationId xmlns:a16="http://schemas.microsoft.com/office/drawing/2014/main" id="{302D7564-EE2A-CBC2-1559-1C675D2A11DD}"/>
                </a:ext>
              </a:extLst>
            </p:cNvPr>
            <p:cNvSpPr>
              <a:spLocks noChangeShapeType="1"/>
            </p:cNvSpPr>
            <p:nvPr/>
          </p:nvSpPr>
          <p:spPr bwMode="auto">
            <a:xfrm flipV="1">
              <a:off x="113" y="1162"/>
              <a:ext cx="0" cy="1905"/>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0">
              <a:extLst>
                <a:ext uri="{FF2B5EF4-FFF2-40B4-BE49-F238E27FC236}">
                  <a16:creationId xmlns:a16="http://schemas.microsoft.com/office/drawing/2014/main" id="{D28BE38E-4EB6-F996-3D4F-4A2C8A2D8A37}"/>
                </a:ext>
              </a:extLst>
            </p:cNvPr>
            <p:cNvSpPr>
              <a:spLocks noChangeShapeType="1"/>
            </p:cNvSpPr>
            <p:nvPr/>
          </p:nvSpPr>
          <p:spPr bwMode="auto">
            <a:xfrm>
              <a:off x="113" y="3067"/>
              <a:ext cx="182" cy="0"/>
            </a:xfrm>
            <a:prstGeom prst="line">
              <a:avLst/>
            </a:prstGeom>
            <a:noFill/>
            <a:ln w="50800">
              <a:solidFill>
                <a:srgbClr val="FF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 name="Text Box 32">
            <a:extLst>
              <a:ext uri="{FF2B5EF4-FFF2-40B4-BE49-F238E27FC236}">
                <a16:creationId xmlns:a16="http://schemas.microsoft.com/office/drawing/2014/main" id="{6B7260A3-E872-6AD6-7A45-C3DC1031C45C}"/>
              </a:ext>
            </a:extLst>
          </p:cNvPr>
          <p:cNvSpPr txBox="1">
            <a:spLocks noChangeArrowheads="1"/>
          </p:cNvSpPr>
          <p:nvPr/>
        </p:nvSpPr>
        <p:spPr bwMode="auto">
          <a:xfrm>
            <a:off x="5151229" y="263525"/>
            <a:ext cx="26463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Using screening criteria</a:t>
            </a:r>
          </a:p>
        </p:txBody>
      </p:sp>
      <p:sp>
        <p:nvSpPr>
          <p:cNvPr id="34" name="AutoShape 13">
            <a:extLst>
              <a:ext uri="{FF2B5EF4-FFF2-40B4-BE49-F238E27FC236}">
                <a16:creationId xmlns:a16="http://schemas.microsoft.com/office/drawing/2014/main" id="{D40AAF0B-D03E-E946-2CCE-9F31AC82547A}"/>
              </a:ext>
            </a:extLst>
          </p:cNvPr>
          <p:cNvSpPr>
            <a:spLocks noChangeArrowheads="1"/>
          </p:cNvSpPr>
          <p:nvPr/>
        </p:nvSpPr>
        <p:spPr bwMode="auto">
          <a:xfrm rot="10800000">
            <a:off x="4574966" y="3140075"/>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35" name="AutoShape 13">
            <a:extLst>
              <a:ext uri="{FF2B5EF4-FFF2-40B4-BE49-F238E27FC236}">
                <a16:creationId xmlns:a16="http://schemas.microsoft.com/office/drawing/2014/main" id="{3F32A89B-7045-1E58-CC53-1ACE8E59FE85}"/>
              </a:ext>
            </a:extLst>
          </p:cNvPr>
          <p:cNvSpPr>
            <a:spLocks noChangeArrowheads="1"/>
          </p:cNvSpPr>
          <p:nvPr/>
        </p:nvSpPr>
        <p:spPr bwMode="auto">
          <a:xfrm rot="10800000">
            <a:off x="4562266" y="3883025"/>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36" name="Text Box 12">
            <a:extLst>
              <a:ext uri="{FF2B5EF4-FFF2-40B4-BE49-F238E27FC236}">
                <a16:creationId xmlns:a16="http://schemas.microsoft.com/office/drawing/2014/main" id="{B7B7FE8E-0288-EC94-FC28-054B78E044FB}"/>
              </a:ext>
            </a:extLst>
          </p:cNvPr>
          <p:cNvSpPr txBox="1">
            <a:spLocks noChangeArrowheads="1"/>
          </p:cNvSpPr>
          <p:nvPr/>
        </p:nvSpPr>
        <p:spPr bwMode="auto">
          <a:xfrm>
            <a:off x="5322679" y="4351337"/>
            <a:ext cx="2378075"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Significant environmental effects</a:t>
            </a:r>
          </a:p>
        </p:txBody>
      </p:sp>
    </p:spTree>
    <p:extLst>
      <p:ext uri="{BB962C8B-B14F-4D97-AF65-F5344CB8AC3E}">
        <p14:creationId xmlns:p14="http://schemas.microsoft.com/office/powerpoint/2010/main" val="71659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A07B-742D-D364-0390-DE5038C52C0F}"/>
              </a:ext>
            </a:extLst>
          </p:cNvPr>
          <p:cNvSpPr txBox="1">
            <a:spLocks/>
          </p:cNvSpPr>
          <p:nvPr/>
        </p:nvSpPr>
        <p:spPr>
          <a:xfrm>
            <a:off x="555625" y="0"/>
            <a:ext cx="8588375" cy="9366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GB" altLang="en-US" sz="2000" dirty="0">
                <a:latin typeface="Roboto Slab" pitchFamily="2" charset="0"/>
                <a:ea typeface="Roboto Slab" pitchFamily="2" charset="0"/>
                <a:cs typeface="Roboto Slab" pitchFamily="2" charset="0"/>
              </a:rPr>
              <a:t>SEA can address a wide range of issues </a:t>
            </a:r>
          </a:p>
        </p:txBody>
      </p:sp>
      <p:graphicFrame>
        <p:nvGraphicFramePr>
          <p:cNvPr id="3" name="Content Placeholder 3">
            <a:extLst>
              <a:ext uri="{FF2B5EF4-FFF2-40B4-BE49-F238E27FC236}">
                <a16:creationId xmlns:a16="http://schemas.microsoft.com/office/drawing/2014/main" id="{BB56A200-71CE-AD58-EF9E-36503A068FFC}"/>
              </a:ext>
            </a:extLst>
          </p:cNvPr>
          <p:cNvGraphicFramePr>
            <a:graphicFrameLocks/>
          </p:cNvGraphicFramePr>
          <p:nvPr>
            <p:extLst>
              <p:ext uri="{D42A27DB-BD31-4B8C-83A1-F6EECF244321}">
                <p14:modId xmlns:p14="http://schemas.microsoft.com/office/powerpoint/2010/main" val="2885829904"/>
              </p:ext>
            </p:extLst>
          </p:nvPr>
        </p:nvGraphicFramePr>
        <p:xfrm>
          <a:off x="576263" y="409140"/>
          <a:ext cx="8229600" cy="4573587"/>
        </p:xfrm>
        <a:graphic>
          <a:graphicData uri="http://schemas.openxmlformats.org/drawingml/2006/table">
            <a:tbl>
              <a:tblPr firstRow="1" firstCol="1" bandRow="1"/>
              <a:tblGrid>
                <a:gridCol w="2743948">
                  <a:extLst>
                    <a:ext uri="{9D8B030D-6E8A-4147-A177-3AD203B41FA5}">
                      <a16:colId xmlns:a16="http://schemas.microsoft.com/office/drawing/2014/main" val="20000"/>
                    </a:ext>
                  </a:extLst>
                </a:gridCol>
                <a:gridCol w="2743948">
                  <a:extLst>
                    <a:ext uri="{9D8B030D-6E8A-4147-A177-3AD203B41FA5}">
                      <a16:colId xmlns:a16="http://schemas.microsoft.com/office/drawing/2014/main" val="20001"/>
                    </a:ext>
                  </a:extLst>
                </a:gridCol>
                <a:gridCol w="2741704">
                  <a:extLst>
                    <a:ext uri="{9D8B030D-6E8A-4147-A177-3AD203B41FA5}">
                      <a16:colId xmlns:a16="http://schemas.microsoft.com/office/drawing/2014/main" val="20002"/>
                    </a:ext>
                  </a:extLst>
                </a:gridCol>
              </a:tblGrid>
              <a:tr h="275779">
                <a:tc>
                  <a:txBody>
                    <a:bodyPr/>
                    <a:lstStyle/>
                    <a:p>
                      <a:pPr>
                        <a:spcAft>
                          <a:spcPts val="0"/>
                        </a:spcAft>
                      </a:pPr>
                      <a:r>
                        <a:rPr lang="en-GB" sz="1800" b="1" baseline="0" dirty="0">
                          <a:solidFill>
                            <a:srgbClr val="FFFFFF"/>
                          </a:solidFill>
                          <a:effectLst/>
                          <a:latin typeface="Calibri"/>
                          <a:ea typeface="Times New Roman"/>
                          <a:cs typeface="Times New Roman"/>
                        </a:rPr>
                        <a:t>Climate change mitigation </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tc>
                  <a:txBody>
                    <a:bodyPr/>
                    <a:lstStyle/>
                    <a:p>
                      <a:pPr>
                        <a:spcAft>
                          <a:spcPts val="0"/>
                        </a:spcAft>
                      </a:pPr>
                      <a:r>
                        <a:rPr lang="en-GB" sz="1800" b="1" baseline="0" dirty="0">
                          <a:solidFill>
                            <a:srgbClr val="FFFFFF"/>
                          </a:solidFill>
                          <a:effectLst/>
                          <a:latin typeface="Calibri"/>
                          <a:ea typeface="Times New Roman"/>
                          <a:cs typeface="Times New Roman"/>
                        </a:rPr>
                        <a:t>Climate change adaptation</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tc>
                  <a:txBody>
                    <a:bodyPr/>
                    <a:lstStyle/>
                    <a:p>
                      <a:pPr>
                        <a:spcAft>
                          <a:spcPts val="0"/>
                        </a:spcAft>
                      </a:pPr>
                      <a:r>
                        <a:rPr lang="en-GB" sz="1800" b="1" baseline="0" dirty="0">
                          <a:solidFill>
                            <a:srgbClr val="FFFFFF"/>
                          </a:solidFill>
                          <a:effectLst/>
                          <a:latin typeface="Calibri"/>
                          <a:ea typeface="Times New Roman"/>
                          <a:cs typeface="Times New Roman"/>
                        </a:rPr>
                        <a:t>Biodiversity</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297808">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energy demand </a:t>
                      </a:r>
                      <a:r>
                        <a:rPr lang="en-GB" sz="1600" baseline="0" dirty="0">
                          <a:effectLst/>
                          <a:latin typeface="Calibri"/>
                          <a:ea typeface="Times New Roman"/>
                          <a:cs typeface="Times New Roman"/>
                        </a:rPr>
                        <a:t>(industry)</a:t>
                      </a:r>
                    </a:p>
                    <a:p>
                      <a:pPr marL="342900" lvl="0" indent="-342900" algn="l">
                        <a:spcAft>
                          <a:spcPts val="0"/>
                        </a:spcAft>
                        <a:buFont typeface="Symbol"/>
                        <a:buChar char=""/>
                      </a:pPr>
                      <a:r>
                        <a:rPr lang="en-GB" sz="1800" baseline="0" dirty="0">
                          <a:effectLst/>
                          <a:latin typeface="Calibri"/>
                          <a:ea typeface="Times New Roman"/>
                          <a:cs typeface="Times New Roman"/>
                        </a:rPr>
                        <a:t>energy demand </a:t>
                      </a:r>
                      <a:r>
                        <a:rPr lang="en-GB" sz="1600" baseline="0" dirty="0">
                          <a:effectLst/>
                          <a:latin typeface="Calibri"/>
                          <a:ea typeface="Times New Roman"/>
                          <a:cs typeface="Times New Roman"/>
                        </a:rPr>
                        <a:t>(housing &amp;  construction)</a:t>
                      </a:r>
                    </a:p>
                    <a:p>
                      <a:pPr marL="342900" lvl="0" indent="-342900" algn="l">
                        <a:spcAft>
                          <a:spcPts val="0"/>
                        </a:spcAft>
                        <a:buFont typeface="Symbol"/>
                        <a:buChar char=""/>
                      </a:pPr>
                      <a:r>
                        <a:rPr lang="en-GB" sz="1800" baseline="0" dirty="0">
                          <a:effectLst/>
                          <a:latin typeface="Calibri"/>
                          <a:ea typeface="Times New Roman"/>
                          <a:cs typeface="Times New Roman"/>
                        </a:rPr>
                        <a:t>GHG emissions in agriculture</a:t>
                      </a:r>
                    </a:p>
                    <a:p>
                      <a:pPr marL="342900" lvl="0" indent="-342900" algn="l">
                        <a:spcAft>
                          <a:spcPts val="0"/>
                        </a:spcAft>
                        <a:buFont typeface="Symbol"/>
                        <a:buChar char=""/>
                      </a:pPr>
                      <a:r>
                        <a:rPr lang="en-GB" sz="1800" baseline="0" dirty="0">
                          <a:effectLst/>
                          <a:latin typeface="Calibri"/>
                          <a:ea typeface="Times New Roman"/>
                          <a:cs typeface="Times New Roman"/>
                        </a:rPr>
                        <a:t>GHG emissions </a:t>
                      </a:r>
                      <a:r>
                        <a:rPr lang="en-GB" sz="1600" baseline="0" dirty="0">
                          <a:effectLst/>
                          <a:latin typeface="Calibri"/>
                          <a:ea typeface="Times New Roman"/>
                          <a:cs typeface="Times New Roman"/>
                        </a:rPr>
                        <a:t>(waste management)</a:t>
                      </a:r>
                    </a:p>
                    <a:p>
                      <a:pPr marL="342900" lvl="0" indent="-342900" algn="l">
                        <a:spcAft>
                          <a:spcPts val="0"/>
                        </a:spcAft>
                        <a:buFont typeface="Symbol"/>
                        <a:buChar char=""/>
                      </a:pPr>
                      <a:r>
                        <a:rPr lang="en-GB" sz="1800" baseline="0" dirty="0">
                          <a:effectLst/>
                          <a:latin typeface="Calibri"/>
                          <a:ea typeface="Times New Roman"/>
                          <a:cs typeface="Times New Roman"/>
                        </a:rPr>
                        <a:t>travel patterns and GHG emissions </a:t>
                      </a:r>
                      <a:r>
                        <a:rPr lang="en-GB" sz="1600" baseline="0" dirty="0">
                          <a:effectLst/>
                          <a:latin typeface="Calibri"/>
                          <a:ea typeface="Times New Roman"/>
                          <a:cs typeface="Times New Roman"/>
                        </a:rPr>
                        <a:t>(transport)</a:t>
                      </a:r>
                    </a:p>
                    <a:p>
                      <a:pPr marL="342900" lvl="0" indent="-342900" algn="l">
                        <a:spcAft>
                          <a:spcPts val="0"/>
                        </a:spcAft>
                        <a:buFont typeface="Symbol"/>
                        <a:buChar char=""/>
                      </a:pPr>
                      <a:r>
                        <a:rPr lang="en-GB" sz="1800" baseline="0" dirty="0">
                          <a:effectLst/>
                          <a:latin typeface="Calibri"/>
                          <a:ea typeface="Times New Roman"/>
                          <a:cs typeface="Times New Roman"/>
                        </a:rPr>
                        <a:t>GHG emissions from energy production</a:t>
                      </a:r>
                    </a:p>
                    <a:p>
                      <a:pPr marL="342900" lvl="0" indent="-342900" algn="l">
                        <a:spcAft>
                          <a:spcPts val="0"/>
                        </a:spcAft>
                        <a:buFont typeface="Symbol"/>
                        <a:buChar char=""/>
                      </a:pPr>
                      <a:r>
                        <a:rPr lang="en-GB" sz="1800" baseline="0" dirty="0">
                          <a:effectLst/>
                          <a:latin typeface="Calibri"/>
                          <a:ea typeface="Times New Roman"/>
                          <a:cs typeface="Times New Roman"/>
                        </a:rPr>
                        <a:t>land use, land-use change, forestry and biodiversity</a:t>
                      </a:r>
                    </a:p>
                    <a:p>
                      <a:pPr marL="342900" lvl="0" indent="-342900" algn="l">
                        <a:spcAft>
                          <a:spcPts val="0"/>
                        </a:spcAft>
                        <a:buFont typeface="Symbol"/>
                        <a:buChar char=""/>
                      </a:pPr>
                      <a:r>
                        <a:rPr lang="en-GB" sz="1800" baseline="0" dirty="0">
                          <a:effectLst/>
                          <a:latin typeface="Calibri"/>
                          <a:ea typeface="Times New Roman"/>
                          <a:cs typeface="Times New Roman"/>
                        </a:rPr>
                        <a:t>…</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heat waves </a:t>
                      </a:r>
                    </a:p>
                    <a:p>
                      <a:pPr marL="342900" lvl="0" indent="-342900" algn="l">
                        <a:spcAft>
                          <a:spcPts val="0"/>
                        </a:spcAft>
                        <a:buFont typeface="Symbol"/>
                        <a:buChar char=""/>
                      </a:pPr>
                      <a:r>
                        <a:rPr lang="en-GB" sz="1800" baseline="0" dirty="0">
                          <a:effectLst/>
                          <a:latin typeface="Calibri"/>
                          <a:ea typeface="Times New Roman"/>
                          <a:cs typeface="Times New Roman"/>
                        </a:rPr>
                        <a:t>droughts </a:t>
                      </a:r>
                    </a:p>
                    <a:p>
                      <a:pPr marL="342900" lvl="0" indent="-342900" algn="l">
                        <a:spcAft>
                          <a:spcPts val="0"/>
                        </a:spcAft>
                        <a:buFont typeface="Symbol"/>
                        <a:buChar char=""/>
                      </a:pPr>
                      <a:r>
                        <a:rPr lang="en-GB" sz="1800" baseline="0" dirty="0">
                          <a:effectLst/>
                          <a:latin typeface="Calibri"/>
                          <a:ea typeface="Times New Roman"/>
                          <a:cs typeface="Times New Roman"/>
                        </a:rPr>
                        <a:t>flood management and extreme rainfall events</a:t>
                      </a:r>
                    </a:p>
                    <a:p>
                      <a:pPr marL="342900" lvl="0" indent="-342900" algn="l">
                        <a:spcAft>
                          <a:spcPts val="0"/>
                        </a:spcAft>
                        <a:buFont typeface="Symbol"/>
                        <a:buChar char=""/>
                      </a:pPr>
                      <a:r>
                        <a:rPr lang="en-GB" sz="1800" baseline="0" dirty="0">
                          <a:effectLst/>
                          <a:latin typeface="Calibri"/>
                          <a:ea typeface="Times New Roman"/>
                          <a:cs typeface="Times New Roman"/>
                        </a:rPr>
                        <a:t>storms and high wind</a:t>
                      </a:r>
                    </a:p>
                    <a:p>
                      <a:pPr marL="342900" lvl="0" indent="-342900" algn="l">
                        <a:spcAft>
                          <a:spcPts val="0"/>
                        </a:spcAft>
                        <a:buFont typeface="Symbol"/>
                        <a:buChar char=""/>
                      </a:pPr>
                      <a:r>
                        <a:rPr lang="en-GB" sz="1800" baseline="0" dirty="0">
                          <a:effectLst/>
                          <a:latin typeface="Calibri"/>
                          <a:ea typeface="Times New Roman"/>
                          <a:cs typeface="Times New Roman"/>
                        </a:rPr>
                        <a:t>landslides</a:t>
                      </a:r>
                    </a:p>
                    <a:p>
                      <a:pPr marL="342900" lvl="0" indent="-342900" algn="l">
                        <a:spcAft>
                          <a:spcPts val="0"/>
                        </a:spcAft>
                        <a:buFont typeface="Symbol"/>
                        <a:buChar char=""/>
                      </a:pPr>
                      <a:r>
                        <a:rPr lang="en-GB" sz="1800" baseline="0" dirty="0">
                          <a:effectLst/>
                          <a:latin typeface="Calibri"/>
                          <a:ea typeface="Times New Roman"/>
                          <a:cs typeface="Times New Roman"/>
                        </a:rPr>
                        <a:t>sea level rise, extreme storms, coastal erosion and saline intrusion</a:t>
                      </a:r>
                    </a:p>
                    <a:p>
                      <a:pPr marL="342900" lvl="0" indent="-342900" algn="l">
                        <a:spcAft>
                          <a:spcPts val="0"/>
                        </a:spcAft>
                        <a:buFont typeface="Symbol"/>
                        <a:buChar char=""/>
                      </a:pPr>
                      <a:r>
                        <a:rPr lang="en-GB" sz="1800" baseline="0" dirty="0">
                          <a:effectLst/>
                          <a:latin typeface="Calibri"/>
                          <a:ea typeface="Times New Roman"/>
                          <a:cs typeface="Times New Roman"/>
                        </a:rPr>
                        <a:t>cold spells</a:t>
                      </a:r>
                    </a:p>
                    <a:p>
                      <a:pPr marL="342900" lvl="0" indent="-342900" algn="l">
                        <a:spcAft>
                          <a:spcPts val="0"/>
                        </a:spcAft>
                        <a:buFont typeface="Symbol"/>
                        <a:buChar char=""/>
                      </a:pPr>
                      <a:r>
                        <a:rPr lang="en-GB" sz="1800" baseline="0" dirty="0">
                          <a:effectLst/>
                          <a:latin typeface="Calibri"/>
                          <a:ea typeface="Times New Roman"/>
                          <a:cs typeface="Times New Roman"/>
                        </a:rPr>
                        <a:t>freeze-thaw damage</a:t>
                      </a:r>
                    </a:p>
                    <a:p>
                      <a:pPr marL="342900" lvl="0" indent="-342900" algn="l">
                        <a:spcAft>
                          <a:spcPts val="0"/>
                        </a:spcAft>
                        <a:buFont typeface="Symbol"/>
                        <a:buChar char=""/>
                      </a:pPr>
                      <a:r>
                        <a:rPr lang="en-GB" sz="1800" baseline="0" dirty="0">
                          <a:effectLst/>
                          <a:latin typeface="Calibri"/>
                          <a:ea typeface="Times New Roman"/>
                          <a:cs typeface="Times New Roman"/>
                        </a:rPr>
                        <a:t>…</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degradation of ecosystem services</a:t>
                      </a:r>
                    </a:p>
                    <a:p>
                      <a:pPr marL="342900" lvl="0" indent="-342900" algn="l">
                        <a:spcAft>
                          <a:spcPts val="0"/>
                        </a:spcAft>
                        <a:buFont typeface="Symbol"/>
                        <a:buChar char=""/>
                      </a:pPr>
                      <a:r>
                        <a:rPr lang="en-GB" sz="1800" baseline="0" dirty="0">
                          <a:effectLst/>
                          <a:latin typeface="Calibri"/>
                          <a:ea typeface="Times New Roman"/>
                          <a:cs typeface="Times New Roman"/>
                        </a:rPr>
                        <a:t>loss of habitats, fragmentation </a:t>
                      </a:r>
                    </a:p>
                    <a:p>
                      <a:pPr marL="342900" lvl="0" indent="-342900" algn="l">
                        <a:spcAft>
                          <a:spcPts val="0"/>
                        </a:spcAft>
                        <a:buFont typeface="Symbol"/>
                        <a:buChar char=""/>
                      </a:pPr>
                      <a:r>
                        <a:rPr lang="en-GB" sz="1800" baseline="0" dirty="0">
                          <a:effectLst/>
                          <a:latin typeface="Calibri"/>
                          <a:ea typeface="Times New Roman"/>
                          <a:cs typeface="Times New Roman"/>
                        </a:rPr>
                        <a:t>loss of species diversity</a:t>
                      </a:r>
                    </a:p>
                    <a:p>
                      <a:pPr marL="342900" lvl="0" indent="-342900" algn="l">
                        <a:spcAft>
                          <a:spcPts val="0"/>
                        </a:spcAft>
                        <a:buFont typeface="Symbol"/>
                        <a:buChar char=""/>
                      </a:pPr>
                      <a:r>
                        <a:rPr lang="en-GB" sz="1800" baseline="0" dirty="0">
                          <a:effectLst/>
                          <a:latin typeface="Calibri"/>
                          <a:ea typeface="Times New Roman"/>
                          <a:cs typeface="Times New Roman"/>
                        </a:rPr>
                        <a:t>loss of genetic diversity</a:t>
                      </a:r>
                    </a:p>
                    <a:p>
                      <a:pPr marL="342900" lvl="0" indent="-342900" algn="l">
                        <a:spcAft>
                          <a:spcPts val="0"/>
                        </a:spcAft>
                        <a:buFont typeface="Symbol"/>
                        <a:buChar char=""/>
                      </a:pPr>
                      <a:r>
                        <a:rPr lang="en-GB" sz="1800" baseline="0" dirty="0">
                          <a:effectLst/>
                          <a:latin typeface="Calibri"/>
                          <a:ea typeface="Times New Roman"/>
                          <a:cs typeface="Times New Roman"/>
                        </a:rPr>
                        <a:t>…</a:t>
                      </a:r>
                    </a:p>
                    <a:p>
                      <a:pPr algn="just">
                        <a:spcAft>
                          <a:spcPts val="0"/>
                        </a:spcAft>
                      </a:pPr>
                      <a:r>
                        <a:rPr lang="en-GB" sz="1800" baseline="0" dirty="0">
                          <a:effectLst/>
                          <a:latin typeface="Calibri"/>
                          <a:ea typeface="Times New Roman"/>
                          <a:cs typeface="Times New Roman"/>
                        </a:rPr>
                        <a:t> </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913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2D8C95-9986-519E-08B3-BB4E3C7A1CD7}"/>
              </a:ext>
            </a:extLst>
          </p:cNvPr>
          <p:cNvSpPr txBox="1">
            <a:spLocks noChangeArrowheads="1"/>
          </p:cNvSpPr>
          <p:nvPr/>
        </p:nvSpPr>
        <p:spPr>
          <a:xfrm>
            <a:off x="431800" y="263578"/>
            <a:ext cx="8353425" cy="793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defTabSz="762000"/>
            <a:r>
              <a:rPr lang="en-GB" altLang="en-US" sz="2400" dirty="0">
                <a:latin typeface="Roboto Slab" pitchFamily="2" charset="0"/>
                <a:ea typeface="Roboto Slab" pitchFamily="2" charset="0"/>
                <a:cs typeface="Roboto Slab" pitchFamily="2" charset="0"/>
              </a:rPr>
              <a:t>	Key element</a:t>
            </a:r>
            <a:r>
              <a:rPr lang="cs-CZ" altLang="en-US" sz="2400" dirty="0">
                <a:latin typeface="Roboto Slab" pitchFamily="2" charset="0"/>
                <a:ea typeface="Roboto Slab" pitchFamily="2" charset="0"/>
                <a:cs typeface="Roboto Slab" pitchFamily="2" charset="0"/>
              </a:rPr>
              <a:t>s</a:t>
            </a:r>
            <a:r>
              <a:rPr lang="en-GB" altLang="en-US" sz="2400" dirty="0">
                <a:latin typeface="Roboto Slab" pitchFamily="2" charset="0"/>
                <a:ea typeface="Roboto Slab" pitchFamily="2" charset="0"/>
                <a:cs typeface="Roboto Slab" pitchFamily="2" charset="0"/>
              </a:rPr>
              <a:t> of SEA</a:t>
            </a:r>
          </a:p>
        </p:txBody>
      </p:sp>
      <p:sp>
        <p:nvSpPr>
          <p:cNvPr id="3" name="Rectangle 3">
            <a:extLst>
              <a:ext uri="{FF2B5EF4-FFF2-40B4-BE49-F238E27FC236}">
                <a16:creationId xmlns:a16="http://schemas.microsoft.com/office/drawing/2014/main" id="{CE26676B-6C0B-564B-E973-0F99985D7403}"/>
              </a:ext>
            </a:extLst>
          </p:cNvPr>
          <p:cNvSpPr txBox="1">
            <a:spLocks noChangeArrowheads="1"/>
          </p:cNvSpPr>
          <p:nvPr/>
        </p:nvSpPr>
        <p:spPr>
          <a:xfrm>
            <a:off x="431800" y="780020"/>
            <a:ext cx="8426450" cy="39592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defTabSz="762000">
              <a:lnSpc>
                <a:spcPct val="90000"/>
              </a:lnSpc>
              <a:buClr>
                <a:srgbClr val="FF0000"/>
              </a:buClr>
            </a:pPr>
            <a:r>
              <a:rPr lang="cs-CZ" altLang="en-US" sz="1600" b="1" dirty="0">
                <a:latin typeface="Roboto Slab" pitchFamily="2" charset="0"/>
                <a:ea typeface="Roboto Slab" pitchFamily="2" charset="0"/>
                <a:cs typeface="Roboto Slab" pitchFamily="2" charset="0"/>
              </a:rPr>
              <a:t>The Environmental Report</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Outline of the plan/programme and </a:t>
            </a:r>
            <a:r>
              <a:rPr lang="en-GB" altLang="en-US" sz="1600" dirty="0">
                <a:solidFill>
                  <a:srgbClr val="FF0000"/>
                </a:solidFill>
                <a:latin typeface="Roboto Slab" pitchFamily="2" charset="0"/>
                <a:ea typeface="Roboto Slab" pitchFamily="2" charset="0"/>
                <a:cs typeface="Roboto Slab" pitchFamily="2" charset="0"/>
              </a:rPr>
              <a:t>relationship with other plans/programmes</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Environmental characteristics of the area. </a:t>
            </a:r>
          </a:p>
          <a:p>
            <a:pPr marL="285750" indent="-285750" algn="just" defTabSz="762000">
              <a:lnSpc>
                <a:spcPct val="90000"/>
              </a:lnSpc>
              <a:buClr>
                <a:srgbClr val="FF0000"/>
              </a:buClr>
              <a:buFont typeface="Arial" panose="020B0604020202020204" pitchFamily="34" charset="0"/>
              <a:buChar char="•"/>
            </a:pPr>
            <a:r>
              <a:rPr lang="en-GB" altLang="en-US" sz="1600" dirty="0">
                <a:solidFill>
                  <a:srgbClr val="FF0000"/>
                </a:solidFill>
                <a:latin typeface="Roboto Slab" pitchFamily="2" charset="0"/>
                <a:ea typeface="Roboto Slab" pitchFamily="2" charset="0"/>
                <a:cs typeface="Roboto Slab" pitchFamily="2" charset="0"/>
              </a:rPr>
              <a:t>Environmental protection objectives</a:t>
            </a:r>
            <a:r>
              <a:rPr lang="en-GB" altLang="en-US" sz="1600" dirty="0">
                <a:latin typeface="Roboto Slab" pitchFamily="2" charset="0"/>
                <a:ea typeface="Roboto Slab" pitchFamily="2" charset="0"/>
                <a:cs typeface="Roboto Slab" pitchFamily="2" charset="0"/>
              </a:rPr>
              <a:t>, how they were taken into account.</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Mitigation measures (envisaged to prevent, reduce and as fully as possible compensate any significant adverse effects on the environment of implementing the plan or programme). </a:t>
            </a:r>
          </a:p>
          <a:p>
            <a:pPr marL="285750" indent="-285750" algn="just" defTabSz="762000">
              <a:lnSpc>
                <a:spcPct val="90000"/>
              </a:lnSpc>
              <a:buClr>
                <a:srgbClr val="FF0000"/>
              </a:buClr>
              <a:buFont typeface="Arial" panose="020B0604020202020204" pitchFamily="34" charset="0"/>
              <a:buChar char="•"/>
            </a:pPr>
            <a:r>
              <a:rPr lang="en-GB" altLang="en-US" sz="1600" dirty="0">
                <a:solidFill>
                  <a:srgbClr val="FF0000"/>
                </a:solidFill>
                <a:latin typeface="Roboto Slab" pitchFamily="2" charset="0"/>
                <a:ea typeface="Roboto Slab" pitchFamily="2" charset="0"/>
                <a:cs typeface="Roboto Slab" pitchFamily="2" charset="0"/>
              </a:rPr>
              <a:t>Monitoring measures.</a:t>
            </a:r>
          </a:p>
          <a:p>
            <a:pPr marL="285750" indent="-285750" algn="just" defTabSz="762000">
              <a:lnSpc>
                <a:spcPct val="90000"/>
              </a:lnSpc>
              <a:buClr>
                <a:srgbClr val="FF0000"/>
              </a:buClr>
              <a:buFont typeface="Arial" panose="020B0604020202020204" pitchFamily="34" charset="0"/>
              <a:buChar char="•"/>
            </a:pPr>
            <a:r>
              <a:rPr lang="en-GB" altLang="en-US" sz="1600" b="1" dirty="0">
                <a:latin typeface="Roboto Slab" pitchFamily="2" charset="0"/>
                <a:ea typeface="Roboto Slab" pitchFamily="2" charset="0"/>
                <a:cs typeface="Roboto Slab" pitchFamily="2" charset="0"/>
              </a:rPr>
              <a:t>Non-technical summary </a:t>
            </a:r>
            <a:r>
              <a:rPr lang="en-GB" altLang="en-US" sz="1600" b="1" dirty="0">
                <a:solidFill>
                  <a:srgbClr val="FF0000"/>
                </a:solidFill>
                <a:latin typeface="Roboto Slab" pitchFamily="2" charset="0"/>
                <a:ea typeface="Roboto Slab" pitchFamily="2" charset="0"/>
                <a:cs typeface="Roboto Slab" pitchFamily="2" charset="0"/>
              </a:rPr>
              <a:t>(important).</a:t>
            </a:r>
          </a:p>
          <a:p>
            <a:pPr defTabSz="762000">
              <a:lnSpc>
                <a:spcPct val="90000"/>
              </a:lnSpc>
              <a:buClr>
                <a:srgbClr val="FF0000"/>
              </a:buClr>
            </a:pPr>
            <a:endParaRPr lang="cs-CZ" altLang="en-US" sz="500" dirty="0">
              <a:solidFill>
                <a:srgbClr val="CC3300"/>
              </a:solidFill>
              <a:latin typeface="Roboto Slab" pitchFamily="2" charset="0"/>
              <a:ea typeface="Roboto Slab" pitchFamily="2" charset="0"/>
              <a:cs typeface="Roboto Slab" pitchFamily="2" charset="0"/>
            </a:endParaRPr>
          </a:p>
          <a:p>
            <a:pPr defTabSz="762000">
              <a:lnSpc>
                <a:spcPct val="90000"/>
              </a:lnSpc>
              <a:buClr>
                <a:srgbClr val="FF0000"/>
              </a:buClr>
            </a:pPr>
            <a:r>
              <a:rPr lang="cs-CZ" altLang="en-US" sz="2000" dirty="0">
                <a:solidFill>
                  <a:srgbClr val="CC3300"/>
                </a:solidFill>
                <a:latin typeface="Roboto Slab" pitchFamily="2" charset="0"/>
                <a:ea typeface="Roboto Slab" pitchFamily="2" charset="0"/>
                <a:cs typeface="Roboto Slab" pitchFamily="2" charset="0"/>
              </a:rPr>
              <a:t>Consultation</a:t>
            </a:r>
          </a:p>
          <a:p>
            <a:pPr lvl="1" defTabSz="762000" eaLnBrk="1" hangingPunct="1">
              <a:buClr>
                <a:srgbClr val="FF0000"/>
              </a:buClr>
              <a:defRPr/>
            </a:pPr>
            <a:r>
              <a:rPr lang="en-US" altLang="en-US" u="sng" kern="0" dirty="0">
                <a:latin typeface="Roboto Slab" pitchFamily="2" charset="0"/>
                <a:ea typeface="Roboto Slab" pitchFamily="2" charset="0"/>
                <a:cs typeface="Roboto Slab" pitchFamily="2" charset="0"/>
              </a:rPr>
              <a:t>Environmental authorities</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in screening</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in scoping</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lvl="1" defTabSz="762000" eaLnBrk="1" hangingPunct="1">
              <a:spcBef>
                <a:spcPct val="30000"/>
              </a:spcBef>
              <a:buClr>
                <a:srgbClr val="FF0000"/>
              </a:buClr>
              <a:defRPr/>
            </a:pPr>
            <a:r>
              <a:rPr lang="en-US" altLang="en-US" kern="0" dirty="0">
                <a:latin typeface="Roboto Slab" pitchFamily="2" charset="0"/>
                <a:ea typeface="Roboto Slab" pitchFamily="2" charset="0"/>
                <a:cs typeface="Roboto Slab" pitchFamily="2" charset="0"/>
              </a:rPr>
              <a:t>The </a:t>
            </a:r>
            <a:r>
              <a:rPr lang="en-US" altLang="en-US" u="sng" kern="0" dirty="0">
                <a:latin typeface="Roboto Slab" pitchFamily="2" charset="0"/>
                <a:ea typeface="Roboto Slab" pitchFamily="2" charset="0"/>
                <a:cs typeface="Roboto Slab" pitchFamily="2" charset="0"/>
              </a:rPr>
              <a:t>public</a:t>
            </a:r>
          </a:p>
          <a:p>
            <a:pPr lvl="2" defTabSz="762000" eaLnBrk="1" hangingPunct="1">
              <a:buClr>
                <a:srgbClr val="FF0000"/>
              </a:buClr>
              <a:defRPr/>
            </a:pPr>
            <a:r>
              <a:rPr lang="en-US" altLang="en-US" sz="2000" kern="0" dirty="0">
                <a:latin typeface="Roboto Slab" pitchFamily="2" charset="0"/>
                <a:ea typeface="Roboto Slab" pitchFamily="2" charset="0"/>
                <a:cs typeface="Roboto Slab" pitchFamily="2" charset="0"/>
              </a:rPr>
              <a:t>-	</a:t>
            </a:r>
            <a:r>
              <a:rPr lang="en-US" altLang="en-US" kern="0" dirty="0">
                <a:latin typeface="Roboto Slab" pitchFamily="2" charset="0"/>
                <a:ea typeface="Roboto Slab" pitchFamily="2" charset="0"/>
                <a:cs typeface="Roboto Slab" pitchFamily="2" charset="0"/>
              </a:rPr>
              <a:t>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lvl="1" defTabSz="762000" eaLnBrk="1" hangingPunct="1">
              <a:spcBef>
                <a:spcPct val="30000"/>
              </a:spcBef>
              <a:buClr>
                <a:srgbClr val="FF0000"/>
              </a:buClr>
              <a:defRPr/>
            </a:pPr>
            <a:r>
              <a:rPr lang="en-US" altLang="en-US" u="sng" kern="0" dirty="0">
                <a:latin typeface="Roboto Slab" pitchFamily="2" charset="0"/>
                <a:ea typeface="Roboto Slab" pitchFamily="2" charset="0"/>
                <a:cs typeface="Roboto Slab" pitchFamily="2" charset="0"/>
              </a:rPr>
              <a:t>Transboundary consultations</a:t>
            </a:r>
            <a:r>
              <a:rPr lang="en-US" altLang="en-US" kern="0" dirty="0">
                <a:latin typeface="Roboto Slab" pitchFamily="2" charset="0"/>
                <a:ea typeface="Roboto Slab" pitchFamily="2" charset="0"/>
                <a:cs typeface="Roboto Slab" pitchFamily="2" charset="0"/>
              </a:rPr>
              <a:t> </a:t>
            </a:r>
          </a:p>
          <a:p>
            <a:pPr lvl="2" defTabSz="762000" eaLnBrk="1" hangingPunct="1">
              <a:defRPr/>
            </a:pPr>
            <a:r>
              <a:rPr lang="en-US" altLang="en-US" kern="0" dirty="0">
                <a:latin typeface="Roboto Slab" pitchFamily="2" charset="0"/>
                <a:ea typeface="Roboto Slab" pitchFamily="2" charset="0"/>
                <a:cs typeface="Roboto Slab" pitchFamily="2" charset="0"/>
              </a:rPr>
              <a:t>-	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defTabSz="762000">
              <a:lnSpc>
                <a:spcPct val="90000"/>
              </a:lnSpc>
              <a:buClr>
                <a:srgbClr val="FF0000"/>
              </a:buClr>
            </a:pPr>
            <a:endParaRPr lang="en-GB" altLang="en-US" sz="2000" dirty="0">
              <a:solidFill>
                <a:srgbClr val="CC3300"/>
              </a:solidFill>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solidFill>
                <a:srgbClr val="CC3300"/>
              </a:solidFill>
              <a:latin typeface="Roboto Slab" pitchFamily="2" charset="0"/>
              <a:ea typeface="Roboto Slab" pitchFamily="2" charset="0"/>
              <a:cs typeface="Roboto Slab" pitchFamily="2" charset="0"/>
            </a:endParaRPr>
          </a:p>
          <a:p>
            <a:pPr lvl="1" defTabSz="762000">
              <a:buClr>
                <a:srgbClr val="FF0000"/>
              </a:buClr>
            </a:pPr>
            <a:endParaRPr lang="en-GB" altLang="en-US" sz="1600" dirty="0">
              <a:solidFill>
                <a:srgbClr val="FF0000"/>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11801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A5FE1C-7659-82AB-E8BA-8BCCB862D1F4}"/>
              </a:ext>
            </a:extLst>
          </p:cNvPr>
          <p:cNvSpPr txBox="1">
            <a:spLocks/>
          </p:cNvSpPr>
          <p:nvPr/>
        </p:nvSpPr>
        <p:spPr>
          <a:xfrm>
            <a:off x="471996" y="279146"/>
            <a:ext cx="8785225" cy="5048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a:latin typeface="Roboto Slab" pitchFamily="2" charset="0"/>
                <a:ea typeface="Roboto Slab" pitchFamily="2" charset="0"/>
                <a:cs typeface="Roboto Slab" pitchFamily="2" charset="0"/>
              </a:rPr>
              <a:t>Historical/international perspective </a:t>
            </a:r>
            <a:endParaRPr lang="en-GB" altLang="en-US" sz="2400" dirty="0">
              <a:latin typeface="Roboto Slab" pitchFamily="2" charset="0"/>
              <a:ea typeface="Roboto Slab" pitchFamily="2" charset="0"/>
              <a:cs typeface="Roboto Slab" pitchFamily="2" charset="0"/>
            </a:endParaRPr>
          </a:p>
        </p:txBody>
      </p:sp>
      <p:sp>
        <p:nvSpPr>
          <p:cNvPr id="4" name="Content Placeholder 2">
            <a:extLst>
              <a:ext uri="{FF2B5EF4-FFF2-40B4-BE49-F238E27FC236}">
                <a16:creationId xmlns:a16="http://schemas.microsoft.com/office/drawing/2014/main" id="{560AADC1-D905-6D79-C517-289D09336960}"/>
              </a:ext>
            </a:extLst>
          </p:cNvPr>
          <p:cNvSpPr txBox="1">
            <a:spLocks/>
          </p:cNvSpPr>
          <p:nvPr/>
        </p:nvSpPr>
        <p:spPr>
          <a:xfrm>
            <a:off x="749808" y="855409"/>
            <a:ext cx="8435975" cy="46815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US National Environmental Protection Act (1969)</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EIA Directive (1985)</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UNEP Guidelines Goals and Principles of EIA (1987)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Espoo Convention (adopted in 1991 – into force in 1997)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Rio Declaration </a:t>
            </a:r>
            <a:r>
              <a:rPr lang="fr-BE" sz="1600">
                <a:latin typeface="Roboto Slab" pitchFamily="2" charset="0"/>
                <a:ea typeface="Roboto Slab" pitchFamily="2" charset="0"/>
                <a:cs typeface="Roboto Slab" pitchFamily="2" charset="0"/>
              </a:rPr>
              <a:t>on Environment and Development </a:t>
            </a:r>
            <a:r>
              <a:rPr lang="en-GB" sz="1600">
                <a:latin typeface="Roboto Slab" pitchFamily="2" charset="0"/>
                <a:ea typeface="Roboto Slab" pitchFamily="2" charset="0"/>
                <a:cs typeface="Roboto Slab" pitchFamily="2" charset="0"/>
              </a:rPr>
              <a:t>(1992)</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1</a:t>
            </a:r>
            <a:r>
              <a:rPr lang="en-GB" sz="1600" baseline="30000">
                <a:solidFill>
                  <a:srgbClr val="00B0F0"/>
                </a:solidFill>
                <a:latin typeface="Roboto Slab" pitchFamily="2" charset="0"/>
                <a:ea typeface="Roboto Slab" pitchFamily="2" charset="0"/>
                <a:cs typeface="Roboto Slab" pitchFamily="2" charset="0"/>
              </a:rPr>
              <a:t>st</a:t>
            </a:r>
            <a:r>
              <a:rPr lang="en-GB" sz="1600">
                <a:solidFill>
                  <a:srgbClr val="00B0F0"/>
                </a:solidFill>
                <a:latin typeface="Roboto Slab" pitchFamily="2" charset="0"/>
                <a:ea typeface="Roboto Slab" pitchFamily="2" charset="0"/>
                <a:cs typeface="Roboto Slab" pitchFamily="2" charset="0"/>
              </a:rPr>
              <a:t> amendment to the EIA Directive (1997)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a:latin typeface="Roboto Slab" pitchFamily="2" charset="0"/>
                <a:ea typeface="Roboto Slab" pitchFamily="2" charset="0"/>
                <a:cs typeface="Roboto Slab" pitchFamily="2" charset="0"/>
              </a:rPr>
              <a:t>Gabčíkovo -Nagymaros Project (ICJ ruling in 1997) </a:t>
            </a:r>
            <a:endParaRPr lang="en-GB" sz="1600">
              <a:solidFill>
                <a:srgbClr val="00B0F0"/>
              </a:solidFill>
              <a:latin typeface="Roboto Slab" pitchFamily="2" charset="0"/>
              <a:ea typeface="Roboto Slab" pitchFamily="2" charset="0"/>
              <a:cs typeface="Roboto Slab" pitchFamily="2" charset="0"/>
            </a:endParaRP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Aarhus Convention (adopted in 1998 – into force in 2001)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SEA Directive (2001)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SEA Protocol to Espoo </a:t>
            </a:r>
            <a:r>
              <a:rPr lang="en-US" sz="1600">
                <a:latin typeface="Roboto Slab" pitchFamily="2" charset="0"/>
                <a:ea typeface="Roboto Slab" pitchFamily="2" charset="0"/>
                <a:cs typeface="Roboto Slab" pitchFamily="2" charset="0"/>
              </a:rPr>
              <a:t>(adopted in 2003 – into force in 2010)</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a:latin typeface="Roboto Slab" pitchFamily="2" charset="0"/>
                <a:ea typeface="Roboto Slab" pitchFamily="2" charset="0"/>
                <a:cs typeface="Roboto Slab" pitchFamily="2" charset="0"/>
              </a:rPr>
              <a:t>Pulp Mills case (ICJ ruling in 2010): EIA </a:t>
            </a:r>
            <a:r>
              <a:rPr lang="en-US" sz="1600">
                <a:latin typeface="Roboto Slab" pitchFamily="2" charset="0"/>
                <a:ea typeface="Roboto Slab" pitchFamily="2" charset="0"/>
                <a:cs typeface="Roboto Slab" pitchFamily="2" charset="0"/>
              </a:rPr>
              <a:t>attains customary international law</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2</a:t>
            </a:r>
            <a:r>
              <a:rPr lang="en-GB" sz="1600" baseline="30000">
                <a:solidFill>
                  <a:srgbClr val="00B0F0"/>
                </a:solidFill>
                <a:latin typeface="Roboto Slab" pitchFamily="2" charset="0"/>
                <a:ea typeface="Roboto Slab" pitchFamily="2" charset="0"/>
                <a:cs typeface="Roboto Slab" pitchFamily="2" charset="0"/>
              </a:rPr>
              <a:t>nd</a:t>
            </a:r>
            <a:r>
              <a:rPr lang="en-GB" sz="1600">
                <a:solidFill>
                  <a:srgbClr val="00B0F0"/>
                </a:solidFill>
                <a:latin typeface="Roboto Slab" pitchFamily="2" charset="0"/>
                <a:ea typeface="Roboto Slab" pitchFamily="2" charset="0"/>
                <a:cs typeface="Roboto Slab" pitchFamily="2" charset="0"/>
              </a:rPr>
              <a:t> and 3</a:t>
            </a:r>
            <a:r>
              <a:rPr lang="en-GB" sz="1600" baseline="30000">
                <a:solidFill>
                  <a:srgbClr val="00B0F0"/>
                </a:solidFill>
                <a:latin typeface="Roboto Slab" pitchFamily="2" charset="0"/>
                <a:ea typeface="Roboto Slab" pitchFamily="2" charset="0"/>
                <a:cs typeface="Roboto Slab" pitchFamily="2" charset="0"/>
              </a:rPr>
              <a:t>d</a:t>
            </a:r>
            <a:r>
              <a:rPr lang="en-GB" sz="1600">
                <a:solidFill>
                  <a:srgbClr val="00B0F0"/>
                </a:solidFill>
                <a:latin typeface="Roboto Slab" pitchFamily="2" charset="0"/>
                <a:ea typeface="Roboto Slab" pitchFamily="2" charset="0"/>
                <a:cs typeface="Roboto Slab" pitchFamily="2" charset="0"/>
              </a:rPr>
              <a:t> amendments to the EIA Directive (2003 and 2009)</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EIA codified (2011)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Revised EIA Directive (2014)</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Evaluation of the SEA Directive (ongoing)</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endParaRPr lang="en-GB" sz="1600">
              <a:latin typeface="Roboto Slab" pitchFamily="2" charset="0"/>
              <a:ea typeface="Roboto Slab" pitchFamily="2" charset="0"/>
              <a:cs typeface="Roboto Slab" pitchFamily="2" charset="0"/>
            </a:endParaRP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endParaRPr lang="en-GB"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23685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B39C15-71AB-615F-3210-58C148CDC2C3}"/>
              </a:ext>
            </a:extLst>
          </p:cNvPr>
          <p:cNvSpPr txBox="1">
            <a:spLocks noChangeArrowheads="1"/>
          </p:cNvSpPr>
          <p:nvPr/>
        </p:nvSpPr>
        <p:spPr>
          <a:xfrm>
            <a:off x="1625566" y="487328"/>
            <a:ext cx="6084887" cy="574675"/>
          </a:xfrm>
          <a:prstGeom prst="rect">
            <a:avLst/>
          </a:prstGeom>
          <a:noFill/>
        </p:spPr>
        <p:txBody>
          <a:bodyPr lIns="92075" tIns="46038" rIns="92075" bIns="46038"/>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nl-BE" altLang="en-US" sz="2000" dirty="0">
                <a:solidFill>
                  <a:srgbClr val="FF0000"/>
                </a:solidFill>
                <a:latin typeface="Roboto Slab" pitchFamily="2" charset="0"/>
                <a:ea typeface="Roboto Slab" pitchFamily="2" charset="0"/>
                <a:cs typeface="Roboto Slab" pitchFamily="2" charset="0"/>
              </a:rPr>
              <a:t>SEA </a:t>
            </a:r>
            <a:r>
              <a:rPr lang="en-GB" altLang="en-US" sz="2000" dirty="0">
                <a:solidFill>
                  <a:srgbClr val="FF0000"/>
                </a:solidFill>
                <a:latin typeface="Roboto Slab" pitchFamily="2" charset="0"/>
                <a:ea typeface="Roboto Slab" pitchFamily="2" charset="0"/>
                <a:cs typeface="Roboto Slab" pitchFamily="2" charset="0"/>
              </a:rPr>
              <a:t>Guidance</a:t>
            </a:r>
          </a:p>
        </p:txBody>
      </p:sp>
      <p:sp>
        <p:nvSpPr>
          <p:cNvPr id="5" name="Rectangle 3">
            <a:extLst>
              <a:ext uri="{FF2B5EF4-FFF2-40B4-BE49-F238E27FC236}">
                <a16:creationId xmlns:a16="http://schemas.microsoft.com/office/drawing/2014/main" id="{806274AB-6CAC-DCD7-6B75-41D962E25899}"/>
              </a:ext>
            </a:extLst>
          </p:cNvPr>
          <p:cNvSpPr txBox="1">
            <a:spLocks noChangeArrowheads="1"/>
          </p:cNvSpPr>
          <p:nvPr/>
        </p:nvSpPr>
        <p:spPr>
          <a:xfrm>
            <a:off x="455579" y="1496769"/>
            <a:ext cx="8424862" cy="4535487"/>
          </a:xfrm>
          <a:prstGeom prst="rect">
            <a:avLst/>
          </a:prstGeom>
        </p:spPr>
        <p:txBody>
          <a:bodyPr lIns="92075" tIns="46038" rIns="92075" bIns="46038"/>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46088" lvl="1" indent="-265113" algn="just">
              <a:lnSpc>
                <a:spcPct val="80000"/>
              </a:lnSpc>
              <a:defRPr/>
            </a:pPr>
            <a:r>
              <a:rPr lang="en-GB" sz="2000" dirty="0">
                <a:latin typeface="Roboto Slab" pitchFamily="2" charset="0"/>
                <a:ea typeface="Roboto Slab" pitchFamily="2" charset="0"/>
                <a:cs typeface="Roboto Slab" pitchFamily="2" charset="0"/>
              </a:rPr>
              <a:t>Commission's Guidance on the implementation of Directive 2001/42/EC on the assessment of the effects of certain plans and programmes on the environment;</a:t>
            </a:r>
          </a:p>
          <a:p>
            <a:pPr marL="446088" lvl="1" indent="-265113" algn="just">
              <a:lnSpc>
                <a:spcPct val="80000"/>
              </a:lnSpc>
              <a:defRPr/>
            </a:pPr>
            <a:r>
              <a:rPr lang="en-GB" sz="2000" dirty="0">
                <a:latin typeface="Roboto Slab" pitchFamily="2" charset="0"/>
                <a:ea typeface="Roboto Slab" pitchFamily="2" charset="0"/>
                <a:cs typeface="Roboto Slab" pitchFamily="2" charset="0"/>
              </a:rPr>
              <a:t>Guidance on Integrating Climate Change and Biodiversity into Strategic Environmental Assessment (March 2013);</a:t>
            </a:r>
          </a:p>
          <a:p>
            <a:pPr marL="446088" lvl="1" indent="-265113" algn="just">
              <a:lnSpc>
                <a:spcPct val="80000"/>
              </a:lnSpc>
              <a:defRPr/>
            </a:pPr>
            <a:r>
              <a:rPr lang="en-GB" sz="2000" dirty="0">
                <a:latin typeface="Roboto Slab" pitchFamily="2" charset="0"/>
                <a:ea typeface="Roboto Slab" pitchFamily="2" charset="0"/>
                <a:cs typeface="Roboto Slab" pitchFamily="2" charset="0"/>
              </a:rPr>
              <a:t>Report from the Commission on the application and effectiveness of the SEA Directive, COM/2009/469;</a:t>
            </a:r>
          </a:p>
          <a:p>
            <a:pPr marL="446088" lvl="1" indent="-265113" algn="just">
              <a:lnSpc>
                <a:spcPct val="80000"/>
              </a:lnSpc>
              <a:defRPr/>
            </a:pPr>
            <a:r>
              <a:rPr lang="en-GB" sz="2000" dirty="0">
                <a:latin typeface="Roboto Slab" pitchFamily="2" charset="0"/>
                <a:ea typeface="Roboto Slab" pitchFamily="2" charset="0"/>
                <a:cs typeface="Roboto Slab" pitchFamily="2" charset="0"/>
              </a:rPr>
              <a:t>GRDP Handbook on SEA for Cohesion Policy 2007-2013 (Interreg IIIC, GRDP greening regional development programmes).</a:t>
            </a:r>
          </a:p>
          <a:p>
            <a:pPr marL="180975" lvl="1" algn="just">
              <a:lnSpc>
                <a:spcPct val="80000"/>
              </a:lnSpc>
              <a:defRPr/>
            </a:pPr>
            <a:endParaRPr lang="en-GB" sz="2000" dirty="0">
              <a:latin typeface="Roboto Slab" pitchFamily="2" charset="0"/>
              <a:ea typeface="Roboto Slab" pitchFamily="2" charset="0"/>
              <a:cs typeface="Roboto Slab" pitchFamily="2" charset="0"/>
            </a:endParaRPr>
          </a:p>
          <a:p>
            <a:pPr marL="180975" lvl="1" algn="ctr">
              <a:lnSpc>
                <a:spcPct val="80000"/>
              </a:lnSpc>
              <a:defRPr/>
            </a:pPr>
            <a:r>
              <a:rPr lang="en-GB" dirty="0">
                <a:latin typeface="Roboto Slab" pitchFamily="2" charset="0"/>
                <a:ea typeface="Roboto Slab" pitchFamily="2" charset="0"/>
                <a:cs typeface="Roboto Slab" pitchFamily="2" charset="0"/>
              </a:rPr>
              <a:t>* * *</a:t>
            </a:r>
          </a:p>
          <a:p>
            <a:pPr lvl="1" algn="just">
              <a:lnSpc>
                <a:spcPct val="80000"/>
              </a:lnSpc>
              <a:defRPr/>
            </a:pPr>
            <a:endParaRPr lang="en-GB" sz="1200" dirty="0">
              <a:latin typeface="Roboto Slab" pitchFamily="2" charset="0"/>
              <a:ea typeface="Roboto Slab" pitchFamily="2" charset="0"/>
              <a:cs typeface="Roboto Slab" pitchFamily="2" charset="0"/>
            </a:endParaRPr>
          </a:p>
          <a:p>
            <a:pPr marL="287338" indent="-287338">
              <a:lnSpc>
                <a:spcPct val="80000"/>
              </a:lnSpc>
              <a:defRPr/>
            </a:pPr>
            <a:endParaRPr lang="en-GB" altLang="en-US" sz="1200" dirty="0">
              <a:latin typeface="Roboto Slab" pitchFamily="2" charset="0"/>
              <a:ea typeface="Roboto Slab" pitchFamily="2" charset="0"/>
              <a:cs typeface="Roboto Slab" pitchFamily="2" charset="0"/>
            </a:endParaRPr>
          </a:p>
          <a:p>
            <a:pPr marL="287338" indent="-287338">
              <a:lnSpc>
                <a:spcPct val="80000"/>
              </a:lnSpc>
              <a:defRPr/>
            </a:pPr>
            <a:r>
              <a:rPr lang="en-GB" altLang="en-US" sz="500" dirty="0">
                <a:latin typeface="Roboto Slab" pitchFamily="2" charset="0"/>
                <a:ea typeface="Roboto Slab" pitchFamily="2" charset="0"/>
                <a:cs typeface="Roboto Slab" pitchFamily="2" charset="0"/>
              </a:rPr>
              <a:t> </a:t>
            </a:r>
            <a:endParaRPr lang="nl-BE" altLang="en-US" sz="500" dirty="0">
              <a:latin typeface="Roboto Slab" pitchFamily="2" charset="0"/>
              <a:ea typeface="Roboto Slab" pitchFamily="2" charset="0"/>
              <a:cs typeface="Roboto Slab" pitchFamily="2" charset="0"/>
            </a:endParaRPr>
          </a:p>
          <a:p>
            <a:pPr marL="287338" indent="-287338">
              <a:lnSpc>
                <a:spcPct val="80000"/>
              </a:lnSpc>
              <a:spcBef>
                <a:spcPct val="50000"/>
              </a:spcBef>
              <a:defRPr/>
            </a:pPr>
            <a:r>
              <a:rPr lang="en-GB" altLang="en-US" sz="200" dirty="0">
                <a:solidFill>
                  <a:srgbClr val="0000FF"/>
                </a:solidFill>
                <a:latin typeface="Roboto Slab" pitchFamily="2" charset="0"/>
                <a:ea typeface="Roboto Slab" pitchFamily="2" charset="0"/>
                <a:cs typeface="Roboto Slab" pitchFamily="2" charset="0"/>
              </a:rPr>
              <a:t>	</a:t>
            </a:r>
            <a:endParaRPr lang="nl-BE" altLang="en-US" sz="200" dirty="0">
              <a:solidFill>
                <a:srgbClr val="0000FF"/>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47538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THANK YOU FOR YOUR ATTENTION!</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295687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6438276-3182-5019-EC79-7F0CBC43D35B}"/>
              </a:ext>
            </a:extLst>
          </p:cNvPr>
          <p:cNvSpPr txBox="1"/>
          <p:nvPr/>
        </p:nvSpPr>
        <p:spPr>
          <a:xfrm>
            <a:off x="1691680" y="263058"/>
            <a:ext cx="6408712" cy="523220"/>
          </a:xfrm>
          <a:prstGeom prst="rect">
            <a:avLst/>
          </a:prstGeom>
          <a:noFill/>
        </p:spPr>
        <p:txBody>
          <a:bodyPr wrap="square" rtlCol="0">
            <a:spAutoFit/>
          </a:bodyPr>
          <a:lstStyle/>
          <a:p>
            <a:r>
              <a:rPr lang="cs-CZ" sz="2800" b="1" dirty="0" err="1">
                <a:latin typeface="Roboto Slab" pitchFamily="2" charset="0"/>
                <a:ea typeface="Roboto Slab" pitchFamily="2" charset="0"/>
                <a:cs typeface="Roboto Slab" pitchFamily="2" charset="0"/>
              </a:rPr>
              <a:t>Impact</a:t>
            </a:r>
            <a:r>
              <a:rPr lang="cs-CZ" sz="2800" b="1" dirty="0">
                <a:latin typeface="Roboto Slab" pitchFamily="2" charset="0"/>
                <a:ea typeface="Roboto Slab" pitchFamily="2" charset="0"/>
                <a:cs typeface="Roboto Slab" pitchFamily="2" charset="0"/>
              </a:rPr>
              <a:t> </a:t>
            </a:r>
            <a:r>
              <a:rPr lang="cs-CZ" sz="2800" b="1" dirty="0" err="1">
                <a:latin typeface="Roboto Slab" pitchFamily="2" charset="0"/>
                <a:ea typeface="Roboto Slab" pitchFamily="2" charset="0"/>
                <a:cs typeface="Roboto Slab" pitchFamily="2" charset="0"/>
              </a:rPr>
              <a:t>assessment</a:t>
            </a:r>
            <a:r>
              <a:rPr lang="cs-CZ" sz="2800" b="1" dirty="0">
                <a:latin typeface="Roboto Slab" pitchFamily="2" charset="0"/>
                <a:ea typeface="Roboto Slab" pitchFamily="2" charset="0"/>
                <a:cs typeface="Roboto Slab" pitchFamily="2" charset="0"/>
              </a:rPr>
              <a:t>?</a:t>
            </a:r>
          </a:p>
        </p:txBody>
      </p:sp>
      <p:sp>
        <p:nvSpPr>
          <p:cNvPr id="5" name="Zástupný symbol pro obsah 6">
            <a:extLst>
              <a:ext uri="{FF2B5EF4-FFF2-40B4-BE49-F238E27FC236}">
                <a16:creationId xmlns:a16="http://schemas.microsoft.com/office/drawing/2014/main" id="{850FD942-CEA4-103F-ACB9-68BEE9BB8B06}"/>
              </a:ext>
            </a:extLst>
          </p:cNvPr>
          <p:cNvSpPr txBox="1">
            <a:spLocks/>
          </p:cNvSpPr>
          <p:nvPr/>
        </p:nvSpPr>
        <p:spPr>
          <a:xfrm>
            <a:off x="483496" y="3518970"/>
            <a:ext cx="5450960" cy="4525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International law – Customary law, Espoo convention (transboundary assessment)…</a:t>
            </a:r>
          </a:p>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EU law – EIA Directive (2011/92/EU), SEA Directive (2001/42/EC), the Habitats Directive </a:t>
            </a:r>
          </a:p>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National law</a:t>
            </a:r>
          </a:p>
        </p:txBody>
      </p:sp>
      <p:pic>
        <p:nvPicPr>
          <p:cNvPr id="7" name="Picture 4" descr="http://www.trainweb.org/oldtimetrains/CPR/ships/LandR/smelter.jpg">
            <a:hlinkClick r:id="rId3"/>
            <a:extLst>
              <a:ext uri="{FF2B5EF4-FFF2-40B4-BE49-F238E27FC236}">
                <a16:creationId xmlns:a16="http://schemas.microsoft.com/office/drawing/2014/main" id="{1F0A78DB-EA3D-441D-2903-21A1335DA1E2}"/>
              </a:ext>
            </a:extLst>
          </p:cNvPr>
          <p:cNvPicPr>
            <a:picLocks noChangeAspect="1" noChangeArrowheads="1"/>
          </p:cNvPicPr>
          <p:nvPr/>
        </p:nvPicPr>
        <p:blipFill>
          <a:blip r:embed="rId4" cstate="print"/>
          <a:srcRect/>
          <a:stretch>
            <a:fillRect/>
          </a:stretch>
        </p:blipFill>
        <p:spPr bwMode="auto">
          <a:xfrm>
            <a:off x="539552" y="1052737"/>
            <a:ext cx="2914182" cy="1780384"/>
          </a:xfrm>
          <a:prstGeom prst="rect">
            <a:avLst/>
          </a:prstGeom>
          <a:noFill/>
        </p:spPr>
      </p:pic>
      <p:pic>
        <p:nvPicPr>
          <p:cNvPr id="8" name="Picture 10" descr="http://news.bbc.co.uk/olmedia/1005000/images/_1009599_czech_republic_new150.gif">
            <a:hlinkClick r:id="rId5"/>
            <a:extLst>
              <a:ext uri="{FF2B5EF4-FFF2-40B4-BE49-F238E27FC236}">
                <a16:creationId xmlns:a16="http://schemas.microsoft.com/office/drawing/2014/main" id="{67F1EA23-EA9B-5553-1935-21B6F8EE9313}"/>
              </a:ext>
            </a:extLst>
          </p:cNvPr>
          <p:cNvPicPr>
            <a:picLocks noChangeAspect="1" noChangeArrowheads="1"/>
          </p:cNvPicPr>
          <p:nvPr/>
        </p:nvPicPr>
        <p:blipFill>
          <a:blip r:embed="rId6" cstate="print"/>
          <a:srcRect/>
          <a:stretch>
            <a:fillRect/>
          </a:stretch>
        </p:blipFill>
        <p:spPr bwMode="auto">
          <a:xfrm>
            <a:off x="3735042" y="1052737"/>
            <a:ext cx="1673915" cy="2008698"/>
          </a:xfrm>
          <a:prstGeom prst="rect">
            <a:avLst/>
          </a:prstGeom>
          <a:noFill/>
        </p:spPr>
      </p:pic>
      <p:pic>
        <p:nvPicPr>
          <p:cNvPr id="9" name="Picture 12" descr="http://imgs.idnes.cz/zahranicni/A001102_HAS_WULL2_VELKA_V.JPG">
            <a:hlinkClick r:id="rId7"/>
            <a:extLst>
              <a:ext uri="{FF2B5EF4-FFF2-40B4-BE49-F238E27FC236}">
                <a16:creationId xmlns:a16="http://schemas.microsoft.com/office/drawing/2014/main" id="{550A17A8-DF69-A402-DBAD-5FB1D1D96717}"/>
              </a:ext>
            </a:extLst>
          </p:cNvPr>
          <p:cNvPicPr>
            <a:picLocks noChangeAspect="1" noChangeArrowheads="1"/>
          </p:cNvPicPr>
          <p:nvPr/>
        </p:nvPicPr>
        <p:blipFill>
          <a:blip r:embed="rId8" cstate="print"/>
          <a:srcRect/>
          <a:stretch>
            <a:fillRect/>
          </a:stretch>
        </p:blipFill>
        <p:spPr bwMode="auto">
          <a:xfrm>
            <a:off x="5573580" y="1035223"/>
            <a:ext cx="2526812" cy="1689354"/>
          </a:xfrm>
          <a:prstGeom prst="rect">
            <a:avLst/>
          </a:prstGeom>
          <a:noFill/>
        </p:spPr>
      </p:pic>
      <p:pic>
        <p:nvPicPr>
          <p:cNvPr id="10" name="Picture 4" descr="http://s.wsj.net/media/Micronesia_Prague_Jan_4_E_20100115085406.jpg">
            <a:hlinkClick r:id="rId9"/>
            <a:extLst>
              <a:ext uri="{FF2B5EF4-FFF2-40B4-BE49-F238E27FC236}">
                <a16:creationId xmlns:a16="http://schemas.microsoft.com/office/drawing/2014/main" id="{75A81C1B-16CA-8A93-F56A-FA8DDF13D101}"/>
              </a:ext>
            </a:extLst>
          </p:cNvPr>
          <p:cNvPicPr>
            <a:picLocks noChangeAspect="1" noChangeArrowheads="1"/>
          </p:cNvPicPr>
          <p:nvPr/>
        </p:nvPicPr>
        <p:blipFill>
          <a:blip r:embed="rId10" cstate="print"/>
          <a:srcRect/>
          <a:stretch>
            <a:fillRect/>
          </a:stretch>
        </p:blipFill>
        <p:spPr bwMode="auto">
          <a:xfrm>
            <a:off x="5934456" y="3061435"/>
            <a:ext cx="2425939" cy="1615040"/>
          </a:xfrm>
          <a:prstGeom prst="rect">
            <a:avLst/>
          </a:prstGeom>
          <a:noFill/>
        </p:spPr>
      </p:pic>
    </p:spTree>
    <p:extLst>
      <p:ext uri="{BB962C8B-B14F-4D97-AF65-F5344CB8AC3E}">
        <p14:creationId xmlns:p14="http://schemas.microsoft.com/office/powerpoint/2010/main" val="197192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563" y="4208382"/>
            <a:ext cx="5145593" cy="259619"/>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5686425" y="4155877"/>
            <a:ext cx="1200150" cy="267891"/>
          </a:xfrm>
        </p:spPr>
        <p:txBody>
          <a:bodyPr/>
          <a:lstStyle/>
          <a:p>
            <a:fld id="{2BCE163F-7B9D-4840-A966-572BBA1EC294}" type="slidenum">
              <a:rPr lang="en-GB"/>
              <a:pPr/>
              <a:t>5</a:t>
            </a:fld>
            <a:endParaRPr lang="en-GB"/>
          </a:p>
        </p:txBody>
      </p:sp>
      <p:sp>
        <p:nvSpPr>
          <p:cNvPr id="11" name="Text Box 3"/>
          <p:cNvSpPr txBox="1">
            <a:spLocks noChangeArrowheads="1"/>
          </p:cNvSpPr>
          <p:nvPr/>
        </p:nvSpPr>
        <p:spPr bwMode="auto">
          <a:xfrm>
            <a:off x="2464769" y="725243"/>
            <a:ext cx="1182323" cy="302185"/>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ZÚR</a:t>
            </a:r>
            <a:endParaRPr lang="en-US" sz="1050" dirty="0">
              <a:latin typeface="Verdana" pitchFamily="34" charset="0"/>
            </a:endParaRPr>
          </a:p>
        </p:txBody>
      </p:sp>
      <p:sp>
        <p:nvSpPr>
          <p:cNvPr id="12" name="Text Box 4"/>
          <p:cNvSpPr txBox="1">
            <a:spLocks noChangeArrowheads="1"/>
          </p:cNvSpPr>
          <p:nvPr/>
        </p:nvSpPr>
        <p:spPr bwMode="auto">
          <a:xfrm>
            <a:off x="2471490" y="1123181"/>
            <a:ext cx="1183639" cy="28406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ÚP</a:t>
            </a:r>
            <a:endParaRPr lang="en-US" sz="1050" dirty="0">
              <a:latin typeface="Verdana" pitchFamily="34" charset="0"/>
            </a:endParaRPr>
          </a:p>
        </p:txBody>
      </p:sp>
      <p:sp>
        <p:nvSpPr>
          <p:cNvPr id="14" name="Text Box 5"/>
          <p:cNvSpPr txBox="1">
            <a:spLocks noChangeArrowheads="1"/>
          </p:cNvSpPr>
          <p:nvPr/>
        </p:nvSpPr>
        <p:spPr bwMode="auto">
          <a:xfrm>
            <a:off x="3223096" y="2252506"/>
            <a:ext cx="1042734" cy="27330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788" dirty="0">
                <a:latin typeface="Verdana" pitchFamily="34" charset="0"/>
              </a:rPr>
              <a:t>Územní řízení</a:t>
            </a:r>
            <a:endParaRPr lang="en-US" sz="788" dirty="0">
              <a:latin typeface="Verdana" pitchFamily="34" charset="0"/>
            </a:endParaRPr>
          </a:p>
        </p:txBody>
      </p:sp>
      <p:sp>
        <p:nvSpPr>
          <p:cNvPr id="15" name="Text Box 6"/>
          <p:cNvSpPr txBox="1">
            <a:spLocks noChangeArrowheads="1"/>
          </p:cNvSpPr>
          <p:nvPr/>
        </p:nvSpPr>
        <p:spPr bwMode="auto">
          <a:xfrm>
            <a:off x="3207265" y="2720630"/>
            <a:ext cx="1167293" cy="2581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788" dirty="0">
                <a:latin typeface="Verdana" pitchFamily="34" charset="0"/>
              </a:rPr>
              <a:t>Stavební řízení</a:t>
            </a:r>
            <a:endParaRPr lang="en-US" sz="788" dirty="0">
              <a:latin typeface="Verdana" pitchFamily="34" charset="0"/>
            </a:endParaRPr>
          </a:p>
        </p:txBody>
      </p:sp>
      <p:cxnSp>
        <p:nvCxnSpPr>
          <p:cNvPr id="27" name="AutoShape 18"/>
          <p:cNvCxnSpPr>
            <a:cxnSpLocks noChangeShapeType="1"/>
            <a:stCxn id="11" idx="2"/>
            <a:endCxn id="12" idx="0"/>
          </p:cNvCxnSpPr>
          <p:nvPr/>
        </p:nvCxnSpPr>
        <p:spPr bwMode="auto">
          <a:xfrm>
            <a:off x="3055932" y="1027427"/>
            <a:ext cx="7378" cy="957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200" y="4232434"/>
            <a:ext cx="5145593" cy="259619"/>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202762" y="1853284"/>
            <a:ext cx="1036460" cy="306824"/>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788" dirty="0">
                <a:latin typeface="Verdana" pitchFamily="34" charset="0"/>
              </a:rPr>
              <a:t>EIA</a:t>
            </a:r>
            <a:endParaRPr lang="en-US" sz="788" dirty="0">
              <a:latin typeface="Verdana" pitchFamily="34" charset="0"/>
            </a:endParaRPr>
          </a:p>
        </p:txBody>
      </p:sp>
      <p:cxnSp>
        <p:nvCxnSpPr>
          <p:cNvPr id="77" name="Přímá spojnice se šipkou 76"/>
          <p:cNvCxnSpPr/>
          <p:nvPr/>
        </p:nvCxnSpPr>
        <p:spPr>
          <a:xfrm rot="10800000">
            <a:off x="2923353" y="2006694"/>
            <a:ext cx="26322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291398" y="2363656"/>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746560" y="937768"/>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720992" y="1271726"/>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97441" y="2770602"/>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064773" y="829197"/>
            <a:ext cx="1377153" cy="213585"/>
          </a:xfrm>
          <a:prstGeom prst="rect">
            <a:avLst/>
          </a:prstGeom>
          <a:noFill/>
        </p:spPr>
        <p:txBody>
          <a:bodyPr wrap="square" rtlCol="0">
            <a:spAutoFit/>
          </a:bodyPr>
          <a:lstStyle/>
          <a:p>
            <a:r>
              <a:rPr lang="cs-CZ" sz="788" b="1" dirty="0"/>
              <a:t>OOP</a:t>
            </a:r>
          </a:p>
        </p:txBody>
      </p:sp>
      <p:sp>
        <p:nvSpPr>
          <p:cNvPr id="97" name="TextovéPole 96"/>
          <p:cNvSpPr txBox="1"/>
          <p:nvPr/>
        </p:nvSpPr>
        <p:spPr>
          <a:xfrm>
            <a:off x="4580191" y="2267872"/>
            <a:ext cx="1377153" cy="213585"/>
          </a:xfrm>
          <a:prstGeom prst="rect">
            <a:avLst/>
          </a:prstGeom>
          <a:noFill/>
        </p:spPr>
        <p:txBody>
          <a:bodyPr wrap="square" rtlCol="0">
            <a:spAutoFit/>
          </a:bodyPr>
          <a:lstStyle/>
          <a:p>
            <a:r>
              <a:rPr lang="cs-CZ" sz="788" b="1" dirty="0"/>
              <a:t>R</a:t>
            </a:r>
          </a:p>
        </p:txBody>
      </p:sp>
      <p:sp>
        <p:nvSpPr>
          <p:cNvPr id="51" name="TextovéPole 50"/>
          <p:cNvSpPr txBox="1"/>
          <p:nvPr/>
        </p:nvSpPr>
        <p:spPr>
          <a:xfrm>
            <a:off x="4064773" y="1158353"/>
            <a:ext cx="1377153" cy="230832"/>
          </a:xfrm>
          <a:prstGeom prst="rect">
            <a:avLst/>
          </a:prstGeom>
          <a:noFill/>
        </p:spPr>
        <p:txBody>
          <a:bodyPr wrap="square" rtlCol="0">
            <a:spAutoFit/>
          </a:bodyPr>
          <a:lstStyle/>
          <a:p>
            <a:r>
              <a:rPr lang="cs-CZ" sz="900" b="1" dirty="0"/>
              <a:t>OOP</a:t>
            </a:r>
          </a:p>
        </p:txBody>
      </p:sp>
      <p:cxnSp>
        <p:nvCxnSpPr>
          <p:cNvPr id="56" name="AutoShape 18"/>
          <p:cNvCxnSpPr>
            <a:cxnSpLocks noChangeShapeType="1"/>
          </p:cNvCxnSpPr>
          <p:nvPr/>
        </p:nvCxnSpPr>
        <p:spPr bwMode="auto">
          <a:xfrm>
            <a:off x="3712404" y="2180576"/>
            <a:ext cx="7378" cy="957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716093" y="2529859"/>
            <a:ext cx="0" cy="19077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712405" y="2978808"/>
            <a:ext cx="3689" cy="15926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60666" y="2651436"/>
            <a:ext cx="1377153" cy="213585"/>
          </a:xfrm>
          <a:prstGeom prst="rect">
            <a:avLst/>
          </a:prstGeom>
          <a:noFill/>
        </p:spPr>
        <p:txBody>
          <a:bodyPr wrap="square" rtlCol="0">
            <a:spAutoFit/>
          </a:bodyPr>
          <a:lstStyle/>
          <a:p>
            <a:r>
              <a:rPr lang="cs-CZ" sz="788" b="1" dirty="0"/>
              <a:t>R</a:t>
            </a:r>
          </a:p>
        </p:txBody>
      </p:sp>
      <p:cxnSp>
        <p:nvCxnSpPr>
          <p:cNvPr id="20" name="Zakřivená spojnice 19"/>
          <p:cNvCxnSpPr/>
          <p:nvPr/>
        </p:nvCxnSpPr>
        <p:spPr>
          <a:xfrm rot="10800000" flipV="1">
            <a:off x="2471417" y="1986744"/>
            <a:ext cx="431840" cy="470535"/>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988713" y="2091221"/>
            <a:ext cx="197865" cy="1612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689303" y="2160719"/>
            <a:ext cx="701714" cy="42192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307808" y="711370"/>
            <a:ext cx="383765" cy="306824"/>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900" dirty="0">
                <a:latin typeface="Verdana" pitchFamily="34" charset="0"/>
              </a:rPr>
              <a:t>SEA</a:t>
            </a:r>
            <a:endParaRPr lang="en-US" sz="900" dirty="0">
              <a:latin typeface="Verdana" pitchFamily="34" charset="0"/>
            </a:endParaRPr>
          </a:p>
        </p:txBody>
      </p:sp>
      <p:sp>
        <p:nvSpPr>
          <p:cNvPr id="55" name="Text Box 5"/>
          <p:cNvSpPr txBox="1">
            <a:spLocks noChangeArrowheads="1"/>
          </p:cNvSpPr>
          <p:nvPr/>
        </p:nvSpPr>
        <p:spPr bwMode="auto">
          <a:xfrm>
            <a:off x="3310075" y="1105978"/>
            <a:ext cx="402329" cy="301271"/>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788" dirty="0">
                <a:latin typeface="Verdana" pitchFamily="34" charset="0"/>
              </a:rPr>
              <a:t>SEA</a:t>
            </a:r>
            <a:endParaRPr lang="en-US" sz="788" dirty="0">
              <a:latin typeface="Verdana" pitchFamily="34" charset="0"/>
            </a:endParaRPr>
          </a:p>
        </p:txBody>
      </p:sp>
      <p:sp>
        <p:nvSpPr>
          <p:cNvPr id="58" name="Text Box 7"/>
          <p:cNvSpPr txBox="1">
            <a:spLocks noChangeArrowheads="1"/>
          </p:cNvSpPr>
          <p:nvPr/>
        </p:nvSpPr>
        <p:spPr bwMode="auto">
          <a:xfrm>
            <a:off x="1452044" y="3337150"/>
            <a:ext cx="1377153" cy="818726"/>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788" dirty="0">
              <a:latin typeface="Verdana" pitchFamily="34" charset="0"/>
            </a:endParaRPr>
          </a:p>
          <a:p>
            <a:pPr eaLnBrk="0" hangingPunct="0">
              <a:spcBef>
                <a:spcPct val="50000"/>
              </a:spcBef>
              <a:buFontTx/>
              <a:buNone/>
            </a:pPr>
            <a:r>
              <a:rPr lang="cs-CZ" sz="788" dirty="0">
                <a:latin typeface="Verdana" pitchFamily="34" charset="0"/>
              </a:rPr>
              <a:t>Povolení, závazná stanoviska a stanoviska podle zvláštních předpisů (ZOPK, ZPF, </a:t>
            </a:r>
            <a:r>
              <a:rPr lang="cs-CZ" sz="788" dirty="0" err="1">
                <a:latin typeface="Verdana" pitchFamily="34" charset="0"/>
              </a:rPr>
              <a:t>LesZ</a:t>
            </a:r>
            <a:r>
              <a:rPr lang="cs-CZ" sz="788" dirty="0">
                <a:latin typeface="Verdana" pitchFamily="34" charset="0"/>
              </a:rPr>
              <a:t>)</a:t>
            </a:r>
            <a:endParaRPr lang="en-US" sz="788" dirty="0">
              <a:latin typeface="Verdana" pitchFamily="34" charset="0"/>
            </a:endParaRPr>
          </a:p>
        </p:txBody>
      </p:sp>
      <p:sp>
        <p:nvSpPr>
          <p:cNvPr id="52" name="TextovéPole 51"/>
          <p:cNvSpPr txBox="1"/>
          <p:nvPr/>
        </p:nvSpPr>
        <p:spPr>
          <a:xfrm>
            <a:off x="2806080" y="1883470"/>
            <a:ext cx="1567789" cy="213585"/>
          </a:xfrm>
          <a:prstGeom prst="rect">
            <a:avLst/>
          </a:prstGeom>
          <a:noFill/>
        </p:spPr>
        <p:txBody>
          <a:bodyPr wrap="square" rtlCol="0">
            <a:spAutoFit/>
          </a:bodyPr>
          <a:lstStyle/>
          <a:p>
            <a:r>
              <a:rPr lang="cs-CZ" sz="788" b="1" dirty="0"/>
              <a:t>ZS</a:t>
            </a:r>
          </a:p>
        </p:txBody>
      </p:sp>
      <p:cxnSp>
        <p:nvCxnSpPr>
          <p:cNvPr id="53" name="AutoShape 18"/>
          <p:cNvCxnSpPr>
            <a:cxnSpLocks noChangeShapeType="1"/>
          </p:cNvCxnSpPr>
          <p:nvPr/>
        </p:nvCxnSpPr>
        <p:spPr bwMode="auto">
          <a:xfrm flipH="1">
            <a:off x="3636748" y="1721148"/>
            <a:ext cx="3689" cy="15926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447027" y="2236585"/>
            <a:ext cx="1337788" cy="877732"/>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788" dirty="0">
                <a:latin typeface="Verdana" pitchFamily="34" charset="0"/>
              </a:rPr>
              <a:t>IPPC</a:t>
            </a:r>
          </a:p>
          <a:p>
            <a:pPr eaLnBrk="0" hangingPunct="0">
              <a:spcBef>
                <a:spcPct val="50000"/>
              </a:spcBef>
            </a:pPr>
            <a:r>
              <a:rPr lang="cs-CZ" sz="788" dirty="0">
                <a:latin typeface="Verdana" pitchFamily="34" charset="0"/>
              </a:rPr>
              <a:t>(povolení, závazná stanoviska a stanoviska podle některých zvl. Předpisů - , </a:t>
            </a:r>
            <a:r>
              <a:rPr lang="cs-CZ" sz="788" dirty="0" err="1">
                <a:latin typeface="Verdana" pitchFamily="34" charset="0"/>
              </a:rPr>
              <a:t>OvzdZ</a:t>
            </a:r>
            <a:r>
              <a:rPr lang="cs-CZ" sz="788" dirty="0">
                <a:latin typeface="Verdana" pitchFamily="34" charset="0"/>
              </a:rPr>
              <a:t>, </a:t>
            </a:r>
            <a:r>
              <a:rPr lang="cs-CZ" sz="788" dirty="0" err="1">
                <a:latin typeface="Verdana" pitchFamily="34" charset="0"/>
              </a:rPr>
              <a:t>OdpZ</a:t>
            </a:r>
            <a:r>
              <a:rPr lang="cs-CZ" sz="788" dirty="0">
                <a:latin typeface="Verdana" pitchFamily="34" charset="0"/>
              </a:rPr>
              <a:t>, </a:t>
            </a:r>
            <a:r>
              <a:rPr lang="cs-CZ" sz="788" dirty="0" err="1">
                <a:latin typeface="Verdana" pitchFamily="34" charset="0"/>
              </a:rPr>
              <a:t>Vodz</a:t>
            </a:r>
            <a:r>
              <a:rPr lang="cs-CZ" sz="788" dirty="0">
                <a:latin typeface="Verdana" pitchFamily="34" charset="0"/>
              </a:rPr>
              <a:t>, </a:t>
            </a:r>
            <a:r>
              <a:rPr lang="cs-CZ" sz="788" dirty="0" err="1">
                <a:latin typeface="Verdana" pitchFamily="34" charset="0"/>
              </a:rPr>
              <a:t>VeřZd</a:t>
            </a:r>
            <a:r>
              <a:rPr lang="cs-CZ" sz="788" dirty="0">
                <a:latin typeface="Verdana" pitchFamily="34" charset="0"/>
              </a:rPr>
              <a:t>)</a:t>
            </a:r>
            <a:endParaRPr lang="en-US" sz="788" dirty="0">
              <a:latin typeface="Verdana" pitchFamily="34" charset="0"/>
            </a:endParaRPr>
          </a:p>
        </p:txBody>
      </p:sp>
      <p:cxnSp>
        <p:nvCxnSpPr>
          <p:cNvPr id="50" name="Přímá spojnice se šipkou 49"/>
          <p:cNvCxnSpPr/>
          <p:nvPr/>
        </p:nvCxnSpPr>
        <p:spPr>
          <a:xfrm>
            <a:off x="2824179" y="2644891"/>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829197" y="2678018"/>
            <a:ext cx="1377153" cy="213585"/>
          </a:xfrm>
          <a:prstGeom prst="rect">
            <a:avLst/>
          </a:prstGeom>
          <a:noFill/>
        </p:spPr>
        <p:txBody>
          <a:bodyPr wrap="square" rtlCol="0">
            <a:spAutoFit/>
          </a:bodyPr>
          <a:lstStyle/>
          <a:p>
            <a:r>
              <a:rPr lang="cs-CZ" sz="788"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875604" y="795262"/>
            <a:ext cx="1932217" cy="1622111"/>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202763" y="3127576"/>
            <a:ext cx="1351860" cy="503282"/>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675" dirty="0">
                <a:latin typeface="Verdana" pitchFamily="34" charset="0"/>
              </a:rPr>
              <a:t>Řízení o zkušebním provozu </a:t>
            </a:r>
          </a:p>
          <a:p>
            <a:pPr eaLnBrk="0" hangingPunct="0">
              <a:spcBef>
                <a:spcPct val="50000"/>
              </a:spcBef>
              <a:buFontTx/>
              <a:buNone/>
            </a:pPr>
            <a:r>
              <a:rPr lang="cs-CZ" sz="675"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511298" y="3248718"/>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774523" y="3129551"/>
            <a:ext cx="1377153" cy="213585"/>
          </a:xfrm>
          <a:prstGeom prst="rect">
            <a:avLst/>
          </a:prstGeom>
          <a:noFill/>
        </p:spPr>
        <p:txBody>
          <a:bodyPr wrap="square" rtlCol="0">
            <a:spAutoFit/>
          </a:bodyPr>
          <a:lstStyle/>
          <a:p>
            <a:r>
              <a:rPr lang="cs-CZ" sz="788"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21472" y="3428237"/>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784696" y="3309070"/>
            <a:ext cx="1377153" cy="213585"/>
          </a:xfrm>
          <a:prstGeom prst="rect">
            <a:avLst/>
          </a:prstGeom>
          <a:noFill/>
        </p:spPr>
        <p:txBody>
          <a:bodyPr wrap="square" rtlCol="0">
            <a:spAutoFit/>
          </a:bodyPr>
          <a:lstStyle/>
          <a:p>
            <a:r>
              <a:rPr lang="cs-CZ" sz="788"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1143000" y="649186"/>
            <a:ext cx="6858000" cy="3845129"/>
          </a:xfrm>
          <a:prstGeom prst="rect">
            <a:avLst/>
          </a:prstGeom>
        </p:spPr>
      </p:pic>
    </p:spTree>
    <p:extLst>
      <p:ext uri="{BB962C8B-B14F-4D97-AF65-F5344CB8AC3E}">
        <p14:creationId xmlns:p14="http://schemas.microsoft.com/office/powerpoint/2010/main" val="429442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197293"/>
            <a:ext cx="4806534" cy="553998"/>
          </a:xfrm>
          <a:prstGeom prst="rect">
            <a:avLst/>
          </a:prstGeom>
          <a:noFill/>
        </p:spPr>
        <p:txBody>
          <a:bodyPr wrap="square" rtlCol="0">
            <a:spAutoFit/>
          </a:bodyPr>
          <a:lstStyle/>
          <a:p>
            <a:r>
              <a:rPr lang="cs-CZ" sz="3000" b="1" dirty="0" err="1"/>
              <a:t>Impact</a:t>
            </a:r>
            <a:r>
              <a:rPr lang="cs-CZ" sz="3000" b="1" dirty="0"/>
              <a:t> </a:t>
            </a:r>
            <a:r>
              <a:rPr lang="cs-CZ" sz="3000" b="1" dirty="0" err="1"/>
              <a:t>assessment</a:t>
            </a:r>
            <a:r>
              <a:rPr lang="cs-CZ" sz="3000" b="1" dirty="0"/>
              <a:t>?</a:t>
            </a:r>
          </a:p>
        </p:txBody>
      </p:sp>
      <p:sp>
        <p:nvSpPr>
          <p:cNvPr id="5" name="TextovéPole 4"/>
          <p:cNvSpPr txBox="1"/>
          <p:nvPr/>
        </p:nvSpPr>
        <p:spPr>
          <a:xfrm>
            <a:off x="1817694" y="3978629"/>
            <a:ext cx="5400600" cy="253916"/>
          </a:xfrm>
          <a:prstGeom prst="rect">
            <a:avLst/>
          </a:prstGeom>
          <a:noFill/>
        </p:spPr>
        <p:txBody>
          <a:bodyPr wrap="square" rtlCol="0">
            <a:spAutoFit/>
          </a:bodyPr>
          <a:lstStyle/>
          <a:p>
            <a:r>
              <a:rPr lang="cs-CZ" sz="1050" dirty="0">
                <a:hlinkClick r:id="rId5"/>
              </a:rPr>
              <a:t>https://www.youtube.com/watch?v=RCg800TYf4k</a:t>
            </a:r>
            <a:r>
              <a:rPr lang="cs-CZ" sz="1050" dirty="0"/>
              <a:t> </a:t>
            </a:r>
          </a:p>
        </p:txBody>
      </p:sp>
      <p:pic>
        <p:nvPicPr>
          <p:cNvPr id="6" name="Online médium 5" title="Assessing the effects of environmental impact assessments">
            <a:hlinkClick r:id="" action="ppaction://media"/>
            <a:extLst>
              <a:ext uri="{FF2B5EF4-FFF2-40B4-BE49-F238E27FC236}">
                <a16:creationId xmlns:a16="http://schemas.microsoft.com/office/drawing/2014/main" id="{176ED4BB-9A17-4EEB-A3F8-775DE3118FA0}"/>
              </a:ext>
            </a:extLst>
          </p:cNvPr>
          <p:cNvPicPr>
            <a:picLocks noRot="1" noChangeAspect="1"/>
          </p:cNvPicPr>
          <p:nvPr>
            <a:videoFile r:link="rId1"/>
          </p:nvPr>
        </p:nvPicPr>
        <p:blipFill>
          <a:blip r:embed="rId6"/>
          <a:stretch>
            <a:fillRect/>
          </a:stretch>
        </p:blipFill>
        <p:spPr>
          <a:xfrm>
            <a:off x="2303748" y="1690176"/>
            <a:ext cx="3429000" cy="1928813"/>
          </a:xfrm>
          <a:prstGeom prst="rect">
            <a:avLst/>
          </a:prstGeom>
        </p:spPr>
      </p:pic>
    </p:spTree>
    <p:extLst>
      <p:ext uri="{BB962C8B-B14F-4D97-AF65-F5344CB8AC3E}">
        <p14:creationId xmlns:p14="http://schemas.microsoft.com/office/powerpoint/2010/main" val="95451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22B5F4C-53C5-255B-7D1C-2C80312333DE}"/>
              </a:ext>
            </a:extLst>
          </p:cNvPr>
          <p:cNvSpPr txBox="1">
            <a:spLocks noChangeArrowheads="1"/>
          </p:cNvSpPr>
          <p:nvPr/>
        </p:nvSpPr>
        <p:spPr>
          <a:xfrm>
            <a:off x="4200411" y="1117133"/>
            <a:ext cx="1468149" cy="9137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defTabSz="762000">
              <a:lnSpc>
                <a:spcPct val="90000"/>
              </a:lnSpc>
              <a:defRPr/>
            </a:pPr>
            <a:r>
              <a:rPr lang="nl-BE" dirty="0">
                <a:latin typeface="Roboto Slab" pitchFamily="2" charset="0"/>
                <a:ea typeface="Roboto Slab" pitchFamily="2" charset="0"/>
                <a:cs typeface="Roboto Slab" pitchFamily="2" charset="0"/>
              </a:rPr>
              <a:t> </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Policies</a:t>
            </a:r>
            <a:r>
              <a:rPr lang="nl-BE" b="1" cap="small" dirty="0">
                <a:solidFill>
                  <a:srgbClr val="002060"/>
                </a:solidFill>
                <a:latin typeface="Roboto Slab" pitchFamily="2" charset="0"/>
                <a:ea typeface="Roboto Slab" pitchFamily="2" charset="0"/>
                <a:cs typeface="Roboto Slab" pitchFamily="2" charset="0"/>
              </a:rPr>
              <a:t>,</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Strategies</a:t>
            </a:r>
            <a:r>
              <a:rPr lang="nl-BE" b="1" cap="small" dirty="0">
                <a:solidFill>
                  <a:srgbClr val="002060"/>
                </a:solidFill>
                <a:latin typeface="Roboto Slab" pitchFamily="2" charset="0"/>
                <a:ea typeface="Roboto Slab" pitchFamily="2" charset="0"/>
                <a:cs typeface="Roboto Slab" pitchFamily="2" charset="0"/>
              </a:rPr>
              <a:t>,</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Legislation</a:t>
            </a:r>
            <a:endParaRPr lang="nl-BE" b="1" cap="small" dirty="0">
              <a:solidFill>
                <a:srgbClr val="002060"/>
              </a:solidFill>
              <a:latin typeface="Roboto Slab" pitchFamily="2" charset="0"/>
              <a:ea typeface="Roboto Slab" pitchFamily="2" charset="0"/>
              <a:cs typeface="Roboto Slab" pitchFamily="2" charset="0"/>
            </a:endParaRPr>
          </a:p>
        </p:txBody>
      </p:sp>
      <p:sp>
        <p:nvSpPr>
          <p:cNvPr id="6" name="Freeform 4">
            <a:extLst>
              <a:ext uri="{FF2B5EF4-FFF2-40B4-BE49-F238E27FC236}">
                <a16:creationId xmlns:a16="http://schemas.microsoft.com/office/drawing/2014/main" id="{BFCDD8F2-542C-4DA9-F94F-8757CEF8DF8B}"/>
              </a:ext>
            </a:extLst>
          </p:cNvPr>
          <p:cNvSpPr>
            <a:spLocks/>
          </p:cNvSpPr>
          <p:nvPr/>
        </p:nvSpPr>
        <p:spPr bwMode="auto">
          <a:xfrm>
            <a:off x="2066544" y="829489"/>
            <a:ext cx="6170232" cy="3039999"/>
          </a:xfrm>
          <a:custGeom>
            <a:avLst/>
            <a:gdLst>
              <a:gd name="T0" fmla="*/ 2147483646 w 4623"/>
              <a:gd name="T1" fmla="*/ 0 h 2492"/>
              <a:gd name="T2" fmla="*/ 2147483646 w 4623"/>
              <a:gd name="T3" fmla="*/ 2147483646 h 2492"/>
              <a:gd name="T4" fmla="*/ 0 w 4623"/>
              <a:gd name="T5" fmla="*/ 2147483646 h 2492"/>
              <a:gd name="T6" fmla="*/ 2147483646 w 4623"/>
              <a:gd name="T7" fmla="*/ 2147483646 h 2492"/>
              <a:gd name="T8" fmla="*/ 2147483646 w 4623"/>
              <a:gd name="T9" fmla="*/ 2147483646 h 2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7" name="Rectangle 7">
            <a:extLst>
              <a:ext uri="{FF2B5EF4-FFF2-40B4-BE49-F238E27FC236}">
                <a16:creationId xmlns:a16="http://schemas.microsoft.com/office/drawing/2014/main" id="{B1A14677-3594-942F-5D1A-F52551879382}"/>
              </a:ext>
            </a:extLst>
          </p:cNvPr>
          <p:cNvSpPr>
            <a:spLocks noChangeArrowheads="1"/>
          </p:cNvSpPr>
          <p:nvPr/>
        </p:nvSpPr>
        <p:spPr bwMode="auto">
          <a:xfrm>
            <a:off x="3260003" y="2281078"/>
            <a:ext cx="3602305" cy="58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1" hangingPunct="1">
              <a:spcBef>
                <a:spcPct val="20000"/>
              </a:spcBef>
              <a:defRPr/>
            </a:pPr>
            <a:r>
              <a:rPr lang="nl-BE" sz="2400" b="1" cap="small" dirty="0" err="1">
                <a:solidFill>
                  <a:srgbClr val="002060"/>
                </a:solidFill>
                <a:latin typeface="Roboto Slab" pitchFamily="2" charset="0"/>
                <a:ea typeface="Roboto Slab" pitchFamily="2" charset="0"/>
                <a:cs typeface="Roboto Slab" pitchFamily="2" charset="0"/>
              </a:rPr>
              <a:t>Plans</a:t>
            </a:r>
            <a:r>
              <a:rPr lang="nl-BE" sz="2400" b="1" cap="small" dirty="0">
                <a:solidFill>
                  <a:srgbClr val="002060"/>
                </a:solidFill>
                <a:latin typeface="Roboto Slab" pitchFamily="2" charset="0"/>
                <a:ea typeface="Roboto Slab" pitchFamily="2" charset="0"/>
                <a:cs typeface="Roboto Slab" pitchFamily="2" charset="0"/>
              </a:rPr>
              <a:t> &amp; </a:t>
            </a:r>
            <a:r>
              <a:rPr lang="nl-BE" sz="2400" b="1" cap="small" dirty="0" err="1">
                <a:solidFill>
                  <a:srgbClr val="002060"/>
                </a:solidFill>
                <a:latin typeface="Roboto Slab" pitchFamily="2" charset="0"/>
                <a:ea typeface="Roboto Slab" pitchFamily="2" charset="0"/>
                <a:cs typeface="Roboto Slab" pitchFamily="2" charset="0"/>
              </a:rPr>
              <a:t>Programmes</a:t>
            </a:r>
            <a:endParaRPr lang="nl-BE" sz="2400" b="1" cap="small" dirty="0">
              <a:solidFill>
                <a:srgbClr val="002060"/>
              </a:solidFill>
              <a:latin typeface="Roboto Slab" pitchFamily="2" charset="0"/>
              <a:ea typeface="Roboto Slab" pitchFamily="2" charset="0"/>
              <a:cs typeface="Roboto Slab" pitchFamily="2" charset="0"/>
            </a:endParaRPr>
          </a:p>
          <a:p>
            <a:pPr marL="342900" indent="-342900" algn="ctr" eaLnBrk="1" hangingPunct="1">
              <a:spcBef>
                <a:spcPct val="20000"/>
              </a:spcBef>
              <a:defRPr/>
            </a:pPr>
            <a:r>
              <a:rPr lang="nl-BE" b="1" dirty="0">
                <a:solidFill>
                  <a:srgbClr val="002060"/>
                </a:solidFill>
                <a:latin typeface="Roboto Slab" pitchFamily="2" charset="0"/>
                <a:ea typeface="Roboto Slab" pitchFamily="2" charset="0"/>
                <a:cs typeface="Roboto Slab" pitchFamily="2" charset="0"/>
              </a:rPr>
              <a:t>SEA Directive (2001/42/EC</a:t>
            </a:r>
            <a:r>
              <a:rPr lang="nl-BE" b="1" dirty="0">
                <a:solidFill>
                  <a:srgbClr val="000099"/>
                </a:solidFill>
                <a:latin typeface="Roboto Slab" pitchFamily="2" charset="0"/>
                <a:ea typeface="Roboto Slab" pitchFamily="2" charset="0"/>
                <a:cs typeface="Roboto Slab" pitchFamily="2" charset="0"/>
              </a:rPr>
              <a:t>)</a:t>
            </a:r>
            <a:endParaRPr lang="nl-BE" sz="3200" b="1" dirty="0">
              <a:solidFill>
                <a:srgbClr val="000099"/>
              </a:solidFill>
              <a:latin typeface="Roboto Slab" pitchFamily="2" charset="0"/>
              <a:ea typeface="Roboto Slab" pitchFamily="2" charset="0"/>
              <a:cs typeface="Roboto Slab" pitchFamily="2" charset="0"/>
            </a:endParaRPr>
          </a:p>
        </p:txBody>
      </p:sp>
      <p:sp>
        <p:nvSpPr>
          <p:cNvPr id="8" name="Rectangle 8">
            <a:extLst>
              <a:ext uri="{FF2B5EF4-FFF2-40B4-BE49-F238E27FC236}">
                <a16:creationId xmlns:a16="http://schemas.microsoft.com/office/drawing/2014/main" id="{9C131720-D87B-2F52-54DC-4185EDE58E04}"/>
              </a:ext>
            </a:extLst>
          </p:cNvPr>
          <p:cNvSpPr>
            <a:spLocks noChangeArrowheads="1"/>
          </p:cNvSpPr>
          <p:nvPr/>
        </p:nvSpPr>
        <p:spPr bwMode="auto">
          <a:xfrm>
            <a:off x="2628597" y="3079213"/>
            <a:ext cx="4932982" cy="75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1" hangingPunct="1">
              <a:spcBef>
                <a:spcPct val="20000"/>
              </a:spcBef>
              <a:defRPr/>
            </a:pPr>
            <a:r>
              <a:rPr lang="nl-BE" sz="2600" b="1" cap="small" dirty="0" err="1">
                <a:solidFill>
                  <a:srgbClr val="002060"/>
                </a:solidFill>
                <a:latin typeface="Roboto Slab" pitchFamily="2" charset="0"/>
                <a:ea typeface="Roboto Slab" pitchFamily="2" charset="0"/>
                <a:cs typeface="Roboto Slab" pitchFamily="2" charset="0"/>
              </a:rPr>
              <a:t>Projects</a:t>
            </a:r>
            <a:r>
              <a:rPr lang="nl-BE" sz="2600" b="1" cap="small" dirty="0">
                <a:solidFill>
                  <a:srgbClr val="002060"/>
                </a:solidFill>
                <a:latin typeface="Roboto Slab" pitchFamily="2" charset="0"/>
                <a:ea typeface="Roboto Slab" pitchFamily="2" charset="0"/>
                <a:cs typeface="Roboto Slab" pitchFamily="2" charset="0"/>
              </a:rPr>
              <a:t> (public - private)</a:t>
            </a:r>
          </a:p>
          <a:p>
            <a:pPr marL="342900" indent="-342900" algn="ctr" eaLnBrk="1" hangingPunct="1">
              <a:spcBef>
                <a:spcPct val="20000"/>
              </a:spcBef>
              <a:defRPr/>
            </a:pPr>
            <a:r>
              <a:rPr lang="nl-BE" b="1" dirty="0">
                <a:solidFill>
                  <a:srgbClr val="002060"/>
                </a:solidFill>
                <a:latin typeface="Roboto Slab" pitchFamily="2" charset="0"/>
                <a:ea typeface="Roboto Slab" pitchFamily="2" charset="0"/>
                <a:cs typeface="Roboto Slab" pitchFamily="2" charset="0"/>
              </a:rPr>
              <a:t>EIA Directive (2011/92/EU, as </a:t>
            </a:r>
            <a:r>
              <a:rPr lang="nl-BE" b="1" dirty="0" err="1">
                <a:solidFill>
                  <a:srgbClr val="002060"/>
                </a:solidFill>
                <a:latin typeface="Roboto Slab" pitchFamily="2" charset="0"/>
                <a:ea typeface="Roboto Slab" pitchFamily="2" charset="0"/>
                <a:cs typeface="Roboto Slab" pitchFamily="2" charset="0"/>
              </a:rPr>
              <a:t>amended</a:t>
            </a:r>
            <a:r>
              <a:rPr lang="nl-BE" b="1" dirty="0">
                <a:solidFill>
                  <a:srgbClr val="002060"/>
                </a:solidFill>
                <a:latin typeface="Roboto Slab" pitchFamily="2" charset="0"/>
                <a:ea typeface="Roboto Slab" pitchFamily="2" charset="0"/>
                <a:cs typeface="Roboto Slab" pitchFamily="2" charset="0"/>
              </a:rPr>
              <a:t> </a:t>
            </a:r>
            <a:r>
              <a:rPr lang="nl-BE" b="1" dirty="0" err="1">
                <a:solidFill>
                  <a:srgbClr val="002060"/>
                </a:solidFill>
                <a:latin typeface="Roboto Slab" pitchFamily="2" charset="0"/>
                <a:ea typeface="Roboto Slab" pitchFamily="2" charset="0"/>
                <a:cs typeface="Roboto Slab" pitchFamily="2" charset="0"/>
              </a:rPr>
              <a:t>by</a:t>
            </a:r>
            <a:r>
              <a:rPr lang="nl-BE" b="1" dirty="0">
                <a:solidFill>
                  <a:srgbClr val="002060"/>
                </a:solidFill>
                <a:latin typeface="Roboto Slab" pitchFamily="2" charset="0"/>
                <a:ea typeface="Roboto Slab" pitchFamily="2" charset="0"/>
                <a:cs typeface="Roboto Slab" pitchFamily="2" charset="0"/>
              </a:rPr>
              <a:t> 2014/52/EU)</a:t>
            </a:r>
          </a:p>
        </p:txBody>
      </p:sp>
      <p:sp>
        <p:nvSpPr>
          <p:cNvPr id="9" name="Line 9">
            <a:extLst>
              <a:ext uri="{FF2B5EF4-FFF2-40B4-BE49-F238E27FC236}">
                <a16:creationId xmlns:a16="http://schemas.microsoft.com/office/drawing/2014/main" id="{E2654EC7-136F-D12C-7A6F-60071056E4FA}"/>
              </a:ext>
            </a:extLst>
          </p:cNvPr>
          <p:cNvSpPr>
            <a:spLocks noChangeShapeType="1"/>
          </p:cNvSpPr>
          <p:nvPr/>
        </p:nvSpPr>
        <p:spPr bwMode="auto">
          <a:xfrm>
            <a:off x="3814687" y="2099615"/>
            <a:ext cx="2239595" cy="975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10" name="Line 10">
            <a:extLst>
              <a:ext uri="{FF2B5EF4-FFF2-40B4-BE49-F238E27FC236}">
                <a16:creationId xmlns:a16="http://schemas.microsoft.com/office/drawing/2014/main" id="{FD93A9A1-13C3-D704-C27E-DE6F500B144A}"/>
              </a:ext>
            </a:extLst>
          </p:cNvPr>
          <p:cNvSpPr>
            <a:spLocks noChangeShapeType="1"/>
          </p:cNvSpPr>
          <p:nvPr/>
        </p:nvSpPr>
        <p:spPr bwMode="auto">
          <a:xfrm>
            <a:off x="3124672" y="3068753"/>
            <a:ext cx="414685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11" name="Text Box 12">
            <a:extLst>
              <a:ext uri="{FF2B5EF4-FFF2-40B4-BE49-F238E27FC236}">
                <a16:creationId xmlns:a16="http://schemas.microsoft.com/office/drawing/2014/main" id="{20B5016C-7E68-E01A-8078-48D3C0F926A0}"/>
              </a:ext>
            </a:extLst>
          </p:cNvPr>
          <p:cNvSpPr txBox="1">
            <a:spLocks noChangeArrowheads="1"/>
          </p:cNvSpPr>
          <p:nvPr/>
        </p:nvSpPr>
        <p:spPr bwMode="auto">
          <a:xfrm>
            <a:off x="1702564" y="2390002"/>
            <a:ext cx="787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800" i="0">
              <a:solidFill>
                <a:schemeClr val="tx1"/>
              </a:solidFill>
              <a:latin typeface="Roboto Slab" pitchFamily="2" charset="0"/>
              <a:ea typeface="Roboto Slab" pitchFamily="2" charset="0"/>
              <a:cs typeface="Roboto Slab" pitchFamily="2" charset="0"/>
            </a:endParaRPr>
          </a:p>
        </p:txBody>
      </p:sp>
      <p:sp>
        <p:nvSpPr>
          <p:cNvPr id="12" name="Rectangle 18">
            <a:extLst>
              <a:ext uri="{FF2B5EF4-FFF2-40B4-BE49-F238E27FC236}">
                <a16:creationId xmlns:a16="http://schemas.microsoft.com/office/drawing/2014/main" id="{C63EF80F-1485-7061-9416-E01B6782A5A8}"/>
              </a:ext>
            </a:extLst>
          </p:cNvPr>
          <p:cNvSpPr>
            <a:spLocks noChangeArrowheads="1"/>
          </p:cNvSpPr>
          <p:nvPr/>
        </p:nvSpPr>
        <p:spPr bwMode="auto">
          <a:xfrm>
            <a:off x="333799" y="2355077"/>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Habitats and Birds Directives</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3" name="Rectangle 25">
            <a:extLst>
              <a:ext uri="{FF2B5EF4-FFF2-40B4-BE49-F238E27FC236}">
                <a16:creationId xmlns:a16="http://schemas.microsoft.com/office/drawing/2014/main" id="{A77B2F95-6943-5F16-55DB-FBFAF0D4410F}"/>
              </a:ext>
            </a:extLst>
          </p:cNvPr>
          <p:cNvSpPr>
            <a:spLocks noChangeArrowheads="1"/>
          </p:cNvSpPr>
          <p:nvPr/>
        </p:nvSpPr>
        <p:spPr bwMode="auto">
          <a:xfrm>
            <a:off x="333799" y="813614"/>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Water Framework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4" name="Line 29">
            <a:extLst>
              <a:ext uri="{FF2B5EF4-FFF2-40B4-BE49-F238E27FC236}">
                <a16:creationId xmlns:a16="http://schemas.microsoft.com/office/drawing/2014/main" id="{9B952F29-9E89-99E4-6726-56FFD59E27E7}"/>
              </a:ext>
            </a:extLst>
          </p:cNvPr>
          <p:cNvSpPr>
            <a:spLocks noChangeShapeType="1"/>
          </p:cNvSpPr>
          <p:nvPr/>
        </p:nvSpPr>
        <p:spPr bwMode="auto">
          <a:xfrm flipV="1">
            <a:off x="2304454" y="4002397"/>
            <a:ext cx="181517" cy="2208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5" name="Rectangle 30">
            <a:extLst>
              <a:ext uri="{FF2B5EF4-FFF2-40B4-BE49-F238E27FC236}">
                <a16:creationId xmlns:a16="http://schemas.microsoft.com/office/drawing/2014/main" id="{46852AFB-07E7-EAAB-F31B-F62BCC88B832}"/>
              </a:ext>
            </a:extLst>
          </p:cNvPr>
          <p:cNvSpPr>
            <a:spLocks noChangeArrowheads="1"/>
          </p:cNvSpPr>
          <p:nvPr/>
        </p:nvSpPr>
        <p:spPr bwMode="auto">
          <a:xfrm>
            <a:off x="6862308" y="4259572"/>
            <a:ext cx="1816501" cy="60016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100" b="1" i="0">
                <a:solidFill>
                  <a:srgbClr val="000099"/>
                </a:solidFill>
                <a:latin typeface="Roboto Slab" pitchFamily="2" charset="0"/>
                <a:ea typeface="Roboto Slab" pitchFamily="2" charset="0"/>
                <a:cs typeface="Roboto Slab" pitchFamily="2" charset="0"/>
              </a:rPr>
              <a:t>Other Directives: Carbon Capture Storage, Offshore Safety… </a:t>
            </a:r>
            <a:endParaRPr lang="en-GB" altLang="en-US" sz="1100" b="1" i="0">
              <a:solidFill>
                <a:srgbClr val="000099"/>
              </a:solidFill>
              <a:latin typeface="Roboto Slab" pitchFamily="2" charset="0"/>
              <a:ea typeface="Roboto Slab" pitchFamily="2" charset="0"/>
              <a:cs typeface="Roboto Slab" pitchFamily="2" charset="0"/>
            </a:endParaRPr>
          </a:p>
        </p:txBody>
      </p:sp>
      <p:sp>
        <p:nvSpPr>
          <p:cNvPr id="16" name="Line 33">
            <a:extLst>
              <a:ext uri="{FF2B5EF4-FFF2-40B4-BE49-F238E27FC236}">
                <a16:creationId xmlns:a16="http://schemas.microsoft.com/office/drawing/2014/main" id="{9A04B666-EF7D-307F-AD69-F33611492511}"/>
              </a:ext>
            </a:extLst>
          </p:cNvPr>
          <p:cNvSpPr>
            <a:spLocks noChangeShapeType="1"/>
          </p:cNvSpPr>
          <p:nvPr/>
        </p:nvSpPr>
        <p:spPr bwMode="auto">
          <a:xfrm flipH="1" flipV="1">
            <a:off x="6564234" y="4002397"/>
            <a:ext cx="242912" cy="1659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7" name="Rectangle 34">
            <a:extLst>
              <a:ext uri="{FF2B5EF4-FFF2-40B4-BE49-F238E27FC236}">
                <a16:creationId xmlns:a16="http://schemas.microsoft.com/office/drawing/2014/main" id="{DAFB0955-3D17-B293-B3BD-B36BE66E990A}"/>
              </a:ext>
            </a:extLst>
          </p:cNvPr>
          <p:cNvSpPr>
            <a:spLocks noChangeArrowheads="1"/>
          </p:cNvSpPr>
          <p:nvPr/>
        </p:nvSpPr>
        <p:spPr bwMode="auto">
          <a:xfrm>
            <a:off x="4358820" y="4332598"/>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Industrial Emissions</a:t>
            </a:r>
          </a:p>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&amp; Seveso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8" name="Line 36">
            <a:extLst>
              <a:ext uri="{FF2B5EF4-FFF2-40B4-BE49-F238E27FC236}">
                <a16:creationId xmlns:a16="http://schemas.microsoft.com/office/drawing/2014/main" id="{E042320B-AAE4-F47D-D343-E769D5033E40}"/>
              </a:ext>
            </a:extLst>
          </p:cNvPr>
          <p:cNvSpPr>
            <a:spLocks noChangeShapeType="1"/>
          </p:cNvSpPr>
          <p:nvPr/>
        </p:nvSpPr>
        <p:spPr bwMode="auto">
          <a:xfrm flipV="1">
            <a:off x="5078359" y="4030972"/>
            <a:ext cx="0" cy="2208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9" name="Rectangle 37">
            <a:extLst>
              <a:ext uri="{FF2B5EF4-FFF2-40B4-BE49-F238E27FC236}">
                <a16:creationId xmlns:a16="http://schemas.microsoft.com/office/drawing/2014/main" id="{987E4B1B-9E54-3C1C-6628-2BBE0A160040}"/>
              </a:ext>
            </a:extLst>
          </p:cNvPr>
          <p:cNvSpPr>
            <a:spLocks noChangeArrowheads="1"/>
          </p:cNvSpPr>
          <p:nvPr/>
        </p:nvSpPr>
        <p:spPr bwMode="auto">
          <a:xfrm>
            <a:off x="336974" y="1626414"/>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Waste Framework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20" name="Rectangle 37">
            <a:extLst>
              <a:ext uri="{FF2B5EF4-FFF2-40B4-BE49-F238E27FC236}">
                <a16:creationId xmlns:a16="http://schemas.microsoft.com/office/drawing/2014/main" id="{81480951-0AB7-3098-7454-BC5225DB11CE}"/>
              </a:ext>
            </a:extLst>
          </p:cNvPr>
          <p:cNvSpPr>
            <a:spLocks noChangeArrowheads="1"/>
          </p:cNvSpPr>
          <p:nvPr/>
        </p:nvSpPr>
        <p:spPr bwMode="auto">
          <a:xfrm>
            <a:off x="6222094" y="1045390"/>
            <a:ext cx="2387744"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dirty="0">
                <a:solidFill>
                  <a:srgbClr val="000099"/>
                </a:solidFill>
                <a:latin typeface="Roboto Slab" pitchFamily="2" charset="0"/>
                <a:ea typeface="Roboto Slab" pitchFamily="2" charset="0"/>
                <a:cs typeface="Roboto Slab" pitchFamily="2" charset="0"/>
              </a:rPr>
              <a:t>Impact  </a:t>
            </a:r>
            <a:r>
              <a:rPr lang="fr-BE" altLang="en-US" sz="1200" b="1" i="0" dirty="0" err="1">
                <a:solidFill>
                  <a:srgbClr val="000099"/>
                </a:solidFill>
                <a:latin typeface="Roboto Slab" pitchFamily="2" charset="0"/>
                <a:ea typeface="Roboto Slab" pitchFamily="2" charset="0"/>
                <a:cs typeface="Roboto Slab" pitchFamily="2" charset="0"/>
              </a:rPr>
              <a:t>Assessment</a:t>
            </a:r>
            <a:r>
              <a:rPr lang="fr-BE" altLang="en-US" sz="1200" b="1" i="0" dirty="0">
                <a:solidFill>
                  <a:srgbClr val="000099"/>
                </a:solidFill>
                <a:latin typeface="Roboto Slab" pitchFamily="2" charset="0"/>
                <a:ea typeface="Roboto Slab" pitchFamily="2" charset="0"/>
                <a:cs typeface="Roboto Slab" pitchFamily="2" charset="0"/>
              </a:rPr>
              <a:t> </a:t>
            </a:r>
            <a:br>
              <a:rPr lang="fr-BE" altLang="en-US" sz="1200" b="1" i="0" dirty="0">
                <a:solidFill>
                  <a:srgbClr val="000099"/>
                </a:solidFill>
                <a:latin typeface="Roboto Slab" pitchFamily="2" charset="0"/>
                <a:ea typeface="Roboto Slab" pitchFamily="2" charset="0"/>
                <a:cs typeface="Roboto Slab" pitchFamily="2" charset="0"/>
              </a:rPr>
            </a:br>
            <a:r>
              <a:rPr lang="fr-BE" altLang="en-US" sz="1200" b="1" i="0" dirty="0">
                <a:solidFill>
                  <a:srgbClr val="000099"/>
                </a:solidFill>
                <a:latin typeface="Roboto Slab" pitchFamily="2" charset="0"/>
                <a:ea typeface="Roboto Slab" pitchFamily="2" charset="0"/>
                <a:cs typeface="Roboto Slab" pitchFamily="2" charset="0"/>
              </a:rPr>
              <a:t>(COM </a:t>
            </a:r>
            <a:r>
              <a:rPr lang="fr-BE" altLang="en-US" sz="1200" b="1" i="0" dirty="0" err="1">
                <a:solidFill>
                  <a:srgbClr val="000099"/>
                </a:solidFill>
                <a:latin typeface="Roboto Slab" pitchFamily="2" charset="0"/>
                <a:ea typeface="Roboto Slab" pitchFamily="2" charset="0"/>
                <a:cs typeface="Roboto Slab" pitchFamily="2" charset="0"/>
              </a:rPr>
              <a:t>legislative</a:t>
            </a:r>
            <a:r>
              <a:rPr lang="fr-BE" altLang="en-US" sz="1200" b="1" i="0" dirty="0">
                <a:solidFill>
                  <a:srgbClr val="000099"/>
                </a:solidFill>
                <a:latin typeface="Roboto Slab" pitchFamily="2" charset="0"/>
                <a:ea typeface="Roboto Slab" pitchFamily="2" charset="0"/>
                <a:cs typeface="Roboto Slab" pitchFamily="2" charset="0"/>
              </a:rPr>
              <a:t> </a:t>
            </a:r>
            <a:r>
              <a:rPr lang="fr-BE" altLang="en-US" sz="1200" b="1" i="0" dirty="0" err="1">
                <a:solidFill>
                  <a:srgbClr val="000099"/>
                </a:solidFill>
                <a:latin typeface="Roboto Slab" pitchFamily="2" charset="0"/>
                <a:ea typeface="Roboto Slab" pitchFamily="2" charset="0"/>
                <a:cs typeface="Roboto Slab" pitchFamily="2" charset="0"/>
              </a:rPr>
              <a:t>proposals</a:t>
            </a:r>
            <a:r>
              <a:rPr lang="fr-BE" altLang="en-US" sz="1200" b="1" i="0" dirty="0">
                <a:solidFill>
                  <a:srgbClr val="000099"/>
                </a:solidFill>
                <a:latin typeface="Roboto Slab" pitchFamily="2" charset="0"/>
                <a:ea typeface="Roboto Slab" pitchFamily="2" charset="0"/>
                <a:cs typeface="Roboto Slab" pitchFamily="2" charset="0"/>
              </a:rPr>
              <a:t>)</a:t>
            </a:r>
            <a:endParaRPr lang="en-GB" altLang="en-US" sz="1200" b="1" i="0" dirty="0">
              <a:solidFill>
                <a:srgbClr val="000099"/>
              </a:solidFill>
              <a:latin typeface="Roboto Slab" pitchFamily="2" charset="0"/>
              <a:ea typeface="Roboto Slab" pitchFamily="2" charset="0"/>
              <a:cs typeface="Roboto Slab" pitchFamily="2" charset="0"/>
            </a:endParaRPr>
          </a:p>
        </p:txBody>
      </p:sp>
      <p:sp>
        <p:nvSpPr>
          <p:cNvPr id="21" name="Right Brace 1">
            <a:extLst>
              <a:ext uri="{FF2B5EF4-FFF2-40B4-BE49-F238E27FC236}">
                <a16:creationId xmlns:a16="http://schemas.microsoft.com/office/drawing/2014/main" id="{6846A5BE-1CC7-8505-8181-78C1BB5D496B}"/>
              </a:ext>
            </a:extLst>
          </p:cNvPr>
          <p:cNvSpPr>
            <a:spLocks/>
          </p:cNvSpPr>
          <p:nvPr/>
        </p:nvSpPr>
        <p:spPr bwMode="auto">
          <a:xfrm>
            <a:off x="2209743" y="1126352"/>
            <a:ext cx="280283" cy="1252840"/>
          </a:xfrm>
          <a:prstGeom prst="rightBrace">
            <a:avLst>
              <a:gd name="adj1" fmla="val 8355"/>
              <a:gd name="adj2" fmla="val 52648"/>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sp>
        <p:nvSpPr>
          <p:cNvPr id="22" name="Right Brace 4">
            <a:extLst>
              <a:ext uri="{FF2B5EF4-FFF2-40B4-BE49-F238E27FC236}">
                <a16:creationId xmlns:a16="http://schemas.microsoft.com/office/drawing/2014/main" id="{9A1DFEB2-3560-751B-7466-76A17ACA3D85}"/>
              </a:ext>
            </a:extLst>
          </p:cNvPr>
          <p:cNvSpPr>
            <a:spLocks/>
          </p:cNvSpPr>
          <p:nvPr/>
        </p:nvSpPr>
        <p:spPr bwMode="auto">
          <a:xfrm>
            <a:off x="2146379" y="1140639"/>
            <a:ext cx="54722" cy="1179647"/>
          </a:xfrm>
          <a:prstGeom prst="rightBrace">
            <a:avLst>
              <a:gd name="adj1" fmla="val 8298"/>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sp>
        <p:nvSpPr>
          <p:cNvPr id="23" name="Right Arrow 9">
            <a:extLst>
              <a:ext uri="{FF2B5EF4-FFF2-40B4-BE49-F238E27FC236}">
                <a16:creationId xmlns:a16="http://schemas.microsoft.com/office/drawing/2014/main" id="{8D1FA7D9-6C4D-9028-2CB8-6F03A9E2D503}"/>
              </a:ext>
            </a:extLst>
          </p:cNvPr>
          <p:cNvSpPr>
            <a:spLocks noChangeArrowheads="1"/>
          </p:cNvSpPr>
          <p:nvPr/>
        </p:nvSpPr>
        <p:spPr bwMode="auto">
          <a:xfrm>
            <a:off x="2464411" y="1580378"/>
            <a:ext cx="744752" cy="674606"/>
          </a:xfrm>
          <a:prstGeom prst="rightArrow">
            <a:avLst>
              <a:gd name="adj1" fmla="val 50000"/>
              <a:gd name="adj2" fmla="val 4997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cxnSp>
        <p:nvCxnSpPr>
          <p:cNvPr id="24" name="Straight Arrow Connector 2">
            <a:extLst>
              <a:ext uri="{FF2B5EF4-FFF2-40B4-BE49-F238E27FC236}">
                <a16:creationId xmlns:a16="http://schemas.microsoft.com/office/drawing/2014/main" id="{280F2501-29CF-0299-D0D8-2B9C258A48F7}"/>
              </a:ext>
            </a:extLst>
          </p:cNvPr>
          <p:cNvCxnSpPr>
            <a:cxnSpLocks noChangeShapeType="1"/>
          </p:cNvCxnSpPr>
          <p:nvPr/>
        </p:nvCxnSpPr>
        <p:spPr bwMode="auto">
          <a:xfrm>
            <a:off x="2490026" y="1985189"/>
            <a:ext cx="719137" cy="69373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4">
            <a:extLst>
              <a:ext uri="{FF2B5EF4-FFF2-40B4-BE49-F238E27FC236}">
                <a16:creationId xmlns:a16="http://schemas.microsoft.com/office/drawing/2014/main" id="{221C5843-0966-FA0F-668F-1EEC8AC903CD}"/>
              </a:ext>
            </a:extLst>
          </p:cNvPr>
          <p:cNvCxnSpPr>
            <a:cxnSpLocks noChangeShapeType="1"/>
          </p:cNvCxnSpPr>
          <p:nvPr/>
        </p:nvCxnSpPr>
        <p:spPr bwMode="auto">
          <a:xfrm>
            <a:off x="2490026" y="1907402"/>
            <a:ext cx="71437" cy="887412"/>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Line 29">
            <a:extLst>
              <a:ext uri="{FF2B5EF4-FFF2-40B4-BE49-F238E27FC236}">
                <a16:creationId xmlns:a16="http://schemas.microsoft.com/office/drawing/2014/main" id="{E2905936-BE44-5AA6-0805-921DE3D1BDD1}"/>
              </a:ext>
            </a:extLst>
          </p:cNvPr>
          <p:cNvSpPr>
            <a:spLocks noChangeShapeType="1"/>
          </p:cNvSpPr>
          <p:nvPr/>
        </p:nvSpPr>
        <p:spPr bwMode="auto">
          <a:xfrm flipH="1">
            <a:off x="5690064" y="1534339"/>
            <a:ext cx="551223" cy="3464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7" name="Line 29">
            <a:extLst>
              <a:ext uri="{FF2B5EF4-FFF2-40B4-BE49-F238E27FC236}">
                <a16:creationId xmlns:a16="http://schemas.microsoft.com/office/drawing/2014/main" id="{C5D83F3E-22CC-8ECD-0C86-C67CEC95DE11}"/>
              </a:ext>
            </a:extLst>
          </p:cNvPr>
          <p:cNvSpPr>
            <a:spLocks noChangeShapeType="1"/>
          </p:cNvSpPr>
          <p:nvPr/>
        </p:nvSpPr>
        <p:spPr bwMode="auto">
          <a:xfrm>
            <a:off x="2390311" y="2016939"/>
            <a:ext cx="236239" cy="13065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8" name="Line 29">
            <a:extLst>
              <a:ext uri="{FF2B5EF4-FFF2-40B4-BE49-F238E27FC236}">
                <a16:creationId xmlns:a16="http://schemas.microsoft.com/office/drawing/2014/main" id="{9C68B63D-38A1-3E22-D333-67E374BA6898}"/>
              </a:ext>
            </a:extLst>
          </p:cNvPr>
          <p:cNvSpPr>
            <a:spLocks noChangeShapeType="1"/>
          </p:cNvSpPr>
          <p:nvPr/>
        </p:nvSpPr>
        <p:spPr bwMode="auto">
          <a:xfrm>
            <a:off x="2494473" y="2016939"/>
            <a:ext cx="786128" cy="436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9" name="Rectangle 27">
            <a:extLst>
              <a:ext uri="{FF2B5EF4-FFF2-40B4-BE49-F238E27FC236}">
                <a16:creationId xmlns:a16="http://schemas.microsoft.com/office/drawing/2014/main" id="{5967D249-70E8-8672-14E3-AA145058226A}"/>
              </a:ext>
            </a:extLst>
          </p:cNvPr>
          <p:cNvSpPr>
            <a:spLocks noChangeArrowheads="1"/>
          </p:cNvSpPr>
          <p:nvPr/>
        </p:nvSpPr>
        <p:spPr bwMode="auto">
          <a:xfrm>
            <a:off x="1534404" y="4318310"/>
            <a:ext cx="1815167"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Landfill </a:t>
            </a:r>
          </a:p>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32" name="Rectangle 2">
            <a:extLst>
              <a:ext uri="{FF2B5EF4-FFF2-40B4-BE49-F238E27FC236}">
                <a16:creationId xmlns:a16="http://schemas.microsoft.com/office/drawing/2014/main" id="{47483BE8-E64A-B16D-0931-2FE27F84A224}"/>
              </a:ext>
            </a:extLst>
          </p:cNvPr>
          <p:cNvSpPr txBox="1">
            <a:spLocks noChangeArrowheads="1"/>
          </p:cNvSpPr>
          <p:nvPr/>
        </p:nvSpPr>
        <p:spPr>
          <a:xfrm>
            <a:off x="631190" y="96661"/>
            <a:ext cx="8424863" cy="8445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600">
                <a:latin typeface="Roboto Slab" pitchFamily="2" charset="0"/>
                <a:ea typeface="Roboto Slab" pitchFamily="2" charset="0"/>
                <a:cs typeface="Roboto Slab" pitchFamily="2" charset="0"/>
              </a:rPr>
              <a:t>Environmental Assessments at EU level</a:t>
            </a:r>
            <a:endParaRPr lang="nl-BE" altLang="en-US" sz="2600" dirty="0">
              <a:solidFill>
                <a:srgbClr val="002060"/>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93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7">
                                            <p:txEl>
                                              <p:pRg st="0" end="0"/>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 calcmode="lin" valueType="num">
                                      <p:cBhvr>
                                        <p:cTn id="6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p:cTn id="7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8">
                                            <p:txEl>
                                              <p:pRg st="0" end="0"/>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 calcmode="lin" valueType="num">
                                      <p:cBhvr>
                                        <p:cTn id="7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77"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78"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79" dur="1000"/>
                                        <p:tgtEl>
                                          <p:spTgt spid="8">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style.rotation</p:attrName>
                                        </p:attrNameLst>
                                      </p:cBhvr>
                                      <p:tavLst>
                                        <p:tav tm="0">
                                          <p:val>
                                            <p:fltVal val="90"/>
                                          </p:val>
                                        </p:tav>
                                        <p:tav tm="100000">
                                          <p:val>
                                            <p:fltVal val="0"/>
                                          </p:val>
                                        </p:tav>
                                      </p:tavLst>
                                    </p:anim>
                                    <p:animEffect transition="in" filter="fade">
                                      <p:cBhvr>
                                        <p:cTn id="87" dur="1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1000" fill="hold"/>
                                        <p:tgtEl>
                                          <p:spTgt spid="13"/>
                                        </p:tgtEl>
                                        <p:attrNameLst>
                                          <p:attrName>ppt_w</p:attrName>
                                        </p:attrNameLst>
                                      </p:cBhvr>
                                      <p:tavLst>
                                        <p:tav tm="0">
                                          <p:val>
                                            <p:fltVal val="0"/>
                                          </p:val>
                                        </p:tav>
                                        <p:tav tm="100000">
                                          <p:val>
                                            <p:strVal val="#ppt_w"/>
                                          </p:val>
                                        </p:tav>
                                      </p:tavLst>
                                    </p:anim>
                                    <p:anim calcmode="lin" valueType="num">
                                      <p:cBhvr>
                                        <p:cTn id="93" dur="1000" fill="hold"/>
                                        <p:tgtEl>
                                          <p:spTgt spid="13"/>
                                        </p:tgtEl>
                                        <p:attrNameLst>
                                          <p:attrName>ppt_h</p:attrName>
                                        </p:attrNameLst>
                                      </p:cBhvr>
                                      <p:tavLst>
                                        <p:tav tm="0">
                                          <p:val>
                                            <p:fltVal val="0"/>
                                          </p:val>
                                        </p:tav>
                                        <p:tav tm="100000">
                                          <p:val>
                                            <p:strVal val="#ppt_h"/>
                                          </p:val>
                                        </p:tav>
                                      </p:tavLst>
                                    </p:anim>
                                    <p:anim calcmode="lin" valueType="num">
                                      <p:cBhvr>
                                        <p:cTn id="94" dur="1000" fill="hold"/>
                                        <p:tgtEl>
                                          <p:spTgt spid="13"/>
                                        </p:tgtEl>
                                        <p:attrNameLst>
                                          <p:attrName>style.rotation</p:attrName>
                                        </p:attrNameLst>
                                      </p:cBhvr>
                                      <p:tavLst>
                                        <p:tav tm="0">
                                          <p:val>
                                            <p:fltVal val="90"/>
                                          </p:val>
                                        </p:tav>
                                        <p:tav tm="100000">
                                          <p:val>
                                            <p:fltVal val="0"/>
                                          </p:val>
                                        </p:tav>
                                      </p:tavLst>
                                    </p:anim>
                                    <p:animEffect transition="in" filter="fade">
                                      <p:cBhvr>
                                        <p:cTn id="95" dur="1000"/>
                                        <p:tgtEl>
                                          <p:spTgt spid="13"/>
                                        </p:tgtEl>
                                      </p:cBhvr>
                                    </p:animEffect>
                                  </p:childTnLst>
                                </p:cTn>
                              </p:par>
                              <p:par>
                                <p:cTn id="96" presetID="31" presetClass="entr" presetSubtype="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ppt_w</p:attrName>
                                        </p:attrNameLst>
                                      </p:cBhvr>
                                      <p:tavLst>
                                        <p:tav tm="0">
                                          <p:val>
                                            <p:fltVal val="0"/>
                                          </p:val>
                                        </p:tav>
                                        <p:tav tm="100000">
                                          <p:val>
                                            <p:strVal val="#ppt_w"/>
                                          </p:val>
                                        </p:tav>
                                      </p:tavLst>
                                    </p:anim>
                                    <p:anim calcmode="lin" valueType="num">
                                      <p:cBhvr>
                                        <p:cTn id="99" dur="1000" fill="hold"/>
                                        <p:tgtEl>
                                          <p:spTgt spid="19"/>
                                        </p:tgtEl>
                                        <p:attrNameLst>
                                          <p:attrName>ppt_h</p:attrName>
                                        </p:attrNameLst>
                                      </p:cBhvr>
                                      <p:tavLst>
                                        <p:tav tm="0">
                                          <p:val>
                                            <p:fltVal val="0"/>
                                          </p:val>
                                        </p:tav>
                                        <p:tav tm="100000">
                                          <p:val>
                                            <p:strVal val="#ppt_h"/>
                                          </p:val>
                                        </p:tav>
                                      </p:tavLst>
                                    </p:anim>
                                    <p:anim calcmode="lin" valueType="num">
                                      <p:cBhvr>
                                        <p:cTn id="100" dur="1000" fill="hold"/>
                                        <p:tgtEl>
                                          <p:spTgt spid="19"/>
                                        </p:tgtEl>
                                        <p:attrNameLst>
                                          <p:attrName>style.rotation</p:attrName>
                                        </p:attrNameLst>
                                      </p:cBhvr>
                                      <p:tavLst>
                                        <p:tav tm="0">
                                          <p:val>
                                            <p:fltVal val="90"/>
                                          </p:val>
                                        </p:tav>
                                        <p:tav tm="100000">
                                          <p:val>
                                            <p:fltVal val="0"/>
                                          </p:val>
                                        </p:tav>
                                      </p:tavLst>
                                    </p:anim>
                                    <p:animEffect transition="in" filter="fade">
                                      <p:cBhvr>
                                        <p:cTn id="101" dur="1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p:cTn id="106" dur="1000" fill="hold"/>
                                        <p:tgtEl>
                                          <p:spTgt spid="12"/>
                                        </p:tgtEl>
                                        <p:attrNameLst>
                                          <p:attrName>ppt_w</p:attrName>
                                        </p:attrNameLst>
                                      </p:cBhvr>
                                      <p:tavLst>
                                        <p:tav tm="0">
                                          <p:val>
                                            <p:fltVal val="0"/>
                                          </p:val>
                                        </p:tav>
                                        <p:tav tm="100000">
                                          <p:val>
                                            <p:strVal val="#ppt_w"/>
                                          </p:val>
                                        </p:tav>
                                      </p:tavLst>
                                    </p:anim>
                                    <p:anim calcmode="lin" valueType="num">
                                      <p:cBhvr>
                                        <p:cTn id="107" dur="1000" fill="hold"/>
                                        <p:tgtEl>
                                          <p:spTgt spid="12"/>
                                        </p:tgtEl>
                                        <p:attrNameLst>
                                          <p:attrName>ppt_h</p:attrName>
                                        </p:attrNameLst>
                                      </p:cBhvr>
                                      <p:tavLst>
                                        <p:tav tm="0">
                                          <p:val>
                                            <p:fltVal val="0"/>
                                          </p:val>
                                        </p:tav>
                                        <p:tav tm="100000">
                                          <p:val>
                                            <p:strVal val="#ppt_h"/>
                                          </p:val>
                                        </p:tav>
                                      </p:tavLst>
                                    </p:anim>
                                    <p:anim calcmode="lin" valueType="num">
                                      <p:cBhvr>
                                        <p:cTn id="108" dur="1000" fill="hold"/>
                                        <p:tgtEl>
                                          <p:spTgt spid="12"/>
                                        </p:tgtEl>
                                        <p:attrNameLst>
                                          <p:attrName>style.rotation</p:attrName>
                                        </p:attrNameLst>
                                      </p:cBhvr>
                                      <p:tavLst>
                                        <p:tav tm="0">
                                          <p:val>
                                            <p:fltVal val="90"/>
                                          </p:val>
                                        </p:tav>
                                        <p:tav tm="100000">
                                          <p:val>
                                            <p:fltVal val="0"/>
                                          </p:val>
                                        </p:tav>
                                      </p:tavLst>
                                    </p:anim>
                                    <p:animEffect transition="in" filter="fade">
                                      <p:cBhvr>
                                        <p:cTn id="109" dur="1000"/>
                                        <p:tgtEl>
                                          <p:spTgt spid="12"/>
                                        </p:tgtEl>
                                      </p:cBhvr>
                                    </p:animEffect>
                                  </p:childTnLst>
                                </p:cTn>
                              </p:par>
                              <p:par>
                                <p:cTn id="110" presetID="31" presetClass="entr" presetSubtype="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1000" fill="hold"/>
                                        <p:tgtEl>
                                          <p:spTgt spid="26"/>
                                        </p:tgtEl>
                                        <p:attrNameLst>
                                          <p:attrName>ppt_w</p:attrName>
                                        </p:attrNameLst>
                                      </p:cBhvr>
                                      <p:tavLst>
                                        <p:tav tm="0">
                                          <p:val>
                                            <p:fltVal val="0"/>
                                          </p:val>
                                        </p:tav>
                                        <p:tav tm="100000">
                                          <p:val>
                                            <p:strVal val="#ppt_w"/>
                                          </p:val>
                                        </p:tav>
                                      </p:tavLst>
                                    </p:anim>
                                    <p:anim calcmode="lin" valueType="num">
                                      <p:cBhvr>
                                        <p:cTn id="113" dur="1000" fill="hold"/>
                                        <p:tgtEl>
                                          <p:spTgt spid="26"/>
                                        </p:tgtEl>
                                        <p:attrNameLst>
                                          <p:attrName>ppt_h</p:attrName>
                                        </p:attrNameLst>
                                      </p:cBhvr>
                                      <p:tavLst>
                                        <p:tav tm="0">
                                          <p:val>
                                            <p:fltVal val="0"/>
                                          </p:val>
                                        </p:tav>
                                        <p:tav tm="100000">
                                          <p:val>
                                            <p:strVal val="#ppt_h"/>
                                          </p:val>
                                        </p:tav>
                                      </p:tavLst>
                                    </p:anim>
                                    <p:anim calcmode="lin" valueType="num">
                                      <p:cBhvr>
                                        <p:cTn id="114" dur="1000" fill="hold"/>
                                        <p:tgtEl>
                                          <p:spTgt spid="26"/>
                                        </p:tgtEl>
                                        <p:attrNameLst>
                                          <p:attrName>style.rotation</p:attrName>
                                        </p:attrNameLst>
                                      </p:cBhvr>
                                      <p:tavLst>
                                        <p:tav tm="0">
                                          <p:val>
                                            <p:fltVal val="90"/>
                                          </p:val>
                                        </p:tav>
                                        <p:tav tm="100000">
                                          <p:val>
                                            <p:fltVal val="0"/>
                                          </p:val>
                                        </p:tav>
                                      </p:tavLst>
                                    </p:anim>
                                    <p:animEffect transition="in" filter="fade">
                                      <p:cBhvr>
                                        <p:cTn id="115" dur="1000"/>
                                        <p:tgtEl>
                                          <p:spTgt spid="26"/>
                                        </p:tgtEl>
                                      </p:cBhvr>
                                    </p:animEffect>
                                  </p:childTnLst>
                                </p:cTn>
                              </p:par>
                              <p:par>
                                <p:cTn id="116" presetID="31" presetClass="entr" presetSubtype="0"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fltVal val="0"/>
                                          </p:val>
                                        </p:tav>
                                        <p:tav tm="100000">
                                          <p:val>
                                            <p:strVal val="#ppt_w"/>
                                          </p:val>
                                        </p:tav>
                                      </p:tavLst>
                                    </p:anim>
                                    <p:anim calcmode="lin" valueType="num">
                                      <p:cBhvr>
                                        <p:cTn id="119" dur="1000" fill="hold"/>
                                        <p:tgtEl>
                                          <p:spTgt spid="21"/>
                                        </p:tgtEl>
                                        <p:attrNameLst>
                                          <p:attrName>ppt_h</p:attrName>
                                        </p:attrNameLst>
                                      </p:cBhvr>
                                      <p:tavLst>
                                        <p:tav tm="0">
                                          <p:val>
                                            <p:fltVal val="0"/>
                                          </p:val>
                                        </p:tav>
                                        <p:tav tm="100000">
                                          <p:val>
                                            <p:strVal val="#ppt_h"/>
                                          </p:val>
                                        </p:tav>
                                      </p:tavLst>
                                    </p:anim>
                                    <p:anim calcmode="lin" valueType="num">
                                      <p:cBhvr>
                                        <p:cTn id="120" dur="1000" fill="hold"/>
                                        <p:tgtEl>
                                          <p:spTgt spid="21"/>
                                        </p:tgtEl>
                                        <p:attrNameLst>
                                          <p:attrName>style.rotation</p:attrName>
                                        </p:attrNameLst>
                                      </p:cBhvr>
                                      <p:tavLst>
                                        <p:tav tm="0">
                                          <p:val>
                                            <p:fltVal val="90"/>
                                          </p:val>
                                        </p:tav>
                                        <p:tav tm="100000">
                                          <p:val>
                                            <p:fltVal val="0"/>
                                          </p:val>
                                        </p:tav>
                                      </p:tavLst>
                                    </p:anim>
                                    <p:animEffect transition="in" filter="fade">
                                      <p:cBhvr>
                                        <p:cTn id="121" dur="1000"/>
                                        <p:tgtEl>
                                          <p:spTgt spid="21"/>
                                        </p:tgtEl>
                                      </p:cBhvr>
                                    </p:animEffect>
                                  </p:childTnLst>
                                </p:cTn>
                              </p:par>
                              <p:par>
                                <p:cTn id="122" presetID="31" presetClass="entr" presetSubtype="0"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p:cTn id="124" dur="1000" fill="hold"/>
                                        <p:tgtEl>
                                          <p:spTgt spid="28"/>
                                        </p:tgtEl>
                                        <p:attrNameLst>
                                          <p:attrName>ppt_w</p:attrName>
                                        </p:attrNameLst>
                                      </p:cBhvr>
                                      <p:tavLst>
                                        <p:tav tm="0">
                                          <p:val>
                                            <p:fltVal val="0"/>
                                          </p:val>
                                        </p:tav>
                                        <p:tav tm="100000">
                                          <p:val>
                                            <p:strVal val="#ppt_w"/>
                                          </p:val>
                                        </p:tav>
                                      </p:tavLst>
                                    </p:anim>
                                    <p:anim calcmode="lin" valueType="num">
                                      <p:cBhvr>
                                        <p:cTn id="125" dur="1000" fill="hold"/>
                                        <p:tgtEl>
                                          <p:spTgt spid="28"/>
                                        </p:tgtEl>
                                        <p:attrNameLst>
                                          <p:attrName>ppt_h</p:attrName>
                                        </p:attrNameLst>
                                      </p:cBhvr>
                                      <p:tavLst>
                                        <p:tav tm="0">
                                          <p:val>
                                            <p:fltVal val="0"/>
                                          </p:val>
                                        </p:tav>
                                        <p:tav tm="100000">
                                          <p:val>
                                            <p:strVal val="#ppt_h"/>
                                          </p:val>
                                        </p:tav>
                                      </p:tavLst>
                                    </p:anim>
                                    <p:anim calcmode="lin" valueType="num">
                                      <p:cBhvr>
                                        <p:cTn id="126" dur="1000" fill="hold"/>
                                        <p:tgtEl>
                                          <p:spTgt spid="28"/>
                                        </p:tgtEl>
                                        <p:attrNameLst>
                                          <p:attrName>style.rotation</p:attrName>
                                        </p:attrNameLst>
                                      </p:cBhvr>
                                      <p:tavLst>
                                        <p:tav tm="0">
                                          <p:val>
                                            <p:fltVal val="90"/>
                                          </p:val>
                                        </p:tav>
                                        <p:tav tm="100000">
                                          <p:val>
                                            <p:fltVal val="0"/>
                                          </p:val>
                                        </p:tav>
                                      </p:tavLst>
                                    </p:anim>
                                    <p:animEffect transition="in" filter="fade">
                                      <p:cBhvr>
                                        <p:cTn id="127" dur="1000"/>
                                        <p:tgtEl>
                                          <p:spTgt spid="28"/>
                                        </p:tgtEl>
                                      </p:cBhvr>
                                    </p:animEffect>
                                  </p:childTnLst>
                                </p:cTn>
                              </p:par>
                              <p:par>
                                <p:cTn id="128" presetID="31" presetClass="entr" presetSubtype="0" fill="hold" nodeType="with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1000" fill="hold"/>
                                        <p:tgtEl>
                                          <p:spTgt spid="27"/>
                                        </p:tgtEl>
                                        <p:attrNameLst>
                                          <p:attrName>ppt_w</p:attrName>
                                        </p:attrNameLst>
                                      </p:cBhvr>
                                      <p:tavLst>
                                        <p:tav tm="0">
                                          <p:val>
                                            <p:fltVal val="0"/>
                                          </p:val>
                                        </p:tav>
                                        <p:tav tm="100000">
                                          <p:val>
                                            <p:strVal val="#ppt_w"/>
                                          </p:val>
                                        </p:tav>
                                      </p:tavLst>
                                    </p:anim>
                                    <p:anim calcmode="lin" valueType="num">
                                      <p:cBhvr>
                                        <p:cTn id="131" dur="1000" fill="hold"/>
                                        <p:tgtEl>
                                          <p:spTgt spid="27"/>
                                        </p:tgtEl>
                                        <p:attrNameLst>
                                          <p:attrName>ppt_h</p:attrName>
                                        </p:attrNameLst>
                                      </p:cBhvr>
                                      <p:tavLst>
                                        <p:tav tm="0">
                                          <p:val>
                                            <p:fltVal val="0"/>
                                          </p:val>
                                        </p:tav>
                                        <p:tav tm="100000">
                                          <p:val>
                                            <p:strVal val="#ppt_h"/>
                                          </p:val>
                                        </p:tav>
                                      </p:tavLst>
                                    </p:anim>
                                    <p:anim calcmode="lin" valueType="num">
                                      <p:cBhvr>
                                        <p:cTn id="132" dur="1000" fill="hold"/>
                                        <p:tgtEl>
                                          <p:spTgt spid="27"/>
                                        </p:tgtEl>
                                        <p:attrNameLst>
                                          <p:attrName>style.rotation</p:attrName>
                                        </p:attrNameLst>
                                      </p:cBhvr>
                                      <p:tavLst>
                                        <p:tav tm="0">
                                          <p:val>
                                            <p:fltVal val="90"/>
                                          </p:val>
                                        </p:tav>
                                        <p:tav tm="100000">
                                          <p:val>
                                            <p:fltVal val="0"/>
                                          </p:val>
                                        </p:tav>
                                      </p:tavLst>
                                    </p:anim>
                                    <p:animEffect transition="in" filter="fade">
                                      <p:cBhvr>
                                        <p:cTn id="133" dur="1000"/>
                                        <p:tgtEl>
                                          <p:spTgt spid="27"/>
                                        </p:tgtEl>
                                      </p:cBhvr>
                                    </p:animEffect>
                                  </p:childTnLst>
                                </p:cTn>
                              </p:par>
                              <p:par>
                                <p:cTn id="134" presetID="31" presetClass="entr" presetSubtype="0" fill="hold" nodeType="with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p:cTn id="136" dur="1000" fill="hold"/>
                                        <p:tgtEl>
                                          <p:spTgt spid="17"/>
                                        </p:tgtEl>
                                        <p:attrNameLst>
                                          <p:attrName>ppt_w</p:attrName>
                                        </p:attrNameLst>
                                      </p:cBhvr>
                                      <p:tavLst>
                                        <p:tav tm="0">
                                          <p:val>
                                            <p:fltVal val="0"/>
                                          </p:val>
                                        </p:tav>
                                        <p:tav tm="100000">
                                          <p:val>
                                            <p:strVal val="#ppt_w"/>
                                          </p:val>
                                        </p:tav>
                                      </p:tavLst>
                                    </p:anim>
                                    <p:anim calcmode="lin" valueType="num">
                                      <p:cBhvr>
                                        <p:cTn id="137" dur="1000" fill="hold"/>
                                        <p:tgtEl>
                                          <p:spTgt spid="17"/>
                                        </p:tgtEl>
                                        <p:attrNameLst>
                                          <p:attrName>ppt_h</p:attrName>
                                        </p:attrNameLst>
                                      </p:cBhvr>
                                      <p:tavLst>
                                        <p:tav tm="0">
                                          <p:val>
                                            <p:fltVal val="0"/>
                                          </p:val>
                                        </p:tav>
                                        <p:tav tm="100000">
                                          <p:val>
                                            <p:strVal val="#ppt_h"/>
                                          </p:val>
                                        </p:tav>
                                      </p:tavLst>
                                    </p:anim>
                                    <p:anim calcmode="lin" valueType="num">
                                      <p:cBhvr>
                                        <p:cTn id="138" dur="1000" fill="hold"/>
                                        <p:tgtEl>
                                          <p:spTgt spid="17"/>
                                        </p:tgtEl>
                                        <p:attrNameLst>
                                          <p:attrName>style.rotation</p:attrName>
                                        </p:attrNameLst>
                                      </p:cBhvr>
                                      <p:tavLst>
                                        <p:tav tm="0">
                                          <p:val>
                                            <p:fltVal val="90"/>
                                          </p:val>
                                        </p:tav>
                                        <p:tav tm="100000">
                                          <p:val>
                                            <p:fltVal val="0"/>
                                          </p:val>
                                        </p:tav>
                                      </p:tavLst>
                                    </p:anim>
                                    <p:animEffect transition="in" filter="fade">
                                      <p:cBhvr>
                                        <p:cTn id="139" dur="1000"/>
                                        <p:tgtEl>
                                          <p:spTgt spid="17"/>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nodeType="clickEffect">
                                  <p:stCondLst>
                                    <p:cond delay="0"/>
                                  </p:stCondLst>
                                  <p:childTnLst>
                                    <p:set>
                                      <p:cBhvr>
                                        <p:cTn id="143" dur="1" fill="hold">
                                          <p:stCondLst>
                                            <p:cond delay="0"/>
                                          </p:stCondLst>
                                        </p:cTn>
                                        <p:tgtEl>
                                          <p:spTgt spid="15"/>
                                        </p:tgtEl>
                                        <p:attrNameLst>
                                          <p:attrName>style.visibility</p:attrName>
                                        </p:attrNameLst>
                                      </p:cBhvr>
                                      <p:to>
                                        <p:strVal val="visible"/>
                                      </p:to>
                                    </p:set>
                                    <p:anim calcmode="lin" valueType="num">
                                      <p:cBhvr>
                                        <p:cTn id="144" dur="1000" fill="hold"/>
                                        <p:tgtEl>
                                          <p:spTgt spid="15"/>
                                        </p:tgtEl>
                                        <p:attrNameLst>
                                          <p:attrName>ppt_w</p:attrName>
                                        </p:attrNameLst>
                                      </p:cBhvr>
                                      <p:tavLst>
                                        <p:tav tm="0">
                                          <p:val>
                                            <p:fltVal val="0"/>
                                          </p:val>
                                        </p:tav>
                                        <p:tav tm="100000">
                                          <p:val>
                                            <p:strVal val="#ppt_w"/>
                                          </p:val>
                                        </p:tav>
                                      </p:tavLst>
                                    </p:anim>
                                    <p:anim calcmode="lin" valueType="num">
                                      <p:cBhvr>
                                        <p:cTn id="145" dur="1000" fill="hold"/>
                                        <p:tgtEl>
                                          <p:spTgt spid="15"/>
                                        </p:tgtEl>
                                        <p:attrNameLst>
                                          <p:attrName>ppt_h</p:attrName>
                                        </p:attrNameLst>
                                      </p:cBhvr>
                                      <p:tavLst>
                                        <p:tav tm="0">
                                          <p:val>
                                            <p:fltVal val="0"/>
                                          </p:val>
                                        </p:tav>
                                        <p:tav tm="100000">
                                          <p:val>
                                            <p:strVal val="#ppt_h"/>
                                          </p:val>
                                        </p:tav>
                                      </p:tavLst>
                                    </p:anim>
                                    <p:anim calcmode="lin" valueType="num">
                                      <p:cBhvr>
                                        <p:cTn id="146" dur="1000" fill="hold"/>
                                        <p:tgtEl>
                                          <p:spTgt spid="15"/>
                                        </p:tgtEl>
                                        <p:attrNameLst>
                                          <p:attrName>style.rotation</p:attrName>
                                        </p:attrNameLst>
                                      </p:cBhvr>
                                      <p:tavLst>
                                        <p:tav tm="0">
                                          <p:val>
                                            <p:fltVal val="90"/>
                                          </p:val>
                                        </p:tav>
                                        <p:tav tm="100000">
                                          <p:val>
                                            <p:fltVal val="0"/>
                                          </p:val>
                                        </p:tav>
                                      </p:tavLst>
                                    </p:anim>
                                    <p:animEffect transition="in" filter="fade">
                                      <p:cBhvr>
                                        <p:cTn id="147" dur="1000"/>
                                        <p:tgtEl>
                                          <p:spTgt spid="15"/>
                                        </p:tgtEl>
                                      </p:cBhvr>
                                    </p:animEffect>
                                  </p:childTnLst>
                                </p:cTn>
                              </p:par>
                              <p:par>
                                <p:cTn id="148" presetID="31" presetClass="entr" presetSubtype="0" fill="hold" nodeType="withEffect">
                                  <p:stCondLst>
                                    <p:cond delay="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1000" fill="hold"/>
                                        <p:tgtEl>
                                          <p:spTgt spid="16"/>
                                        </p:tgtEl>
                                        <p:attrNameLst>
                                          <p:attrName>ppt_w</p:attrName>
                                        </p:attrNameLst>
                                      </p:cBhvr>
                                      <p:tavLst>
                                        <p:tav tm="0">
                                          <p:val>
                                            <p:fltVal val="0"/>
                                          </p:val>
                                        </p:tav>
                                        <p:tav tm="100000">
                                          <p:val>
                                            <p:strVal val="#ppt_w"/>
                                          </p:val>
                                        </p:tav>
                                      </p:tavLst>
                                    </p:anim>
                                    <p:anim calcmode="lin" valueType="num">
                                      <p:cBhvr>
                                        <p:cTn id="151" dur="1000" fill="hold"/>
                                        <p:tgtEl>
                                          <p:spTgt spid="16"/>
                                        </p:tgtEl>
                                        <p:attrNameLst>
                                          <p:attrName>ppt_h</p:attrName>
                                        </p:attrNameLst>
                                      </p:cBhvr>
                                      <p:tavLst>
                                        <p:tav tm="0">
                                          <p:val>
                                            <p:fltVal val="0"/>
                                          </p:val>
                                        </p:tav>
                                        <p:tav tm="100000">
                                          <p:val>
                                            <p:strVal val="#ppt_h"/>
                                          </p:val>
                                        </p:tav>
                                      </p:tavLst>
                                    </p:anim>
                                    <p:anim calcmode="lin" valueType="num">
                                      <p:cBhvr>
                                        <p:cTn id="152" dur="1000" fill="hold"/>
                                        <p:tgtEl>
                                          <p:spTgt spid="16"/>
                                        </p:tgtEl>
                                        <p:attrNameLst>
                                          <p:attrName>style.rotation</p:attrName>
                                        </p:attrNameLst>
                                      </p:cBhvr>
                                      <p:tavLst>
                                        <p:tav tm="0">
                                          <p:val>
                                            <p:fltVal val="90"/>
                                          </p:val>
                                        </p:tav>
                                        <p:tav tm="100000">
                                          <p:val>
                                            <p:fltVal val="0"/>
                                          </p:val>
                                        </p:tav>
                                      </p:tavLst>
                                    </p:anim>
                                    <p:animEffect transition="in" filter="fade">
                                      <p:cBhvr>
                                        <p:cTn id="153" dur="1000"/>
                                        <p:tgtEl>
                                          <p:spTgt spid="16"/>
                                        </p:tgtEl>
                                      </p:cBhvr>
                                    </p:animEffect>
                                  </p:childTnLst>
                                </p:cTn>
                              </p:par>
                              <p:par>
                                <p:cTn id="154" presetID="31" presetClass="entr" presetSubtype="0" fill="hold" nodeType="withEffect">
                                  <p:stCondLst>
                                    <p:cond delay="0"/>
                                  </p:stCondLst>
                                  <p:childTnLst>
                                    <p:set>
                                      <p:cBhvr>
                                        <p:cTn id="155" dur="1" fill="hold">
                                          <p:stCondLst>
                                            <p:cond delay="0"/>
                                          </p:stCondLst>
                                        </p:cTn>
                                        <p:tgtEl>
                                          <p:spTgt spid="18"/>
                                        </p:tgtEl>
                                        <p:attrNameLst>
                                          <p:attrName>style.visibility</p:attrName>
                                        </p:attrNameLst>
                                      </p:cBhvr>
                                      <p:to>
                                        <p:strVal val="visible"/>
                                      </p:to>
                                    </p:set>
                                    <p:anim calcmode="lin" valueType="num">
                                      <p:cBhvr>
                                        <p:cTn id="156" dur="1000" fill="hold"/>
                                        <p:tgtEl>
                                          <p:spTgt spid="18"/>
                                        </p:tgtEl>
                                        <p:attrNameLst>
                                          <p:attrName>ppt_w</p:attrName>
                                        </p:attrNameLst>
                                      </p:cBhvr>
                                      <p:tavLst>
                                        <p:tav tm="0">
                                          <p:val>
                                            <p:fltVal val="0"/>
                                          </p:val>
                                        </p:tav>
                                        <p:tav tm="100000">
                                          <p:val>
                                            <p:strVal val="#ppt_w"/>
                                          </p:val>
                                        </p:tav>
                                      </p:tavLst>
                                    </p:anim>
                                    <p:anim calcmode="lin" valueType="num">
                                      <p:cBhvr>
                                        <p:cTn id="157" dur="1000" fill="hold"/>
                                        <p:tgtEl>
                                          <p:spTgt spid="18"/>
                                        </p:tgtEl>
                                        <p:attrNameLst>
                                          <p:attrName>ppt_h</p:attrName>
                                        </p:attrNameLst>
                                      </p:cBhvr>
                                      <p:tavLst>
                                        <p:tav tm="0">
                                          <p:val>
                                            <p:fltVal val="0"/>
                                          </p:val>
                                        </p:tav>
                                        <p:tav tm="100000">
                                          <p:val>
                                            <p:strVal val="#ppt_h"/>
                                          </p:val>
                                        </p:tav>
                                      </p:tavLst>
                                    </p:anim>
                                    <p:anim calcmode="lin" valueType="num">
                                      <p:cBhvr>
                                        <p:cTn id="158" dur="1000" fill="hold"/>
                                        <p:tgtEl>
                                          <p:spTgt spid="18"/>
                                        </p:tgtEl>
                                        <p:attrNameLst>
                                          <p:attrName>style.rotation</p:attrName>
                                        </p:attrNameLst>
                                      </p:cBhvr>
                                      <p:tavLst>
                                        <p:tav tm="0">
                                          <p:val>
                                            <p:fltVal val="90"/>
                                          </p:val>
                                        </p:tav>
                                        <p:tav tm="100000">
                                          <p:val>
                                            <p:fltVal val="0"/>
                                          </p:val>
                                        </p:tav>
                                      </p:tavLst>
                                    </p:anim>
                                    <p:animEffect transition="in" filter="fade">
                                      <p:cBhvr>
                                        <p:cTn id="159" dur="1000"/>
                                        <p:tgtEl>
                                          <p:spTgt spid="18"/>
                                        </p:tgtEl>
                                      </p:cBhvr>
                                    </p:animEffect>
                                  </p:childTnLst>
                                </p:cTn>
                              </p:par>
                              <p:par>
                                <p:cTn id="160" presetID="31" presetClass="entr" presetSubtype="0" fill="hold" nodeType="withEffect">
                                  <p:stCondLst>
                                    <p:cond delay="0"/>
                                  </p:stCondLst>
                                  <p:childTnLst>
                                    <p:set>
                                      <p:cBhvr>
                                        <p:cTn id="161" dur="1" fill="hold">
                                          <p:stCondLst>
                                            <p:cond delay="0"/>
                                          </p:stCondLst>
                                        </p:cTn>
                                        <p:tgtEl>
                                          <p:spTgt spid="14"/>
                                        </p:tgtEl>
                                        <p:attrNameLst>
                                          <p:attrName>style.visibility</p:attrName>
                                        </p:attrNameLst>
                                      </p:cBhvr>
                                      <p:to>
                                        <p:strVal val="visible"/>
                                      </p:to>
                                    </p:set>
                                    <p:anim calcmode="lin" valueType="num">
                                      <p:cBhvr>
                                        <p:cTn id="162" dur="1000" fill="hold"/>
                                        <p:tgtEl>
                                          <p:spTgt spid="14"/>
                                        </p:tgtEl>
                                        <p:attrNameLst>
                                          <p:attrName>ppt_w</p:attrName>
                                        </p:attrNameLst>
                                      </p:cBhvr>
                                      <p:tavLst>
                                        <p:tav tm="0">
                                          <p:val>
                                            <p:fltVal val="0"/>
                                          </p:val>
                                        </p:tav>
                                        <p:tav tm="100000">
                                          <p:val>
                                            <p:strVal val="#ppt_w"/>
                                          </p:val>
                                        </p:tav>
                                      </p:tavLst>
                                    </p:anim>
                                    <p:anim calcmode="lin" valueType="num">
                                      <p:cBhvr>
                                        <p:cTn id="163" dur="1000" fill="hold"/>
                                        <p:tgtEl>
                                          <p:spTgt spid="14"/>
                                        </p:tgtEl>
                                        <p:attrNameLst>
                                          <p:attrName>ppt_h</p:attrName>
                                        </p:attrNameLst>
                                      </p:cBhvr>
                                      <p:tavLst>
                                        <p:tav tm="0">
                                          <p:val>
                                            <p:fltVal val="0"/>
                                          </p:val>
                                        </p:tav>
                                        <p:tav tm="100000">
                                          <p:val>
                                            <p:strVal val="#ppt_h"/>
                                          </p:val>
                                        </p:tav>
                                      </p:tavLst>
                                    </p:anim>
                                    <p:anim calcmode="lin" valueType="num">
                                      <p:cBhvr>
                                        <p:cTn id="164" dur="1000" fill="hold"/>
                                        <p:tgtEl>
                                          <p:spTgt spid="14"/>
                                        </p:tgtEl>
                                        <p:attrNameLst>
                                          <p:attrName>style.rotation</p:attrName>
                                        </p:attrNameLst>
                                      </p:cBhvr>
                                      <p:tavLst>
                                        <p:tav tm="0">
                                          <p:val>
                                            <p:fltVal val="90"/>
                                          </p:val>
                                        </p:tav>
                                        <p:tav tm="100000">
                                          <p:val>
                                            <p:fltVal val="0"/>
                                          </p:val>
                                        </p:tav>
                                      </p:tavLst>
                                    </p:anim>
                                    <p:animEffect transition="in" filter="fade">
                                      <p:cBhvr>
                                        <p:cTn id="165" dur="1000"/>
                                        <p:tgtEl>
                                          <p:spTgt spid="14"/>
                                        </p:tgtEl>
                                      </p:cBhvr>
                                    </p:animEffect>
                                  </p:childTnLst>
                                </p:cTn>
                              </p:par>
                              <p:par>
                                <p:cTn id="166" presetID="31" presetClass="entr" presetSubtype="0" fill="hold" nodeType="withEffect">
                                  <p:stCondLst>
                                    <p:cond delay="0"/>
                                  </p:stCondLst>
                                  <p:childTnLst>
                                    <p:set>
                                      <p:cBhvr>
                                        <p:cTn id="167" dur="1" fill="hold">
                                          <p:stCondLst>
                                            <p:cond delay="0"/>
                                          </p:stCondLst>
                                        </p:cTn>
                                        <p:tgtEl>
                                          <p:spTgt spid="29"/>
                                        </p:tgtEl>
                                        <p:attrNameLst>
                                          <p:attrName>style.visibility</p:attrName>
                                        </p:attrNameLst>
                                      </p:cBhvr>
                                      <p:to>
                                        <p:strVal val="visible"/>
                                      </p:to>
                                    </p:set>
                                    <p:anim calcmode="lin" valueType="num">
                                      <p:cBhvr>
                                        <p:cTn id="168" dur="1000" fill="hold"/>
                                        <p:tgtEl>
                                          <p:spTgt spid="29"/>
                                        </p:tgtEl>
                                        <p:attrNameLst>
                                          <p:attrName>ppt_w</p:attrName>
                                        </p:attrNameLst>
                                      </p:cBhvr>
                                      <p:tavLst>
                                        <p:tav tm="0">
                                          <p:val>
                                            <p:fltVal val="0"/>
                                          </p:val>
                                        </p:tav>
                                        <p:tav tm="100000">
                                          <p:val>
                                            <p:strVal val="#ppt_w"/>
                                          </p:val>
                                        </p:tav>
                                      </p:tavLst>
                                    </p:anim>
                                    <p:anim calcmode="lin" valueType="num">
                                      <p:cBhvr>
                                        <p:cTn id="169" dur="1000" fill="hold"/>
                                        <p:tgtEl>
                                          <p:spTgt spid="29"/>
                                        </p:tgtEl>
                                        <p:attrNameLst>
                                          <p:attrName>ppt_h</p:attrName>
                                        </p:attrNameLst>
                                      </p:cBhvr>
                                      <p:tavLst>
                                        <p:tav tm="0">
                                          <p:val>
                                            <p:fltVal val="0"/>
                                          </p:val>
                                        </p:tav>
                                        <p:tav tm="100000">
                                          <p:val>
                                            <p:strVal val="#ppt_h"/>
                                          </p:val>
                                        </p:tav>
                                      </p:tavLst>
                                    </p:anim>
                                    <p:anim calcmode="lin" valueType="num">
                                      <p:cBhvr>
                                        <p:cTn id="170" dur="1000" fill="hold"/>
                                        <p:tgtEl>
                                          <p:spTgt spid="29"/>
                                        </p:tgtEl>
                                        <p:attrNameLst>
                                          <p:attrName>style.rotation</p:attrName>
                                        </p:attrNameLst>
                                      </p:cBhvr>
                                      <p:tavLst>
                                        <p:tav tm="0">
                                          <p:val>
                                            <p:fltVal val="90"/>
                                          </p:val>
                                        </p:tav>
                                        <p:tav tm="100000">
                                          <p:val>
                                            <p:fltVal val="0"/>
                                          </p:val>
                                        </p:tav>
                                      </p:tavLst>
                                    </p:anim>
                                    <p:animEffect transition="in" filter="fade">
                                      <p:cBhvr>
                                        <p:cTn id="17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12" grpId="0" animBg="1"/>
      <p:bldP spid="13" grpId="0" animBg="1"/>
      <p:bldP spid="15" grpId="0" animBg="1"/>
      <p:bldP spid="17" grpId="0" animBg="1"/>
      <p:bldP spid="19" grpId="0" animBg="1"/>
      <p:bldP spid="20" grpId="0" animBg="1"/>
      <p:bldP spid="21"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ovéPole 3">
            <a:extLst>
              <a:ext uri="{FF2B5EF4-FFF2-40B4-BE49-F238E27FC236}">
                <a16:creationId xmlns:a16="http://schemas.microsoft.com/office/drawing/2014/main" id="{4F68F3B1-E714-CCB1-6153-5B90D01F96FE}"/>
              </a:ext>
            </a:extLst>
          </p:cNvPr>
          <p:cNvSpPr txBox="1"/>
          <p:nvPr/>
        </p:nvSpPr>
        <p:spPr>
          <a:xfrm>
            <a:off x="1947031" y="78800"/>
            <a:ext cx="6408712" cy="584775"/>
          </a:xfrm>
          <a:prstGeom prst="rect">
            <a:avLst/>
          </a:prstGeom>
          <a:noFill/>
        </p:spPr>
        <p:txBody>
          <a:bodyPr wrap="square" rtlCol="0">
            <a:spAutoFit/>
          </a:bodyPr>
          <a:lstStyle/>
          <a:p>
            <a:r>
              <a:rPr lang="cs-CZ" sz="3200" b="1" dirty="0">
                <a:latin typeface="Roboto Slab" pitchFamily="2" charset="0"/>
                <a:ea typeface="Roboto Slab" pitchFamily="2" charset="0"/>
                <a:cs typeface="Roboto Slab" pitchFamily="2" charset="0"/>
              </a:rPr>
              <a:t>EIA/SEA</a:t>
            </a:r>
          </a:p>
        </p:txBody>
      </p:sp>
      <p:sp>
        <p:nvSpPr>
          <p:cNvPr id="22" name="AutoShape 6">
            <a:extLst>
              <a:ext uri="{FF2B5EF4-FFF2-40B4-BE49-F238E27FC236}">
                <a16:creationId xmlns:a16="http://schemas.microsoft.com/office/drawing/2014/main" id="{BC9F3E09-5A92-888B-11B9-B9782A8281FB}"/>
              </a:ext>
            </a:extLst>
          </p:cNvPr>
          <p:cNvSpPr>
            <a:spLocks noChangeArrowheads="1"/>
          </p:cNvSpPr>
          <p:nvPr/>
        </p:nvSpPr>
        <p:spPr bwMode="auto">
          <a:xfrm>
            <a:off x="1156431" y="1743869"/>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23" name="AutoShape 9">
            <a:extLst>
              <a:ext uri="{FF2B5EF4-FFF2-40B4-BE49-F238E27FC236}">
                <a16:creationId xmlns:a16="http://schemas.microsoft.com/office/drawing/2014/main" id="{7DE3D0D3-C7AB-479E-EE0A-18680848F1F9}"/>
              </a:ext>
            </a:extLst>
          </p:cNvPr>
          <p:cNvSpPr>
            <a:spLocks noChangeArrowheads="1"/>
          </p:cNvSpPr>
          <p:nvPr/>
        </p:nvSpPr>
        <p:spPr bwMode="auto">
          <a:xfrm>
            <a:off x="3820256" y="4047331"/>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0">
            <a:extLst>
              <a:ext uri="{FF2B5EF4-FFF2-40B4-BE49-F238E27FC236}">
                <a16:creationId xmlns:a16="http://schemas.microsoft.com/office/drawing/2014/main" id="{CC833F6D-722F-CAAB-A8C4-10275F75FB6B}"/>
              </a:ext>
            </a:extLst>
          </p:cNvPr>
          <p:cNvSpPr>
            <a:spLocks noChangeArrowheads="1"/>
          </p:cNvSpPr>
          <p:nvPr/>
        </p:nvSpPr>
        <p:spPr bwMode="auto">
          <a:xfrm>
            <a:off x="1083406" y="3688556"/>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Text Box 12">
            <a:extLst>
              <a:ext uri="{FF2B5EF4-FFF2-40B4-BE49-F238E27FC236}">
                <a16:creationId xmlns:a16="http://schemas.microsoft.com/office/drawing/2014/main" id="{08D0CA4B-6846-E892-086B-B942ABDFDBC3}"/>
              </a:ext>
            </a:extLst>
          </p:cNvPr>
          <p:cNvSpPr txBox="1">
            <a:spLocks noChangeArrowheads="1"/>
          </p:cNvSpPr>
          <p:nvPr/>
        </p:nvSpPr>
        <p:spPr bwMode="auto">
          <a:xfrm>
            <a:off x="1659668" y="1959769"/>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26" name="Line 13">
            <a:extLst>
              <a:ext uri="{FF2B5EF4-FFF2-40B4-BE49-F238E27FC236}">
                <a16:creationId xmlns:a16="http://schemas.microsoft.com/office/drawing/2014/main" id="{6D480DC0-1885-BED8-2306-77F2FA5ABC91}"/>
              </a:ext>
            </a:extLst>
          </p:cNvPr>
          <p:cNvSpPr>
            <a:spLocks noChangeShapeType="1"/>
          </p:cNvSpPr>
          <p:nvPr/>
        </p:nvSpPr>
        <p:spPr bwMode="auto">
          <a:xfrm>
            <a:off x="6196743" y="1743869"/>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14">
            <a:extLst>
              <a:ext uri="{FF2B5EF4-FFF2-40B4-BE49-F238E27FC236}">
                <a16:creationId xmlns:a16="http://schemas.microsoft.com/office/drawing/2014/main" id="{BBD6C8E9-F70B-B053-C346-CC600A5E77C1}"/>
              </a:ext>
            </a:extLst>
          </p:cNvPr>
          <p:cNvSpPr>
            <a:spLocks noChangeShapeType="1"/>
          </p:cNvSpPr>
          <p:nvPr/>
        </p:nvSpPr>
        <p:spPr bwMode="auto">
          <a:xfrm>
            <a:off x="2235931" y="1743869"/>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Line 15">
            <a:extLst>
              <a:ext uri="{FF2B5EF4-FFF2-40B4-BE49-F238E27FC236}">
                <a16:creationId xmlns:a16="http://schemas.microsoft.com/office/drawing/2014/main" id="{5B40215A-A412-717D-DC96-1CA41219C90C}"/>
              </a:ext>
            </a:extLst>
          </p:cNvPr>
          <p:cNvSpPr>
            <a:spLocks noChangeShapeType="1"/>
          </p:cNvSpPr>
          <p:nvPr/>
        </p:nvSpPr>
        <p:spPr bwMode="auto">
          <a:xfrm>
            <a:off x="4396518" y="1743869"/>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 name="Text Box 16">
            <a:extLst>
              <a:ext uri="{FF2B5EF4-FFF2-40B4-BE49-F238E27FC236}">
                <a16:creationId xmlns:a16="http://schemas.microsoft.com/office/drawing/2014/main" id="{2D57DD7D-D9F2-C8D5-620F-DBE5AB3596FB}"/>
              </a:ext>
            </a:extLst>
          </p:cNvPr>
          <p:cNvSpPr txBox="1">
            <a:spLocks noChangeArrowheads="1"/>
          </p:cNvSpPr>
          <p:nvPr/>
        </p:nvSpPr>
        <p:spPr bwMode="auto">
          <a:xfrm>
            <a:off x="2137188" y="894241"/>
            <a:ext cx="19191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Plans</a:t>
            </a:r>
            <a:r>
              <a:rPr lang="cs-CZ" altLang="cs-CZ" dirty="0"/>
              <a:t> </a:t>
            </a:r>
            <a:r>
              <a:rPr lang="en-US" altLang="cs-CZ" dirty="0"/>
              <a:t>-</a:t>
            </a:r>
            <a:r>
              <a:rPr lang="cs-CZ" altLang="cs-CZ" dirty="0"/>
              <a:t> </a:t>
            </a:r>
            <a:r>
              <a:rPr lang="en-US" altLang="cs-CZ" dirty="0"/>
              <a:t>Program</a:t>
            </a:r>
            <a:r>
              <a:rPr lang="cs-CZ" altLang="cs-CZ" dirty="0" err="1"/>
              <a:t>me</a:t>
            </a:r>
            <a:r>
              <a:rPr lang="en-US" altLang="cs-CZ" dirty="0"/>
              <a:t>s</a:t>
            </a:r>
          </a:p>
        </p:txBody>
      </p:sp>
      <p:sp>
        <p:nvSpPr>
          <p:cNvPr id="30" name="Text Box 17">
            <a:extLst>
              <a:ext uri="{FF2B5EF4-FFF2-40B4-BE49-F238E27FC236}">
                <a16:creationId xmlns:a16="http://schemas.microsoft.com/office/drawing/2014/main" id="{E73D9BFA-A01E-2A8B-D959-E5BDF0531CC9}"/>
              </a:ext>
            </a:extLst>
          </p:cNvPr>
          <p:cNvSpPr txBox="1">
            <a:spLocks noChangeArrowheads="1"/>
          </p:cNvSpPr>
          <p:nvPr/>
        </p:nvSpPr>
        <p:spPr bwMode="auto">
          <a:xfrm>
            <a:off x="5804631" y="1399746"/>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Projects</a:t>
            </a:r>
          </a:p>
        </p:txBody>
      </p:sp>
      <p:sp>
        <p:nvSpPr>
          <p:cNvPr id="31" name="Text Box 18">
            <a:extLst>
              <a:ext uri="{FF2B5EF4-FFF2-40B4-BE49-F238E27FC236}">
                <a16:creationId xmlns:a16="http://schemas.microsoft.com/office/drawing/2014/main" id="{953F66D9-67C7-6B0F-A39B-AC9DFAE2D021}"/>
              </a:ext>
            </a:extLst>
          </p:cNvPr>
          <p:cNvSpPr txBox="1">
            <a:spLocks noChangeArrowheads="1"/>
          </p:cNvSpPr>
          <p:nvPr/>
        </p:nvSpPr>
        <p:spPr bwMode="auto">
          <a:xfrm>
            <a:off x="2596293" y="3904456"/>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32" name="Text Box 19">
            <a:extLst>
              <a:ext uri="{FF2B5EF4-FFF2-40B4-BE49-F238E27FC236}">
                <a16:creationId xmlns:a16="http://schemas.microsoft.com/office/drawing/2014/main" id="{FE953B0F-C856-B87D-E1B0-87AAEC1C707C}"/>
              </a:ext>
            </a:extLst>
          </p:cNvPr>
          <p:cNvSpPr txBox="1">
            <a:spLocks noChangeArrowheads="1"/>
          </p:cNvSpPr>
          <p:nvPr/>
        </p:nvSpPr>
        <p:spPr bwMode="auto">
          <a:xfrm>
            <a:off x="5691918" y="4336256"/>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33" name="AutoShape 20">
            <a:extLst>
              <a:ext uri="{FF2B5EF4-FFF2-40B4-BE49-F238E27FC236}">
                <a16:creationId xmlns:a16="http://schemas.microsoft.com/office/drawing/2014/main" id="{B9681D94-A7C8-5D44-8C7D-D3756F25132F}"/>
              </a:ext>
            </a:extLst>
          </p:cNvPr>
          <p:cNvCxnSpPr>
            <a:cxnSpLocks noChangeShapeType="1"/>
            <a:stCxn id="27" idx="0"/>
            <a:endCxn id="27" idx="1"/>
          </p:cNvCxnSpPr>
          <p:nvPr/>
        </p:nvCxnSpPr>
        <p:spPr bwMode="auto">
          <a:xfrm>
            <a:off x="2235931" y="1743869"/>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AutoShape 21">
            <a:extLst>
              <a:ext uri="{FF2B5EF4-FFF2-40B4-BE49-F238E27FC236}">
                <a16:creationId xmlns:a16="http://schemas.microsoft.com/office/drawing/2014/main" id="{ADF85918-E841-BB37-3D3C-03256FF5D305}"/>
              </a:ext>
            </a:extLst>
          </p:cNvPr>
          <p:cNvSpPr>
            <a:spLocks noChangeArrowheads="1"/>
          </p:cNvSpPr>
          <p:nvPr/>
        </p:nvSpPr>
        <p:spPr bwMode="auto">
          <a:xfrm>
            <a:off x="1083406" y="591344"/>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5" name="AutoShape 23">
            <a:extLst>
              <a:ext uri="{FF2B5EF4-FFF2-40B4-BE49-F238E27FC236}">
                <a16:creationId xmlns:a16="http://schemas.microsoft.com/office/drawing/2014/main" id="{4BC96468-8236-028E-C329-07B3A3931A8C}"/>
              </a:ext>
            </a:extLst>
          </p:cNvPr>
          <p:cNvSpPr>
            <a:spLocks noChangeArrowheads="1"/>
          </p:cNvSpPr>
          <p:nvPr/>
        </p:nvSpPr>
        <p:spPr bwMode="auto">
          <a:xfrm>
            <a:off x="3928999" y="1220191"/>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85799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34E963E-D404-56BF-4477-37A8DB1D6C31}"/>
              </a:ext>
            </a:extLst>
          </p:cNvPr>
          <p:cNvSpPr txBox="1"/>
          <p:nvPr/>
        </p:nvSpPr>
        <p:spPr>
          <a:xfrm>
            <a:off x="866904" y="457050"/>
            <a:ext cx="5701167"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en-US" sz="2800" dirty="0">
                <a:latin typeface="Roboto Slab" pitchFamily="2" charset="0"/>
                <a:ea typeface="Roboto Slab" pitchFamily="2" charset="0"/>
                <a:cs typeface="Roboto Slab" pitchFamily="2" charset="0"/>
              </a:rPr>
              <a:t>General objective</a:t>
            </a:r>
            <a:endParaRPr lang="cs-CZ" sz="2800" b="1" dirty="0">
              <a:latin typeface="Roboto Slab" pitchFamily="2" charset="0"/>
              <a:ea typeface="Roboto Slab" pitchFamily="2" charset="0"/>
              <a:cs typeface="Roboto Slab" pitchFamily="2" charset="0"/>
            </a:endParaRPr>
          </a:p>
        </p:txBody>
      </p:sp>
      <p:sp>
        <p:nvSpPr>
          <p:cNvPr id="5" name="Rectangle 3">
            <a:extLst>
              <a:ext uri="{FF2B5EF4-FFF2-40B4-BE49-F238E27FC236}">
                <a16:creationId xmlns:a16="http://schemas.microsoft.com/office/drawing/2014/main" id="{B083D2B0-9B9F-1655-D467-596136D4E79B}"/>
              </a:ext>
            </a:extLst>
          </p:cNvPr>
          <p:cNvSpPr txBox="1">
            <a:spLocks noChangeArrowheads="1"/>
          </p:cNvSpPr>
          <p:nvPr/>
        </p:nvSpPr>
        <p:spPr>
          <a:xfrm>
            <a:off x="866904" y="1105833"/>
            <a:ext cx="7984488" cy="375877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a:latin typeface="Roboto Slab" pitchFamily="2" charset="0"/>
                <a:ea typeface="Roboto Slab" pitchFamily="2" charset="0"/>
                <a:cs typeface="Roboto Slab" pitchFamily="2" charset="0"/>
              </a:rPr>
              <a:t>What does the EIA Directive apply to? </a:t>
            </a:r>
          </a:p>
          <a:p>
            <a:pPr>
              <a:spcBef>
                <a:spcPct val="0"/>
              </a:spcBef>
              <a:buClr>
                <a:schemeClr val="tx1"/>
              </a:buClr>
            </a:pPr>
            <a:r>
              <a:rPr lang="en-US" sz="3000" b="1" dirty="0">
                <a:solidFill>
                  <a:srgbClr val="FF6600"/>
                </a:solidFill>
                <a:latin typeface="Roboto Slab" pitchFamily="2" charset="0"/>
                <a:ea typeface="Roboto Slab" pitchFamily="2" charset="0"/>
                <a:cs typeface="Roboto Slab" pitchFamily="2" charset="0"/>
              </a:rPr>
              <a:t>projects likely to have significant effects on the environment</a:t>
            </a:r>
            <a:r>
              <a:rPr lang="en-US" sz="3000" dirty="0">
                <a:latin typeface="Roboto Slab" pitchFamily="2" charset="0"/>
                <a:ea typeface="Roboto Slab" pitchFamily="2" charset="0"/>
                <a:cs typeface="Roboto Slab" pitchFamily="2" charset="0"/>
              </a:rPr>
              <a:t> (by virtue, </a:t>
            </a:r>
            <a:r>
              <a:rPr lang="en-US" sz="3000" i="1" dirty="0">
                <a:latin typeface="Roboto Slab" pitchFamily="2" charset="0"/>
                <a:ea typeface="Roboto Slab" pitchFamily="2" charset="0"/>
                <a:cs typeface="Roboto Slab" pitchFamily="2" charset="0"/>
              </a:rPr>
              <a:t>inter alia</a:t>
            </a:r>
            <a:r>
              <a:rPr lang="en-US" sz="3000" dirty="0">
                <a:latin typeface="Roboto Slab" pitchFamily="2" charset="0"/>
                <a:ea typeface="Roboto Slab" pitchFamily="2" charset="0"/>
                <a:cs typeface="Roboto Slab" pitchFamily="2" charset="0"/>
              </a:rPr>
              <a:t>, of their </a:t>
            </a:r>
            <a:r>
              <a:rPr lang="cs-CZ" sz="3000" dirty="0" err="1">
                <a:latin typeface="Roboto Slab" pitchFamily="2" charset="0"/>
                <a:ea typeface="Roboto Slab" pitchFamily="2" charset="0"/>
                <a:cs typeface="Roboto Slab" pitchFamily="2" charset="0"/>
              </a:rPr>
              <a:t>characteristics</a:t>
            </a:r>
            <a:r>
              <a:rPr lang="en-US" sz="3000" dirty="0">
                <a:latin typeface="Roboto Slab" pitchFamily="2" charset="0"/>
                <a:ea typeface="Roboto Slab" pitchFamily="2" charset="0"/>
                <a:cs typeface="Roboto Slab" pitchFamily="2" charset="0"/>
              </a:rPr>
              <a:t>, size and location)</a:t>
            </a:r>
          </a:p>
          <a:p>
            <a:pPr>
              <a:spcBef>
                <a:spcPct val="50000"/>
              </a:spcBef>
              <a:buFontTx/>
              <a:buNone/>
            </a:pPr>
            <a:r>
              <a:rPr lang="en-US" sz="3000" dirty="0">
                <a:latin typeface="Roboto Slab" pitchFamily="2" charset="0"/>
                <a:ea typeface="Roboto Slab" pitchFamily="2" charset="0"/>
                <a:cs typeface="Roboto Slab" pitchFamily="2" charset="0"/>
              </a:rPr>
              <a:t>What are these projects subject to? </a:t>
            </a:r>
          </a:p>
          <a:p>
            <a:pPr>
              <a:spcBef>
                <a:spcPct val="0"/>
              </a:spcBef>
            </a:pPr>
            <a:r>
              <a:rPr lang="en-US" sz="3000" dirty="0">
                <a:latin typeface="Roboto Slab" pitchFamily="2" charset="0"/>
                <a:ea typeface="Roboto Slab" pitchFamily="2" charset="0"/>
                <a:cs typeface="Roboto Slab" pitchFamily="2" charset="0"/>
              </a:rPr>
              <a:t>a </a:t>
            </a:r>
            <a:r>
              <a:rPr lang="en-US" sz="3000" b="1" dirty="0">
                <a:solidFill>
                  <a:srgbClr val="FF6600"/>
                </a:solidFill>
                <a:latin typeface="Roboto Slab" pitchFamily="2" charset="0"/>
                <a:ea typeface="Roboto Slab" pitchFamily="2" charset="0"/>
                <a:cs typeface="Roboto Slab" pitchFamily="2" charset="0"/>
              </a:rPr>
              <a:t>requirement for development consent</a:t>
            </a:r>
            <a:endParaRPr lang="en-US" sz="3000" dirty="0">
              <a:solidFill>
                <a:srgbClr val="FF6600"/>
              </a:solidFill>
              <a:latin typeface="Roboto Slab" pitchFamily="2" charset="0"/>
              <a:ea typeface="Roboto Slab" pitchFamily="2" charset="0"/>
              <a:cs typeface="Roboto Slab" pitchFamily="2" charset="0"/>
            </a:endParaRPr>
          </a:p>
          <a:p>
            <a:pPr>
              <a:spcBef>
                <a:spcPct val="0"/>
              </a:spcBef>
              <a:buClr>
                <a:schemeClr val="tx1"/>
              </a:buClr>
            </a:pPr>
            <a:r>
              <a:rPr lang="en-US" sz="3000" dirty="0">
                <a:latin typeface="Roboto Slab" pitchFamily="2" charset="0"/>
                <a:ea typeface="Roboto Slab" pitchFamily="2" charset="0"/>
                <a:cs typeface="Roboto Slab" pitchFamily="2" charset="0"/>
              </a:rPr>
              <a:t>an</a:t>
            </a:r>
            <a:r>
              <a:rPr lang="en-US" sz="3000" b="1" dirty="0">
                <a:solidFill>
                  <a:srgbClr val="FF6600"/>
                </a:solidFill>
                <a:latin typeface="Roboto Slab" pitchFamily="2" charset="0"/>
                <a:ea typeface="Roboto Slab" pitchFamily="2" charset="0"/>
                <a:cs typeface="Roboto Slab" pitchFamily="2" charset="0"/>
              </a:rPr>
              <a:t> assessment of their effects</a:t>
            </a:r>
          </a:p>
          <a:p>
            <a:pPr>
              <a:spcBef>
                <a:spcPct val="50000"/>
              </a:spcBef>
              <a:buFontTx/>
              <a:buNone/>
            </a:pPr>
            <a:r>
              <a:rPr lang="en-US" sz="3000" dirty="0">
                <a:latin typeface="Roboto Slab" pitchFamily="2" charset="0"/>
                <a:ea typeface="Roboto Slab" pitchFamily="2" charset="0"/>
                <a:cs typeface="Roboto Slab" pitchFamily="2" charset="0"/>
              </a:rPr>
              <a:t>When?</a:t>
            </a:r>
          </a:p>
          <a:p>
            <a:pPr>
              <a:spcBef>
                <a:spcPct val="0"/>
              </a:spcBef>
              <a:buClr>
                <a:schemeClr val="tx1"/>
              </a:buClr>
            </a:pPr>
            <a:r>
              <a:rPr lang="en-US" sz="3000" b="1" dirty="0">
                <a:solidFill>
                  <a:srgbClr val="FF6600"/>
                </a:solidFill>
                <a:latin typeface="Roboto Slab" pitchFamily="2" charset="0"/>
                <a:ea typeface="Roboto Slab" pitchFamily="2" charset="0"/>
                <a:cs typeface="Roboto Slab" pitchFamily="2" charset="0"/>
              </a:rPr>
              <a:t>before consent</a:t>
            </a:r>
            <a:r>
              <a:rPr lang="en-US" sz="3000" dirty="0">
                <a:latin typeface="Roboto Slab" pitchFamily="2" charset="0"/>
                <a:ea typeface="Roboto Slab" pitchFamily="2" charset="0"/>
                <a:cs typeface="Roboto Slab" pitchFamily="2" charset="0"/>
              </a:rPr>
              <a:t> is give</a:t>
            </a:r>
            <a:r>
              <a:rPr lang="cs-CZ" sz="3000" dirty="0">
                <a:latin typeface="Roboto Slab" pitchFamily="2" charset="0"/>
                <a:ea typeface="Roboto Slab" pitchFamily="2" charset="0"/>
                <a:cs typeface="Roboto Slab" pitchFamily="2" charset="0"/>
              </a:rPr>
              <a:t>n</a:t>
            </a:r>
          </a:p>
          <a:p>
            <a:pPr>
              <a:spcBef>
                <a:spcPct val="0"/>
              </a:spcBef>
              <a:buClr>
                <a:schemeClr val="tx1"/>
              </a:buClr>
            </a:pPr>
            <a:endParaRPr lang="cs-CZ" sz="3000" dirty="0">
              <a:latin typeface="Roboto Slab" pitchFamily="2" charset="0"/>
              <a:ea typeface="Roboto Slab" pitchFamily="2" charset="0"/>
              <a:cs typeface="Roboto Slab" pitchFamily="2" charset="0"/>
            </a:endParaRPr>
          </a:p>
          <a:p>
            <a:pPr marL="0" indent="0">
              <a:spcBef>
                <a:spcPct val="0"/>
              </a:spcBef>
              <a:buClr>
                <a:schemeClr val="tx1"/>
              </a:buClr>
              <a:buNone/>
            </a:pPr>
            <a:r>
              <a:rPr lang="en-US" sz="3000" b="1" dirty="0">
                <a:latin typeface="Roboto Slab" pitchFamily="2" charset="0"/>
                <a:ea typeface="Roboto Slab" pitchFamily="2" charset="0"/>
                <a:cs typeface="Roboto Slab" pitchFamily="2" charset="0"/>
              </a:rPr>
              <a:t>EIA must identify, describe, assess </a:t>
            </a:r>
          </a:p>
          <a:p>
            <a:pPr marL="0" indent="0">
              <a:spcBef>
                <a:spcPct val="0"/>
              </a:spcBef>
              <a:buClr>
                <a:schemeClr val="tx1"/>
              </a:buClr>
              <a:buNone/>
            </a:pPr>
            <a:r>
              <a:rPr lang="en-US" sz="3000" dirty="0">
                <a:latin typeface="Roboto Slab" pitchFamily="2" charset="0"/>
                <a:ea typeface="Roboto Slab" pitchFamily="2" charset="0"/>
                <a:cs typeface="Roboto Slab" pitchFamily="2" charset="0"/>
              </a:rPr>
              <a:t>	likely direct and indirect environmental effects of activities on </a:t>
            </a:r>
          </a:p>
          <a:p>
            <a:pPr>
              <a:spcBef>
                <a:spcPct val="0"/>
              </a:spcBef>
              <a:buClr>
                <a:schemeClr val="tx1"/>
              </a:buClr>
            </a:pPr>
            <a:r>
              <a:rPr lang="en-US" sz="3000" dirty="0">
                <a:latin typeface="Roboto Slab" pitchFamily="2" charset="0"/>
                <a:ea typeface="Roboto Slab" pitchFamily="2" charset="0"/>
                <a:cs typeface="Roboto Slab" pitchFamily="2" charset="0"/>
              </a:rPr>
              <a:t>human beings, </a:t>
            </a:r>
          </a:p>
          <a:p>
            <a:pPr>
              <a:spcBef>
                <a:spcPct val="0"/>
              </a:spcBef>
              <a:buClr>
                <a:schemeClr val="tx1"/>
              </a:buClr>
            </a:pPr>
            <a:r>
              <a:rPr lang="en-US" sz="3000" dirty="0">
                <a:latin typeface="Roboto Slab" pitchFamily="2" charset="0"/>
                <a:ea typeface="Roboto Slab" pitchFamily="2" charset="0"/>
                <a:cs typeface="Roboto Slab" pitchFamily="2" charset="0"/>
              </a:rPr>
              <a:t>fauna, flora, soil, water, air, climate, landscape, </a:t>
            </a:r>
          </a:p>
          <a:p>
            <a:pPr>
              <a:spcBef>
                <a:spcPct val="0"/>
              </a:spcBef>
              <a:buClr>
                <a:schemeClr val="tx1"/>
              </a:buClr>
            </a:pPr>
            <a:r>
              <a:rPr lang="en-US" sz="3000" dirty="0">
                <a:latin typeface="Roboto Slab" pitchFamily="2" charset="0"/>
                <a:ea typeface="Roboto Slab" pitchFamily="2" charset="0"/>
                <a:cs typeface="Roboto Slab" pitchFamily="2" charset="0"/>
              </a:rPr>
              <a:t>material assets, cultural heritage </a:t>
            </a:r>
          </a:p>
          <a:p>
            <a:pPr>
              <a:spcBef>
                <a:spcPct val="0"/>
              </a:spcBef>
              <a:buClr>
                <a:schemeClr val="tx1"/>
              </a:buClr>
            </a:pPr>
            <a:r>
              <a:rPr lang="en-US" sz="3000" dirty="0">
                <a:latin typeface="Roboto Slab" pitchFamily="2" charset="0"/>
                <a:ea typeface="Roboto Slab" pitchFamily="2" charset="0"/>
                <a:cs typeface="Roboto Slab" pitchFamily="2" charset="0"/>
              </a:rPr>
              <a:t>the interaction between those factors</a:t>
            </a:r>
          </a:p>
          <a:p>
            <a:pPr marL="0" indent="0">
              <a:spcBef>
                <a:spcPct val="0"/>
              </a:spcBef>
              <a:buClr>
                <a:schemeClr val="tx1"/>
              </a:buClr>
              <a:buNone/>
            </a:pPr>
            <a:r>
              <a:rPr lang="en-US" sz="3000" dirty="0">
                <a:latin typeface="Roboto Slab" pitchFamily="2" charset="0"/>
                <a:ea typeface="Roboto Slab" pitchFamily="2" charset="0"/>
                <a:cs typeface="Roboto Slab" pitchFamily="2" charset="0"/>
              </a:rPr>
              <a:t>	</a:t>
            </a:r>
          </a:p>
        </p:txBody>
      </p:sp>
    </p:spTree>
    <p:extLst>
      <p:ext uri="{BB962C8B-B14F-4D97-AF65-F5344CB8AC3E}">
        <p14:creationId xmlns:p14="http://schemas.microsoft.com/office/powerpoint/2010/main" val="3715715790"/>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D688BDD58D2E45A89C54BE2AFF6689" ma:contentTypeVersion="10" ma:contentTypeDescription="Create a new document." ma:contentTypeScope="" ma:versionID="ed16bcfcb8bd4e5b20e4c14af1850445">
  <xsd:schema xmlns:xsd="http://www.w3.org/2001/XMLSchema" xmlns:xs="http://www.w3.org/2001/XMLSchema" xmlns:p="http://schemas.microsoft.com/office/2006/metadata/properties" xmlns:ns2="c7fc7754-5cac-4911-b640-ccfd8f3dbcda" xmlns:ns3="e9042645-366f-4cd7-9010-ab21c883e422" targetNamespace="http://schemas.microsoft.com/office/2006/metadata/properties" ma:root="true" ma:fieldsID="df0dbbc85059559fb50a6b81dfcf6fc7" ns2:_="" ns3:_="">
    <xsd:import namespace="c7fc7754-5cac-4911-b640-ccfd8f3dbcda"/>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7754-5cac-4911-b640-ccfd8f3dbc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fc7754-5cac-4911-b640-ccfd8f3dbcda">
      <Terms xmlns="http://schemas.microsoft.com/office/infopath/2007/PartnerControls"/>
    </lcf76f155ced4ddcb4097134ff3c332f>
    <TaxCatchAll xmlns="e9042645-366f-4cd7-9010-ab21c883e422" xsi:nil="true"/>
  </documentManagement>
</p:properties>
</file>

<file path=customXml/itemProps1.xml><?xml version="1.0" encoding="utf-8"?>
<ds:datastoreItem xmlns:ds="http://schemas.openxmlformats.org/officeDocument/2006/customXml" ds:itemID="{C4D3E247-9FFD-4BE4-88F3-10494F3DAF81}">
  <ds:schemaRefs>
    <ds:schemaRef ds:uri="http://schemas.microsoft.com/sharepoint/v3/contenttype/forms"/>
  </ds:schemaRefs>
</ds:datastoreItem>
</file>

<file path=customXml/itemProps2.xml><?xml version="1.0" encoding="utf-8"?>
<ds:datastoreItem xmlns:ds="http://schemas.openxmlformats.org/officeDocument/2006/customXml" ds:itemID="{73BD5D51-C3AD-41B5-848B-52702D44B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7754-5cac-4911-b640-ccfd8f3dbcda"/>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F2284E-8F77-4879-90A4-EF8D3D4840F4}">
  <ds:schemaRefs>
    <ds:schemaRef ds:uri="http://schemas.microsoft.com/office/2006/metadata/properties"/>
    <ds:schemaRef ds:uri="http://schemas.microsoft.com/office/infopath/2007/PartnerControls"/>
    <ds:schemaRef ds:uri="c7fc7754-5cac-4911-b640-ccfd8f3dbcda"/>
    <ds:schemaRef ds:uri="e9042645-366f-4cd7-9010-ab21c883e422"/>
  </ds:schemaRefs>
</ds:datastoreItem>
</file>

<file path=docProps/app.xml><?xml version="1.0" encoding="utf-8"?>
<Properties xmlns="http://schemas.openxmlformats.org/officeDocument/2006/extended-properties" xmlns:vt="http://schemas.openxmlformats.org/officeDocument/2006/docPropsVTypes">
  <TotalTime>80</TotalTime>
  <Words>2695</Words>
  <Application>Microsoft Office PowerPoint</Application>
  <PresentationFormat>Předvádění na obrazovce (16:9)</PresentationFormat>
  <Paragraphs>336</Paragraphs>
  <Slides>31</Slides>
  <Notes>27</Notes>
  <HiddenSlides>0</HiddenSlides>
  <MMClips>2</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Arial</vt:lpstr>
      <vt:lpstr>Nixie One</vt:lpstr>
      <vt:lpstr>Verdana</vt:lpstr>
      <vt:lpstr>Roboto Slab</vt:lpstr>
      <vt:lpstr>Symbol</vt:lpstr>
      <vt:lpstr>Wingdings</vt:lpstr>
      <vt:lpstr>Calibri</vt:lpstr>
      <vt:lpstr>Warwick template</vt:lpstr>
      <vt:lpstr>ENVIRONMENTAL ASSESSMENT (SEA &amp; EIA)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Spain C-227/01 - Valencia-Tarragona railway line, Las Palmas-Oropesa section</vt:lpstr>
      <vt:lpstr>Spain C-227/01 - Valencia-Tarragona railway line, Las Palmas-Oropesa section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WITHIN THE EU IN CASES RELATING TO AIR QUALITY (Part: I)</dc:title>
  <dc:creator>Vomáčka Crew</dc:creator>
  <cp:lastModifiedBy>Vojtěch Vomáčka</cp:lastModifiedBy>
  <cp:revision>576</cp:revision>
  <dcterms:modified xsi:type="dcterms:W3CDTF">2024-10-30T12:39:26Z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0x01010042D688BDD58D2E45A89C54BE2AFF6689</vt:lpwstr>
  </property>
  <property fmtid="{D5CDD505-2E9C-101B-9397-08002B2CF9AE}" pid="3" name="Order">
    <vt:r8>8657000</vt:r8>
  </property>
</Properties>
</file>