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697" r:id="rId3"/>
    <p:sldId id="698" r:id="rId4"/>
    <p:sldId id="687" r:id="rId5"/>
    <p:sldId id="716" r:id="rId6"/>
    <p:sldId id="684" r:id="rId7"/>
    <p:sldId id="685" r:id="rId8"/>
    <p:sldId id="686" r:id="rId9"/>
    <p:sldId id="699" r:id="rId10"/>
    <p:sldId id="701" r:id="rId11"/>
    <p:sldId id="702" r:id="rId12"/>
    <p:sldId id="717" r:id="rId13"/>
    <p:sldId id="670" r:id="rId14"/>
    <p:sldId id="718" r:id="rId15"/>
    <p:sldId id="696" r:id="rId16"/>
    <p:sldId id="700" r:id="rId17"/>
    <p:sldId id="695" r:id="rId18"/>
    <p:sldId id="719" r:id="rId19"/>
    <p:sldId id="678" r:id="rId20"/>
    <p:sldId id="258" r:id="rId21"/>
    <p:sldId id="688" r:id="rId22"/>
    <p:sldId id="690" r:id="rId23"/>
    <p:sldId id="720" r:id="rId24"/>
    <p:sldId id="721" r:id="rId25"/>
    <p:sldId id="722" r:id="rId26"/>
    <p:sldId id="692" r:id="rId27"/>
    <p:sldId id="679" r:id="rId28"/>
    <p:sldId id="703" r:id="rId29"/>
    <p:sldId id="705" r:id="rId30"/>
    <p:sldId id="704" r:id="rId31"/>
    <p:sldId id="706" r:id="rId32"/>
    <p:sldId id="707" r:id="rId33"/>
    <p:sldId id="708" r:id="rId34"/>
    <p:sldId id="709" r:id="rId35"/>
    <p:sldId id="710" r:id="rId36"/>
    <p:sldId id="711" r:id="rId37"/>
    <p:sldId id="691" r:id="rId38"/>
    <p:sldId id="522" r:id="rId39"/>
    <p:sldId id="557" r:id="rId40"/>
    <p:sldId id="712" r:id="rId41"/>
    <p:sldId id="713" r:id="rId42"/>
    <p:sldId id="671" r:id="rId43"/>
    <p:sldId id="571" r:id="rId44"/>
    <p:sldId id="572" r:id="rId45"/>
    <p:sldId id="714" r:id="rId46"/>
    <p:sldId id="506" r:id="rId47"/>
    <p:sldId id="715" r:id="rId48"/>
    <p:sldId id="323" r:id="rId49"/>
  </p:sldIdLst>
  <p:sldSz cx="9144000" cy="5143500" type="screen16x9"/>
  <p:notesSz cx="6858000" cy="9144000"/>
  <p:embeddedFontLst>
    <p:embeddedFont>
      <p:font typeface="Cambria" panose="02040503050406030204" pitchFamily="18" charset="0"/>
      <p:regular r:id="rId51"/>
      <p:bold r:id="rId52"/>
      <p:italic r:id="rId53"/>
      <p:boldItalic r:id="rId54"/>
    </p:embeddedFont>
    <p:embeddedFont>
      <p:font typeface="Nixie One" panose="020B0604020202020204" charset="0"/>
      <p:regular r:id="rId55"/>
    </p:embeddedFont>
    <p:embeddedFont>
      <p:font typeface="Roboto Slab" pitchFamily="2"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AD3B4A-EFA4-49ED-A349-4A4B431667C7}">
  <a:tblStyle styleId="{71AD3B4A-EFA4-49ED-A349-4A4B431667C7}"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54"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44431395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157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BD2F-A76C-3F3A-F6B3-FB0E4B8262F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DEF9A79-8114-B734-CD38-4EC71494BD3A}"/>
              </a:ext>
            </a:extLst>
          </p:cNvPr>
          <p:cNvSpPr>
            <a:spLocks noGrp="1" noRot="1" noChangeAspect="1"/>
          </p:cNvSpPr>
          <p:nvPr>
            <p:ph type="sldImg"/>
          </p:nvPr>
        </p:nvSpPr>
        <p:spPr>
          <a:xfrm>
            <a:off x="381000" y="685800"/>
            <a:ext cx="6096000" cy="3429000"/>
          </a:xfrm>
        </p:spPr>
      </p:sp>
      <p:sp>
        <p:nvSpPr>
          <p:cNvPr id="3" name="Zástupný symbol pro poznámky 2">
            <a:extLst>
              <a:ext uri="{FF2B5EF4-FFF2-40B4-BE49-F238E27FC236}">
                <a16:creationId xmlns:a16="http://schemas.microsoft.com/office/drawing/2014/main" id="{1F474976-38E7-7E6F-B9B7-DE9BFD456EC8}"/>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8779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6793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25465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91730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2643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3990696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0" y="685800"/>
            <a:ext cx="4572000" cy="3429000"/>
          </a:xfrm>
        </p:spPr>
      </p:sp>
      <p:sp>
        <p:nvSpPr>
          <p:cNvPr id="3" name="Zástupný symbol pro poznámky 2"/>
          <p:cNvSpPr>
            <a:spLocks noGrp="1"/>
          </p:cNvSpPr>
          <p:nvPr>
            <p:ph type="body" idx="1"/>
          </p:nvPr>
        </p:nvSpPr>
        <p:spPr/>
        <p:txBody>
          <a:bodyPr/>
          <a:lstStyle/>
          <a:p>
            <a:endParaRPr lang="cs-CZ" b="0" dirty="0"/>
          </a:p>
        </p:txBody>
      </p:sp>
    </p:spTree>
    <p:extLst>
      <p:ext uri="{BB962C8B-B14F-4D97-AF65-F5344CB8AC3E}">
        <p14:creationId xmlns:p14="http://schemas.microsoft.com/office/powerpoint/2010/main" val="95668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4250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68380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53806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E823-34A7-F806-9117-90C4AF77DEF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98530E5-2F6E-CABD-DE53-FC2BACF39DEB}"/>
              </a:ext>
            </a:extLst>
          </p:cNvPr>
          <p:cNvSpPr>
            <a:spLocks noGrp="1" noRot="1" noChangeAspect="1"/>
          </p:cNvSpPr>
          <p:nvPr>
            <p:ph type="sldImg"/>
          </p:nvPr>
        </p:nvSpPr>
        <p:spPr>
          <a:xfrm>
            <a:off x="381000" y="685800"/>
            <a:ext cx="6096000" cy="3429000"/>
          </a:xfrm>
        </p:spPr>
      </p:sp>
      <p:sp>
        <p:nvSpPr>
          <p:cNvPr id="3" name="Zástupný symbol pro poznámky 2">
            <a:extLst>
              <a:ext uri="{FF2B5EF4-FFF2-40B4-BE49-F238E27FC236}">
                <a16:creationId xmlns:a16="http://schemas.microsoft.com/office/drawing/2014/main" id="{048DA813-245A-9347-35E7-84FAA6B89B5D}"/>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59161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7420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75290-22EB-AC18-187D-2201BD37E76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50ABEEA-896D-C44F-2367-92197250D4E8}"/>
              </a:ext>
            </a:extLst>
          </p:cNvPr>
          <p:cNvSpPr>
            <a:spLocks noGrp="1" noRot="1" noChangeAspect="1"/>
          </p:cNvSpPr>
          <p:nvPr>
            <p:ph type="sldImg"/>
          </p:nvPr>
        </p:nvSpPr>
        <p:spPr>
          <a:xfrm>
            <a:off x="381000" y="685800"/>
            <a:ext cx="6096000" cy="3429000"/>
          </a:xfrm>
        </p:spPr>
      </p:sp>
      <p:sp>
        <p:nvSpPr>
          <p:cNvPr id="3" name="Zástupný symbol pro poznámky 2">
            <a:extLst>
              <a:ext uri="{FF2B5EF4-FFF2-40B4-BE49-F238E27FC236}">
                <a16:creationId xmlns:a16="http://schemas.microsoft.com/office/drawing/2014/main" id="{A16C3A06-52D8-2F28-D9AF-59C4802CE264}"/>
              </a:ext>
            </a:extLst>
          </p:cNvPr>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410494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50585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158511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36819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extLst>
      <p:ext uri="{BB962C8B-B14F-4D97-AF65-F5344CB8AC3E}">
        <p14:creationId xmlns:p14="http://schemas.microsoft.com/office/powerpoint/2010/main" val="383278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017183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extLst>
      <p:ext uri="{BB962C8B-B14F-4D97-AF65-F5344CB8AC3E}">
        <p14:creationId xmlns:p14="http://schemas.microsoft.com/office/powerpoint/2010/main" val="566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C4DA6A9-9E08-4458-8F66-37D58F05BFB3}" type="datetimeFigureOut">
              <a:rPr lang="cs-CZ" smtClean="0"/>
              <a:pPr/>
              <a:t>20.11.2024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386FF7BF-90D5-4328-A7D3-83853A676C7B}" type="slidenum">
              <a:rPr lang="cs-CZ" smtClean="0"/>
              <a:pPr/>
              <a:t>‹#›</a:t>
            </a:fld>
            <a:endParaRPr lang="cs-CZ"/>
          </a:p>
        </p:txBody>
      </p:sp>
    </p:spTree>
    <p:extLst>
      <p:ext uri="{BB962C8B-B14F-4D97-AF65-F5344CB8AC3E}">
        <p14:creationId xmlns:p14="http://schemas.microsoft.com/office/powerpoint/2010/main" val="3267129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uria.europa.eu/juris/document/document.jsf?text=&amp;docid=238963&amp;pageIndex=0&amp;doclang=en&amp;mode=lst&amp;dir=&amp;occ=first&amp;part=1&amp;cid=735864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uria.europa.eu/juris/document/document.jsf?text=&amp;docid=225531&amp;pageIndex=0&amp;doclang=FR&amp;mode=lst&amp;dir=&amp;occ=first&amp;part=1&amp;cid=7358648" TargetMode="External"/><Relationship Id="rId5" Type="http://schemas.openxmlformats.org/officeDocument/2006/relationships/hyperlink" Target="https://curia.europa.eu/juris/document/document.jsf?text=&amp;docid=225525&amp;pageIndex=0&amp;doclang=EN&amp;mode=lst&amp;dir=&amp;occ=first&amp;part=1&amp;cid=7358648" TargetMode="External"/><Relationship Id="rId4" Type="http://schemas.openxmlformats.org/officeDocument/2006/relationships/hyperlink" Target="https://curia.europa.eu/juris/document/document.jsf?text=&amp;docid=238465&amp;pageIndex=0&amp;doclang=en&amp;mode=lst&amp;dir=&amp;occ=first&amp;part=1&amp;cid=735864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curia.europa.eu/juris/document/document.jsf?text=&amp;docid=261463&amp;pageIndex=0&amp;doclang=en&amp;mode=lst&amp;dir=&amp;occ=first&amp;part=1&amp;cid=7358648" TargetMode="External"/><Relationship Id="rId13" Type="http://schemas.openxmlformats.org/officeDocument/2006/relationships/hyperlink" Target="https://curia.europa.eu/juris/document/document.jsf?text=&amp;docid=275246&amp;pageIndex=0&amp;doclang=en&amp;mode=lst&amp;dir=&amp;occ=first&amp;part=1&amp;cid=7358648" TargetMode="External"/><Relationship Id="rId3" Type="http://schemas.openxmlformats.org/officeDocument/2006/relationships/hyperlink" Target="https://curia.europa.eu/juris/document/document.jsf?text=&amp;docid=280431&amp;pageIndex=0&amp;doclang=en&amp;mode=lst&amp;dir=&amp;occ=first&amp;part=1&amp;cid=7358648" TargetMode="External"/><Relationship Id="rId7" Type="http://schemas.openxmlformats.org/officeDocument/2006/relationships/hyperlink" Target="https://curia.europa.eu/juris/document/document.jsf?text=&amp;docid=270827&amp;pageIndex=0&amp;doclang=en&amp;mode=lst&amp;dir=&amp;occ=first&amp;part=1&amp;cid=7358648" TargetMode="External"/><Relationship Id="rId12" Type="http://schemas.openxmlformats.org/officeDocument/2006/relationships/hyperlink" Target="https://curia.europa.eu/juris/document/document.jsf?text=&amp;docid=228377&amp;pageIndex=0&amp;doclang=en&amp;mode=lst&amp;dir=&amp;occ=first&amp;part=1&amp;cid=7358648" TargetMode="External"/><Relationship Id="rId17" Type="http://schemas.openxmlformats.org/officeDocument/2006/relationships/hyperlink" Target="https://curia.europa.eu/juris/document/document.jsf?text=&amp;docid=288146&amp;pageIndex=0&amp;doclang=en&amp;mode=lst&amp;dir=&amp;occ=first&amp;part=1&amp;cid=7358648" TargetMode="External"/><Relationship Id="rId2" Type="http://schemas.openxmlformats.org/officeDocument/2006/relationships/notesSlide" Target="../notesSlides/notesSlide10.xml"/><Relationship Id="rId16" Type="http://schemas.openxmlformats.org/officeDocument/2006/relationships/hyperlink" Target="https://curia.europa.eu/juris/document/document.jsf?text=&amp;docid=227306&amp;pageIndex=0&amp;doclang=en&amp;mode=lst&amp;dir=&amp;occ=first&amp;part=1&amp;cid=7358648" TargetMode="External"/><Relationship Id="rId1" Type="http://schemas.openxmlformats.org/officeDocument/2006/relationships/slideLayout" Target="../slideLayouts/slideLayout2.xml"/><Relationship Id="rId6" Type="http://schemas.openxmlformats.org/officeDocument/2006/relationships/hyperlink" Target="https://curia.europa.eu/juris/document/document.jsf?text=&amp;docid=277628&amp;pageIndex=0&amp;doclang=en&amp;mode=lst&amp;dir=&amp;occ=first&amp;part=1&amp;cid=7358648" TargetMode="External"/><Relationship Id="rId11" Type="http://schemas.openxmlformats.org/officeDocument/2006/relationships/hyperlink" Target="https://curia.europa.eu/juris/document/document.jsf?text=&amp;docid=228683&amp;pageIndex=0&amp;doclang=en&amp;mode=lst&amp;dir=&amp;occ=first&amp;part=1&amp;cid=7358648" TargetMode="External"/><Relationship Id="rId5" Type="http://schemas.openxmlformats.org/officeDocument/2006/relationships/hyperlink" Target="https://curia.europa.eu/juris/document/document.jsf?text=&amp;docid=230785&amp;pageIndex=0&amp;doclang=en&amp;mode=lst&amp;dir=&amp;occ=first&amp;part=1&amp;cid=7358648" TargetMode="External"/><Relationship Id="rId15" Type="http://schemas.openxmlformats.org/officeDocument/2006/relationships/hyperlink" Target="https://curia.europa.eu/juris/document/document.jsf?text=&amp;docid=228043&amp;pageIndex=0&amp;doclang=en&amp;mode=lst&amp;dir=&amp;occ=first&amp;part=1&amp;cid=7358648" TargetMode="External"/><Relationship Id="rId10" Type="http://schemas.openxmlformats.org/officeDocument/2006/relationships/hyperlink" Target="https://curia.europa.eu/juris/document/document.jsf?text=&amp;docid=235718&amp;pageIndex=0&amp;doclang=FR&amp;mode=lst&amp;dir=&amp;occ=first&amp;part=1&amp;cid=7358648" TargetMode="External"/><Relationship Id="rId4" Type="http://schemas.openxmlformats.org/officeDocument/2006/relationships/hyperlink" Target="https://curia.europa.eu/juris/document/document.jsf?text=&amp;docid=252826&amp;pageIndex=0&amp;doclang=en&amp;mode=lst&amp;dir=&amp;occ=first&amp;part=1&amp;cid=7358648" TargetMode="External"/><Relationship Id="rId9" Type="http://schemas.openxmlformats.org/officeDocument/2006/relationships/hyperlink" Target="https://curia.europa.eu/juris/document/document.jsf?text=&amp;docid=243362&amp;pageIndex=0&amp;doclang=en&amp;mode=lst&amp;dir=&amp;occ=first&amp;part=1&amp;cid=7358648" TargetMode="External"/><Relationship Id="rId14" Type="http://schemas.openxmlformats.org/officeDocument/2006/relationships/hyperlink" Target="https://curia.europa.eu/juris/document/document.jsf?text=&amp;docid=248291&amp;pageIndex=0&amp;doclang=EN&amp;mode=lst&amp;dir=&amp;occ=first&amp;part=1&amp;cid=735864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6.png"/><Relationship Id="rId2" Type="http://schemas.openxmlformats.org/officeDocument/2006/relationships/image" Target="../media/image41.gif"/><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50.jpeg"/><Relationship Id="rId2" Type="http://schemas.openxmlformats.org/officeDocument/2006/relationships/image" Target="../media/image41.gif"/><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gif"/><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gif"/><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2.gif"/><Relationship Id="rId1" Type="http://schemas.openxmlformats.org/officeDocument/2006/relationships/slideLayout" Target="../slideLayouts/slideLayout4.xml"/><Relationship Id="rId4" Type="http://schemas.openxmlformats.org/officeDocument/2006/relationships/hyperlink" Target="https://tradeview.cite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457202" y="1472036"/>
            <a:ext cx="6858000" cy="1159799"/>
          </a:xfrm>
          <a:prstGeom prst="rect">
            <a:avLst/>
          </a:prstGeom>
        </p:spPr>
        <p:txBody>
          <a:bodyPr lIns="91425" tIns="91425" rIns="91425" bIns="91425" anchor="b" anchorCtr="0">
            <a:noAutofit/>
          </a:bodyPr>
          <a:lstStyle/>
          <a:p>
            <a:pPr lvl="0"/>
            <a:r>
              <a:rPr lang="cs-CZ" sz="4400" dirty="0" err="1"/>
              <a:t>Basics</a:t>
            </a:r>
            <a:r>
              <a:rPr lang="cs-CZ" sz="4400" dirty="0"/>
              <a:t> </a:t>
            </a:r>
            <a:r>
              <a:rPr lang="cs-CZ" sz="4400" dirty="0" err="1"/>
              <a:t>of</a:t>
            </a:r>
            <a:r>
              <a:rPr lang="cs-CZ" sz="4400" dirty="0"/>
              <a:t> EU </a:t>
            </a:r>
            <a:r>
              <a:rPr lang="cs-CZ" sz="4400" dirty="0" err="1"/>
              <a:t>Environmental</a:t>
            </a:r>
            <a:r>
              <a:rPr lang="cs-CZ" sz="4400" dirty="0"/>
              <a:t> </a:t>
            </a:r>
            <a:r>
              <a:rPr lang="cs-CZ" sz="4400" dirty="0" err="1"/>
              <a:t>Law</a:t>
            </a:r>
            <a:endParaRPr lang="en" sz="4400" dirty="0"/>
          </a:p>
        </p:txBody>
      </p:sp>
      <p:sp>
        <p:nvSpPr>
          <p:cNvPr id="3" name="Obdélník 2"/>
          <p:cNvSpPr/>
          <p:nvPr/>
        </p:nvSpPr>
        <p:spPr>
          <a:xfrm>
            <a:off x="0" y="4417310"/>
            <a:ext cx="943275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2"/>
          <p:cNvSpPr>
            <a:spLocks noChangeArrowheads="1"/>
          </p:cNvSpPr>
          <p:nvPr/>
        </p:nvSpPr>
        <p:spPr bwMode="auto">
          <a:xfrm>
            <a:off x="457202" y="4114799"/>
            <a:ext cx="4322480" cy="14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nvGraphicFramePr>
        <p:xfrm>
          <a:off x="457203" y="4507548"/>
          <a:ext cx="733923" cy="733923"/>
        </p:xfrm>
        <a:graphic>
          <a:graphicData uri="http://schemas.openxmlformats.org/presentationml/2006/ole">
            <mc:AlternateContent xmlns:mc="http://schemas.openxmlformats.org/markup-compatibility/2006">
              <mc:Choice xmlns:v="urn:schemas-microsoft-com:vml" Requires="v">
                <p:oleObj r:id="rId3" imgW="3457575" imgH="3448050" progId="CorelDRAW.Graphic.11">
                  <p:embed/>
                </p:oleObj>
              </mc:Choice>
              <mc:Fallback>
                <p:oleObj r:id="rId3" imgW="3457575" imgH="3448050"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3" y="4507548"/>
                        <a:ext cx="733923" cy="733923"/>
                      </a:xfrm>
                      <a:prstGeom prst="rect">
                        <a:avLst/>
                      </a:prstGeom>
                      <a:noFill/>
                    </p:spPr>
                  </p:pic>
                </p:oleObj>
              </mc:Fallback>
            </mc:AlternateContent>
          </a:graphicData>
        </a:graphic>
      </p:graphicFrame>
      <p:pic>
        <p:nvPicPr>
          <p:cNvPr id="1027"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154" y="4507548"/>
            <a:ext cx="670593" cy="71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F:\vojtech\Pictures\Obrázky\logo katedry\logoE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1490" y="4417310"/>
            <a:ext cx="1851580" cy="815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4499807" y="4507548"/>
            <a:ext cx="4186990" cy="923330"/>
          </a:xfrm>
          <a:prstGeom prst="rect">
            <a:avLst/>
          </a:prstGeom>
          <a:noFill/>
        </p:spPr>
        <p:txBody>
          <a:bodyPr wrap="square" rtlCol="0">
            <a:spAutoFit/>
          </a:bodyPr>
          <a:lstStyle/>
          <a:p>
            <a:r>
              <a:rPr lang="cs-CZ" sz="1800" dirty="0" err="1">
                <a:solidFill>
                  <a:schemeClr val="tx1"/>
                </a:solidFill>
                <a:latin typeface="Roboto Slab" panose="020B0604020202020204" charset="0"/>
                <a:ea typeface="Roboto Slab" panose="020B0604020202020204" charset="0"/>
              </a:rPr>
              <a:t>Autumn</a:t>
            </a:r>
            <a:r>
              <a:rPr lang="cs-CZ" sz="1800" dirty="0">
                <a:solidFill>
                  <a:schemeClr val="tx1"/>
                </a:solidFill>
                <a:latin typeface="Roboto Slab" panose="020B0604020202020204" charset="0"/>
                <a:ea typeface="Roboto Slab" panose="020B0604020202020204" charset="0"/>
              </a:rPr>
              <a:t> 2024</a:t>
            </a:r>
          </a:p>
          <a:p>
            <a:r>
              <a:rPr lang="cs-CZ" sz="1800" dirty="0">
                <a:solidFill>
                  <a:schemeClr val="tx1"/>
                </a:solidFill>
                <a:latin typeface="Roboto Slab" panose="020B0604020202020204" charset="0"/>
                <a:ea typeface="Roboto Slab" panose="020B0604020202020204" charset="0"/>
              </a:rPr>
              <a:t>JUDr. Vojtěch Vomáčka, Ph.D., LL.M</a:t>
            </a:r>
            <a:r>
              <a:rPr lang="cs-CZ" sz="1800" dirty="0">
                <a:solidFill>
                  <a:schemeClr val="bg1"/>
                </a:solidFill>
                <a:latin typeface="Roboto Slab" panose="020B0604020202020204" charset="0"/>
                <a:ea typeface="Roboto Slab" panose="020B0604020202020204" charset="0"/>
              </a:rPr>
              <a:t>.</a:t>
            </a:r>
          </a:p>
          <a:p>
            <a:endParaRPr lang="cs-CZ" sz="1800" dirty="0">
              <a:solidFill>
                <a:schemeClr val="bg1"/>
              </a:solidFill>
              <a:latin typeface="Roboto Slab" panose="020B0604020202020204" charset="0"/>
              <a:ea typeface="Roboto Slab" panose="020B0604020202020204" charset="0"/>
            </a:endParaRPr>
          </a:p>
        </p:txBody>
      </p:sp>
      <p:sp>
        <p:nvSpPr>
          <p:cNvPr id="2" name="TextovéPole 1"/>
          <p:cNvSpPr txBox="1"/>
          <p:nvPr/>
        </p:nvSpPr>
        <p:spPr>
          <a:xfrm>
            <a:off x="457202" y="2723805"/>
            <a:ext cx="6453346" cy="400110"/>
          </a:xfrm>
          <a:prstGeom prst="rect">
            <a:avLst/>
          </a:prstGeom>
          <a:noFill/>
        </p:spPr>
        <p:txBody>
          <a:bodyPr wrap="square" rtlCol="0">
            <a:spAutoFit/>
          </a:bodyPr>
          <a:lstStyle/>
          <a:p>
            <a:r>
              <a:rPr lang="cs-CZ" sz="2000" dirty="0">
                <a:solidFill>
                  <a:schemeClr val="bg1"/>
                </a:solidFill>
                <a:latin typeface="Roboto Slab" panose="020B0604020202020204" charset="0"/>
                <a:ea typeface="Roboto Slab" panose="020B0604020202020204" charset="0"/>
              </a:rPr>
              <a:t>NATURE PROTECTION/BIODIVERSITY/CITES</a:t>
            </a:r>
            <a:endParaRPr lang="cs-CZ" dirty="0"/>
          </a:p>
        </p:txBody>
      </p:sp>
    </p:spTree>
    <p:extLst>
      <p:ext uri="{BB962C8B-B14F-4D97-AF65-F5344CB8AC3E}">
        <p14:creationId xmlns:p14="http://schemas.microsoft.com/office/powerpoint/2010/main" val="625471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Birds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(2009/147/EC)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5" name="Obrázek 4">
            <a:extLst>
              <a:ext uri="{FF2B5EF4-FFF2-40B4-BE49-F238E27FC236}">
                <a16:creationId xmlns:a16="http://schemas.microsoft.com/office/drawing/2014/main" id="{768F5A13-F850-126C-75E8-C37C22DDA1B0}"/>
              </a:ext>
            </a:extLst>
          </p:cNvPr>
          <p:cNvPicPr>
            <a:picLocks noChangeAspect="1"/>
          </p:cNvPicPr>
          <p:nvPr/>
        </p:nvPicPr>
        <p:blipFill>
          <a:blip r:embed="rId3"/>
          <a:stretch>
            <a:fillRect/>
          </a:stretch>
        </p:blipFill>
        <p:spPr>
          <a:xfrm>
            <a:off x="370888" y="1109458"/>
            <a:ext cx="8402223" cy="2924583"/>
          </a:xfrm>
          <a:prstGeom prst="rect">
            <a:avLst/>
          </a:prstGeom>
        </p:spPr>
      </p:pic>
      <p:pic>
        <p:nvPicPr>
          <p:cNvPr id="3" name="Obrázek 2">
            <a:extLst>
              <a:ext uri="{FF2B5EF4-FFF2-40B4-BE49-F238E27FC236}">
                <a16:creationId xmlns:a16="http://schemas.microsoft.com/office/drawing/2014/main" id="{7287A515-4741-B280-6312-3BBC718E15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5926" y="1491501"/>
            <a:ext cx="5732145" cy="2542540"/>
          </a:xfrm>
          <a:prstGeom prst="rect">
            <a:avLst/>
          </a:prstGeom>
          <a:noFill/>
          <a:ln>
            <a:noFill/>
          </a:ln>
        </p:spPr>
      </p:pic>
    </p:spTree>
    <p:extLst>
      <p:ext uri="{BB962C8B-B14F-4D97-AF65-F5344CB8AC3E}">
        <p14:creationId xmlns:p14="http://schemas.microsoft.com/office/powerpoint/2010/main" val="4844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Birds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(2009/147/EC)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54426B64-B288-1AA7-A3A6-CC33FFDBA032}"/>
              </a:ext>
            </a:extLst>
          </p:cNvPr>
          <p:cNvPicPr>
            <a:picLocks noChangeAspect="1"/>
          </p:cNvPicPr>
          <p:nvPr/>
        </p:nvPicPr>
        <p:blipFill>
          <a:blip r:embed="rId3"/>
          <a:stretch>
            <a:fillRect/>
          </a:stretch>
        </p:blipFill>
        <p:spPr>
          <a:xfrm>
            <a:off x="1279268" y="0"/>
            <a:ext cx="6585464" cy="5143500"/>
          </a:xfrm>
          <a:prstGeom prst="rect">
            <a:avLst/>
          </a:prstGeom>
        </p:spPr>
      </p:pic>
    </p:spTree>
    <p:extLst>
      <p:ext uri="{BB962C8B-B14F-4D97-AF65-F5344CB8AC3E}">
        <p14:creationId xmlns:p14="http://schemas.microsoft.com/office/powerpoint/2010/main" val="2843836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486B-BE64-B2F9-11A1-47993E9307CB}"/>
            </a:ext>
          </a:extLst>
        </p:cNvPr>
        <p:cNvGrpSpPr/>
        <p:nvPr/>
      </p:nvGrpSpPr>
      <p:grpSpPr>
        <a:xfrm>
          <a:off x="0" y="0"/>
          <a:ext cx="0" cy="0"/>
          <a:chOff x="0" y="0"/>
          <a:chExt cx="0" cy="0"/>
        </a:xfrm>
      </p:grpSpPr>
      <p:sp>
        <p:nvSpPr>
          <p:cNvPr id="2" name="Shape 119">
            <a:extLst>
              <a:ext uri="{FF2B5EF4-FFF2-40B4-BE49-F238E27FC236}">
                <a16:creationId xmlns:a16="http://schemas.microsoft.com/office/drawing/2014/main" id="{ADF620AC-3B2C-56E8-1927-01E37ABE4CB5}"/>
              </a:ext>
            </a:extLst>
          </p:cNvPr>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Birds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(2009/147/EC)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a:extLst>
              <a:ext uri="{FF2B5EF4-FFF2-40B4-BE49-F238E27FC236}">
                <a16:creationId xmlns:a16="http://schemas.microsoft.com/office/drawing/2014/main" id="{1882E7E2-655A-3CBE-CC74-23D975ECF334}"/>
              </a:ext>
            </a:extLst>
          </p:cNvPr>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sp>
        <p:nvSpPr>
          <p:cNvPr id="3" name="TextovéPole 2">
            <a:extLst>
              <a:ext uri="{FF2B5EF4-FFF2-40B4-BE49-F238E27FC236}">
                <a16:creationId xmlns:a16="http://schemas.microsoft.com/office/drawing/2014/main" id="{45B8B080-F1F3-B2A0-4A80-FAED47858CB8}"/>
              </a:ext>
            </a:extLst>
          </p:cNvPr>
          <p:cNvSpPr txBox="1"/>
          <p:nvPr/>
        </p:nvSpPr>
        <p:spPr>
          <a:xfrm>
            <a:off x="580003" y="692859"/>
            <a:ext cx="8563997" cy="4709494"/>
          </a:xfrm>
          <a:prstGeom prst="rect">
            <a:avLst/>
          </a:prstGeom>
          <a:noFill/>
        </p:spPr>
        <p:txBody>
          <a:bodyPr wrap="square" rtlCol="0">
            <a:spAutoFit/>
          </a:bodyPr>
          <a:lstStyle/>
          <a:p>
            <a:pPr>
              <a:lnSpc>
                <a:spcPct val="115000"/>
              </a:lnSpc>
              <a:spcBef>
                <a:spcPts val="1000"/>
              </a:spcBef>
              <a:spcAft>
                <a:spcPts val="600"/>
              </a:spcAft>
            </a:pPr>
            <a:r>
              <a:rPr lang="en-GB" sz="1800" b="1"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rPr>
              <a:t>Recent Case Law</a:t>
            </a:r>
            <a:endParaRPr lang="cs-CZ" sz="1800" b="1"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Bef>
                <a:spcPts val="1000"/>
              </a:spcBef>
              <a:spcAft>
                <a:spcPts val="600"/>
              </a:spcAft>
              <a:buFont typeface="Symbol" panose="05050102010706020507" pitchFamily="18" charset="2"/>
              <a:buChar char=""/>
            </a:pPr>
            <a:r>
              <a:rPr lang="en-GB" sz="1800" b="0" u="sng"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3"/>
              </a:rPr>
              <a:t>C-900/19 (</a:t>
            </a:r>
            <a:r>
              <a:rPr lang="en-GB" sz="1800" b="0" i="1" u="sng"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3"/>
              </a:rPr>
              <a:t>One Voice a Ligue pour la protection des </a:t>
            </a:r>
            <a:r>
              <a:rPr lang="en-GB" sz="1800" b="0" i="1" u="sng"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3"/>
              </a:rPr>
              <a:t>oiseaux</a:t>
            </a:r>
            <a:r>
              <a:rPr lang="en-GB" sz="1800" b="0" u="sng"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3"/>
              </a:rPr>
              <a:t>)</a:t>
            </a:r>
            <a:r>
              <a:rPr lang="en-GB" sz="1800" b="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traditional method of the bird trapping is not sufficient to demonstrate that it cannot be replaced by another satisfactory solution;</a:t>
            </a:r>
            <a:endParaRPr lang="cs-CZ" sz="1800" b="1"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Bef>
                <a:spcPts val="1000"/>
              </a:spcBef>
              <a:spcAft>
                <a:spcPts val="600"/>
              </a:spcAft>
              <a:buFont typeface="Symbol" panose="05050102010706020507" pitchFamily="18" charset="2"/>
              <a:buChar char=""/>
            </a:pP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C-473/19 and C-474/19 (</a:t>
            </a:r>
            <a:r>
              <a:rPr lang="en-GB" sz="1800" b="0" i="1" u="sng" dirty="0" err="1">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Föreningen</a:t>
            </a:r>
            <a:r>
              <a:rPr lang="en-GB" sz="1800" b="0" i="1"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 </a:t>
            </a:r>
            <a:r>
              <a:rPr lang="en-GB" sz="1800" b="0" i="1" u="sng" dirty="0" err="1">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Skydda</a:t>
            </a:r>
            <a:r>
              <a:rPr lang="en-GB" sz="1800" b="0" i="1"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 Skogen</a:t>
            </a: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4"/>
              </a:rPr>
              <a:t>)</a:t>
            </a:r>
            <a:r>
              <a:rPr lang="en-GB" sz="1800" b="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requirements of Art. 5 of the Birds Directive and Art. 12 of the Habitats Directive also apply to species for which favourable conservation status has been achieved;</a:t>
            </a:r>
            <a:endParaRPr lang="cs-CZ" sz="1800" b="1"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Bef>
                <a:spcPts val="1000"/>
              </a:spcBef>
              <a:spcAft>
                <a:spcPts val="600"/>
              </a:spcAft>
              <a:buFont typeface="Symbol" panose="05050102010706020507" pitchFamily="18" charset="2"/>
              <a:buChar char=""/>
            </a:pP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5"/>
              </a:rPr>
              <a:t>C-217/19 </a:t>
            </a:r>
            <a:r>
              <a:rPr lang="en-GB" sz="1800" b="0" i="1"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5"/>
              </a:rPr>
              <a:t>(Commission v Finland</a:t>
            </a: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5"/>
              </a:rPr>
              <a:t>)</a:t>
            </a:r>
            <a:r>
              <a:rPr lang="en-GB" sz="1800" b="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Improper granting of exemptions from bird protection;</a:t>
            </a:r>
            <a:endParaRPr lang="cs-CZ" sz="1800" b="1"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Bef>
                <a:spcPts val="1000"/>
              </a:spcBef>
              <a:spcAft>
                <a:spcPts val="600"/>
              </a:spcAft>
              <a:buFont typeface="Symbol" panose="05050102010706020507" pitchFamily="18" charset="2"/>
              <a:buChar char=""/>
            </a:pP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6"/>
              </a:rPr>
              <a:t>C-161/19 (</a:t>
            </a:r>
            <a:r>
              <a:rPr lang="en-GB" sz="1800" b="0" i="1"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6"/>
              </a:rPr>
              <a:t>Commission v Austria</a:t>
            </a:r>
            <a:r>
              <a:rPr lang="en-GB" sz="1800" b="0" u="sng"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hlinkClick r:id="rId6"/>
              </a:rPr>
              <a:t>)</a:t>
            </a:r>
            <a:r>
              <a:rPr lang="en-GB" sz="1800" b="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Improper granting of exemptions from bird protection.</a:t>
            </a:r>
            <a:endParaRPr lang="cs-CZ" sz="1800" b="1" dirty="0">
              <a:solidFill>
                <a:srgbClr val="4F81BD"/>
              </a:solidFill>
              <a:effectLst/>
              <a:latin typeface="Cambria" panose="02040503050406030204" pitchFamily="18" charset="0"/>
              <a:ea typeface="Cambria" panose="02040503050406030204" pitchFamily="18" charset="0"/>
              <a:cs typeface="Times New Roman" panose="02020603050405020304" pitchFamily="18" charset="0"/>
            </a:endParaRPr>
          </a:p>
          <a:p>
            <a:endParaRPr lang="cs-CZ"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626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3" name="Obrázek 2">
            <a:extLst>
              <a:ext uri="{FF2B5EF4-FFF2-40B4-BE49-F238E27FC236}">
                <a16:creationId xmlns:a16="http://schemas.microsoft.com/office/drawing/2014/main" id="{FCE9399D-DAFF-65D4-11FE-9245064B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395" y="1131824"/>
            <a:ext cx="6693209" cy="2879852"/>
          </a:xfrm>
          <a:prstGeom prst="rect">
            <a:avLst/>
          </a:prstGeom>
          <a:noFill/>
          <a:ln>
            <a:noFill/>
          </a:ln>
        </p:spPr>
      </p:pic>
    </p:spTree>
    <p:extLst>
      <p:ext uri="{BB962C8B-B14F-4D97-AF65-F5344CB8AC3E}">
        <p14:creationId xmlns:p14="http://schemas.microsoft.com/office/powerpoint/2010/main" val="251943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6188-8C16-6C0E-013C-A2811C25D928}"/>
            </a:ext>
          </a:extLst>
        </p:cNvPr>
        <p:cNvGrpSpPr/>
        <p:nvPr/>
      </p:nvGrpSpPr>
      <p:grpSpPr>
        <a:xfrm>
          <a:off x="0" y="0"/>
          <a:ext cx="0" cy="0"/>
          <a:chOff x="0" y="0"/>
          <a:chExt cx="0" cy="0"/>
        </a:xfrm>
      </p:grpSpPr>
      <p:sp>
        <p:nvSpPr>
          <p:cNvPr id="2" name="Shape 119">
            <a:extLst>
              <a:ext uri="{FF2B5EF4-FFF2-40B4-BE49-F238E27FC236}">
                <a16:creationId xmlns:a16="http://schemas.microsoft.com/office/drawing/2014/main" id="{A0F12FCD-3894-2C1E-D376-C1A25205EF6F}"/>
              </a:ext>
            </a:extLst>
          </p:cNvPr>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r>
              <a:rPr lang="cs-CZ" dirty="0">
                <a:solidFill>
                  <a:schemeClr val="tx1"/>
                </a:solidFill>
                <a:latin typeface="Roboto Slab" panose="020B0604020202020204" charset="0"/>
                <a:ea typeface="Roboto Slab" panose="020B0604020202020204" charset="0"/>
              </a:rPr>
              <a:t>A</a:t>
            </a:r>
            <a:r>
              <a:rPr lang="en-US" dirty="0" err="1">
                <a:solidFill>
                  <a:schemeClr val="tx1"/>
                </a:solidFill>
                <a:latin typeface="Roboto Slab" panose="020B0604020202020204" charset="0"/>
                <a:ea typeface="Roboto Slab" panose="020B0604020202020204" charset="0"/>
              </a:rPr>
              <a:t>rticle</a:t>
            </a:r>
            <a:r>
              <a:rPr lang="en-US" dirty="0">
                <a:solidFill>
                  <a:schemeClr val="tx1"/>
                </a:solidFill>
                <a:latin typeface="Roboto Slab" panose="020B0604020202020204" charset="0"/>
                <a:ea typeface="Roboto Slab" panose="020B0604020202020204" charset="0"/>
              </a:rPr>
              <a:t> 6</a:t>
            </a:r>
            <a:r>
              <a:rPr lang="cs-CZ" dirty="0">
                <a:solidFill>
                  <a:schemeClr val="tx1"/>
                </a:solidFill>
                <a:latin typeface="Roboto Slab" panose="020B0604020202020204" charset="0"/>
                <a:ea typeface="Roboto Slab" panose="020B0604020202020204" charset="0"/>
              </a:rPr>
              <a:t>(3) </a:t>
            </a:r>
            <a:r>
              <a:rPr lang="en-US" b="1" i="1" dirty="0">
                <a:solidFill>
                  <a:schemeClr val="accent6"/>
                </a:solidFill>
                <a:latin typeface="Roboto Slab" panose="020B0604020202020204" charset="0"/>
                <a:ea typeface="Roboto Slab" panose="020B0604020202020204" charset="0"/>
              </a:rPr>
              <a:t>Any plan or project </a:t>
            </a:r>
            <a:r>
              <a:rPr lang="en-US" i="1" dirty="0">
                <a:solidFill>
                  <a:schemeClr val="tx1"/>
                </a:solidFill>
                <a:latin typeface="Roboto Slab" panose="020B0604020202020204" charset="0"/>
                <a:ea typeface="Roboto Slab" panose="020B0604020202020204" charset="0"/>
              </a:rPr>
              <a:t>not directly connected with or necessary to the management of the site but </a:t>
            </a:r>
            <a:r>
              <a:rPr lang="en-US" b="1" i="1" dirty="0">
                <a:solidFill>
                  <a:schemeClr val="accent2"/>
                </a:solidFill>
                <a:latin typeface="Roboto Slab" panose="020B0604020202020204" charset="0"/>
                <a:ea typeface="Roboto Slab" panose="020B0604020202020204" charset="0"/>
              </a:rPr>
              <a:t>likely to have a significant effect </a:t>
            </a:r>
            <a:r>
              <a:rPr lang="en-US" i="1" dirty="0">
                <a:solidFill>
                  <a:schemeClr val="tx1"/>
                </a:solidFill>
                <a:latin typeface="Roboto Slab" panose="020B0604020202020204" charset="0"/>
                <a:ea typeface="Roboto Slab" panose="020B0604020202020204" charset="0"/>
              </a:rPr>
              <a:t>thereon, either individually or in combination with other plans or projects, </a:t>
            </a:r>
            <a:r>
              <a:rPr lang="en-US" b="1" i="1" dirty="0">
                <a:solidFill>
                  <a:schemeClr val="accent1"/>
                </a:solidFill>
                <a:latin typeface="Roboto Slab" panose="020B0604020202020204" charset="0"/>
                <a:ea typeface="Roboto Slab" panose="020B0604020202020204" charset="0"/>
              </a:rPr>
              <a:t>shall be subject to appropriate assessment </a:t>
            </a:r>
            <a:r>
              <a:rPr lang="en-US" i="1" dirty="0">
                <a:solidFill>
                  <a:schemeClr val="tx1"/>
                </a:solidFill>
                <a:latin typeface="Roboto Slab" panose="020B0604020202020204" charset="0"/>
                <a:ea typeface="Roboto Slab" panose="020B0604020202020204" charset="0"/>
              </a:rPr>
              <a:t>of its implications for the site in view of the site's conservation objectives. In the light of the conclusions of the assessment of the implications for the site and subject to the provisions of paragraph 4, </a:t>
            </a:r>
            <a:r>
              <a:rPr lang="en-US" b="1" i="1" dirty="0">
                <a:solidFill>
                  <a:schemeClr val="accent2"/>
                </a:solidFill>
                <a:latin typeface="Roboto Slab" panose="020B0604020202020204" charset="0"/>
                <a:ea typeface="Roboto Slab" panose="020B0604020202020204" charset="0"/>
              </a:rPr>
              <a:t>the competent national authorities shall agree to the plan or project only after having ascertained that it will not adversely affect the integrity of the site concerned and, if appropriate, </a:t>
            </a:r>
            <a:r>
              <a:rPr lang="en-US" b="1" i="1" dirty="0">
                <a:solidFill>
                  <a:schemeClr val="accent6"/>
                </a:solidFill>
                <a:latin typeface="Roboto Slab" panose="020B0604020202020204" charset="0"/>
                <a:ea typeface="Roboto Slab" panose="020B0604020202020204" charset="0"/>
              </a:rPr>
              <a:t>after having obtained the opinion of the general public</a:t>
            </a:r>
            <a:r>
              <a:rPr lang="en-US" i="1" dirty="0">
                <a:solidFill>
                  <a:schemeClr val="tx1"/>
                </a:solidFill>
                <a:latin typeface="Roboto Slab" panose="020B0604020202020204" charset="0"/>
                <a:ea typeface="Roboto Slab" panose="020B0604020202020204" charset="0"/>
              </a:rPr>
              <a:t>.</a:t>
            </a:r>
            <a:endParaRPr lang="cs-CZ" i="1" dirty="0">
              <a:solidFill>
                <a:schemeClr val="tx1"/>
              </a:solidFill>
              <a:latin typeface="Roboto Slab" panose="020B0604020202020204" charset="0"/>
              <a:ea typeface="Roboto Slab" panose="020B0604020202020204" charset="0"/>
            </a:endParaRPr>
          </a:p>
          <a:p>
            <a:pPr algn="just"/>
            <a:endParaRPr lang="cs-CZ" i="1" dirty="0">
              <a:solidFill>
                <a:schemeClr val="tx1"/>
              </a:solidFill>
              <a:latin typeface="Roboto Slab" panose="020B0604020202020204" charset="0"/>
              <a:ea typeface="Roboto Slab" panose="020B0604020202020204" charset="0"/>
            </a:endParaRPr>
          </a:p>
          <a:p>
            <a:pPr algn="just"/>
            <a:r>
              <a:rPr lang="cs-CZ" dirty="0">
                <a:solidFill>
                  <a:schemeClr val="tx1"/>
                </a:solidFill>
                <a:latin typeface="Roboto Slab" panose="020B0604020202020204" charset="0"/>
                <a:ea typeface="Roboto Slab" panose="020B0604020202020204" charset="0"/>
              </a:rPr>
              <a:t>Art. 6(4): </a:t>
            </a:r>
            <a:r>
              <a:rPr lang="cs-CZ" i="1" dirty="0">
                <a:solidFill>
                  <a:schemeClr val="tx1"/>
                </a:solidFill>
                <a:latin typeface="Roboto Slab" panose="020B0604020202020204" charset="0"/>
                <a:ea typeface="Roboto Slab" panose="020B0604020202020204" charset="0"/>
              </a:rPr>
              <a:t>I</a:t>
            </a:r>
            <a:r>
              <a:rPr lang="en-US" i="1" dirty="0">
                <a:solidFill>
                  <a:schemeClr val="tx1"/>
                </a:solidFill>
                <a:latin typeface="Roboto Slab" panose="020B0604020202020204" charset="0"/>
                <a:ea typeface="Roboto Slab" panose="020B0604020202020204" charset="0"/>
              </a:rPr>
              <a:t>f, in spite of a negative assessment of the implications for the site and </a:t>
            </a:r>
            <a:r>
              <a:rPr lang="en-US" i="1" dirty="0">
                <a:solidFill>
                  <a:schemeClr val="tx1"/>
                </a:solidFill>
                <a:highlight>
                  <a:srgbClr val="FFFF00"/>
                </a:highlight>
                <a:latin typeface="Roboto Slab" panose="020B0604020202020204" charset="0"/>
                <a:ea typeface="Roboto Slab" panose="020B0604020202020204" charset="0"/>
              </a:rPr>
              <a:t>in the absence of alternative solutions</a:t>
            </a:r>
            <a:r>
              <a:rPr lang="en-US" i="1" dirty="0">
                <a:solidFill>
                  <a:schemeClr val="tx1"/>
                </a:solidFill>
                <a:latin typeface="Roboto Slab" panose="020B0604020202020204" charset="0"/>
                <a:ea typeface="Roboto Slab" panose="020B0604020202020204" charset="0"/>
              </a:rPr>
              <a:t>, a plan or project must nevertheless be carried out for </a:t>
            </a:r>
            <a:r>
              <a:rPr lang="en-US" i="1" dirty="0">
                <a:solidFill>
                  <a:schemeClr val="tx1"/>
                </a:solidFill>
                <a:highlight>
                  <a:srgbClr val="FFFF00"/>
                </a:highlight>
                <a:latin typeface="Roboto Slab" panose="020B0604020202020204" charset="0"/>
                <a:ea typeface="Roboto Slab" panose="020B0604020202020204" charset="0"/>
              </a:rPr>
              <a:t>imperative reasons of overriding public interest</a:t>
            </a:r>
            <a:r>
              <a:rPr lang="en-US" i="1" dirty="0">
                <a:solidFill>
                  <a:schemeClr val="tx1"/>
                </a:solidFill>
                <a:latin typeface="Roboto Slab" panose="020B0604020202020204" charset="0"/>
                <a:ea typeface="Roboto Slab" panose="020B0604020202020204" charset="0"/>
              </a:rPr>
              <a:t>, including those of a social or economic nature, the Member State </a:t>
            </a:r>
            <a:r>
              <a:rPr lang="en-US" i="1" dirty="0">
                <a:solidFill>
                  <a:schemeClr val="tx1"/>
                </a:solidFill>
                <a:highlight>
                  <a:srgbClr val="FFFF00"/>
                </a:highlight>
                <a:latin typeface="Roboto Slab" panose="020B0604020202020204" charset="0"/>
                <a:ea typeface="Roboto Slab" panose="020B0604020202020204" charset="0"/>
              </a:rPr>
              <a:t>shall take all compensatory measures </a:t>
            </a:r>
            <a:r>
              <a:rPr lang="en-US" i="1" dirty="0">
                <a:solidFill>
                  <a:schemeClr val="tx1"/>
                </a:solidFill>
                <a:latin typeface="Roboto Slab" panose="020B0604020202020204" charset="0"/>
                <a:ea typeface="Roboto Slab" panose="020B0604020202020204" charset="0"/>
              </a:rPr>
              <a:t>necessary to ensure that the overall coherence of Natura 2000 is protected. It shall inform the Commission of the compensatory measures adopted.</a:t>
            </a:r>
          </a:p>
          <a:p>
            <a:pPr algn="just"/>
            <a:endParaRPr lang="en-US" i="1" dirty="0">
              <a:solidFill>
                <a:schemeClr val="tx1"/>
              </a:solidFill>
              <a:latin typeface="Roboto Slab" panose="020B0604020202020204" charset="0"/>
              <a:ea typeface="Roboto Slab" panose="020B0604020202020204" charset="0"/>
            </a:endParaRPr>
          </a:p>
          <a:p>
            <a:pPr algn="just"/>
            <a:r>
              <a:rPr lang="en-US" i="1" dirty="0">
                <a:solidFill>
                  <a:schemeClr val="tx1"/>
                </a:solidFill>
                <a:latin typeface="Roboto Slab" panose="020B0604020202020204" charset="0"/>
                <a:ea typeface="Roboto Slab" panose="020B0604020202020204" charset="0"/>
              </a:rPr>
              <a:t>Where the site concerned hosts a priority natural habitat type and/or a priority species, the only considerations which may be raised are those relating to human health or public safety, to beneficial consequences of primary importance for the environment or, further to an opinion from the Commission, to other imperative reasons of overriding public interest.</a:t>
            </a:r>
            <a:endParaRPr lang="cs-CZ" i="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a:extLst>
              <a:ext uri="{FF2B5EF4-FFF2-40B4-BE49-F238E27FC236}">
                <a16:creationId xmlns:a16="http://schemas.microsoft.com/office/drawing/2014/main" id="{E6DF8FC1-69FD-6B9E-7BF4-16CE6E096DAB}"/>
              </a:ext>
            </a:extLst>
          </p:cNvPr>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spTree>
    <p:extLst>
      <p:ext uri="{BB962C8B-B14F-4D97-AF65-F5344CB8AC3E}">
        <p14:creationId xmlns:p14="http://schemas.microsoft.com/office/powerpoint/2010/main" val="39715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81631E60-BB97-1F9B-8357-CDE1CE0A7E9D}"/>
              </a:ext>
            </a:extLst>
          </p:cNvPr>
          <p:cNvPicPr>
            <a:picLocks noChangeAspect="1"/>
          </p:cNvPicPr>
          <p:nvPr/>
        </p:nvPicPr>
        <p:blipFill>
          <a:blip r:embed="rId3"/>
          <a:stretch>
            <a:fillRect/>
          </a:stretch>
        </p:blipFill>
        <p:spPr>
          <a:xfrm>
            <a:off x="588405" y="770264"/>
            <a:ext cx="7652956" cy="4193993"/>
          </a:xfrm>
          <a:prstGeom prst="rect">
            <a:avLst/>
          </a:prstGeom>
        </p:spPr>
      </p:pic>
    </p:spTree>
    <p:extLst>
      <p:ext uri="{BB962C8B-B14F-4D97-AF65-F5344CB8AC3E}">
        <p14:creationId xmlns:p14="http://schemas.microsoft.com/office/powerpoint/2010/main" val="419538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5" name="Obrázek 4">
            <a:extLst>
              <a:ext uri="{FF2B5EF4-FFF2-40B4-BE49-F238E27FC236}">
                <a16:creationId xmlns:a16="http://schemas.microsoft.com/office/drawing/2014/main" id="{6EAA4D7B-0155-1739-B875-69296CF4EBAC}"/>
              </a:ext>
            </a:extLst>
          </p:cNvPr>
          <p:cNvPicPr>
            <a:picLocks noChangeAspect="1"/>
          </p:cNvPicPr>
          <p:nvPr/>
        </p:nvPicPr>
        <p:blipFill>
          <a:blip r:embed="rId3"/>
          <a:stretch>
            <a:fillRect/>
          </a:stretch>
        </p:blipFill>
        <p:spPr>
          <a:xfrm>
            <a:off x="325995" y="600053"/>
            <a:ext cx="7928062" cy="4363094"/>
          </a:xfrm>
          <a:prstGeom prst="rect">
            <a:avLst/>
          </a:prstGeom>
        </p:spPr>
      </p:pic>
    </p:spTree>
    <p:extLst>
      <p:ext uri="{BB962C8B-B14F-4D97-AF65-F5344CB8AC3E}">
        <p14:creationId xmlns:p14="http://schemas.microsoft.com/office/powerpoint/2010/main" val="1286518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2"/>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pic>
        <p:nvPicPr>
          <p:cNvPr id="4" name="Obrázek 3">
            <a:extLst>
              <a:ext uri="{FF2B5EF4-FFF2-40B4-BE49-F238E27FC236}">
                <a16:creationId xmlns:a16="http://schemas.microsoft.com/office/drawing/2014/main" id="{AA381D8D-F3EE-A8BD-8CAA-AB80819B06AA}"/>
              </a:ext>
            </a:extLst>
          </p:cNvPr>
          <p:cNvPicPr>
            <a:picLocks noChangeAspect="1"/>
          </p:cNvPicPr>
          <p:nvPr/>
        </p:nvPicPr>
        <p:blipFill>
          <a:blip r:embed="rId3"/>
          <a:stretch>
            <a:fillRect/>
          </a:stretch>
        </p:blipFill>
        <p:spPr>
          <a:xfrm>
            <a:off x="1772913" y="0"/>
            <a:ext cx="5598174" cy="5143500"/>
          </a:xfrm>
          <a:prstGeom prst="rect">
            <a:avLst/>
          </a:prstGeom>
        </p:spPr>
      </p:pic>
    </p:spTree>
    <p:extLst>
      <p:ext uri="{BB962C8B-B14F-4D97-AF65-F5344CB8AC3E}">
        <p14:creationId xmlns:p14="http://schemas.microsoft.com/office/powerpoint/2010/main" val="2269053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C619-2174-F46A-81DA-571E501FBA30}"/>
            </a:ext>
          </a:extLst>
        </p:cNvPr>
        <p:cNvGrpSpPr/>
        <p:nvPr/>
      </p:nvGrpSpPr>
      <p:grpSpPr>
        <a:xfrm>
          <a:off x="0" y="0"/>
          <a:ext cx="0" cy="0"/>
          <a:chOff x="0" y="0"/>
          <a:chExt cx="0" cy="0"/>
        </a:xfrm>
      </p:grpSpPr>
      <p:sp>
        <p:nvSpPr>
          <p:cNvPr id="2" name="Shape 119">
            <a:extLst>
              <a:ext uri="{FF2B5EF4-FFF2-40B4-BE49-F238E27FC236}">
                <a16:creationId xmlns:a16="http://schemas.microsoft.com/office/drawing/2014/main" id="{46EA1D77-4298-37B1-8B1B-60DF658E1474}"/>
              </a:ext>
            </a:extLst>
          </p:cNvPr>
          <p:cNvSpPr txBox="1"/>
          <p:nvPr/>
        </p:nvSpPr>
        <p:spPr>
          <a:xfrm>
            <a:off x="580003" y="104105"/>
            <a:ext cx="8238002" cy="666159"/>
          </a:xfrm>
          <a:prstGeom prst="rect">
            <a:avLst/>
          </a:prstGeom>
          <a:noFill/>
          <a:ln>
            <a:noFill/>
          </a:ln>
        </p:spPr>
        <p:txBody>
          <a:bodyPr lIns="91425" tIns="91425" rIns="91425" bIns="91425" anchor="t" anchorCtr="0">
            <a:noAutofit/>
          </a:bodyPr>
          <a:lstStyle/>
          <a:p>
            <a:r>
              <a:rPr lang="cs-CZ" sz="2000" b="1" dirty="0" err="1">
                <a:solidFill>
                  <a:schemeClr val="tx1"/>
                </a:solidFill>
                <a:latin typeface="Roboto Slab" panose="020B0604020202020204" charset="0"/>
                <a:ea typeface="Roboto Slab" panose="020B0604020202020204" charset="0"/>
              </a:rPr>
              <a:t>The</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Habitats</a:t>
            </a:r>
            <a:r>
              <a:rPr lang="cs-CZ" sz="2000" b="1" dirty="0">
                <a:solidFill>
                  <a:schemeClr val="tx1"/>
                </a:solidFill>
                <a:latin typeface="Roboto Slab" panose="020B0604020202020204" charset="0"/>
                <a:ea typeface="Roboto Slab" panose="020B0604020202020204" charset="0"/>
              </a:rPr>
              <a:t> </a:t>
            </a:r>
            <a:r>
              <a:rPr lang="cs-CZ" sz="2000" b="1" dirty="0" err="1">
                <a:solidFill>
                  <a:schemeClr val="tx1"/>
                </a:solidFill>
                <a:latin typeface="Roboto Slab" panose="020B0604020202020204" charset="0"/>
                <a:ea typeface="Roboto Slab" panose="020B0604020202020204" charset="0"/>
              </a:rPr>
              <a:t>Directive</a:t>
            </a:r>
            <a:r>
              <a:rPr lang="cs-CZ" sz="2000" b="1" dirty="0">
                <a:solidFill>
                  <a:schemeClr val="tx1"/>
                </a:solidFill>
                <a:latin typeface="Roboto Slab" panose="020B0604020202020204" charset="0"/>
                <a:ea typeface="Roboto Slab" panose="020B0604020202020204" charset="0"/>
              </a:rPr>
              <a:t> (92/43/EEC)</a:t>
            </a:r>
          </a:p>
          <a:p>
            <a:endParaRPr lang="cs-CZ" sz="500" dirty="0">
              <a:solidFill>
                <a:schemeClr val="tx1"/>
              </a:solidFill>
              <a:latin typeface="Roboto Slab" panose="020B0604020202020204" charset="0"/>
              <a:ea typeface="Roboto Slab" panose="020B0604020202020204" charset="0"/>
            </a:endParaRPr>
          </a:p>
          <a:p>
            <a:endParaRPr lang="cs-CZ" sz="800" b="1" dirty="0">
              <a:solidFill>
                <a:schemeClr val="tx1"/>
              </a:solidFill>
              <a:latin typeface="Roboto Slab" panose="020B0604020202020204" charset="0"/>
              <a:ea typeface="Roboto Slab" panose="020B0604020202020204" charset="0"/>
            </a:endParaRPr>
          </a:p>
          <a:p>
            <a:pPr algn="just"/>
            <a:endParaRPr lang="cs-CZ" sz="1200" i="1" dirty="0">
              <a:solidFill>
                <a:schemeClr val="tx1"/>
              </a:solidFill>
              <a:latin typeface="Roboto Slab" panose="020B0604020202020204" charset="0"/>
              <a:ea typeface="Roboto Slab" panose="020B0604020202020204" charset="0"/>
            </a:endParaRPr>
          </a:p>
          <a:p>
            <a:endParaRPr lang="en-US"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endParaRPr lang="cs-CZ" sz="2400" dirty="0">
              <a:solidFill>
                <a:schemeClr val="accent6"/>
              </a:solidFill>
              <a:latin typeface="Roboto Slab" panose="020B0604020202020204" charset="0"/>
              <a:ea typeface="Roboto Slab" panose="020B0604020202020204" charset="0"/>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400" dirty="0">
              <a:solidFill>
                <a:schemeClr val="tx1"/>
              </a:solidFill>
              <a:latin typeface="Roboto Slab" panose="020B0604020202020204" charset="0"/>
              <a:ea typeface="Roboto Slab" panose="020B0604020202020204" charset="0"/>
              <a:cs typeface="Nixie One"/>
              <a:sym typeface="Nixie One"/>
            </a:endParaRPr>
          </a:p>
          <a:p>
            <a:endParaRPr lang="cs-CZ" sz="2400" dirty="0">
              <a:solidFill>
                <a:schemeClr val="accent6"/>
              </a:solidFill>
              <a:latin typeface="Roboto Slab" panose="020B0604020202020204" charset="0"/>
              <a:ea typeface="Roboto Slab" panose="020B0604020202020204" charset="0"/>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dirty="0">
              <a:solidFill>
                <a:schemeClr val="tx1"/>
              </a:solidFill>
              <a:latin typeface="Roboto Slab" panose="020B0604020202020204" charset="0"/>
              <a:ea typeface="Roboto Slab" panose="020B0604020202020204" charset="0"/>
              <a:cs typeface="Nixie One"/>
              <a:sym typeface="Nixie One"/>
            </a:endParaRPr>
          </a:p>
        </p:txBody>
      </p:sp>
      <p:sp>
        <p:nvSpPr>
          <p:cNvPr id="8" name="Zástupný symbol pro obsah 2">
            <a:extLst>
              <a:ext uri="{FF2B5EF4-FFF2-40B4-BE49-F238E27FC236}">
                <a16:creationId xmlns:a16="http://schemas.microsoft.com/office/drawing/2014/main" id="{D8733B40-FBB3-9267-466B-98F59B7F4363}"/>
              </a:ext>
            </a:extLst>
          </p:cNvPr>
          <p:cNvSpPr txBox="1">
            <a:spLocks/>
          </p:cNvSpPr>
          <p:nvPr/>
        </p:nvSpPr>
        <p:spPr>
          <a:xfrm>
            <a:off x="588405" y="770264"/>
            <a:ext cx="8229600"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cs-CZ" sz="1800" dirty="0">
              <a:latin typeface="Roboto Slab" panose="020B0604020202020204" charset="0"/>
              <a:ea typeface="Roboto Slab" panose="020B0604020202020204" charset="0"/>
            </a:endParaRPr>
          </a:p>
          <a:p>
            <a:r>
              <a:rPr lang="cs-CZ" sz="1800" dirty="0">
                <a:latin typeface="Roboto Slab" panose="020B0604020202020204" charset="0"/>
                <a:ea typeface="Roboto Slab" panose="020B0604020202020204" charset="0"/>
              </a:rPr>
              <a:t> </a:t>
            </a:r>
          </a:p>
        </p:txBody>
      </p:sp>
      <p:sp>
        <p:nvSpPr>
          <p:cNvPr id="3" name="TextovéPole 2">
            <a:extLst>
              <a:ext uri="{FF2B5EF4-FFF2-40B4-BE49-F238E27FC236}">
                <a16:creationId xmlns:a16="http://schemas.microsoft.com/office/drawing/2014/main" id="{855E1555-103F-B56E-CCB0-B353327AABAB}"/>
              </a:ext>
            </a:extLst>
          </p:cNvPr>
          <p:cNvSpPr txBox="1"/>
          <p:nvPr/>
        </p:nvSpPr>
        <p:spPr>
          <a:xfrm>
            <a:off x="780288" y="770264"/>
            <a:ext cx="7775307" cy="4314643"/>
          </a:xfrm>
          <a:prstGeom prst="rect">
            <a:avLst/>
          </a:prstGeom>
          <a:noFill/>
        </p:spPr>
        <p:txBody>
          <a:bodyPr wrap="square" rtlCol="0">
            <a:spAutoFit/>
          </a:bodyPr>
          <a:lstStyle/>
          <a:p>
            <a:pPr algn="just">
              <a:lnSpc>
                <a:spcPct val="115000"/>
              </a:lnSpc>
              <a:spcAft>
                <a:spcPts val="600"/>
              </a:spcAft>
            </a:pPr>
            <a:r>
              <a:rPr lang="en-GB" sz="105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recent cases concerning habitats protection:</a:t>
            </a:r>
            <a:endParaRPr lang="cs-CZ" sz="105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C-434/22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Latvijas</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valsts</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meži</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3"/>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Assessment of maintenance of fire infrastructure in the protected area according to the Habitats Directive if changes the physical condition of the site</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4"/>
              </a:rPr>
              <a:t>C-238/20 (</a:t>
            </a:r>
            <a:r>
              <a:rPr lang="en-US" sz="700"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4"/>
              </a:rPr>
              <a:t>Sātiņi</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4"/>
              </a:rPr>
              <a:t>-S)</a:t>
            </a:r>
            <a:r>
              <a:rPr lang="en-US" sz="700" dirty="0">
                <a:effectLst/>
                <a:latin typeface="Cambria" panose="02040503050406030204" pitchFamily="18" charset="0"/>
                <a:ea typeface="Cambria" panose="02040503050406030204" pitchFamily="18" charset="0"/>
                <a:cs typeface="Times New Roman" panose="02020603050405020304" pitchFamily="18" charset="0"/>
              </a:rPr>
              <a:t>: Member States may compensate owners of land affected by conservation measures, but there is no obligation under EU law to provide such compensation</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5"/>
              </a:rPr>
              <a:t>C-254/19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5"/>
              </a:rPr>
              <a:t>Friends of the Irish Environment</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5"/>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Extension of a permit for the construction of a liquefied natural gas regasification terminal in principle requires an assessment if the original permit has lapsed and ceased to produce legal effects after the expiry of the period it set for the works that have not started</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6"/>
              </a:rPr>
              <a:t>C-116/22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6"/>
              </a:rPr>
              <a:t>Commission v Germany</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6"/>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Germany has not declared 88 sites as Special Areas of Conservation and has not established conservation measures for 737 sites within the prescribed timeframe</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7"/>
              </a:rPr>
              <a:t>C-432/21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7"/>
              </a:rPr>
              <a:t>Commission v Poland</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7"/>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Polish law allowing forest management in accordance with the requirements of good practice without complying with the protective provisions of the Habitats Directive and the Birds Directive constitutes an unlawful exception; violation of the Aarhus Convention by not allowing the review of management plans by ENGOs</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8"/>
              </a:rPr>
              <a:t>C-661/20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8"/>
              </a:rPr>
              <a:t>Commission v Slovakia</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8"/>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Failure to assess the effects of forest maintenance and logging on Natura 2000 sites, and to protect the capercaillie</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9"/>
              </a:rPr>
              <a:t>C-559/19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9"/>
              </a:rPr>
              <a:t>Commission v Spain</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9"/>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Spain failed to take measures to prevent the disturbance of protected locations caused by the abstraction of groundwater</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0"/>
              </a:rPr>
              <a:t>C-849/19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0"/>
              </a:rPr>
              <a:t>Commission v Greece</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0"/>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Failed to set appropriate conservation objectives and adopt appropriate conservation measures for 239 sites that should have been designated as protected under the 2006 Commission Decision</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1"/>
              </a:rPr>
              <a:t>C-411/19 (</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1"/>
              </a:rPr>
              <a:t>WWF Italia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1"/>
              </a:rPr>
              <a:t>Onlus</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1"/>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Impossibility of ex post assessment of impacts on the Natura 2000 site</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C-297/19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Naturschutzbund</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 Deutschland – </a:t>
            </a:r>
            <a:r>
              <a:rPr lang="en-US"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Landesverband</a:t>
            </a:r>
            <a:r>
              <a:rPr lang="en-US"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 Schleswig Holstein</a:t>
            </a:r>
            <a:r>
              <a:rPr lang="en-US"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2"/>
              </a:rPr>
              <a:t>)</a:t>
            </a:r>
            <a:r>
              <a:rPr lang="en-US" sz="700" dirty="0">
                <a:effectLst/>
                <a:latin typeface="Cambria" panose="02040503050406030204" pitchFamily="18" charset="0"/>
                <a:ea typeface="Cambria" panose="02040503050406030204" pitchFamily="18" charset="0"/>
                <a:cs typeface="Times New Roman" panose="02020603050405020304" pitchFamily="18" charset="0"/>
              </a:rPr>
              <a:t>: Interpretation of the concept of site management and the liability of legal persons for environmental damage</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600"/>
              </a:spcAft>
            </a:pPr>
            <a:r>
              <a:rPr lang="en-US" sz="1000" b="1" dirty="0">
                <a:effectLst/>
                <a:latin typeface="Cambria" panose="02040503050406030204" pitchFamily="18" charset="0"/>
                <a:ea typeface="Cambria" panose="02040503050406030204" pitchFamily="18" charset="0"/>
                <a:cs typeface="Times New Roman" panose="02020603050405020304" pitchFamily="18" charset="0"/>
              </a:rPr>
              <a:t>Other recent cases concerning species protection:</a:t>
            </a:r>
            <a:endParaRPr lang="cs-CZ" sz="10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3"/>
              </a:rPr>
              <a:t>C-166/22 (</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3"/>
              </a:rPr>
              <a:t>Hellfire Massy Residents Association</a:t>
            </a: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3"/>
              </a:rPr>
              <a:t>)</a:t>
            </a:r>
            <a:r>
              <a:rPr lang="en-GB" sz="700" dirty="0">
                <a:effectLst/>
                <a:latin typeface="Cambria" panose="02040503050406030204" pitchFamily="18" charset="0"/>
                <a:ea typeface="Cambria" panose="02040503050406030204" pitchFamily="18" charset="0"/>
                <a:cs typeface="Times New Roman" panose="02020603050405020304" pitchFamily="18" charset="0"/>
              </a:rPr>
              <a:t>: Participation in the proceedings to grant exception under Art. 16 of the Habitats Directive (not necessary)</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4"/>
              </a:rPr>
              <a:t>C-357/20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4"/>
              </a:rPr>
              <a:t>Magistrat</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4"/>
              </a:rPr>
              <a:t> der Stadt Wien (Grand hamster – I)</a:t>
            </a: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4"/>
              </a:rPr>
              <a:t>]</a:t>
            </a:r>
            <a:r>
              <a:rPr lang="en-GB" sz="700" dirty="0">
                <a:effectLst/>
                <a:latin typeface="Cambria" panose="02040503050406030204" pitchFamily="18" charset="0"/>
                <a:ea typeface="Cambria" panose="02040503050406030204" pitchFamily="18" charset="0"/>
                <a:cs typeface="Times New Roman" panose="02020603050405020304" pitchFamily="18" charset="0"/>
              </a:rPr>
              <a:t>: Interpretation of breeding sites, concepts of ‘deterioration’ and ‘destruction</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5"/>
              </a:rPr>
              <a:t>C-477/19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5"/>
              </a:rPr>
              <a:t>Magistrat</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5"/>
              </a:rPr>
              <a:t> der Stadt Wien</a:t>
            </a: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5"/>
              </a:rPr>
              <a:t>)</a:t>
            </a:r>
            <a:r>
              <a:rPr lang="en-GB" sz="700" dirty="0">
                <a:effectLst/>
                <a:latin typeface="Cambria" panose="02040503050406030204" pitchFamily="18" charset="0"/>
                <a:ea typeface="Cambria" panose="02040503050406030204" pitchFamily="18" charset="0"/>
                <a:cs typeface="Times New Roman" panose="02020603050405020304" pitchFamily="18" charset="0"/>
              </a:rPr>
              <a:t>: Interpretation of resting places and breeding sites, areas which have been abandoned (by hamster)</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C-88/19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Alianța</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pentru</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combaterea</a:t>
            </a:r>
            <a:r>
              <a:rPr lang="en-GB"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 </a:t>
            </a:r>
            <a:r>
              <a:rPr lang="en-GB"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abuzurilor</a:t>
            </a:r>
            <a:r>
              <a:rPr lang="en-GB"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6"/>
              </a:rPr>
              <a:t>)</a:t>
            </a:r>
            <a:r>
              <a:rPr lang="en-GB" sz="700" dirty="0">
                <a:effectLst/>
                <a:latin typeface="Cambria" panose="02040503050406030204" pitchFamily="18" charset="0"/>
                <a:ea typeface="Cambria" panose="02040503050406030204" pitchFamily="18" charset="0"/>
                <a:cs typeface="Times New Roman" panose="02020603050405020304" pitchFamily="18" charset="0"/>
              </a:rPr>
              <a:t>: Conservation of wolves in human settlements</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de-DE"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7"/>
              </a:rPr>
              <a:t>C-601/22 (</a:t>
            </a:r>
            <a:r>
              <a:rPr lang="de-DE"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7"/>
              </a:rPr>
              <a:t>Umweltverband WWF Österreich and </a:t>
            </a:r>
            <a:r>
              <a:rPr lang="de-DE" sz="700" i="1" u="sng" dirty="0" err="1">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7"/>
              </a:rPr>
              <a:t>Others</a:t>
            </a:r>
            <a:r>
              <a:rPr lang="de-DE" sz="700" i="1"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7"/>
              </a:rPr>
              <a:t> v Amt der Tiroler Landesregierung</a:t>
            </a:r>
            <a:r>
              <a:rPr lang="de-DE" sz="700" u="sng" dirty="0">
                <a:solidFill>
                  <a:srgbClr val="0563C1"/>
                </a:solidFill>
                <a:effectLst/>
                <a:latin typeface="Cambria" panose="02040503050406030204" pitchFamily="18" charset="0"/>
                <a:ea typeface="Cambria" panose="02040503050406030204" pitchFamily="18" charset="0"/>
                <a:cs typeface="Times New Roman" panose="02020603050405020304" pitchFamily="18" charset="0"/>
                <a:hlinkClick r:id="rId17"/>
              </a:rPr>
              <a:t>)</a:t>
            </a:r>
            <a:r>
              <a:rPr lang="de-DE" sz="700" dirty="0">
                <a:effectLst/>
                <a:latin typeface="Cambria" panose="02040503050406030204" pitchFamily="18" charset="0"/>
                <a:ea typeface="Cambria" panose="02040503050406030204" pitchFamily="18" charset="0"/>
                <a:cs typeface="Times New Roman" panose="02020603050405020304" pitchFamily="18" charset="0"/>
              </a:rPr>
              <a:t>: Wolf </a:t>
            </a:r>
            <a:r>
              <a:rPr lang="de-DE" sz="700" dirty="0" err="1">
                <a:effectLst/>
                <a:latin typeface="Cambria" panose="02040503050406030204" pitchFamily="18" charset="0"/>
                <a:ea typeface="Cambria" panose="02040503050406030204" pitchFamily="18" charset="0"/>
                <a:cs typeface="Times New Roman" panose="02020603050405020304" pitchFamily="18" charset="0"/>
              </a:rPr>
              <a:t>Conservation</a:t>
            </a:r>
            <a:r>
              <a:rPr lang="de-DE" sz="700" dirty="0">
                <a:effectLst/>
                <a:latin typeface="Cambria" panose="02040503050406030204" pitchFamily="18" charset="0"/>
                <a:ea typeface="Cambria" panose="02040503050406030204" pitchFamily="18" charset="0"/>
                <a:cs typeface="Times New Roman" panose="02020603050405020304" pitchFamily="18" charset="0"/>
              </a:rPr>
              <a:t> </a:t>
            </a:r>
            <a:r>
              <a:rPr lang="de-DE" sz="700" dirty="0" err="1">
                <a:effectLst/>
                <a:latin typeface="Cambria" panose="02040503050406030204" pitchFamily="18" charset="0"/>
                <a:ea typeface="Cambria" panose="02040503050406030204" pitchFamily="18" charset="0"/>
                <a:cs typeface="Times New Roman" panose="02020603050405020304" pitchFamily="18" charset="0"/>
              </a:rPr>
              <a:t>status</a:t>
            </a:r>
            <a:r>
              <a:rPr lang="de-DE" sz="700" dirty="0">
                <a:effectLst/>
                <a:latin typeface="Cambria" panose="02040503050406030204" pitchFamily="18" charset="0"/>
                <a:ea typeface="Cambria" panose="02040503050406030204" pitchFamily="18" charset="0"/>
                <a:cs typeface="Times New Roman" panose="02020603050405020304" pitchFamily="18" charset="0"/>
              </a:rPr>
              <a:t>; </a:t>
            </a:r>
            <a:r>
              <a:rPr lang="de-DE" sz="700" dirty="0" err="1">
                <a:effectLst/>
                <a:latin typeface="Cambria" panose="02040503050406030204" pitchFamily="18" charset="0"/>
                <a:ea typeface="Cambria" panose="02040503050406030204" pitchFamily="18" charset="0"/>
                <a:cs typeface="Times New Roman" panose="02020603050405020304" pitchFamily="18" charset="0"/>
              </a:rPr>
              <a:t>strict</a:t>
            </a:r>
            <a:r>
              <a:rPr lang="de-DE" sz="700" dirty="0">
                <a:effectLst/>
                <a:latin typeface="Cambria" panose="02040503050406030204" pitchFamily="18" charset="0"/>
                <a:ea typeface="Cambria" panose="02040503050406030204" pitchFamily="18" charset="0"/>
                <a:cs typeface="Times New Roman" panose="02020603050405020304" pitchFamily="18" charset="0"/>
              </a:rPr>
              <a:t> </a:t>
            </a:r>
            <a:r>
              <a:rPr lang="de-DE" sz="700" dirty="0" err="1">
                <a:effectLst/>
                <a:latin typeface="Cambria" panose="02040503050406030204" pitchFamily="18" charset="0"/>
                <a:ea typeface="Cambria" panose="02040503050406030204" pitchFamily="18" charset="0"/>
                <a:cs typeface="Times New Roman" panose="02020603050405020304" pitchFamily="18" charset="0"/>
              </a:rPr>
              <a:t>protection</a:t>
            </a:r>
            <a:endParaRPr lang="cs-CZ" sz="700" dirty="0">
              <a:effectLst/>
              <a:latin typeface="Cambria" panose="02040503050406030204" pitchFamily="18" charset="0"/>
              <a:ea typeface="Cambria" panose="020405030504060302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12995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308220"/>
            <a:ext cx="4050305" cy="3000284"/>
          </a:xfrm>
          <a:prstGeom prst="rect">
            <a:avLst/>
          </a:prstGeom>
          <a:noFill/>
          <a:ln>
            <a:noFill/>
          </a:ln>
        </p:spPr>
        <p:txBody>
          <a:bodyPr lIns="91425" tIns="91425" rIns="91425" bIns="91425" anchor="t" anchorCtr="0">
            <a:noAutofit/>
          </a:bodyPr>
          <a:lstStyle/>
          <a:p>
            <a:pPr>
              <a:spcBef>
                <a:spcPts val="600"/>
              </a:spcBef>
            </a:pPr>
            <a:r>
              <a:rPr lang="cs-CZ" sz="2000" b="1" dirty="0">
                <a:solidFill>
                  <a:schemeClr val="accent4"/>
                </a:solidFill>
                <a:latin typeface="Roboto Slab" panose="020B0604020202020204" charset="0"/>
                <a:ea typeface="Roboto Slab" panose="020B0604020202020204" charset="0"/>
                <a:cs typeface="Nixie One"/>
                <a:sym typeface="Nixie One"/>
              </a:rPr>
              <a:t>Example: Protection of bats</a:t>
            </a:r>
            <a:endParaRPr lang="en-US" sz="20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(a) International </a:t>
            </a:r>
            <a:r>
              <a:rPr lang="cs-CZ" sz="2000" b="1" dirty="0" err="1">
                <a:solidFill>
                  <a:schemeClr val="tx1"/>
                </a:solidFill>
                <a:latin typeface="Roboto Slab" panose="020B0604020202020204" charset="0"/>
                <a:ea typeface="Roboto Slab" panose="020B0604020202020204" charset="0"/>
                <a:cs typeface="Nixie One"/>
                <a:sym typeface="Nixie One"/>
              </a:rPr>
              <a:t>law</a:t>
            </a:r>
            <a:r>
              <a:rPr lang="cs-CZ" sz="2000" b="1" dirty="0">
                <a:solidFill>
                  <a:schemeClr val="tx1"/>
                </a:solidFill>
                <a:latin typeface="Roboto Slab" panose="020B0604020202020204" charset="0"/>
                <a:ea typeface="Roboto Slab" panose="020B0604020202020204" charset="0"/>
                <a:cs typeface="Nixie One"/>
                <a:sym typeface="Nixie One"/>
              </a:rPr>
              <a:t>: EUROBATS</a:t>
            </a: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51 species</a:t>
            </a:r>
          </a:p>
          <a:p>
            <a:pPr lvl="0">
              <a:spcBef>
                <a:spcPts val="600"/>
              </a:spcBef>
            </a:pPr>
            <a:r>
              <a:rPr lang="cs-CZ" sz="2000" b="1" dirty="0">
                <a:solidFill>
                  <a:schemeClr val="tx1"/>
                </a:solidFill>
                <a:latin typeface="Roboto Slab" panose="020B0604020202020204" charset="0"/>
                <a:ea typeface="Roboto Slab" panose="020B0604020202020204" charset="0"/>
                <a:cs typeface="Nixie One"/>
                <a:sym typeface="Nixie One"/>
              </a:rPr>
              <a:t>38 parties</a:t>
            </a:r>
          </a:p>
          <a:p>
            <a:pPr lvl="0" algn="just">
              <a:spcBef>
                <a:spcPts val="600"/>
              </a:spcBef>
            </a:pPr>
            <a:r>
              <a:rPr lang="cs-CZ" dirty="0">
                <a:latin typeface="Roboto Slab" pitchFamily="2" charset="0"/>
                <a:ea typeface="Roboto Slab" pitchFamily="2" charset="0"/>
                <a:cs typeface="Roboto Slab" pitchFamily="2" charset="0"/>
              </a:rPr>
              <a:t>S</a:t>
            </a:r>
            <a:r>
              <a:rPr lang="en-US" dirty="0" err="1">
                <a:latin typeface="Roboto Slab" pitchFamily="2" charset="0"/>
                <a:ea typeface="Roboto Slab" pitchFamily="2" charset="0"/>
                <a:cs typeface="Roboto Slab" pitchFamily="2" charset="0"/>
              </a:rPr>
              <a:t>tates</a:t>
            </a:r>
            <a:r>
              <a:rPr lang="en-US" dirty="0">
                <a:latin typeface="Roboto Slab" pitchFamily="2" charset="0"/>
                <a:ea typeface="Roboto Slab" pitchFamily="2" charset="0"/>
                <a:cs typeface="Roboto Slab" pitchFamily="2" charset="0"/>
              </a:rPr>
              <a:t> prohibit the deliberate capture, keeping or killing of bats except for research purposes for which a special permit is required. Furthermore, the </a:t>
            </a:r>
            <a:r>
              <a:rPr lang="cs-CZ" dirty="0" err="1">
                <a:latin typeface="Roboto Slab" pitchFamily="2" charset="0"/>
                <a:ea typeface="Roboto Slab" pitchFamily="2" charset="0"/>
                <a:cs typeface="Roboto Slab" pitchFamily="2" charset="0"/>
              </a:rPr>
              <a:t>Parties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identify important sites for bat conservation, survey the status and trends of bat populations and study their migratory patterns.</a:t>
            </a:r>
            <a:endParaRPr lang="cs-CZ" sz="2000" b="1" dirty="0">
              <a:solidFill>
                <a:schemeClr val="tx1"/>
              </a:solidFill>
              <a:latin typeface="Roboto Slab" pitchFamily="2" charset="0"/>
              <a:ea typeface="Roboto Slab" pitchFamily="2" charset="0"/>
              <a:cs typeface="Roboto Slab" pitchFamily="2" charset="0"/>
              <a:sym typeface="Nixie One"/>
            </a:endParaRPr>
          </a:p>
          <a:p>
            <a:pPr lvl="0">
              <a:spcBef>
                <a:spcPts val="600"/>
              </a:spcBef>
            </a:pPr>
            <a:endParaRPr lang="cs-CZ"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2050" name="Picture 2">
            <a:extLst>
              <a:ext uri="{FF2B5EF4-FFF2-40B4-BE49-F238E27FC236}">
                <a16:creationId xmlns:a16="http://schemas.microsoft.com/office/drawing/2014/main" id="{9C2F6DAC-FB96-7BD6-DE0A-EBE2864A4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337" y="264961"/>
            <a:ext cx="2579459" cy="2306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EF0A3B-CC79-8572-219B-02AB5C9C43DD}"/>
              </a:ext>
            </a:extLst>
          </p:cNvPr>
          <p:cNvPicPr>
            <a:picLocks noChangeAspect="1"/>
          </p:cNvPicPr>
          <p:nvPr/>
        </p:nvPicPr>
        <p:blipFill>
          <a:blip r:embed="rId3"/>
          <a:stretch>
            <a:fillRect/>
          </a:stretch>
        </p:blipFill>
        <p:spPr>
          <a:xfrm>
            <a:off x="7509554" y="53789"/>
            <a:ext cx="1634446" cy="5143500"/>
          </a:xfrm>
          <a:prstGeom prst="rect">
            <a:avLst/>
          </a:prstGeom>
        </p:spPr>
      </p:pic>
      <p:pic>
        <p:nvPicPr>
          <p:cNvPr id="5" name="Obrázek 4">
            <a:extLst>
              <a:ext uri="{FF2B5EF4-FFF2-40B4-BE49-F238E27FC236}">
                <a16:creationId xmlns:a16="http://schemas.microsoft.com/office/drawing/2014/main" id="{0CE655EA-2B8B-2CAE-A0DC-28FCEAC98FF7}"/>
              </a:ext>
            </a:extLst>
          </p:cNvPr>
          <p:cNvPicPr>
            <a:picLocks noChangeAspect="1"/>
          </p:cNvPicPr>
          <p:nvPr/>
        </p:nvPicPr>
        <p:blipFill>
          <a:blip r:embed="rId4"/>
          <a:stretch>
            <a:fillRect/>
          </a:stretch>
        </p:blipFill>
        <p:spPr>
          <a:xfrm>
            <a:off x="5103168" y="2625539"/>
            <a:ext cx="2029859" cy="2316839"/>
          </a:xfrm>
          <a:prstGeom prst="rect">
            <a:avLst/>
          </a:prstGeom>
        </p:spPr>
      </p:pic>
    </p:spTree>
    <p:extLst>
      <p:ext uri="{BB962C8B-B14F-4D97-AF65-F5344CB8AC3E}">
        <p14:creationId xmlns:p14="http://schemas.microsoft.com/office/powerpoint/2010/main" val="22447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5566971-012B-65B8-DD76-C31AFB427012}"/>
              </a:ext>
            </a:extLst>
          </p:cNvPr>
          <p:cNvPicPr>
            <a:picLocks noChangeAspect="1"/>
          </p:cNvPicPr>
          <p:nvPr/>
        </p:nvPicPr>
        <p:blipFill>
          <a:blip r:embed="rId2"/>
          <a:stretch>
            <a:fillRect/>
          </a:stretch>
        </p:blipFill>
        <p:spPr>
          <a:xfrm>
            <a:off x="55418" y="825850"/>
            <a:ext cx="9144000" cy="3297836"/>
          </a:xfrm>
          <a:prstGeom prst="rect">
            <a:avLst/>
          </a:prstGeom>
        </p:spPr>
      </p:pic>
    </p:spTree>
    <p:extLst>
      <p:ext uri="{BB962C8B-B14F-4D97-AF65-F5344CB8AC3E}">
        <p14:creationId xmlns:p14="http://schemas.microsoft.com/office/powerpoint/2010/main" val="1447322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Example: Protection of bats</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latin typeface="Roboto Slab" panose="020B0604020202020204" charset="0"/>
                <a:ea typeface="Roboto Slab" panose="020B0604020202020204" charset="0"/>
                <a:cs typeface="Nixie One"/>
                <a:sym typeface="Nixie One"/>
              </a:rPr>
              <a:t>EU </a:t>
            </a:r>
            <a:r>
              <a:rPr lang="cs-CZ" sz="1800" b="1" dirty="0" err="1">
                <a:solidFill>
                  <a:schemeClr val="tx1"/>
                </a:solidFill>
                <a:latin typeface="Roboto Slab" panose="020B0604020202020204" charset="0"/>
                <a:ea typeface="Roboto Slab" panose="020B0604020202020204" charset="0"/>
                <a:cs typeface="Nixie One"/>
                <a:sym typeface="Nixie One"/>
              </a:rPr>
              <a:t>law</a:t>
            </a: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sz="1800" b="1" dirty="0">
                <a:solidFill>
                  <a:schemeClr val="tx1"/>
                </a:solidFill>
                <a:latin typeface="Roboto Slab" panose="020B0604020202020204" charset="0"/>
                <a:ea typeface="Roboto Slab" panose="020B0604020202020204" charset="0"/>
                <a:cs typeface="Nixie One"/>
                <a:sym typeface="Nixie One"/>
              </a:rPr>
              <a:t>The Habitats Directive</a:t>
            </a: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Bats are a European Protected Species, included in Annex 4 of </a:t>
            </a:r>
            <a:r>
              <a:rPr lang="cs-CZ" dirty="0">
                <a:solidFill>
                  <a:schemeClr val="tx1"/>
                </a:solidFill>
                <a:latin typeface="Roboto Slab" panose="020B0604020202020204" charset="0"/>
                <a:ea typeface="Roboto Slab" panose="020B0604020202020204" charset="0"/>
                <a:cs typeface="Nixie One"/>
                <a:sym typeface="Nixie One"/>
              </a:rPr>
              <a:t>the Habitats Directive - </a:t>
            </a:r>
            <a:r>
              <a:rPr lang="en-US" dirty="0">
                <a:solidFill>
                  <a:schemeClr val="tx1"/>
                </a:solidFill>
                <a:latin typeface="Roboto Slab" panose="020B0604020202020204" charset="0"/>
                <a:ea typeface="Roboto Slab" panose="020B0604020202020204" charset="0"/>
                <a:cs typeface="Nixie One"/>
                <a:sym typeface="Nixie One"/>
              </a:rPr>
              <a:t>referred to as “Microchiroptera”.</a:t>
            </a: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Article 12 sets out legal protection for bats and their roosts.</a:t>
            </a:r>
          </a:p>
          <a:p>
            <a:pPr lvl="0">
              <a:spcBef>
                <a:spcPts val="600"/>
              </a:spcBef>
            </a:pPr>
            <a:r>
              <a:rPr lang="en-US" dirty="0">
                <a:solidFill>
                  <a:schemeClr val="tx1"/>
                </a:solidFill>
                <a:latin typeface="Roboto Slab" panose="020B0604020202020204" charset="0"/>
                <a:ea typeface="Roboto Slab" panose="020B0604020202020204" charset="0"/>
                <a:cs typeface="Nixie One"/>
                <a:sym typeface="Nixie One"/>
              </a:rPr>
              <a:t>Under Annex 2 it also sets out which bat species </a:t>
            </a:r>
            <a:r>
              <a:rPr lang="cs-CZ" dirty="0" err="1">
                <a:solidFill>
                  <a:schemeClr val="tx1"/>
                </a:solidFill>
                <a:latin typeface="Roboto Slab" panose="020B0604020202020204" charset="0"/>
                <a:ea typeface="Roboto Slab" panose="020B0604020202020204" charset="0"/>
                <a:cs typeface="Nixie One"/>
                <a:sym typeface="Nixie One"/>
              </a:rPr>
              <a:t>should</a:t>
            </a:r>
            <a:r>
              <a:rPr lang="en-US" dirty="0">
                <a:solidFill>
                  <a:schemeClr val="tx1"/>
                </a:solidFill>
                <a:latin typeface="Roboto Slab" panose="020B0604020202020204" charset="0"/>
                <a:ea typeface="Roboto Slab" panose="020B0604020202020204" charset="0"/>
                <a:cs typeface="Nixie One"/>
                <a:sym typeface="Nixie One"/>
              </a:rPr>
              <a:t> have Special Areas of Conservation designated for them- Greater horseshoe, Lesser horseshoe, Barbastelle and </a:t>
            </a:r>
            <a:r>
              <a:rPr lang="en-US" dirty="0" err="1">
                <a:solidFill>
                  <a:schemeClr val="tx1"/>
                </a:solidFill>
                <a:latin typeface="Roboto Slab" panose="020B0604020202020204" charset="0"/>
                <a:ea typeface="Roboto Slab" panose="020B0604020202020204" charset="0"/>
                <a:cs typeface="Nixie One"/>
                <a:sym typeface="Nixie One"/>
              </a:rPr>
              <a:t>Bechstein’s</a:t>
            </a:r>
            <a:r>
              <a:rPr lang="en-US" dirty="0">
                <a:solidFill>
                  <a:schemeClr val="tx1"/>
                </a:solidFill>
                <a:latin typeface="Roboto Slab" panose="020B0604020202020204" charset="0"/>
                <a:ea typeface="Roboto Slab" panose="020B0604020202020204" charset="0"/>
                <a:cs typeface="Nixie One"/>
                <a:sym typeface="Nixie One"/>
              </a:rPr>
              <a:t>.</a:t>
            </a: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4" name="Obrázek 3">
            <a:extLst>
              <a:ext uri="{FF2B5EF4-FFF2-40B4-BE49-F238E27FC236}">
                <a16:creationId xmlns:a16="http://schemas.microsoft.com/office/drawing/2014/main" id="{2A1CD721-0B63-3025-144C-EC48818C55F0}"/>
              </a:ext>
            </a:extLst>
          </p:cNvPr>
          <p:cNvPicPr>
            <a:picLocks noChangeAspect="1"/>
          </p:cNvPicPr>
          <p:nvPr/>
        </p:nvPicPr>
        <p:blipFill>
          <a:blip r:embed="rId2"/>
          <a:stretch>
            <a:fillRect/>
          </a:stretch>
        </p:blipFill>
        <p:spPr>
          <a:xfrm>
            <a:off x="746311" y="1260258"/>
            <a:ext cx="5164791" cy="1183124"/>
          </a:xfrm>
          <a:prstGeom prst="rect">
            <a:avLst/>
          </a:prstGeom>
        </p:spPr>
      </p:pic>
    </p:spTree>
    <p:extLst>
      <p:ext uri="{BB962C8B-B14F-4D97-AF65-F5344CB8AC3E}">
        <p14:creationId xmlns:p14="http://schemas.microsoft.com/office/powerpoint/2010/main" val="33914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Czech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 </a:t>
            </a:r>
            <a:r>
              <a:rPr lang="cs-CZ" sz="1800" b="1" dirty="0" err="1">
                <a:solidFill>
                  <a:schemeClr val="accent4"/>
                </a:solidFill>
                <a:latin typeface="Roboto Slab" panose="020B0604020202020204" charset="0"/>
                <a:ea typeface="Roboto Slab" panose="020B0604020202020204" charset="0"/>
                <a:cs typeface="Nixie One"/>
                <a:sym typeface="Nixie One"/>
              </a:rPr>
              <a:t>Act</a:t>
            </a:r>
            <a:r>
              <a:rPr lang="cs-CZ" sz="1800" b="1" dirty="0">
                <a:solidFill>
                  <a:schemeClr val="accent4"/>
                </a:solidFill>
                <a:latin typeface="Roboto Slab" panose="020B0604020202020204" charset="0"/>
                <a:ea typeface="Roboto Slab" panose="020B0604020202020204" charset="0"/>
                <a:cs typeface="Nixie One"/>
                <a:sym typeface="Nixie One"/>
              </a:rPr>
              <a:t> No. 114/1992, on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of</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and </a:t>
            </a:r>
            <a:r>
              <a:rPr lang="cs-CZ" sz="1800" b="1" dirty="0" err="1">
                <a:solidFill>
                  <a:schemeClr val="accent4"/>
                </a:solidFill>
                <a:latin typeface="Roboto Slab" panose="020B0604020202020204" charset="0"/>
                <a:ea typeface="Roboto Slab" panose="020B0604020202020204" charset="0"/>
                <a:cs typeface="Nixie One"/>
                <a:sym typeface="Nixie One"/>
              </a:rPr>
              <a:t>Landscape</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5" name="Obrázek 4">
            <a:extLst>
              <a:ext uri="{FF2B5EF4-FFF2-40B4-BE49-F238E27FC236}">
                <a16:creationId xmlns:a16="http://schemas.microsoft.com/office/drawing/2014/main" id="{C1B324C5-9619-FAD0-E1F4-D450CE898B44}"/>
              </a:ext>
            </a:extLst>
          </p:cNvPr>
          <p:cNvPicPr>
            <a:picLocks noChangeAspect="1"/>
          </p:cNvPicPr>
          <p:nvPr/>
        </p:nvPicPr>
        <p:blipFill>
          <a:blip r:embed="rId2"/>
          <a:stretch>
            <a:fillRect/>
          </a:stretch>
        </p:blipFill>
        <p:spPr>
          <a:xfrm>
            <a:off x="794498" y="839321"/>
            <a:ext cx="5411321" cy="3251646"/>
          </a:xfrm>
          <a:prstGeom prst="rect">
            <a:avLst/>
          </a:prstGeom>
        </p:spPr>
      </p:pic>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CE1FB2F-3FDA-2149-AA89-2606F862A48E}"/>
              </a:ext>
            </a:extLst>
          </p:cNvPr>
          <p:cNvPicPr>
            <a:picLocks noChangeAspect="1"/>
          </p:cNvPicPr>
          <p:nvPr/>
        </p:nvPicPr>
        <p:blipFill>
          <a:blip r:embed="rId3"/>
          <a:stretch>
            <a:fillRect/>
          </a:stretch>
        </p:blipFill>
        <p:spPr>
          <a:xfrm>
            <a:off x="3568233" y="834059"/>
            <a:ext cx="5575767" cy="3780181"/>
          </a:xfrm>
          <a:prstGeom prst="rect">
            <a:avLst/>
          </a:prstGeom>
        </p:spPr>
      </p:pic>
      <p:sp>
        <p:nvSpPr>
          <p:cNvPr id="3" name="TextovéPole 2">
            <a:extLst>
              <a:ext uri="{FF2B5EF4-FFF2-40B4-BE49-F238E27FC236}">
                <a16:creationId xmlns:a16="http://schemas.microsoft.com/office/drawing/2014/main" id="{DB886977-D64F-20D2-47FF-92B09B7575EF}"/>
              </a:ext>
            </a:extLst>
          </p:cNvPr>
          <p:cNvSpPr txBox="1"/>
          <p:nvPr/>
        </p:nvSpPr>
        <p:spPr>
          <a:xfrm>
            <a:off x="1001806" y="4598894"/>
            <a:ext cx="7912532" cy="523220"/>
          </a:xfrm>
          <a:prstGeom prst="rect">
            <a:avLst/>
          </a:prstGeom>
          <a:noFill/>
        </p:spPr>
        <p:txBody>
          <a:bodyPr wrap="square" rtlCol="0">
            <a:spAutoFit/>
          </a:bodyPr>
          <a:lstStyle/>
          <a:p>
            <a:r>
              <a:rPr lang="en-US" dirty="0">
                <a:latin typeface="Roboto Slab" pitchFamily="2" charset="0"/>
                <a:ea typeface="Roboto Slab" pitchFamily="2" charset="0"/>
                <a:cs typeface="Roboto Slab" pitchFamily="2" charset="0"/>
              </a:rPr>
              <a:t>There are 26 Protected Landscape Areas (IUCN Category V) and 4 National Parks (Category II) in the Czech Republic, and hundreds of small scale protected areas of different categories.</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10172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Czech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 </a:t>
            </a:r>
            <a:r>
              <a:rPr lang="cs-CZ" sz="1800" b="1" dirty="0" err="1">
                <a:solidFill>
                  <a:schemeClr val="accent4"/>
                </a:solidFill>
                <a:latin typeface="Roboto Slab" panose="020B0604020202020204" charset="0"/>
                <a:ea typeface="Roboto Slab" panose="020B0604020202020204" charset="0"/>
                <a:cs typeface="Nixie One"/>
                <a:sym typeface="Nixie One"/>
              </a:rPr>
              <a:t>Act</a:t>
            </a:r>
            <a:r>
              <a:rPr lang="cs-CZ" sz="1800" b="1" dirty="0">
                <a:solidFill>
                  <a:schemeClr val="accent4"/>
                </a:solidFill>
                <a:latin typeface="Roboto Slab" panose="020B0604020202020204" charset="0"/>
                <a:ea typeface="Roboto Slab" panose="020B0604020202020204" charset="0"/>
                <a:cs typeface="Nixie One"/>
                <a:sym typeface="Nixie One"/>
              </a:rPr>
              <a:t> No. 114/1992, on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of</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and </a:t>
            </a:r>
            <a:r>
              <a:rPr lang="cs-CZ" sz="1800" b="1" dirty="0" err="1">
                <a:solidFill>
                  <a:schemeClr val="accent4"/>
                </a:solidFill>
                <a:latin typeface="Roboto Slab" panose="020B0604020202020204" charset="0"/>
                <a:ea typeface="Roboto Slab" panose="020B0604020202020204" charset="0"/>
                <a:cs typeface="Nixie One"/>
                <a:sym typeface="Nixie One"/>
              </a:rPr>
              <a:t>Landscape</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a:extLst>
              <a:ext uri="{FF2B5EF4-FFF2-40B4-BE49-F238E27FC236}">
                <a16:creationId xmlns:a16="http://schemas.microsoft.com/office/drawing/2014/main" id="{8B631240-954E-87CE-E9C2-734B9DDD0498}"/>
              </a:ext>
            </a:extLst>
          </p:cNvPr>
          <p:cNvPicPr>
            <a:picLocks noChangeAspect="1"/>
          </p:cNvPicPr>
          <p:nvPr/>
        </p:nvPicPr>
        <p:blipFill>
          <a:blip r:embed="rId2"/>
          <a:stretch>
            <a:fillRect/>
          </a:stretch>
        </p:blipFill>
        <p:spPr>
          <a:xfrm>
            <a:off x="476250" y="973231"/>
            <a:ext cx="4762500" cy="3371850"/>
          </a:xfrm>
          <a:prstGeom prst="rect">
            <a:avLst/>
          </a:prstGeom>
        </p:spPr>
      </p:pic>
      <p:pic>
        <p:nvPicPr>
          <p:cNvPr id="10" name="Obrázek 9">
            <a:extLst>
              <a:ext uri="{FF2B5EF4-FFF2-40B4-BE49-F238E27FC236}">
                <a16:creationId xmlns:a16="http://schemas.microsoft.com/office/drawing/2014/main" id="{BFF747FF-74BA-A35E-AF13-3A84B0CFE50B}"/>
              </a:ext>
            </a:extLst>
          </p:cNvPr>
          <p:cNvPicPr>
            <a:picLocks noChangeAspect="1"/>
          </p:cNvPicPr>
          <p:nvPr/>
        </p:nvPicPr>
        <p:blipFill>
          <a:blip r:embed="rId3"/>
          <a:stretch>
            <a:fillRect/>
          </a:stretch>
        </p:blipFill>
        <p:spPr>
          <a:xfrm>
            <a:off x="3924300" y="1647825"/>
            <a:ext cx="4743450" cy="3219450"/>
          </a:xfrm>
          <a:prstGeom prst="rect">
            <a:avLst/>
          </a:prstGeom>
        </p:spPr>
      </p:pic>
      <p:sp>
        <p:nvSpPr>
          <p:cNvPr id="11" name="TextovéPole 10">
            <a:extLst>
              <a:ext uri="{FF2B5EF4-FFF2-40B4-BE49-F238E27FC236}">
                <a16:creationId xmlns:a16="http://schemas.microsoft.com/office/drawing/2014/main" id="{853CD47E-1A6A-FEFD-FB0F-665ECB77CE6C}"/>
              </a:ext>
            </a:extLst>
          </p:cNvPr>
          <p:cNvSpPr txBox="1"/>
          <p:nvPr/>
        </p:nvSpPr>
        <p:spPr>
          <a:xfrm>
            <a:off x="1001806" y="4598894"/>
            <a:ext cx="7912532" cy="307777"/>
          </a:xfrm>
          <a:prstGeom prst="rect">
            <a:avLst/>
          </a:prstGeom>
          <a:noFill/>
        </p:spPr>
        <p:txBody>
          <a:bodyPr wrap="square" rtlCol="0">
            <a:spAutoFit/>
          </a:bodyPr>
          <a:lstStyle/>
          <a:p>
            <a:r>
              <a:rPr lang="cs-CZ" dirty="0" err="1">
                <a:latin typeface="Roboto Slab" pitchFamily="2" charset="0"/>
                <a:ea typeface="Roboto Slab" pitchFamily="2" charset="0"/>
                <a:cs typeface="Roboto Slab" pitchFamily="2" charset="0"/>
              </a:rPr>
              <a:t>The</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traditional</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system</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is</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combined</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with</a:t>
            </a:r>
            <a:r>
              <a:rPr lang="cs-CZ" dirty="0">
                <a:latin typeface="Roboto Slab" pitchFamily="2" charset="0"/>
                <a:ea typeface="Roboto Slab" pitchFamily="2" charset="0"/>
                <a:cs typeface="Roboto Slab" pitchFamily="2" charset="0"/>
              </a:rPr>
              <a:t> Natura 2000 EU network.</a:t>
            </a:r>
          </a:p>
        </p:txBody>
      </p:sp>
    </p:spTree>
    <p:extLst>
      <p:ext uri="{BB962C8B-B14F-4D97-AF65-F5344CB8AC3E}">
        <p14:creationId xmlns:p14="http://schemas.microsoft.com/office/powerpoint/2010/main" val="145708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45EB-77F8-0F1F-B716-6F71C5DCC932}"/>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8DA25189-272A-6EB4-8E9F-3C0E20161E81}"/>
              </a:ext>
            </a:extLst>
          </p:cNvPr>
          <p:cNvPicPr>
            <a:picLocks noChangeAspect="1"/>
          </p:cNvPicPr>
          <p:nvPr/>
        </p:nvPicPr>
        <p:blipFill>
          <a:blip r:embed="rId2"/>
          <a:stretch>
            <a:fillRect/>
          </a:stretch>
        </p:blipFill>
        <p:spPr>
          <a:xfrm>
            <a:off x="771384" y="0"/>
            <a:ext cx="7601231" cy="5143500"/>
          </a:xfrm>
          <a:prstGeom prst="rect">
            <a:avLst/>
          </a:prstGeom>
        </p:spPr>
      </p:pic>
    </p:spTree>
    <p:extLst>
      <p:ext uri="{BB962C8B-B14F-4D97-AF65-F5344CB8AC3E}">
        <p14:creationId xmlns:p14="http://schemas.microsoft.com/office/powerpoint/2010/main" val="113172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238F-3C77-C814-D604-E4E11DD3142C}"/>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3D097E39-AA5B-1E1B-85D6-DA6FD8F1FECB}"/>
              </a:ext>
            </a:extLst>
          </p:cNvPr>
          <p:cNvSpPr txBox="1"/>
          <p:nvPr/>
        </p:nvSpPr>
        <p:spPr>
          <a:xfrm>
            <a:off x="621792" y="341376"/>
            <a:ext cx="2682240" cy="2585323"/>
          </a:xfrm>
          <a:prstGeom prst="rect">
            <a:avLst/>
          </a:prstGeom>
          <a:noFill/>
        </p:spPr>
        <p:txBody>
          <a:bodyPr wrap="square" rtlCol="0">
            <a:spAutoFit/>
          </a:bodyPr>
          <a:lstStyle/>
          <a:p>
            <a:r>
              <a:rPr lang="cs-CZ" sz="1800" b="1" dirty="0">
                <a:highlight>
                  <a:srgbClr val="FFFF00"/>
                </a:highlight>
                <a:latin typeface="Cambria" panose="02040503050406030204" pitchFamily="18" charset="0"/>
                <a:ea typeface="Cambria" panose="02040503050406030204" pitchFamily="18" charset="0"/>
              </a:rPr>
              <a:t>NATURE RESTORATION LAW </a:t>
            </a:r>
            <a:r>
              <a:rPr lang="cs-CZ" sz="1800" b="1" dirty="0">
                <a:latin typeface="Cambria" panose="02040503050406030204" pitchFamily="18" charset="0"/>
                <a:ea typeface="Cambria" panose="02040503050406030204" pitchFamily="18" charset="0"/>
              </a:rPr>
              <a:t>- </a:t>
            </a:r>
            <a:r>
              <a:rPr lang="en-US" sz="1800" b="1" dirty="0">
                <a:latin typeface="Cambria" panose="02040503050406030204" pitchFamily="18" charset="0"/>
                <a:ea typeface="Cambria" panose="02040503050406030204" pitchFamily="18" charset="0"/>
              </a:rPr>
              <a:t>Regulation (EU) 2024/1991 of the European Parliament and of the Council of 24 June 2024 on nature restoration and amending Regulation (EU) 2022/869</a:t>
            </a:r>
            <a:endParaRPr lang="cs-CZ" sz="1800" b="1" dirty="0">
              <a:latin typeface="Cambria" panose="02040503050406030204" pitchFamily="18" charset="0"/>
              <a:ea typeface="Cambria" panose="02040503050406030204" pitchFamily="18" charset="0"/>
            </a:endParaRPr>
          </a:p>
        </p:txBody>
      </p:sp>
      <p:pic>
        <p:nvPicPr>
          <p:cNvPr id="6" name="Obrázek 5">
            <a:extLst>
              <a:ext uri="{FF2B5EF4-FFF2-40B4-BE49-F238E27FC236}">
                <a16:creationId xmlns:a16="http://schemas.microsoft.com/office/drawing/2014/main" id="{F5E67EC7-BAC2-FE9F-1DA2-318B1764E253}"/>
              </a:ext>
            </a:extLst>
          </p:cNvPr>
          <p:cNvPicPr>
            <a:picLocks noChangeAspect="1"/>
          </p:cNvPicPr>
          <p:nvPr/>
        </p:nvPicPr>
        <p:blipFill>
          <a:blip r:embed="rId2"/>
          <a:stretch>
            <a:fillRect/>
          </a:stretch>
        </p:blipFill>
        <p:spPr>
          <a:xfrm>
            <a:off x="3316740" y="0"/>
            <a:ext cx="5389896" cy="5143500"/>
          </a:xfrm>
          <a:prstGeom prst="rect">
            <a:avLst/>
          </a:prstGeom>
        </p:spPr>
      </p:pic>
      <p:pic>
        <p:nvPicPr>
          <p:cNvPr id="9" name="Obrázek 8">
            <a:extLst>
              <a:ext uri="{FF2B5EF4-FFF2-40B4-BE49-F238E27FC236}">
                <a16:creationId xmlns:a16="http://schemas.microsoft.com/office/drawing/2014/main" id="{A96F20F7-DB4B-DF12-6D7C-1BA312222EDE}"/>
              </a:ext>
            </a:extLst>
          </p:cNvPr>
          <p:cNvPicPr>
            <a:picLocks noChangeAspect="1"/>
          </p:cNvPicPr>
          <p:nvPr/>
        </p:nvPicPr>
        <p:blipFill>
          <a:blip r:embed="rId3"/>
          <a:stretch>
            <a:fillRect/>
          </a:stretch>
        </p:blipFill>
        <p:spPr>
          <a:xfrm>
            <a:off x="929400" y="3133444"/>
            <a:ext cx="6163535" cy="2010056"/>
          </a:xfrm>
          <a:prstGeom prst="rect">
            <a:avLst/>
          </a:prstGeom>
        </p:spPr>
      </p:pic>
    </p:spTree>
    <p:extLst>
      <p:ext uri="{BB962C8B-B14F-4D97-AF65-F5344CB8AC3E}">
        <p14:creationId xmlns:p14="http://schemas.microsoft.com/office/powerpoint/2010/main" val="130835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E945A-C150-3A4D-BF71-2C7D8AA7B607}"/>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CAAA030E-6D6B-0EBC-9E18-AC3BA5726F25}"/>
              </a:ext>
            </a:extLst>
          </p:cNvPr>
          <p:cNvSpPr txBox="1"/>
          <p:nvPr/>
        </p:nvSpPr>
        <p:spPr>
          <a:xfrm>
            <a:off x="621792" y="341376"/>
            <a:ext cx="7559040" cy="646331"/>
          </a:xfrm>
          <a:prstGeom prst="rect">
            <a:avLst/>
          </a:prstGeom>
          <a:noFill/>
        </p:spPr>
        <p:txBody>
          <a:bodyPr wrap="square" rtlCol="0">
            <a:spAutoFit/>
          </a:bodyPr>
          <a:lstStyle/>
          <a:p>
            <a:r>
              <a:rPr lang="cs-CZ" sz="1800" b="1" dirty="0">
                <a:highlight>
                  <a:srgbClr val="FFFF00"/>
                </a:highlight>
                <a:latin typeface="Cambria" panose="02040503050406030204" pitchFamily="18" charset="0"/>
                <a:ea typeface="Cambria" panose="02040503050406030204" pitchFamily="18" charset="0"/>
              </a:rPr>
              <a:t>EU DEFORESTATION REGULATION - </a:t>
            </a:r>
            <a:r>
              <a:rPr lang="en-US" sz="1800" b="1" dirty="0">
                <a:latin typeface="Cambria" panose="02040503050406030204" pitchFamily="18" charset="0"/>
                <a:ea typeface="Cambria" panose="02040503050406030204" pitchFamily="18" charset="0"/>
              </a:rPr>
              <a:t>Regulation on deforestation-free products (Regulation (EU) No 2023/1115)</a:t>
            </a:r>
            <a:endParaRPr lang="cs-CZ" sz="1800" b="1" dirty="0">
              <a:latin typeface="Cambria" panose="02040503050406030204" pitchFamily="18" charset="0"/>
              <a:ea typeface="Cambria" panose="02040503050406030204" pitchFamily="18" charset="0"/>
            </a:endParaRPr>
          </a:p>
        </p:txBody>
      </p:sp>
      <p:sp>
        <p:nvSpPr>
          <p:cNvPr id="3" name="TextovéPole 2">
            <a:extLst>
              <a:ext uri="{FF2B5EF4-FFF2-40B4-BE49-F238E27FC236}">
                <a16:creationId xmlns:a16="http://schemas.microsoft.com/office/drawing/2014/main" id="{D542D109-6D45-6278-BAFC-FF0921C02CC3}"/>
              </a:ext>
            </a:extLst>
          </p:cNvPr>
          <p:cNvSpPr txBox="1"/>
          <p:nvPr/>
        </p:nvSpPr>
        <p:spPr>
          <a:xfrm>
            <a:off x="670560" y="987707"/>
            <a:ext cx="8217408"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Under the EUDR, any operator or trader who places </a:t>
            </a:r>
            <a:r>
              <a:rPr lang="en-US" b="1" dirty="0">
                <a:latin typeface="Cambria" panose="02040503050406030204" pitchFamily="18" charset="0"/>
                <a:ea typeface="Cambria" panose="02040503050406030204" pitchFamily="18" charset="0"/>
              </a:rPr>
              <a:t>commodities like soy, beef, palm oil, wood, cocoa, coffee, or rubber commodities on the EU market, or exports from it, must be able to prove that the products do not originate from recently deforested land or have contributed to forest </a:t>
            </a:r>
            <a:r>
              <a:rPr lang="en-US" dirty="0">
                <a:latin typeface="Cambria" panose="02040503050406030204" pitchFamily="18" charset="0"/>
                <a:ea typeface="Cambria" panose="02040503050406030204" pitchFamily="18" charset="0"/>
              </a:rPr>
              <a:t>degradation. Relevant goods must also be covered by a due diligence statement and be produced in accordance with applicable local laws. The EUDR does not include ‘compound feed’ in the Annex I of relevant commodities or products, meaning the placement of compound feed on the EU market is excluded from the scope of the EUDR requirements. Compound feed containing relevant commodities and products, such as soy and palm oil products, is not subject to the EUDR, except certain traceability requirements linked to feed containing soy and/or palm products destined for cattle.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Products produced inside the EU are subject to the same requirements as those produced outside the EU. The EUDR applies to products listed in Annex I, whether they are produced in the EU or imported.</a:t>
            </a:r>
            <a:endParaRPr lang="cs-CZ"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For instance, if an EU company produces chocolate (code 1806, which is included in Annex I), then it will be considered an operator subject to the obligations of the EUDR, even if the cocoa powder used in the chocolate has already been placed on the market and fulfilled the due diligence requirements. In contrast, if an EU company produces soap – which is not included in Annex I –, it will not be subject to the requirements of the Regulation, even if the soap contains palm oil.</a:t>
            </a:r>
          </a:p>
          <a:p>
            <a:endParaRPr lang="cs-CZ" dirty="0"/>
          </a:p>
        </p:txBody>
      </p:sp>
    </p:spTree>
    <p:extLst>
      <p:ext uri="{BB962C8B-B14F-4D97-AF65-F5344CB8AC3E}">
        <p14:creationId xmlns:p14="http://schemas.microsoft.com/office/powerpoint/2010/main" val="192302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sz="2000" dirty="0" err="1"/>
              <a:t>Practical</a:t>
            </a:r>
            <a:r>
              <a:rPr lang="cs-CZ" sz="2000" dirty="0"/>
              <a:t> </a:t>
            </a:r>
            <a:r>
              <a:rPr lang="cs-CZ" sz="2000" dirty="0" err="1"/>
              <a:t>task</a:t>
            </a:r>
            <a:endParaRPr lang="en" sz="2000" dirty="0"/>
          </a:p>
        </p:txBody>
      </p:sp>
      <p:sp>
        <p:nvSpPr>
          <p:cNvPr id="119" name="Shape 119"/>
          <p:cNvSpPr txBox="1"/>
          <p:nvPr/>
        </p:nvSpPr>
        <p:spPr>
          <a:xfrm>
            <a:off x="751754" y="1994108"/>
            <a:ext cx="7855797" cy="3000284"/>
          </a:xfrm>
          <a:prstGeom prst="rect">
            <a:avLst/>
          </a:prstGeom>
          <a:noFill/>
          <a:ln>
            <a:noFill/>
          </a:ln>
        </p:spPr>
        <p:txBody>
          <a:bodyPr lIns="91425" tIns="91425" rIns="91425" bIns="91425" anchor="t" anchorCtr="0">
            <a:noAutofit/>
          </a:bodyPr>
          <a:lstStyle/>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Does</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your</a:t>
            </a:r>
            <a:r>
              <a:rPr lang="cs-CZ" sz="1600" b="1" dirty="0">
                <a:solidFill>
                  <a:schemeClr val="tx1"/>
                </a:solidFill>
                <a:latin typeface="Cambria" panose="02040503050406030204" pitchFamily="18" charset="0"/>
                <a:ea typeface="Cambria" panose="02040503050406030204" pitchFamily="18" charset="0"/>
                <a:cs typeface="Nixie One"/>
                <a:sym typeface="Nixie One"/>
              </a:rPr>
              <a:t> country set a network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of</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traditional</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protected</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sites</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p>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What</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is</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the</a:t>
            </a:r>
            <a:r>
              <a:rPr lang="cs-CZ" sz="1600" b="1" dirty="0">
                <a:solidFill>
                  <a:schemeClr val="tx1"/>
                </a:solidFill>
                <a:latin typeface="Cambria" panose="02040503050406030204" pitchFamily="18" charset="0"/>
                <a:ea typeface="Cambria" panose="02040503050406030204" pitchFamily="18" charset="0"/>
                <a:cs typeface="Nixie One"/>
                <a:sym typeface="Nixie One"/>
              </a:rPr>
              <a:t> hierarchy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of</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the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protective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system</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p>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Which</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protective</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measures</a:t>
            </a:r>
            <a:r>
              <a:rPr lang="cs-CZ" sz="1600" b="1" dirty="0">
                <a:solidFill>
                  <a:schemeClr val="tx1"/>
                </a:solidFill>
                <a:latin typeface="Cambria" panose="02040503050406030204" pitchFamily="18" charset="0"/>
                <a:ea typeface="Cambria" panose="02040503050406030204" pitchFamily="18" charset="0"/>
                <a:cs typeface="Nixie One"/>
                <a:sym typeface="Nixie One"/>
              </a:rPr>
              <a:t> are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used</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endParaRPr lang="en-US" sz="1600" b="1"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216608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568759" y="261155"/>
            <a:ext cx="8238002" cy="3000284"/>
          </a:xfrm>
          <a:prstGeom prst="rect">
            <a:avLst/>
          </a:prstGeom>
          <a:noFill/>
          <a:ln>
            <a:noFill/>
          </a:ln>
        </p:spPr>
        <p:txBody>
          <a:bodyPr lIns="91425" tIns="91425" rIns="91425" bIns="91425" anchor="t" anchorCtr="0">
            <a:noAutofit/>
          </a:bodyPr>
          <a:lstStyle/>
          <a:p>
            <a:pPr>
              <a:spcBef>
                <a:spcPts val="600"/>
              </a:spcBef>
            </a:pPr>
            <a:r>
              <a:rPr lang="cs-CZ" sz="2000" b="1" dirty="0">
                <a:solidFill>
                  <a:schemeClr val="accent4"/>
                </a:solidFill>
                <a:latin typeface="Roboto Slab" panose="020B0604020202020204" charset="0"/>
                <a:ea typeface="Roboto Slab" panose="020B0604020202020204" charset="0"/>
                <a:cs typeface="Nixie One"/>
                <a:sym typeface="Nixie One"/>
              </a:rPr>
              <a:t>Example: The Golden Beetle</a:t>
            </a:r>
            <a:endParaRPr lang="en-US" sz="20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cs-CZ" sz="20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4" name="Picture 3">
            <a:extLst>
              <a:ext uri="{FF2B5EF4-FFF2-40B4-BE49-F238E27FC236}">
                <a16:creationId xmlns:a16="http://schemas.microsoft.com/office/drawing/2014/main" id="{61436110-6D67-75DA-9905-07A8316FF3BD}"/>
              </a:ext>
            </a:extLst>
          </p:cNvPr>
          <p:cNvPicPr>
            <a:picLocks noChangeAspect="1"/>
          </p:cNvPicPr>
          <p:nvPr/>
        </p:nvPicPr>
        <p:blipFill>
          <a:blip r:embed="rId2"/>
          <a:stretch>
            <a:fillRect/>
          </a:stretch>
        </p:blipFill>
        <p:spPr>
          <a:xfrm>
            <a:off x="658996" y="842345"/>
            <a:ext cx="6481482" cy="3024692"/>
          </a:xfrm>
          <a:prstGeom prst="rect">
            <a:avLst/>
          </a:prstGeom>
        </p:spPr>
      </p:pic>
      <p:pic>
        <p:nvPicPr>
          <p:cNvPr id="3" name="Picture 4">
            <a:extLst>
              <a:ext uri="{FF2B5EF4-FFF2-40B4-BE49-F238E27FC236}">
                <a16:creationId xmlns:a16="http://schemas.microsoft.com/office/drawing/2014/main" id="{AB713F78-85A6-D7EA-551D-C438A8D20633}"/>
              </a:ext>
            </a:extLst>
          </p:cNvPr>
          <p:cNvPicPr>
            <a:picLocks noChangeAspect="1"/>
          </p:cNvPicPr>
          <p:nvPr/>
        </p:nvPicPr>
        <p:blipFill>
          <a:blip r:embed="rId3"/>
          <a:stretch>
            <a:fillRect/>
          </a:stretch>
        </p:blipFill>
        <p:spPr>
          <a:xfrm>
            <a:off x="2594328" y="868878"/>
            <a:ext cx="5980913" cy="4103132"/>
          </a:xfrm>
          <a:prstGeom prst="rect">
            <a:avLst/>
          </a:prstGeom>
        </p:spPr>
      </p:pic>
    </p:spTree>
    <p:extLst>
      <p:ext uri="{BB962C8B-B14F-4D97-AF65-F5344CB8AC3E}">
        <p14:creationId xmlns:p14="http://schemas.microsoft.com/office/powerpoint/2010/main" val="32675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TextovéPole 5">
            <a:extLst>
              <a:ext uri="{FF2B5EF4-FFF2-40B4-BE49-F238E27FC236}">
                <a16:creationId xmlns:a16="http://schemas.microsoft.com/office/drawing/2014/main" id="{829537B9-7364-5BBA-FD95-0921C6A6F97A}"/>
              </a:ext>
            </a:extLst>
          </p:cNvPr>
          <p:cNvSpPr txBox="1"/>
          <p:nvPr/>
        </p:nvSpPr>
        <p:spPr>
          <a:xfrm>
            <a:off x="676336" y="541244"/>
            <a:ext cx="7106771" cy="4031873"/>
          </a:xfrm>
          <a:prstGeom prst="rect">
            <a:avLst/>
          </a:prstGeom>
          <a:noFill/>
        </p:spPr>
        <p:txBody>
          <a:bodyPr wrap="square" rtlCol="0">
            <a:spAutoFit/>
          </a:bodyPr>
          <a:lstStyle/>
          <a:p>
            <a:r>
              <a:rPr lang="cs-CZ" sz="1600" b="1" dirty="0">
                <a:latin typeface="Roboto Slab" pitchFamily="2" charset="0"/>
                <a:ea typeface="Roboto Slab" pitchFamily="2" charset="0"/>
                <a:cs typeface="Roboto Slab" pitchFamily="2" charset="0"/>
              </a:rPr>
              <a:t>International </a:t>
            </a:r>
            <a:r>
              <a:rPr lang="cs-CZ" sz="1600" b="1" dirty="0" err="1">
                <a:latin typeface="Roboto Slab" pitchFamily="2" charset="0"/>
                <a:ea typeface="Roboto Slab" pitchFamily="2" charset="0"/>
                <a:cs typeface="Roboto Slab" pitchFamily="2" charset="0"/>
              </a:rPr>
              <a:t>Law</a:t>
            </a:r>
            <a:r>
              <a:rPr lang="cs-CZ" sz="1600" b="1" dirty="0">
                <a:latin typeface="Roboto Slab" pitchFamily="2" charset="0"/>
                <a:ea typeface="Roboto Slab" pitchFamily="2" charset="0"/>
                <a:cs typeface="Roboto Slab" pitchFamily="2" charset="0"/>
              </a:rPr>
              <a:t>:</a:t>
            </a:r>
          </a:p>
          <a:p>
            <a:r>
              <a:rPr lang="en-US" sz="1600" dirty="0">
                <a:latin typeface="Roboto Slab" pitchFamily="2" charset="0"/>
                <a:ea typeface="Roboto Slab" pitchFamily="2" charset="0"/>
                <a:cs typeface="Roboto Slab" pitchFamily="2" charset="0"/>
              </a:rPr>
              <a:t>Convention on International Trade in Endangered Species of Wild Fauna and Flora (CITES - 1975)</a:t>
            </a:r>
            <a:endParaRPr lang="cs-CZ" sz="1600" dirty="0">
              <a:latin typeface="Roboto Slab" pitchFamily="2" charset="0"/>
              <a:ea typeface="Roboto Slab" pitchFamily="2" charset="0"/>
              <a:cs typeface="Roboto Slab" pitchFamily="2" charset="0"/>
            </a:endParaRPr>
          </a:p>
          <a:p>
            <a:endParaRPr lang="cs-CZ" sz="160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sz="1050" dirty="0">
                <a:latin typeface="Roboto Slab" pitchFamily="2" charset="0"/>
                <a:ea typeface="Roboto Slab" pitchFamily="2" charset="0"/>
                <a:cs typeface="Roboto Slab" pitchFamily="2" charset="0"/>
              </a:rPr>
              <a:t>Difficult nature - binding international convention, but instruments contained therein are not binding until they become part of national law</a:t>
            </a:r>
            <a:endParaRPr lang="cs-CZ" sz="105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sz="1050" dirty="0">
                <a:latin typeface="Roboto Slab" pitchFamily="2" charset="0"/>
                <a:ea typeface="Roboto Slab" pitchFamily="2" charset="0"/>
                <a:cs typeface="Roboto Slab" pitchFamily="2" charset="0"/>
              </a:rPr>
              <a:t>Large number of Parties lack regulations prohibiting illegal trade or imposing sanctions or allowing seizure of specimens or defining professional conservation authorities</a:t>
            </a:r>
            <a:endParaRPr lang="cs-CZ" sz="105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sz="1050" dirty="0">
                <a:latin typeface="Roboto Slab" pitchFamily="2" charset="0"/>
                <a:ea typeface="Roboto Slab" pitchFamily="2" charset="0"/>
                <a:cs typeface="Roboto Slab" pitchFamily="2" charset="0"/>
              </a:rPr>
              <a:t>Possibility of bilateral "sanctions" (e.g. certification)</a:t>
            </a:r>
            <a:endParaRPr lang="cs-CZ" sz="105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sz="1050" dirty="0">
                <a:latin typeface="Roboto Slab" pitchFamily="2" charset="0"/>
                <a:ea typeface="Roboto Slab" pitchFamily="2" charset="0"/>
                <a:cs typeface="Roboto Slab" pitchFamily="2" charset="0"/>
              </a:rPr>
              <a:t>Does not protect habitats, does not address causes of illegal trade</a:t>
            </a:r>
            <a:endParaRPr lang="cs-CZ" sz="105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sz="1050" dirty="0">
                <a:latin typeface="Roboto Slab" pitchFamily="2" charset="0"/>
                <a:ea typeface="Roboto Slab" pitchFamily="2" charset="0"/>
                <a:cs typeface="Roboto Slab" pitchFamily="2" charset="0"/>
              </a:rPr>
              <a:t>Within biodiversity conservation, the focus of CITES is paradoxically narrow</a:t>
            </a:r>
            <a:endParaRPr lang="cs-CZ" sz="1050"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endParaRPr lang="cs-CZ" sz="1050" dirty="0">
              <a:latin typeface="Roboto Slab" pitchFamily="2" charset="0"/>
              <a:ea typeface="Roboto Slab" pitchFamily="2" charset="0"/>
              <a:cs typeface="Roboto Slab" pitchFamily="2" charset="0"/>
            </a:endParaRPr>
          </a:p>
          <a:p>
            <a:endParaRPr lang="cs-CZ" sz="1600" dirty="0">
              <a:latin typeface="Roboto Slab" pitchFamily="2" charset="0"/>
              <a:ea typeface="Roboto Slab" pitchFamily="2" charset="0"/>
              <a:cs typeface="Roboto Slab" pitchFamily="2" charset="0"/>
            </a:endParaRPr>
          </a:p>
          <a:p>
            <a:r>
              <a:rPr lang="cs-CZ" sz="1600" b="1" dirty="0">
                <a:latin typeface="Roboto Slab" pitchFamily="2" charset="0"/>
                <a:ea typeface="Roboto Slab" pitchFamily="2" charset="0"/>
                <a:cs typeface="Roboto Slab" pitchFamily="2" charset="0"/>
              </a:rPr>
              <a:t>EU </a:t>
            </a:r>
            <a:r>
              <a:rPr lang="cs-CZ" sz="1600" b="1" dirty="0" err="1">
                <a:latin typeface="Roboto Slab" pitchFamily="2" charset="0"/>
                <a:ea typeface="Roboto Slab" pitchFamily="2" charset="0"/>
                <a:cs typeface="Roboto Slab" pitchFamily="2" charset="0"/>
              </a:rPr>
              <a:t>Law</a:t>
            </a:r>
            <a:r>
              <a:rPr lang="cs-CZ" sz="1600" b="1" dirty="0">
                <a:latin typeface="Roboto Slab" pitchFamily="2" charset="0"/>
                <a:ea typeface="Roboto Slab" pitchFamily="2" charset="0"/>
                <a:cs typeface="Roboto Slab" pitchFamily="2" charset="0"/>
              </a:rPr>
              <a:t>:</a:t>
            </a:r>
          </a:p>
          <a:p>
            <a:pPr marL="285750" indent="-285750">
              <a:buFont typeface="Arial" panose="020B0604020202020204" pitchFamily="34" charset="0"/>
              <a:buChar char="•"/>
            </a:pPr>
            <a:r>
              <a:rPr lang="en-US" sz="1200" dirty="0">
                <a:latin typeface="Roboto Slab" pitchFamily="2" charset="0"/>
                <a:ea typeface="Roboto Slab" pitchFamily="2" charset="0"/>
                <a:cs typeface="Roboto Slab" pitchFamily="2" charset="0"/>
              </a:rPr>
              <a:t>Council Regulation (EC) No 338/97 of 9 December 1996 on the protection of species of wild fauna and flora by regulating trade therein + amendments and implementing regulations</a:t>
            </a:r>
            <a:r>
              <a:rPr lang="cs-CZ" sz="1200" dirty="0">
                <a:latin typeface="Roboto Slab" pitchFamily="2" charset="0"/>
                <a:ea typeface="Roboto Slab" pitchFamily="2" charset="0"/>
                <a:cs typeface="Roboto Slab" pitchFamily="2" charset="0"/>
              </a:rPr>
              <a:t> </a:t>
            </a:r>
          </a:p>
          <a:p>
            <a:pPr marL="285750" indent="-285750">
              <a:buFont typeface="Arial" panose="020B0604020202020204" pitchFamily="34" charset="0"/>
              <a:buChar char="•"/>
            </a:pPr>
            <a:r>
              <a:rPr lang="en-US" sz="1200" dirty="0">
                <a:latin typeface="Roboto Slab" pitchFamily="2" charset="0"/>
                <a:ea typeface="Roboto Slab" pitchFamily="2" charset="0"/>
                <a:cs typeface="Roboto Slab" pitchFamily="2" charset="0"/>
              </a:rPr>
              <a:t>Regulation (EC) No 1007/2009 of the European Parliament and of the Council on trade in seal products</a:t>
            </a:r>
            <a:endParaRPr lang="cs-CZ" sz="1200" dirty="0">
              <a:latin typeface="Roboto Slab" pitchFamily="2" charset="0"/>
              <a:ea typeface="Roboto Slab" pitchFamily="2" charset="0"/>
              <a:cs typeface="Roboto Slab" pitchFamily="2" charset="0"/>
            </a:endParaRPr>
          </a:p>
          <a:p>
            <a:endParaRPr lang="cs-CZ" sz="1600" dirty="0">
              <a:latin typeface="Roboto Slab" pitchFamily="2" charset="0"/>
              <a:ea typeface="Roboto Slab" pitchFamily="2" charset="0"/>
              <a:cs typeface="Roboto Slab" pitchFamily="2" charset="0"/>
            </a:endParaRPr>
          </a:p>
          <a:p>
            <a:endParaRPr lang="cs-CZ" dirty="0">
              <a:latin typeface="Roboto Slab" pitchFamily="2" charset="0"/>
              <a:ea typeface="Roboto Slab" pitchFamily="2" charset="0"/>
              <a:cs typeface="Roboto Slab" pitchFamily="2" charset="0"/>
            </a:endParaRPr>
          </a:p>
        </p:txBody>
      </p:sp>
      <p:pic>
        <p:nvPicPr>
          <p:cNvPr id="8" name="Picture 2" descr="logo CITES">
            <a:extLst>
              <a:ext uri="{FF2B5EF4-FFF2-40B4-BE49-F238E27FC236}">
                <a16:creationId xmlns:a16="http://schemas.microsoft.com/office/drawing/2014/main" id="{42930641-39EA-77D4-B0CC-BB27C4ADBC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273" y="141194"/>
            <a:ext cx="1324896"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5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TextovéPole 5">
            <a:extLst>
              <a:ext uri="{FF2B5EF4-FFF2-40B4-BE49-F238E27FC236}">
                <a16:creationId xmlns:a16="http://schemas.microsoft.com/office/drawing/2014/main" id="{829537B9-7364-5BBA-FD95-0921C6A6F97A}"/>
              </a:ext>
            </a:extLst>
          </p:cNvPr>
          <p:cNvSpPr txBox="1"/>
          <p:nvPr/>
        </p:nvSpPr>
        <p:spPr>
          <a:xfrm>
            <a:off x="676336" y="541244"/>
            <a:ext cx="7106771" cy="2462213"/>
          </a:xfrm>
          <a:prstGeom prst="rect">
            <a:avLst/>
          </a:prstGeom>
          <a:noFill/>
        </p:spPr>
        <p:txBody>
          <a:bodyPr wrap="square" rtlCol="0">
            <a:spAutoFit/>
          </a:bodyPr>
          <a:lstStyle/>
          <a:p>
            <a:r>
              <a:rPr lang="en-US" b="1" dirty="0">
                <a:latin typeface="Roboto Slab" pitchFamily="2" charset="0"/>
                <a:ea typeface="Roboto Slab" pitchFamily="2" charset="0"/>
                <a:cs typeface="Roboto Slab" pitchFamily="2" charset="0"/>
              </a:rPr>
              <a:t>‘Specimen’</a:t>
            </a:r>
            <a:endParaRPr lang="cs-CZ" b="1" dirty="0">
              <a:latin typeface="Roboto Slab" pitchFamily="2" charset="0"/>
              <a:ea typeface="Roboto Slab" pitchFamily="2" charset="0"/>
              <a:cs typeface="Roboto Slab" pitchFamily="2" charset="0"/>
            </a:endParaRPr>
          </a:p>
          <a:p>
            <a:endParaRPr lang="cs-CZ" b="1" dirty="0">
              <a:latin typeface="Roboto Slab" pitchFamily="2" charset="0"/>
              <a:ea typeface="Roboto Slab" pitchFamily="2" charset="0"/>
              <a:cs typeface="Roboto Slab" pitchFamily="2" charset="0"/>
            </a:endParaRPr>
          </a:p>
          <a:p>
            <a:pPr algn="just"/>
            <a:r>
              <a:rPr lang="en-US" b="1" i="1" dirty="0">
                <a:latin typeface="Roboto Slab" pitchFamily="2" charset="0"/>
                <a:ea typeface="Roboto Slab" pitchFamily="2" charset="0"/>
                <a:cs typeface="Roboto Slab" pitchFamily="2" charset="0"/>
              </a:rPr>
              <a:t>shall mean any animal or plant, </a:t>
            </a:r>
            <a:r>
              <a:rPr lang="en-US" b="1" i="1" dirty="0">
                <a:highlight>
                  <a:srgbClr val="FFFF00"/>
                </a:highlight>
                <a:latin typeface="Roboto Slab" pitchFamily="2" charset="0"/>
                <a:ea typeface="Roboto Slab" pitchFamily="2" charset="0"/>
                <a:cs typeface="Roboto Slab" pitchFamily="2" charset="0"/>
              </a:rPr>
              <a:t>whether</a:t>
            </a:r>
            <a:r>
              <a:rPr lang="cs-CZ" b="1" i="1" dirty="0">
                <a:highlight>
                  <a:srgbClr val="FFFF00"/>
                </a:highlight>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alive or dead</a:t>
            </a:r>
            <a:r>
              <a:rPr lang="en-US" b="1" i="1" dirty="0">
                <a:latin typeface="Roboto Slab" pitchFamily="2" charset="0"/>
                <a:ea typeface="Roboto Slab" pitchFamily="2" charset="0"/>
                <a:cs typeface="Roboto Slab" pitchFamily="2" charset="0"/>
              </a:rPr>
              <a:t>, of the species listed in Annexes A to D,</a:t>
            </a:r>
            <a:r>
              <a:rPr lang="cs-CZ" b="1" i="1" dirty="0">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any part or derivative the</a:t>
            </a:r>
            <a:r>
              <a:rPr lang="cs-CZ" b="1" i="1" dirty="0">
                <a:highlight>
                  <a:srgbClr val="FFFF00"/>
                </a:highlight>
                <a:latin typeface="Roboto Slab" pitchFamily="2" charset="0"/>
                <a:ea typeface="Roboto Slab" pitchFamily="2" charset="0"/>
                <a:cs typeface="Roboto Slab" pitchFamily="2" charset="0"/>
              </a:rPr>
              <a:t>r</a:t>
            </a:r>
            <a:r>
              <a:rPr lang="en-US" b="1" i="1" dirty="0" err="1">
                <a:highlight>
                  <a:srgbClr val="FFFF00"/>
                </a:highlight>
                <a:latin typeface="Roboto Slab" pitchFamily="2" charset="0"/>
                <a:ea typeface="Roboto Slab" pitchFamily="2" charset="0"/>
                <a:cs typeface="Roboto Slab" pitchFamily="2" charset="0"/>
              </a:rPr>
              <a:t>eof</a:t>
            </a:r>
            <a:r>
              <a:rPr lang="en-US" b="1" i="1" dirty="0">
                <a:highlight>
                  <a:srgbClr val="FFFF00"/>
                </a:highlight>
                <a:latin typeface="Roboto Slab" pitchFamily="2" charset="0"/>
                <a:ea typeface="Roboto Slab" pitchFamily="2" charset="0"/>
                <a:cs typeface="Roboto Slab" pitchFamily="2" charset="0"/>
              </a:rPr>
              <a:t>, whether or not contained</a:t>
            </a:r>
          </a:p>
          <a:p>
            <a:pPr algn="just"/>
            <a:r>
              <a:rPr lang="en-US" b="1" i="1" dirty="0">
                <a:highlight>
                  <a:srgbClr val="FFFF00"/>
                </a:highlight>
                <a:latin typeface="Roboto Slab" pitchFamily="2" charset="0"/>
                <a:ea typeface="Roboto Slab" pitchFamily="2" charset="0"/>
                <a:cs typeface="Roboto Slab" pitchFamily="2" charset="0"/>
              </a:rPr>
              <a:t>in other goods, as well as any other goods which appear</a:t>
            </a:r>
            <a:r>
              <a:rPr lang="cs-CZ" b="1" i="1" dirty="0">
                <a:highlight>
                  <a:srgbClr val="FFFF00"/>
                </a:highlight>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from an accompanying document, the packaging or a</a:t>
            </a:r>
            <a:r>
              <a:rPr lang="cs-CZ" b="1" i="1" dirty="0">
                <a:highlight>
                  <a:srgbClr val="FFFF00"/>
                </a:highlight>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mark or label, or from any other circumstances, to be or</a:t>
            </a:r>
            <a:r>
              <a:rPr lang="cs-CZ" b="1" i="1" dirty="0">
                <a:highlight>
                  <a:srgbClr val="FFFF00"/>
                </a:highlight>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to contain parts or derivatives of animals or plants of</a:t>
            </a:r>
            <a:r>
              <a:rPr lang="cs-CZ" b="1" i="1" dirty="0">
                <a:highlight>
                  <a:srgbClr val="FFFF00"/>
                </a:highlight>
                <a:latin typeface="Roboto Slab" pitchFamily="2" charset="0"/>
                <a:ea typeface="Roboto Slab" pitchFamily="2" charset="0"/>
                <a:cs typeface="Roboto Slab" pitchFamily="2" charset="0"/>
              </a:rPr>
              <a:t> </a:t>
            </a:r>
            <a:r>
              <a:rPr lang="en-US" b="1" i="1" dirty="0">
                <a:highlight>
                  <a:srgbClr val="FFFF00"/>
                </a:highlight>
                <a:latin typeface="Roboto Slab" pitchFamily="2" charset="0"/>
                <a:ea typeface="Roboto Slab" pitchFamily="2" charset="0"/>
                <a:cs typeface="Roboto Slab" pitchFamily="2" charset="0"/>
              </a:rPr>
              <a:t>those species</a:t>
            </a:r>
            <a:r>
              <a:rPr lang="en-US" b="1" i="1" dirty="0">
                <a:latin typeface="Roboto Slab" pitchFamily="2" charset="0"/>
                <a:ea typeface="Roboto Slab" pitchFamily="2" charset="0"/>
                <a:cs typeface="Roboto Slab" pitchFamily="2" charset="0"/>
              </a:rPr>
              <a:t>, unless such parts or derivatives are</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specifically exempted from the provisions of this</a:t>
            </a:r>
          </a:p>
          <a:p>
            <a:pPr algn="just"/>
            <a:r>
              <a:rPr lang="en-US" b="1" i="1" dirty="0">
                <a:latin typeface="Roboto Slab" pitchFamily="2" charset="0"/>
                <a:ea typeface="Roboto Slab" pitchFamily="2" charset="0"/>
                <a:cs typeface="Roboto Slab" pitchFamily="2" charset="0"/>
              </a:rPr>
              <a:t>Regulation or from the provisions relating to the Annex</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in which the species concerned is listed by means of an</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indication to that effect in the Annexes concerned.</a:t>
            </a:r>
            <a:endParaRPr lang="cs-CZ" i="1" dirty="0">
              <a:latin typeface="Roboto Slab" pitchFamily="2" charset="0"/>
              <a:ea typeface="Roboto Slab" pitchFamily="2" charset="0"/>
              <a:cs typeface="Roboto Slab" pitchFamily="2" charset="0"/>
            </a:endParaRPr>
          </a:p>
        </p:txBody>
      </p:sp>
      <p:pic>
        <p:nvPicPr>
          <p:cNvPr id="8" name="Picture 2" descr="logo CITES">
            <a:extLst>
              <a:ext uri="{FF2B5EF4-FFF2-40B4-BE49-F238E27FC236}">
                <a16:creationId xmlns:a16="http://schemas.microsoft.com/office/drawing/2014/main" id="{42930641-39EA-77D4-B0CC-BB27C4ADBC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273" y="141194"/>
            <a:ext cx="1324896"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315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a:extLst>
              <a:ext uri="{FF2B5EF4-FFF2-40B4-BE49-F238E27FC236}">
                <a16:creationId xmlns:a16="http://schemas.microsoft.com/office/drawing/2014/main" id="{2D766AFF-3830-1C75-1FAC-B414F5097D46}"/>
              </a:ext>
            </a:extLst>
          </p:cNvPr>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r>
              <a:rPr lang="cs-CZ" sz="1800" b="1" dirty="0">
                <a:solidFill>
                  <a:schemeClr val="accent4"/>
                </a:solidFill>
                <a:latin typeface="Roboto Slab" panose="020B0604020202020204" charset="0"/>
                <a:ea typeface="Roboto Slab" panose="020B0604020202020204" charset="0"/>
                <a:cs typeface="Nixie One"/>
                <a:sym typeface="Nixie One"/>
              </a:rPr>
              <a:t> and Biodiversity</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1)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Birds</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Directive</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Habitats</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Directive</a:t>
            </a:r>
            <a:endPar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endParaRPr>
          </a:p>
          <a:p>
            <a:pPr lvl="0">
              <a:spcBef>
                <a:spcPts val="600"/>
              </a:spcBef>
            </a:pPr>
            <a:endParaRPr lang="en-US" sz="1000"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r>
              <a:rPr lang="cs-CZ" sz="1800" dirty="0" err="1">
                <a:solidFill>
                  <a:schemeClr val="tx1"/>
                </a:solidFill>
                <a:latin typeface="Roboto Slab" panose="020B0604020202020204" charset="0"/>
                <a:ea typeface="Roboto Slab" panose="020B0604020202020204" charset="0"/>
                <a:cs typeface="Nixie One"/>
                <a:sym typeface="Nixie One"/>
              </a:rPr>
              <a:t>Protection</a:t>
            </a:r>
            <a:r>
              <a:rPr lang="cs-CZ" sz="1800" dirty="0">
                <a:solidFill>
                  <a:schemeClr val="tx1"/>
                </a:solidFill>
                <a:latin typeface="Roboto Slab" panose="020B0604020202020204" charset="0"/>
                <a:ea typeface="Roboto Slab" panose="020B0604020202020204" charset="0"/>
                <a:cs typeface="Nixie One"/>
                <a:sym typeface="Nixie One"/>
              </a:rPr>
              <a:t> </a:t>
            </a:r>
            <a:r>
              <a:rPr lang="cs-CZ" sz="1800" dirty="0" err="1">
                <a:solidFill>
                  <a:schemeClr val="tx1"/>
                </a:solidFill>
                <a:latin typeface="Roboto Slab" panose="020B0604020202020204" charset="0"/>
                <a:ea typeface="Roboto Slab" panose="020B0604020202020204" charset="0"/>
                <a:cs typeface="Nixie One"/>
                <a:sym typeface="Nixie One"/>
              </a:rPr>
              <a:t>of</a:t>
            </a:r>
            <a:r>
              <a:rPr lang="cs-CZ" sz="1800" dirty="0">
                <a:solidFill>
                  <a:schemeClr val="tx1"/>
                </a:solidFill>
                <a:latin typeface="Roboto Slab" panose="020B0604020202020204" charset="0"/>
                <a:ea typeface="Roboto Slab" panose="020B0604020202020204" charset="0"/>
                <a:cs typeface="Nixie One"/>
                <a:sym typeface="Nixie One"/>
              </a:rPr>
              <a:t> </a:t>
            </a:r>
            <a:r>
              <a:rPr lang="cs-CZ" sz="1800" dirty="0" err="1">
                <a:solidFill>
                  <a:schemeClr val="tx1"/>
                </a:solidFill>
                <a:latin typeface="Roboto Slab" panose="020B0604020202020204" charset="0"/>
                <a:ea typeface="Roboto Slab" panose="020B0604020202020204" charset="0"/>
                <a:cs typeface="Nixie One"/>
                <a:sym typeface="Nixie One"/>
              </a:rPr>
              <a:t>sites</a:t>
            </a:r>
            <a:r>
              <a:rPr lang="cs-CZ" sz="1800" dirty="0">
                <a:solidFill>
                  <a:schemeClr val="tx1"/>
                </a:solidFill>
                <a:latin typeface="Roboto Slab" panose="020B0604020202020204" charset="0"/>
                <a:ea typeface="Roboto Slab" panose="020B0604020202020204" charset="0"/>
                <a:cs typeface="Nixie One"/>
                <a:sym typeface="Nixie One"/>
              </a:rPr>
              <a:t> – Natura 2000</a:t>
            </a:r>
          </a:p>
          <a:p>
            <a:pPr marL="285750" lvl="0" indent="-285750">
              <a:spcBef>
                <a:spcPts val="600"/>
              </a:spcBef>
              <a:buFont typeface="Arial" panose="020B0604020202020204" pitchFamily="34" charset="0"/>
              <a:buChar char="•"/>
            </a:pPr>
            <a:r>
              <a:rPr lang="cs-CZ" sz="1800" dirty="0" err="1">
                <a:solidFill>
                  <a:schemeClr val="tx1"/>
                </a:solidFill>
                <a:latin typeface="Roboto Slab" panose="020B0604020202020204" charset="0"/>
                <a:ea typeface="Roboto Slab" panose="020B0604020202020204" charset="0"/>
                <a:cs typeface="Nixie One"/>
                <a:sym typeface="Nixie One"/>
              </a:rPr>
              <a:t>Protection</a:t>
            </a:r>
            <a:r>
              <a:rPr lang="cs-CZ" sz="1800" dirty="0">
                <a:solidFill>
                  <a:schemeClr val="tx1"/>
                </a:solidFill>
                <a:latin typeface="Roboto Slab" panose="020B0604020202020204" charset="0"/>
                <a:ea typeface="Roboto Slab" panose="020B0604020202020204" charset="0"/>
                <a:cs typeface="Nixie One"/>
                <a:sym typeface="Nixie One"/>
              </a:rPr>
              <a:t> </a:t>
            </a:r>
            <a:r>
              <a:rPr lang="cs-CZ" sz="1800" dirty="0" err="1">
                <a:solidFill>
                  <a:schemeClr val="tx1"/>
                </a:solidFill>
                <a:latin typeface="Roboto Slab" panose="020B0604020202020204" charset="0"/>
                <a:ea typeface="Roboto Slab" panose="020B0604020202020204" charset="0"/>
                <a:cs typeface="Nixie One"/>
                <a:sym typeface="Nixie One"/>
              </a:rPr>
              <a:t>of</a:t>
            </a:r>
            <a:r>
              <a:rPr lang="cs-CZ" sz="1800" dirty="0">
                <a:solidFill>
                  <a:schemeClr val="tx1"/>
                </a:solidFill>
                <a:latin typeface="Roboto Slab" panose="020B0604020202020204" charset="0"/>
                <a:ea typeface="Roboto Slab" panose="020B0604020202020204" charset="0"/>
                <a:cs typeface="Nixie One"/>
                <a:sym typeface="Nixie One"/>
              </a:rPr>
              <a:t> </a:t>
            </a:r>
            <a:r>
              <a:rPr lang="cs-CZ" sz="1800" dirty="0" err="1">
                <a:solidFill>
                  <a:schemeClr val="tx1"/>
                </a:solidFill>
                <a:latin typeface="Roboto Slab" panose="020B0604020202020204" charset="0"/>
                <a:ea typeface="Roboto Slab" panose="020B0604020202020204" charset="0"/>
                <a:cs typeface="Nixie One"/>
                <a:sym typeface="Nixie One"/>
              </a:rPr>
              <a:t>wild</a:t>
            </a:r>
            <a:r>
              <a:rPr lang="cs-CZ" sz="1800" dirty="0">
                <a:solidFill>
                  <a:schemeClr val="tx1"/>
                </a:solidFill>
                <a:latin typeface="Roboto Slab" panose="020B0604020202020204" charset="0"/>
                <a:ea typeface="Roboto Slab" panose="020B0604020202020204" charset="0"/>
                <a:cs typeface="Nixie One"/>
                <a:sym typeface="Nixie One"/>
              </a:rPr>
              <a:t> </a:t>
            </a:r>
            <a:r>
              <a:rPr lang="cs-CZ" sz="1800" dirty="0" err="1">
                <a:solidFill>
                  <a:schemeClr val="tx1"/>
                </a:solidFill>
                <a:latin typeface="Roboto Slab" panose="020B0604020202020204" charset="0"/>
                <a:ea typeface="Roboto Slab" panose="020B0604020202020204" charset="0"/>
                <a:cs typeface="Nixie One"/>
                <a:sym typeface="Nixie One"/>
              </a:rPr>
              <a:t>birds</a:t>
            </a:r>
            <a:r>
              <a:rPr lang="cs-CZ" sz="1800" dirty="0">
                <a:solidFill>
                  <a:schemeClr val="tx1"/>
                </a:solidFill>
                <a:latin typeface="Roboto Slab" panose="020B0604020202020204" charset="0"/>
                <a:ea typeface="Roboto Slab" panose="020B0604020202020204" charset="0"/>
                <a:cs typeface="Nixie One"/>
                <a:sym typeface="Nixie One"/>
              </a:rPr>
              <a:t> + species (</a:t>
            </a:r>
            <a:r>
              <a:rPr lang="cs-CZ" sz="1800" dirty="0" err="1">
                <a:solidFill>
                  <a:schemeClr val="tx1"/>
                </a:solidFill>
                <a:latin typeface="Roboto Slab" panose="020B0604020202020204" charset="0"/>
                <a:ea typeface="Roboto Slab" panose="020B0604020202020204" charset="0"/>
                <a:cs typeface="Nixie One"/>
                <a:sym typeface="Nixie One"/>
              </a:rPr>
              <a:t>animals</a:t>
            </a:r>
            <a:r>
              <a:rPr lang="cs-CZ" sz="1800" dirty="0">
                <a:solidFill>
                  <a:schemeClr val="tx1"/>
                </a:solidFill>
                <a:latin typeface="Roboto Slab" panose="020B0604020202020204" charset="0"/>
                <a:ea typeface="Roboto Slab" panose="020B0604020202020204" charset="0"/>
                <a:cs typeface="Nixie One"/>
                <a:sym typeface="Nixie One"/>
              </a:rPr>
              <a:t>/</a:t>
            </a:r>
            <a:r>
              <a:rPr lang="cs-CZ" sz="1800" dirty="0" err="1">
                <a:solidFill>
                  <a:schemeClr val="tx1"/>
                </a:solidFill>
                <a:latin typeface="Roboto Slab" panose="020B0604020202020204" charset="0"/>
                <a:ea typeface="Roboto Slab" panose="020B0604020202020204" charset="0"/>
                <a:cs typeface="Nixie One"/>
                <a:sym typeface="Nixie One"/>
              </a:rPr>
              <a:t>plants</a:t>
            </a:r>
            <a:r>
              <a:rPr lang="cs-CZ" sz="1800" dirty="0">
                <a:solidFill>
                  <a:schemeClr val="tx1"/>
                </a:solidFill>
                <a:latin typeface="Roboto Slab" panose="020B0604020202020204" charset="0"/>
                <a:ea typeface="Roboto Slab" panose="020B0604020202020204" charset="0"/>
                <a:cs typeface="Nixie One"/>
                <a:sym typeface="Nixie One"/>
              </a:rPr>
              <a:t>)</a:t>
            </a:r>
          </a:p>
          <a:p>
            <a:pPr lvl="0">
              <a:spcBef>
                <a:spcPts val="600"/>
              </a:spcBef>
            </a:pPr>
            <a:endParaRPr lang="cs-CZ" sz="3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2)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Nature</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Restoration</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Law</a:t>
            </a:r>
            <a:endPar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endParaRPr>
          </a:p>
          <a:p>
            <a:pPr lvl="0">
              <a:spcBef>
                <a:spcPts val="600"/>
              </a:spcBef>
            </a:pP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3) CITES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Regulation</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Trade</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with</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endangered</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species </a:t>
            </a:r>
          </a:p>
          <a:p>
            <a:pPr lvl="0">
              <a:spcBef>
                <a:spcPts val="600"/>
              </a:spcBef>
            </a:pP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4) EU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Deforestation</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sz="1800" b="1" dirty="0" err="1">
                <a:solidFill>
                  <a:schemeClr val="tx1"/>
                </a:solidFill>
                <a:highlight>
                  <a:srgbClr val="FFFF00"/>
                </a:highlight>
                <a:latin typeface="Roboto Slab" panose="020B0604020202020204" charset="0"/>
                <a:ea typeface="Roboto Slab" panose="020B0604020202020204" charset="0"/>
                <a:cs typeface="Nixie One"/>
                <a:sym typeface="Nixie One"/>
              </a:rPr>
              <a:t>Regulation</a:t>
            </a:r>
            <a:r>
              <a:rPr lang="cs-CZ" sz="1800" b="1" dirty="0">
                <a:solidFill>
                  <a:schemeClr val="tx1"/>
                </a:solidFill>
                <a:highlight>
                  <a:srgbClr val="FFFF00"/>
                </a:highlight>
                <a:latin typeface="Roboto Slab" panose="020B0604020202020204" charset="0"/>
                <a:ea typeface="Roboto Slab" panose="020B0604020202020204" charset="0"/>
                <a:cs typeface="Nixie One"/>
                <a:sym typeface="Nixie One"/>
              </a:rPr>
              <a:t> </a:t>
            </a:r>
          </a:p>
          <a:p>
            <a:pPr lvl="0">
              <a:spcBef>
                <a:spcPts val="600"/>
              </a:spcBef>
            </a:pPr>
            <a:endParaRPr lang="cs-CZ" sz="1000" b="1" dirty="0">
              <a:solidFill>
                <a:schemeClr val="tx1"/>
              </a:solidFill>
              <a:latin typeface="Roboto Slab" panose="020B0604020202020204" charset="0"/>
              <a:ea typeface="Roboto Slab" panose="020B0604020202020204" charset="0"/>
              <a:cs typeface="Nixie One"/>
              <a:sym typeface="Nixie One"/>
            </a:endParaRPr>
          </a:p>
          <a:p>
            <a:pPr>
              <a:spcBef>
                <a:spcPts val="600"/>
              </a:spcBef>
            </a:pPr>
            <a:r>
              <a:rPr lang="en-US" sz="1600" dirty="0">
                <a:highlight>
                  <a:srgbClr val="FFFF00"/>
                </a:highlight>
                <a:latin typeface="Roboto Slab" pitchFamily="2" charset="0"/>
                <a:ea typeface="Roboto Slab" pitchFamily="2" charset="0"/>
                <a:cs typeface="Roboto Slab" pitchFamily="2" charset="0"/>
              </a:rPr>
              <a:t>invasive alien species </a:t>
            </a:r>
            <a:r>
              <a:rPr lang="en-US" sz="1600" dirty="0">
                <a:latin typeface="Roboto Slab" pitchFamily="2" charset="0"/>
                <a:ea typeface="Roboto Slab" pitchFamily="2" charset="0"/>
                <a:cs typeface="Roboto Slab" pitchFamily="2" charset="0"/>
              </a:rPr>
              <a:t>(animals and plants introduced accidentally or deliberately into a natural environment where they are not normally present, with serious negative consequences for their new environment);</a:t>
            </a:r>
            <a:endParaRPr lang="cs-CZ" sz="1600" dirty="0">
              <a:latin typeface="Roboto Slab" pitchFamily="2" charset="0"/>
              <a:ea typeface="Roboto Slab" pitchFamily="2" charset="0"/>
              <a:cs typeface="Roboto Slab" pitchFamily="2" charset="0"/>
            </a:endParaRPr>
          </a:p>
          <a:p>
            <a:pPr>
              <a:spcBef>
                <a:spcPts val="600"/>
              </a:spcBef>
            </a:pPr>
            <a:r>
              <a:rPr lang="cs-CZ" sz="1600" dirty="0" err="1">
                <a:highlight>
                  <a:srgbClr val="FFFF00"/>
                </a:highlight>
                <a:latin typeface="Roboto Slab" pitchFamily="2" charset="0"/>
                <a:ea typeface="Roboto Slab" pitchFamily="2" charset="0"/>
                <a:cs typeface="Roboto Slab" pitchFamily="2" charset="0"/>
              </a:rPr>
              <a:t>Protection</a:t>
            </a:r>
            <a:r>
              <a:rPr lang="cs-CZ" sz="1600" dirty="0">
                <a:highlight>
                  <a:srgbClr val="FFFF00"/>
                </a:highlight>
                <a:latin typeface="Roboto Slab" pitchFamily="2" charset="0"/>
                <a:ea typeface="Roboto Slab" pitchFamily="2" charset="0"/>
                <a:cs typeface="Roboto Slab" pitchFamily="2" charset="0"/>
              </a:rPr>
              <a:t> </a:t>
            </a:r>
            <a:r>
              <a:rPr lang="cs-CZ" sz="1600" dirty="0" err="1">
                <a:highlight>
                  <a:srgbClr val="FFFF00"/>
                </a:highlight>
                <a:latin typeface="Roboto Slab" pitchFamily="2" charset="0"/>
                <a:ea typeface="Roboto Slab" pitchFamily="2" charset="0"/>
                <a:cs typeface="Roboto Slab" pitchFamily="2" charset="0"/>
              </a:rPr>
              <a:t>of</a:t>
            </a:r>
            <a:r>
              <a:rPr lang="cs-CZ" sz="1600" dirty="0">
                <a:highlight>
                  <a:srgbClr val="FFFF00"/>
                </a:highlight>
                <a:latin typeface="Roboto Slab" pitchFamily="2" charset="0"/>
                <a:ea typeface="Roboto Slab" pitchFamily="2" charset="0"/>
                <a:cs typeface="Roboto Slab" pitchFamily="2" charset="0"/>
              </a:rPr>
              <a:t> </a:t>
            </a:r>
            <a:r>
              <a:rPr lang="cs-CZ" sz="1600" dirty="0" err="1">
                <a:highlight>
                  <a:srgbClr val="FFFF00"/>
                </a:highlight>
                <a:latin typeface="Roboto Slab" pitchFamily="2" charset="0"/>
                <a:ea typeface="Roboto Slab" pitchFamily="2" charset="0"/>
                <a:cs typeface="Roboto Slab" pitchFamily="2" charset="0"/>
              </a:rPr>
              <a:t>marine</a:t>
            </a:r>
            <a:r>
              <a:rPr lang="cs-CZ" sz="1600" dirty="0">
                <a:highlight>
                  <a:srgbClr val="FFFF00"/>
                </a:highlight>
                <a:latin typeface="Roboto Slab" pitchFamily="2" charset="0"/>
                <a:ea typeface="Roboto Slab" pitchFamily="2" charset="0"/>
                <a:cs typeface="Roboto Slab" pitchFamily="2" charset="0"/>
              </a:rPr>
              <a:t> </a:t>
            </a:r>
            <a:r>
              <a:rPr lang="cs-CZ" sz="1600" dirty="0" err="1">
                <a:highlight>
                  <a:srgbClr val="FFFF00"/>
                </a:highlight>
                <a:latin typeface="Roboto Slab" pitchFamily="2" charset="0"/>
                <a:ea typeface="Roboto Slab" pitchFamily="2" charset="0"/>
                <a:cs typeface="Roboto Slab" pitchFamily="2" charset="0"/>
              </a:rPr>
              <a:t>ecosystems</a:t>
            </a:r>
            <a:endParaRPr lang="en-US" sz="1600" dirty="0">
              <a:highlight>
                <a:srgbClr val="FFFF00"/>
              </a:highlight>
              <a:latin typeface="Roboto Slab" pitchFamily="2" charset="0"/>
              <a:ea typeface="Roboto Slab" pitchFamily="2" charset="0"/>
              <a:cs typeface="Roboto Slab" pitchFamily="2" charset="0"/>
            </a:endParaRPr>
          </a:p>
          <a:p>
            <a:pPr lvl="0">
              <a:spcBef>
                <a:spcPts val="600"/>
              </a:spcBef>
            </a:pPr>
            <a:endParaRPr lang="cs-CZ" sz="6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Other</a:t>
            </a:r>
            <a:r>
              <a:rPr lang="cs-CZ"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dirty="0" err="1">
                <a:solidFill>
                  <a:schemeClr val="tx1"/>
                </a:solidFill>
                <a:highlight>
                  <a:srgbClr val="FFFF00"/>
                </a:highlight>
                <a:latin typeface="Roboto Slab" panose="020B0604020202020204" charset="0"/>
                <a:ea typeface="Roboto Slab" panose="020B0604020202020204" charset="0"/>
                <a:cs typeface="Nixie One"/>
                <a:sym typeface="Nixie One"/>
              </a:rPr>
              <a:t>Directives</a:t>
            </a:r>
            <a:r>
              <a:rPr lang="cs-CZ" dirty="0">
                <a:solidFill>
                  <a:schemeClr val="tx1"/>
                </a:solidFill>
                <a:highlight>
                  <a:srgbClr val="FFFF00"/>
                </a:highlight>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Environmental</a:t>
            </a:r>
            <a:r>
              <a:rPr lang="cs-CZ" b="1" dirty="0">
                <a:solidFill>
                  <a:schemeClr val="tx1"/>
                </a:solidFill>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Crime</a:t>
            </a:r>
            <a:r>
              <a:rPr lang="cs-CZ" b="1" dirty="0">
                <a:solidFill>
                  <a:schemeClr val="tx1"/>
                </a:solidFill>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Directive</a:t>
            </a:r>
            <a:r>
              <a:rPr lang="cs-CZ" b="1" dirty="0">
                <a:solidFill>
                  <a:schemeClr val="tx1"/>
                </a:solidFill>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Environmental</a:t>
            </a:r>
            <a:r>
              <a:rPr lang="cs-CZ" b="1" dirty="0">
                <a:solidFill>
                  <a:schemeClr val="tx1"/>
                </a:solidFill>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Liability</a:t>
            </a:r>
            <a:r>
              <a:rPr lang="cs-CZ" b="1" dirty="0">
                <a:solidFill>
                  <a:schemeClr val="tx1"/>
                </a:solidFill>
                <a:latin typeface="Roboto Slab" panose="020B0604020202020204" charset="0"/>
                <a:ea typeface="Roboto Slab" panose="020B0604020202020204" charset="0"/>
                <a:cs typeface="Nixie One"/>
                <a:sym typeface="Nixie One"/>
              </a:rPr>
              <a:t> </a:t>
            </a:r>
            <a:r>
              <a:rPr lang="cs-CZ" b="1" dirty="0" err="1">
                <a:solidFill>
                  <a:schemeClr val="tx1"/>
                </a:solidFill>
                <a:latin typeface="Roboto Slab" panose="020B0604020202020204" charset="0"/>
                <a:ea typeface="Roboto Slab" panose="020B0604020202020204" charset="0"/>
                <a:cs typeface="Nixie One"/>
                <a:sym typeface="Nixie One"/>
              </a:rPr>
              <a:t>Directive</a:t>
            </a:r>
            <a:endParaRPr lang="en-US"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243130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3" name="Picture 2" descr="logo CITES">
            <a:extLst>
              <a:ext uri="{FF2B5EF4-FFF2-40B4-BE49-F238E27FC236}">
                <a16:creationId xmlns:a16="http://schemas.microsoft.com/office/drawing/2014/main" id="{E74BDC27-5C53-75B8-34D4-8C5161B94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6709" y="279081"/>
            <a:ext cx="1964246" cy="118620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C9BA728-4686-09E9-27AF-04D231E2DE00}"/>
              </a:ext>
            </a:extLst>
          </p:cNvPr>
          <p:cNvPicPr>
            <a:picLocks noChangeAspect="1"/>
          </p:cNvPicPr>
          <p:nvPr/>
        </p:nvPicPr>
        <p:blipFill>
          <a:blip r:embed="rId3"/>
          <a:stretch>
            <a:fillRect/>
          </a:stretch>
        </p:blipFill>
        <p:spPr>
          <a:xfrm>
            <a:off x="676336" y="1077078"/>
            <a:ext cx="7132320" cy="3787341"/>
          </a:xfrm>
          <a:prstGeom prst="rect">
            <a:avLst/>
          </a:prstGeom>
        </p:spPr>
      </p:pic>
    </p:spTree>
    <p:extLst>
      <p:ext uri="{BB962C8B-B14F-4D97-AF65-F5344CB8AC3E}">
        <p14:creationId xmlns:p14="http://schemas.microsoft.com/office/powerpoint/2010/main" val="26725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TextovéPole 5">
            <a:extLst>
              <a:ext uri="{FF2B5EF4-FFF2-40B4-BE49-F238E27FC236}">
                <a16:creationId xmlns:a16="http://schemas.microsoft.com/office/drawing/2014/main" id="{829537B9-7364-5BBA-FD95-0921C6A6F97A}"/>
              </a:ext>
            </a:extLst>
          </p:cNvPr>
          <p:cNvSpPr txBox="1"/>
          <p:nvPr/>
        </p:nvSpPr>
        <p:spPr>
          <a:xfrm>
            <a:off x="676336" y="541244"/>
            <a:ext cx="7106771" cy="2677656"/>
          </a:xfrm>
          <a:prstGeom prst="rect">
            <a:avLst/>
          </a:prstGeom>
          <a:noFill/>
        </p:spPr>
        <p:txBody>
          <a:bodyPr wrap="square" rtlCol="0">
            <a:spAutoFit/>
          </a:bodyPr>
          <a:lstStyle/>
          <a:p>
            <a:r>
              <a:rPr lang="en-US" dirty="0"/>
              <a:t>ART. 8 OF REGULATION 338/97</a:t>
            </a:r>
            <a:endParaRPr lang="cs-CZ" dirty="0"/>
          </a:p>
          <a:p>
            <a:endParaRPr lang="cs-CZ" b="1" dirty="0">
              <a:latin typeface="Roboto Slab" pitchFamily="2" charset="0"/>
              <a:ea typeface="Roboto Slab" pitchFamily="2" charset="0"/>
              <a:cs typeface="Roboto Slab" pitchFamily="2" charset="0"/>
            </a:endParaRPr>
          </a:p>
          <a:p>
            <a:pPr algn="just"/>
            <a:r>
              <a:rPr lang="en-US" b="1" i="1" dirty="0">
                <a:latin typeface="Roboto Slab" pitchFamily="2" charset="0"/>
                <a:ea typeface="Roboto Slab" pitchFamily="2" charset="0"/>
                <a:cs typeface="Roboto Slab" pitchFamily="2" charset="0"/>
              </a:rPr>
              <a:t> (1) The purchase, offer to purchase, acquisition for</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commercial purposes, display to the public for</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commercial purposes, use for commercial gain and sale,</a:t>
            </a:r>
          </a:p>
          <a:p>
            <a:pPr algn="just"/>
            <a:r>
              <a:rPr lang="en-US" b="1" i="1" dirty="0">
                <a:latin typeface="Roboto Slab" pitchFamily="2" charset="0"/>
                <a:ea typeface="Roboto Slab" pitchFamily="2" charset="0"/>
                <a:cs typeface="Roboto Slab" pitchFamily="2" charset="0"/>
              </a:rPr>
              <a:t>keeping for sale, offering for sale or transporting for sale</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of specimens of the species listed in Annex A shall be</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prohibited.</a:t>
            </a:r>
            <a:endParaRPr lang="cs-CZ" b="1" i="1" dirty="0">
              <a:latin typeface="Roboto Slab" pitchFamily="2" charset="0"/>
              <a:ea typeface="Roboto Slab" pitchFamily="2" charset="0"/>
              <a:cs typeface="Roboto Slab" pitchFamily="2" charset="0"/>
            </a:endParaRPr>
          </a:p>
          <a:p>
            <a:pPr algn="just"/>
            <a:endParaRPr lang="en-US" b="1" i="1" dirty="0">
              <a:latin typeface="Roboto Slab" pitchFamily="2" charset="0"/>
              <a:ea typeface="Roboto Slab" pitchFamily="2" charset="0"/>
              <a:cs typeface="Roboto Slab" pitchFamily="2" charset="0"/>
            </a:endParaRPr>
          </a:p>
          <a:p>
            <a:pPr algn="just"/>
            <a:r>
              <a:rPr lang="cs-CZ" b="1" i="1" dirty="0">
                <a:latin typeface="Roboto Slab" pitchFamily="2" charset="0"/>
                <a:ea typeface="Roboto Slab" pitchFamily="2" charset="0"/>
                <a:cs typeface="Roboto Slab" pitchFamily="2" charset="0"/>
              </a:rPr>
              <a:t>(2) </a:t>
            </a:r>
            <a:r>
              <a:rPr lang="en-US" b="1" i="1" dirty="0">
                <a:latin typeface="Roboto Slab" pitchFamily="2" charset="0"/>
                <a:ea typeface="Roboto Slab" pitchFamily="2" charset="0"/>
                <a:cs typeface="Roboto Slab" pitchFamily="2" charset="0"/>
              </a:rPr>
              <a:t>This prohibition shall also apply to specimens of species</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listed in Annex B except where it can be proved that</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such specimens were acquired in accordance with the</a:t>
            </a:r>
            <a:r>
              <a:rPr lang="cs-CZ" b="1" i="1" dirty="0">
                <a:latin typeface="Roboto Slab" pitchFamily="2" charset="0"/>
                <a:ea typeface="Roboto Slab" pitchFamily="2" charset="0"/>
                <a:cs typeface="Roboto Slab" pitchFamily="2" charset="0"/>
              </a:rPr>
              <a:t> </a:t>
            </a:r>
            <a:r>
              <a:rPr lang="en-US" b="1" i="1" dirty="0">
                <a:latin typeface="Roboto Slab" pitchFamily="2" charset="0"/>
                <a:ea typeface="Roboto Slab" pitchFamily="2" charset="0"/>
                <a:cs typeface="Roboto Slab" pitchFamily="2" charset="0"/>
              </a:rPr>
              <a:t>legislation in force.</a:t>
            </a:r>
            <a:endParaRPr lang="cs-CZ" b="1" i="1" dirty="0">
              <a:latin typeface="Roboto Slab" pitchFamily="2" charset="0"/>
              <a:ea typeface="Roboto Slab" pitchFamily="2" charset="0"/>
              <a:cs typeface="Roboto Slab" pitchFamily="2" charset="0"/>
            </a:endParaRPr>
          </a:p>
          <a:p>
            <a:pPr algn="just"/>
            <a:endParaRPr lang="cs-CZ" b="1" i="1" dirty="0">
              <a:latin typeface="Roboto Slab" pitchFamily="2" charset="0"/>
              <a:ea typeface="Roboto Slab" pitchFamily="2" charset="0"/>
              <a:cs typeface="Roboto Slab" pitchFamily="2" charset="0"/>
            </a:endParaRPr>
          </a:p>
          <a:p>
            <a:pPr algn="just"/>
            <a:endParaRPr lang="cs-CZ" i="1" dirty="0">
              <a:latin typeface="Roboto Slab" pitchFamily="2" charset="0"/>
              <a:ea typeface="Roboto Slab" pitchFamily="2" charset="0"/>
              <a:cs typeface="Roboto Slab" pitchFamily="2" charset="0"/>
            </a:endParaRPr>
          </a:p>
        </p:txBody>
      </p:sp>
      <p:pic>
        <p:nvPicPr>
          <p:cNvPr id="8" name="Picture 2" descr="logo CITES">
            <a:extLst>
              <a:ext uri="{FF2B5EF4-FFF2-40B4-BE49-F238E27FC236}">
                <a16:creationId xmlns:a16="http://schemas.microsoft.com/office/drawing/2014/main" id="{42930641-39EA-77D4-B0CC-BB27C4ADBC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273" y="141194"/>
            <a:ext cx="1324896"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26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TextovéPole 5">
            <a:extLst>
              <a:ext uri="{FF2B5EF4-FFF2-40B4-BE49-F238E27FC236}">
                <a16:creationId xmlns:a16="http://schemas.microsoft.com/office/drawing/2014/main" id="{829537B9-7364-5BBA-FD95-0921C6A6F97A}"/>
              </a:ext>
            </a:extLst>
          </p:cNvPr>
          <p:cNvSpPr txBox="1"/>
          <p:nvPr/>
        </p:nvSpPr>
        <p:spPr>
          <a:xfrm>
            <a:off x="676336" y="541244"/>
            <a:ext cx="7106771" cy="4401205"/>
          </a:xfrm>
          <a:prstGeom prst="rect">
            <a:avLst/>
          </a:prstGeom>
          <a:noFill/>
        </p:spPr>
        <p:txBody>
          <a:bodyPr wrap="square" rtlCol="0">
            <a:spAutoFit/>
          </a:bodyPr>
          <a:lstStyle/>
          <a:p>
            <a:r>
              <a:rPr lang="en-US" dirty="0"/>
              <a:t>ART. 8 OF REGULATION 338/97</a:t>
            </a:r>
            <a:endParaRPr lang="cs-CZ" dirty="0"/>
          </a:p>
          <a:p>
            <a:endParaRPr lang="cs-CZ" b="1" dirty="0">
              <a:latin typeface="Roboto Slab" pitchFamily="2" charset="0"/>
              <a:ea typeface="Roboto Slab" pitchFamily="2" charset="0"/>
              <a:cs typeface="Roboto Slab" pitchFamily="2" charset="0"/>
            </a:endParaRPr>
          </a:p>
          <a:p>
            <a:pPr algn="just"/>
            <a:r>
              <a:rPr lang="cs-CZ" b="1" i="1" dirty="0">
                <a:latin typeface="Roboto Slab" pitchFamily="2" charset="0"/>
                <a:ea typeface="Roboto Slab" pitchFamily="2" charset="0"/>
                <a:cs typeface="Roboto Slab" pitchFamily="2" charset="0"/>
              </a:rPr>
              <a:t>(3) </a:t>
            </a:r>
            <a:r>
              <a:rPr lang="en-US" b="1" i="1" dirty="0">
                <a:latin typeface="Roboto Slab" pitchFamily="2" charset="0"/>
                <a:ea typeface="Roboto Slab" pitchFamily="2" charset="0"/>
                <a:cs typeface="Roboto Slab" pitchFamily="2" charset="0"/>
              </a:rPr>
              <a:t>Exemption from the prohibitions referred to in paragraph 1 may be</a:t>
            </a:r>
          </a:p>
          <a:p>
            <a:pPr algn="just"/>
            <a:r>
              <a:rPr lang="en-US" b="1" i="1" dirty="0">
                <a:latin typeface="Roboto Slab" pitchFamily="2" charset="0"/>
                <a:ea typeface="Roboto Slab" pitchFamily="2" charset="0"/>
                <a:cs typeface="Roboto Slab" pitchFamily="2" charset="0"/>
              </a:rPr>
              <a:t>granted by issuance of a certificate to that effect by a management</a:t>
            </a:r>
          </a:p>
          <a:p>
            <a:pPr algn="just"/>
            <a:r>
              <a:rPr lang="en-US" b="1" i="1" dirty="0">
                <a:latin typeface="Roboto Slab" pitchFamily="2" charset="0"/>
                <a:ea typeface="Roboto Slab" pitchFamily="2" charset="0"/>
                <a:cs typeface="Roboto Slab" pitchFamily="2" charset="0"/>
              </a:rPr>
              <a:t>authority of the Member State in which the specimens are located, on</a:t>
            </a:r>
          </a:p>
          <a:p>
            <a:pPr algn="just"/>
            <a:r>
              <a:rPr lang="en-US" b="1" i="1" dirty="0">
                <a:latin typeface="Roboto Slab" pitchFamily="2" charset="0"/>
                <a:ea typeface="Roboto Slab" pitchFamily="2" charset="0"/>
                <a:cs typeface="Roboto Slab" pitchFamily="2" charset="0"/>
              </a:rPr>
              <a:t>a case-by-case basis where the specimens:</a:t>
            </a:r>
          </a:p>
          <a:p>
            <a:pPr algn="just"/>
            <a:r>
              <a:rPr lang="en-US" i="1" dirty="0">
                <a:latin typeface="Roboto Slab" pitchFamily="2" charset="0"/>
                <a:ea typeface="Roboto Slab" pitchFamily="2" charset="0"/>
                <a:cs typeface="Roboto Slab" pitchFamily="2" charset="0"/>
              </a:rPr>
              <a:t>(a) were acquired in, or were introduced into, the Community before the</a:t>
            </a:r>
          </a:p>
          <a:p>
            <a:pPr algn="just"/>
            <a:r>
              <a:rPr lang="en-US" i="1" dirty="0">
                <a:latin typeface="Roboto Slab" pitchFamily="2" charset="0"/>
                <a:ea typeface="Roboto Slab" pitchFamily="2" charset="0"/>
                <a:cs typeface="Roboto Slab" pitchFamily="2" charset="0"/>
              </a:rPr>
              <a:t>provisions relating to species listed in Appendix I to the Convention or in</a:t>
            </a:r>
          </a:p>
          <a:p>
            <a:pPr algn="just"/>
            <a:r>
              <a:rPr lang="en-US" i="1" dirty="0">
                <a:latin typeface="Roboto Slab" pitchFamily="2" charset="0"/>
                <a:ea typeface="Roboto Slab" pitchFamily="2" charset="0"/>
                <a:cs typeface="Roboto Slab" pitchFamily="2" charset="0"/>
              </a:rPr>
              <a:t>Annex C1 to Regulation (EEC) No 3626/82 or in Annex A became applicable to</a:t>
            </a:r>
          </a:p>
          <a:p>
            <a:pPr algn="just"/>
            <a:r>
              <a:rPr lang="en-US" i="1" dirty="0">
                <a:latin typeface="Roboto Slab" pitchFamily="2" charset="0"/>
                <a:ea typeface="Roboto Slab" pitchFamily="2" charset="0"/>
                <a:cs typeface="Roboto Slab" pitchFamily="2" charset="0"/>
              </a:rPr>
              <a:t>the specimens; or</a:t>
            </a:r>
          </a:p>
          <a:p>
            <a:pPr algn="just"/>
            <a:r>
              <a:rPr lang="en-US" i="1" dirty="0">
                <a:latin typeface="Roboto Slab" pitchFamily="2" charset="0"/>
                <a:ea typeface="Roboto Slab" pitchFamily="2" charset="0"/>
                <a:cs typeface="Roboto Slab" pitchFamily="2" charset="0"/>
              </a:rPr>
              <a:t>(b) are worked specimens that were acquired more than 50 years</a:t>
            </a:r>
          </a:p>
          <a:p>
            <a:pPr algn="just"/>
            <a:r>
              <a:rPr lang="en-US" i="1" dirty="0">
                <a:latin typeface="Roboto Slab" pitchFamily="2" charset="0"/>
                <a:ea typeface="Roboto Slab" pitchFamily="2" charset="0"/>
                <a:cs typeface="Roboto Slab" pitchFamily="2" charset="0"/>
              </a:rPr>
              <a:t>previously; or</a:t>
            </a:r>
          </a:p>
          <a:p>
            <a:pPr algn="just"/>
            <a:r>
              <a:rPr lang="en-US" i="1" dirty="0">
                <a:latin typeface="Roboto Slab" pitchFamily="2" charset="0"/>
                <a:ea typeface="Roboto Slab" pitchFamily="2" charset="0"/>
                <a:cs typeface="Roboto Slab" pitchFamily="2" charset="0"/>
              </a:rPr>
              <a:t> (c) were introduced into the Community in compliance with the provisions of</a:t>
            </a:r>
          </a:p>
          <a:p>
            <a:pPr algn="just"/>
            <a:r>
              <a:rPr lang="en-US" i="1" dirty="0">
                <a:latin typeface="Roboto Slab" pitchFamily="2" charset="0"/>
                <a:ea typeface="Roboto Slab" pitchFamily="2" charset="0"/>
                <a:cs typeface="Roboto Slab" pitchFamily="2" charset="0"/>
              </a:rPr>
              <a:t>this Regulation and are to be used for purposes which are not detrimental to</a:t>
            </a:r>
          </a:p>
          <a:p>
            <a:pPr algn="just"/>
            <a:r>
              <a:rPr lang="en-US" i="1" dirty="0">
                <a:latin typeface="Roboto Slab" pitchFamily="2" charset="0"/>
                <a:ea typeface="Roboto Slab" pitchFamily="2" charset="0"/>
                <a:cs typeface="Roboto Slab" pitchFamily="2" charset="0"/>
              </a:rPr>
              <a:t>the survival of the species concerned; or</a:t>
            </a:r>
          </a:p>
          <a:p>
            <a:pPr algn="just"/>
            <a:r>
              <a:rPr lang="en-US" i="1" dirty="0">
                <a:latin typeface="Roboto Slab" pitchFamily="2" charset="0"/>
                <a:ea typeface="Roboto Slab" pitchFamily="2" charset="0"/>
                <a:cs typeface="Roboto Slab" pitchFamily="2" charset="0"/>
              </a:rPr>
              <a:t>(d) are captive-born and bred specimens of an animal species or artificially</a:t>
            </a:r>
          </a:p>
          <a:p>
            <a:pPr algn="just"/>
            <a:r>
              <a:rPr lang="en-US" i="1" dirty="0">
                <a:latin typeface="Roboto Slab" pitchFamily="2" charset="0"/>
                <a:ea typeface="Roboto Slab" pitchFamily="2" charset="0"/>
                <a:cs typeface="Roboto Slab" pitchFamily="2" charset="0"/>
              </a:rPr>
              <a:t>propagated specimens of a plant species or are parts or derivatives of such</a:t>
            </a:r>
          </a:p>
          <a:p>
            <a:pPr algn="just"/>
            <a:r>
              <a:rPr lang="en-US" i="1" dirty="0">
                <a:latin typeface="Roboto Slab" pitchFamily="2" charset="0"/>
                <a:ea typeface="Roboto Slab" pitchFamily="2" charset="0"/>
                <a:cs typeface="Roboto Slab" pitchFamily="2" charset="0"/>
              </a:rPr>
              <a:t>specimens; or</a:t>
            </a:r>
          </a:p>
          <a:p>
            <a:pPr algn="just"/>
            <a:endParaRPr lang="cs-CZ" b="1" i="1" dirty="0">
              <a:latin typeface="Roboto Slab" pitchFamily="2" charset="0"/>
              <a:ea typeface="Roboto Slab" pitchFamily="2" charset="0"/>
              <a:cs typeface="Roboto Slab" pitchFamily="2" charset="0"/>
            </a:endParaRPr>
          </a:p>
          <a:p>
            <a:pPr algn="just"/>
            <a:endParaRPr lang="cs-CZ" i="1" dirty="0">
              <a:latin typeface="Roboto Slab" pitchFamily="2" charset="0"/>
              <a:ea typeface="Roboto Slab" pitchFamily="2" charset="0"/>
              <a:cs typeface="Roboto Slab" pitchFamily="2" charset="0"/>
            </a:endParaRPr>
          </a:p>
        </p:txBody>
      </p:sp>
      <p:pic>
        <p:nvPicPr>
          <p:cNvPr id="8" name="Picture 2" descr="logo CITES">
            <a:extLst>
              <a:ext uri="{FF2B5EF4-FFF2-40B4-BE49-F238E27FC236}">
                <a16:creationId xmlns:a16="http://schemas.microsoft.com/office/drawing/2014/main" id="{42930641-39EA-77D4-B0CC-BB27C4ADBC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273" y="141194"/>
            <a:ext cx="1324896"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1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3" name="Picture 2" descr="logo CITES">
            <a:extLst>
              <a:ext uri="{FF2B5EF4-FFF2-40B4-BE49-F238E27FC236}">
                <a16:creationId xmlns:a16="http://schemas.microsoft.com/office/drawing/2014/main" id="{E74BDC27-5C53-75B8-34D4-8C5161B94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6709" y="279081"/>
            <a:ext cx="1964246" cy="118620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308D053C-0338-8591-E4F6-A3DA60CDD020}"/>
              </a:ext>
            </a:extLst>
          </p:cNvPr>
          <p:cNvPicPr>
            <a:picLocks noChangeAspect="1"/>
          </p:cNvPicPr>
          <p:nvPr/>
        </p:nvPicPr>
        <p:blipFill>
          <a:blip r:embed="rId3"/>
          <a:stretch>
            <a:fillRect/>
          </a:stretch>
        </p:blipFill>
        <p:spPr>
          <a:xfrm>
            <a:off x="837396" y="923955"/>
            <a:ext cx="6099313" cy="3516675"/>
          </a:xfrm>
          <a:prstGeom prst="rect">
            <a:avLst/>
          </a:prstGeom>
        </p:spPr>
      </p:pic>
    </p:spTree>
    <p:extLst>
      <p:ext uri="{BB962C8B-B14F-4D97-AF65-F5344CB8AC3E}">
        <p14:creationId xmlns:p14="http://schemas.microsoft.com/office/powerpoint/2010/main" val="3347142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pic>
        <p:nvPicPr>
          <p:cNvPr id="5" name="Obrázek 4">
            <a:extLst>
              <a:ext uri="{FF2B5EF4-FFF2-40B4-BE49-F238E27FC236}">
                <a16:creationId xmlns:a16="http://schemas.microsoft.com/office/drawing/2014/main" id="{4A2D6D63-C526-901F-7BD7-EC74228F92CC}"/>
              </a:ext>
            </a:extLst>
          </p:cNvPr>
          <p:cNvPicPr>
            <a:picLocks noChangeAspect="1"/>
          </p:cNvPicPr>
          <p:nvPr/>
        </p:nvPicPr>
        <p:blipFill>
          <a:blip r:embed="rId2"/>
          <a:stretch>
            <a:fillRect/>
          </a:stretch>
        </p:blipFill>
        <p:spPr>
          <a:xfrm>
            <a:off x="499610" y="761736"/>
            <a:ext cx="4295727" cy="2156455"/>
          </a:xfrm>
          <a:prstGeom prst="rect">
            <a:avLst/>
          </a:prstGeom>
        </p:spPr>
      </p:pic>
      <p:pic>
        <p:nvPicPr>
          <p:cNvPr id="8" name="Obrázek 7">
            <a:extLst>
              <a:ext uri="{FF2B5EF4-FFF2-40B4-BE49-F238E27FC236}">
                <a16:creationId xmlns:a16="http://schemas.microsoft.com/office/drawing/2014/main" id="{3C1CF528-09E5-4FD1-3CC7-B170737F6B2A}"/>
              </a:ext>
            </a:extLst>
          </p:cNvPr>
          <p:cNvPicPr>
            <a:picLocks noChangeAspect="1"/>
          </p:cNvPicPr>
          <p:nvPr/>
        </p:nvPicPr>
        <p:blipFill>
          <a:blip r:embed="rId3"/>
          <a:stretch>
            <a:fillRect/>
          </a:stretch>
        </p:blipFill>
        <p:spPr>
          <a:xfrm>
            <a:off x="4937526" y="761736"/>
            <a:ext cx="3976812" cy="2240103"/>
          </a:xfrm>
          <a:prstGeom prst="rect">
            <a:avLst/>
          </a:prstGeom>
        </p:spPr>
      </p:pic>
      <p:sp>
        <p:nvSpPr>
          <p:cNvPr id="9" name="TextovéPole 8">
            <a:extLst>
              <a:ext uri="{FF2B5EF4-FFF2-40B4-BE49-F238E27FC236}">
                <a16:creationId xmlns:a16="http://schemas.microsoft.com/office/drawing/2014/main" id="{C05420AC-9D56-B4C8-040A-3FC863936F6A}"/>
              </a:ext>
            </a:extLst>
          </p:cNvPr>
          <p:cNvSpPr txBox="1"/>
          <p:nvPr/>
        </p:nvSpPr>
        <p:spPr>
          <a:xfrm>
            <a:off x="969264" y="3169920"/>
            <a:ext cx="7205472" cy="1815882"/>
          </a:xfrm>
          <a:prstGeom prst="rect">
            <a:avLst/>
          </a:prstGeom>
          <a:noFill/>
        </p:spPr>
        <p:txBody>
          <a:bodyPr wrap="square" rtlCol="0">
            <a:spAutoFit/>
          </a:bodyPr>
          <a:lstStyle/>
          <a:p>
            <a:r>
              <a:rPr lang="cs-CZ" b="1" dirty="0">
                <a:latin typeface="Roboto Slab" pitchFamily="2" charset="0"/>
                <a:ea typeface="Roboto Slab" pitchFamily="2" charset="0"/>
                <a:cs typeface="Roboto Slab" pitchFamily="2" charset="0"/>
              </a:rPr>
              <a:t>A </a:t>
            </a:r>
            <a:r>
              <a:rPr lang="cs-CZ" b="1" dirty="0" err="1">
                <a:latin typeface="Roboto Slab" pitchFamily="2" charset="0"/>
                <a:ea typeface="Roboto Slab" pitchFamily="2" charset="0"/>
                <a:cs typeface="Roboto Slab" pitchFamily="2" charset="0"/>
              </a:rPr>
              <a:t>bred</a:t>
            </a:r>
            <a:r>
              <a:rPr lang="cs-CZ" b="1" dirty="0">
                <a:latin typeface="Roboto Slab" pitchFamily="2" charset="0"/>
                <a:ea typeface="Roboto Slab" pitchFamily="2" charset="0"/>
                <a:cs typeface="Roboto Slab" pitchFamily="2" charset="0"/>
              </a:rPr>
              <a:t> in </a:t>
            </a:r>
            <a:r>
              <a:rPr lang="cs-CZ" b="1" dirty="0" err="1">
                <a:latin typeface="Roboto Slab" pitchFamily="2" charset="0"/>
                <a:ea typeface="Roboto Slab" pitchFamily="2" charset="0"/>
                <a:cs typeface="Roboto Slab" pitchFamily="2" charset="0"/>
              </a:rPr>
              <a:t>captivity</a:t>
            </a:r>
            <a:r>
              <a:rPr lang="cs-CZ" b="1" dirty="0">
                <a:latin typeface="Roboto Slab" pitchFamily="2" charset="0"/>
                <a:ea typeface="Roboto Slab" pitchFamily="2" charset="0"/>
                <a:cs typeface="Roboto Slab" pitchFamily="2" charset="0"/>
              </a:rPr>
              <a:t> = B</a:t>
            </a:r>
          </a:p>
          <a:p>
            <a:endParaRPr lang="cs-CZ" dirty="0">
              <a:latin typeface="Roboto Slab" pitchFamily="2" charset="0"/>
              <a:ea typeface="Roboto Slab" pitchFamily="2" charset="0"/>
              <a:cs typeface="Roboto Slab" pitchFamily="2" charset="0"/>
            </a:endParaRPr>
          </a:p>
          <a:p>
            <a:r>
              <a:rPr lang="en-US" dirty="0">
                <a:latin typeface="Roboto Slab" pitchFamily="2" charset="0"/>
                <a:ea typeface="Roboto Slab" pitchFamily="2" charset="0"/>
                <a:cs typeface="Roboto Slab" pitchFamily="2" charset="0"/>
              </a:rPr>
              <a:t>Introduction into the EU</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of specimens of species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listed in Annex C:</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At the border customs office at</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the point of introduction the</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importer must present</a:t>
            </a:r>
          </a:p>
          <a:p>
            <a:r>
              <a:rPr lang="en-US" dirty="0">
                <a:latin typeface="Roboto Slab" pitchFamily="2" charset="0"/>
                <a:ea typeface="Roboto Slab" pitchFamily="2" charset="0"/>
                <a:cs typeface="Roboto Slab" pitchFamily="2" charset="0"/>
              </a:rPr>
              <a:t> Import notification</a:t>
            </a:r>
          </a:p>
          <a:p>
            <a:r>
              <a:rPr lang="en-US" dirty="0">
                <a:latin typeface="Roboto Slab" pitchFamily="2" charset="0"/>
                <a:ea typeface="Roboto Slab" pitchFamily="2" charset="0"/>
                <a:cs typeface="Roboto Slab" pitchFamily="2" charset="0"/>
              </a:rPr>
              <a:t> Export permit / re-export certificate / certificate of</a:t>
            </a:r>
          </a:p>
          <a:p>
            <a:r>
              <a:rPr lang="en-US" dirty="0">
                <a:latin typeface="Roboto Slab" pitchFamily="2" charset="0"/>
                <a:ea typeface="Roboto Slab" pitchFamily="2" charset="0"/>
                <a:cs typeface="Roboto Slab" pitchFamily="2" charset="0"/>
              </a:rPr>
              <a:t>Origin</a:t>
            </a:r>
            <a:endParaRPr lang="cs-CZ" dirty="0">
              <a:latin typeface="Roboto Slab" pitchFamily="2" charset="0"/>
              <a:ea typeface="Roboto Slab" pitchFamily="2" charset="0"/>
              <a:cs typeface="Roboto Slab" pitchFamily="2" charset="0"/>
            </a:endParaRPr>
          </a:p>
          <a:p>
            <a:r>
              <a:rPr lang="en-US" dirty="0">
                <a:latin typeface="Roboto Slab" pitchFamily="2" charset="0"/>
                <a:ea typeface="Roboto Slab" pitchFamily="2" charset="0"/>
                <a:cs typeface="Roboto Slab" pitchFamily="2" charset="0"/>
              </a:rPr>
              <a:t>species</a:t>
            </a:r>
            <a:r>
              <a:rPr lang="cs-CZ" dirty="0">
                <a:latin typeface="Roboto Slab" pitchFamily="2" charset="0"/>
                <a:ea typeface="Roboto Slab" pitchFamily="2" charset="0"/>
                <a:cs typeface="Roboto Slab" pitchFamily="2" charset="0"/>
              </a:rPr>
              <a:t> </a:t>
            </a:r>
            <a:r>
              <a:rPr lang="en-US" dirty="0">
                <a:latin typeface="Roboto Slab" pitchFamily="2" charset="0"/>
                <a:ea typeface="Roboto Slab" pitchFamily="2" charset="0"/>
                <a:cs typeface="Roboto Slab" pitchFamily="2" charset="0"/>
              </a:rPr>
              <a:t>listed in Annex C:</a:t>
            </a:r>
            <a:r>
              <a:rPr lang="cs-CZ" dirty="0">
                <a:latin typeface="Roboto Slab" pitchFamily="2" charset="0"/>
                <a:ea typeface="Roboto Slab" pitchFamily="2" charset="0"/>
                <a:cs typeface="Roboto Slab" pitchFamily="2" charset="0"/>
              </a:rPr>
              <a:t> </a:t>
            </a:r>
            <a:r>
              <a:rPr lang="cs-CZ" dirty="0" err="1">
                <a:latin typeface="Roboto Slab" pitchFamily="2" charset="0"/>
                <a:ea typeface="Roboto Slab" pitchFamily="2" charset="0"/>
                <a:cs typeface="Roboto Slab" pitchFamily="2" charset="0"/>
              </a:rPr>
              <a:t>notification</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1458434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1554198"/>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TRADE IN ENDANGERED SPECIES</a:t>
            </a:r>
            <a:endParaRPr lang="cs-CZ" sz="1600"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9" name="TextovéPole 8">
            <a:extLst>
              <a:ext uri="{FF2B5EF4-FFF2-40B4-BE49-F238E27FC236}">
                <a16:creationId xmlns:a16="http://schemas.microsoft.com/office/drawing/2014/main" id="{C05420AC-9D56-B4C8-040A-3FC863936F6A}"/>
              </a:ext>
            </a:extLst>
          </p:cNvPr>
          <p:cNvSpPr txBox="1"/>
          <p:nvPr/>
        </p:nvSpPr>
        <p:spPr>
          <a:xfrm>
            <a:off x="859536" y="3827078"/>
            <a:ext cx="7205472" cy="307777"/>
          </a:xfrm>
          <a:prstGeom prst="rect">
            <a:avLst/>
          </a:prstGeom>
          <a:noFill/>
        </p:spPr>
        <p:txBody>
          <a:bodyPr wrap="square" rtlCol="0">
            <a:spAutoFit/>
          </a:bodyPr>
          <a:lstStyle/>
          <a:p>
            <a:r>
              <a:rPr lang="cs-CZ" b="1" dirty="0">
                <a:latin typeface="Roboto Slab" pitchFamily="2" charset="0"/>
                <a:ea typeface="Roboto Slab" pitchFamily="2" charset="0"/>
                <a:cs typeface="Roboto Slab" pitchFamily="2" charset="0"/>
              </a:rPr>
              <a:t>Intra EU </a:t>
            </a:r>
            <a:r>
              <a:rPr lang="cs-CZ" b="1" dirty="0" err="1">
                <a:latin typeface="Roboto Slab" pitchFamily="2" charset="0"/>
                <a:ea typeface="Roboto Slab" pitchFamily="2" charset="0"/>
                <a:cs typeface="Roboto Slab" pitchFamily="2" charset="0"/>
              </a:rPr>
              <a:t>trade</a:t>
            </a:r>
            <a:r>
              <a:rPr lang="cs-CZ" b="1" dirty="0">
                <a:latin typeface="Roboto Slab" pitchFamily="2" charset="0"/>
                <a:ea typeface="Roboto Slab" pitchFamily="2" charset="0"/>
                <a:cs typeface="Roboto Slab" pitchFamily="2" charset="0"/>
              </a:rPr>
              <a:t>: </a:t>
            </a:r>
            <a:r>
              <a:rPr lang="cs-CZ" b="1" dirty="0" err="1">
                <a:latin typeface="Roboto Slab" pitchFamily="2" charset="0"/>
                <a:ea typeface="Roboto Slab" pitchFamily="2" charset="0"/>
                <a:cs typeface="Roboto Slab" pitchFamily="2" charset="0"/>
              </a:rPr>
              <a:t>notifications</a:t>
            </a:r>
            <a:r>
              <a:rPr lang="cs-CZ" b="1" dirty="0">
                <a:latin typeface="Roboto Slab" pitchFamily="2" charset="0"/>
                <a:ea typeface="Roboto Slab" pitchFamily="2" charset="0"/>
                <a:cs typeface="Roboto Slab" pitchFamily="2" charset="0"/>
              </a:rPr>
              <a:t>, </a:t>
            </a:r>
            <a:r>
              <a:rPr lang="cs-CZ" b="1" dirty="0" err="1">
                <a:latin typeface="Roboto Slab" pitchFamily="2" charset="0"/>
                <a:ea typeface="Roboto Slab" pitchFamily="2" charset="0"/>
                <a:cs typeface="Roboto Slab" pitchFamily="2" charset="0"/>
              </a:rPr>
              <a:t>documents</a:t>
            </a:r>
            <a:r>
              <a:rPr lang="cs-CZ" b="1" dirty="0">
                <a:latin typeface="Roboto Slab" pitchFamily="2" charset="0"/>
                <a:ea typeface="Roboto Slab" pitchFamily="2" charset="0"/>
                <a:cs typeface="Roboto Slab" pitchFamily="2" charset="0"/>
              </a:rPr>
              <a:t>…</a:t>
            </a:r>
          </a:p>
        </p:txBody>
      </p:sp>
      <p:pic>
        <p:nvPicPr>
          <p:cNvPr id="4" name="Obrázek 3">
            <a:extLst>
              <a:ext uri="{FF2B5EF4-FFF2-40B4-BE49-F238E27FC236}">
                <a16:creationId xmlns:a16="http://schemas.microsoft.com/office/drawing/2014/main" id="{E2104D85-8B42-11E4-83B8-7F0A40E239E4}"/>
              </a:ext>
            </a:extLst>
          </p:cNvPr>
          <p:cNvPicPr>
            <a:picLocks noChangeAspect="1"/>
          </p:cNvPicPr>
          <p:nvPr/>
        </p:nvPicPr>
        <p:blipFill>
          <a:blip r:embed="rId2"/>
          <a:stretch>
            <a:fillRect/>
          </a:stretch>
        </p:blipFill>
        <p:spPr>
          <a:xfrm>
            <a:off x="1782182" y="773928"/>
            <a:ext cx="4677428" cy="2819794"/>
          </a:xfrm>
          <a:prstGeom prst="rect">
            <a:avLst/>
          </a:prstGeom>
        </p:spPr>
      </p:pic>
    </p:spTree>
    <p:extLst>
      <p:ext uri="{BB962C8B-B14F-4D97-AF65-F5344CB8AC3E}">
        <p14:creationId xmlns:p14="http://schemas.microsoft.com/office/powerpoint/2010/main" val="96391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36</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4" name="Picture 3">
            <a:extLst>
              <a:ext uri="{FF2B5EF4-FFF2-40B4-BE49-F238E27FC236}">
                <a16:creationId xmlns:a16="http://schemas.microsoft.com/office/drawing/2014/main" id="{1AFB2941-B610-41D3-A6E8-8AB2772752B3}"/>
              </a:ext>
            </a:extLst>
          </p:cNvPr>
          <p:cNvPicPr>
            <a:picLocks noChangeAspect="1"/>
          </p:cNvPicPr>
          <p:nvPr/>
        </p:nvPicPr>
        <p:blipFill>
          <a:blip r:embed="rId3"/>
          <a:stretch>
            <a:fillRect/>
          </a:stretch>
        </p:blipFill>
        <p:spPr>
          <a:xfrm>
            <a:off x="594950" y="763660"/>
            <a:ext cx="4230682" cy="2029707"/>
          </a:xfrm>
          <a:prstGeom prst="rect">
            <a:avLst/>
          </a:prstGeom>
        </p:spPr>
      </p:pic>
      <p:pic>
        <p:nvPicPr>
          <p:cNvPr id="12" name="Picture 11">
            <a:extLst>
              <a:ext uri="{FF2B5EF4-FFF2-40B4-BE49-F238E27FC236}">
                <a16:creationId xmlns:a16="http://schemas.microsoft.com/office/drawing/2014/main" id="{2D46B775-8210-4A15-9F0B-0C0944C7E526}"/>
              </a:ext>
            </a:extLst>
          </p:cNvPr>
          <p:cNvPicPr>
            <a:picLocks noChangeAspect="1"/>
          </p:cNvPicPr>
          <p:nvPr/>
        </p:nvPicPr>
        <p:blipFill>
          <a:blip r:embed="rId4"/>
          <a:stretch>
            <a:fillRect/>
          </a:stretch>
        </p:blipFill>
        <p:spPr>
          <a:xfrm>
            <a:off x="973388" y="3081707"/>
            <a:ext cx="4572000" cy="1973615"/>
          </a:xfrm>
          <a:prstGeom prst="rect">
            <a:avLst/>
          </a:prstGeom>
        </p:spPr>
      </p:pic>
      <p:pic>
        <p:nvPicPr>
          <p:cNvPr id="8194" name="Picture 2" descr="Illegal wildlife trade growing on the dark web - News Centre - University  of Kent">
            <a:extLst>
              <a:ext uri="{FF2B5EF4-FFF2-40B4-BE49-F238E27FC236}">
                <a16:creationId xmlns:a16="http://schemas.microsoft.com/office/drawing/2014/main" id="{B2EE8CC1-126F-4B88-8909-082AF4F7F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024" y="1331747"/>
            <a:ext cx="5216427" cy="3468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70291B-B508-4624-82D0-8D1C21FDE690}"/>
              </a:ext>
            </a:extLst>
          </p:cNvPr>
          <p:cNvPicPr>
            <a:picLocks noChangeAspect="1"/>
          </p:cNvPicPr>
          <p:nvPr/>
        </p:nvPicPr>
        <p:blipFill>
          <a:blip r:embed="rId6"/>
          <a:stretch>
            <a:fillRect/>
          </a:stretch>
        </p:blipFill>
        <p:spPr>
          <a:xfrm>
            <a:off x="7364430" y="795379"/>
            <a:ext cx="1338953" cy="4099572"/>
          </a:xfrm>
          <a:prstGeom prst="rect">
            <a:avLst/>
          </a:prstGeom>
        </p:spPr>
      </p:pic>
    </p:spTree>
    <p:extLst>
      <p:ext uri="{BB962C8B-B14F-4D97-AF65-F5344CB8AC3E}">
        <p14:creationId xmlns:p14="http://schemas.microsoft.com/office/powerpoint/2010/main" val="2116004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37</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8" name="Picture 7">
            <a:extLst>
              <a:ext uri="{FF2B5EF4-FFF2-40B4-BE49-F238E27FC236}">
                <a16:creationId xmlns:a16="http://schemas.microsoft.com/office/drawing/2014/main" id="{A56A84F4-E03D-43A4-BFB1-8165334D1CEB}"/>
              </a:ext>
            </a:extLst>
          </p:cNvPr>
          <p:cNvPicPr>
            <a:picLocks noChangeAspect="1"/>
          </p:cNvPicPr>
          <p:nvPr/>
        </p:nvPicPr>
        <p:blipFill>
          <a:blip r:embed="rId3"/>
          <a:stretch>
            <a:fillRect/>
          </a:stretch>
        </p:blipFill>
        <p:spPr>
          <a:xfrm>
            <a:off x="1408231" y="0"/>
            <a:ext cx="6327537" cy="5143500"/>
          </a:xfrm>
          <a:prstGeom prst="rect">
            <a:avLst/>
          </a:prstGeom>
        </p:spPr>
      </p:pic>
    </p:spTree>
    <p:extLst>
      <p:ext uri="{BB962C8B-B14F-4D97-AF65-F5344CB8AC3E}">
        <p14:creationId xmlns:p14="http://schemas.microsoft.com/office/powerpoint/2010/main" val="3552717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3577" y="466312"/>
            <a:ext cx="5346594" cy="461665"/>
          </a:xfrm>
          <a:prstGeom prst="rect">
            <a:avLst/>
          </a:prstGeom>
          <a:noFill/>
        </p:spPr>
        <p:txBody>
          <a:bodyPr wrap="square" rtlCol="0">
            <a:spAutoFit/>
          </a:bodyPr>
          <a:lstStyle/>
          <a:p>
            <a:pPr>
              <a:buNone/>
            </a:pPr>
            <a:r>
              <a:rPr lang="cs-CZ" sz="2400" b="1" dirty="0">
                <a:solidFill>
                  <a:schemeClr val="accent6"/>
                </a:solidFill>
              </a:rPr>
              <a:t>???</a:t>
            </a:r>
          </a:p>
        </p:txBody>
      </p:sp>
      <p:sp>
        <p:nvSpPr>
          <p:cNvPr id="5" name="Zástupný symbol pro obsah 4"/>
          <p:cNvSpPr>
            <a:spLocks noGrp="1"/>
          </p:cNvSpPr>
          <p:nvPr>
            <p:ph idx="1"/>
          </p:nvPr>
        </p:nvSpPr>
        <p:spPr/>
        <p:txBody>
          <a:bodyPr/>
          <a:lstStyle/>
          <a:p>
            <a:endParaRPr lang="cs-CZ" dirty="0"/>
          </a:p>
        </p:txBody>
      </p:sp>
      <p:pic>
        <p:nvPicPr>
          <p:cNvPr id="1026" name="Picture 2" descr="http://opilcovorano.cz/wp-content/uploads/2013/10/5953522-andrej-babis-s-tigr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376" y="568308"/>
            <a:ext cx="3873993" cy="2584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idnes.cz/05/093/maxi/PATddc52_zralok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996" y="1329612"/>
            <a:ext cx="2902307" cy="1782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mf.cz/176/317/3-P2013082904855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321" y="3111810"/>
            <a:ext cx="291666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313" y="2853721"/>
            <a:ext cx="401213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042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F:\DATA\grafika\pruh 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303" y="195486"/>
            <a:ext cx="7008353" cy="7167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DATA\grafika\spode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426072" y="344336"/>
            <a:ext cx="5346594" cy="461665"/>
          </a:xfrm>
          <a:prstGeom prst="rect">
            <a:avLst/>
          </a:prstGeom>
          <a:noFill/>
        </p:spPr>
        <p:txBody>
          <a:bodyPr wrap="square" rtlCol="0">
            <a:spAutoFit/>
          </a:bodyPr>
          <a:lstStyle/>
          <a:p>
            <a:pPr>
              <a:buNone/>
            </a:pPr>
            <a:r>
              <a:rPr lang="cs-CZ" sz="2400" b="1" dirty="0">
                <a:solidFill>
                  <a:schemeClr val="accent6"/>
                </a:solidFill>
              </a:rPr>
              <a:t>???</a:t>
            </a:r>
          </a:p>
        </p:txBody>
      </p:sp>
      <p:pic>
        <p:nvPicPr>
          <p:cNvPr id="7170" name="Picture 2" descr="Výsledek obrázku pro chová pum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673" y="125445"/>
            <a:ext cx="3384376" cy="2538282"/>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5" cstate="print"/>
          <a:srcRect l="12037" t="45875" r="41218" b="12249"/>
          <a:stretch/>
        </p:blipFill>
        <p:spPr>
          <a:xfrm>
            <a:off x="4778687" y="3111810"/>
            <a:ext cx="3240361" cy="2322259"/>
          </a:xfrm>
          <a:prstGeom prst="rect">
            <a:avLst/>
          </a:prstGeom>
        </p:spPr>
      </p:pic>
      <p:pic>
        <p:nvPicPr>
          <p:cNvPr id="7172" name="Picture 4" descr="Výsledek obrázku pro chová pum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3827" y="2798682"/>
            <a:ext cx="3470846" cy="19552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chová pum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157" y="396591"/>
            <a:ext cx="3078338" cy="230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62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DE386C48-CE23-DEBF-5124-B9675C883EC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B7B470BE-BBDD-BB40-D52C-F14359728CB7}"/>
              </a:ext>
            </a:extLst>
          </p:cNvPr>
          <p:cNvSpPr txBox="1"/>
          <p:nvPr/>
        </p:nvSpPr>
        <p:spPr>
          <a:xfrm>
            <a:off x="656665" y="555539"/>
            <a:ext cx="8135470" cy="4401205"/>
          </a:xfrm>
          <a:prstGeom prst="rect">
            <a:avLst/>
          </a:prstGeom>
          <a:noFill/>
        </p:spPr>
        <p:txBody>
          <a:bodyPr wrap="square" rtlCol="0">
            <a:spAutoFit/>
          </a:bodyPr>
          <a:lstStyle/>
          <a:p>
            <a:r>
              <a:rPr lang="en-US" b="1" dirty="0">
                <a:latin typeface="Roboto Slab" pitchFamily="2" charset="0"/>
                <a:ea typeface="Roboto Slab" pitchFamily="2" charset="0"/>
                <a:cs typeface="Roboto Slab" pitchFamily="2" charset="0"/>
              </a:rPr>
              <a:t>The EU has played and continues to play an important role at international level in nature protection and conservation. It is party to several conventions including:</a:t>
            </a:r>
            <a:endParaRPr lang="cs-CZ" b="1" dirty="0">
              <a:latin typeface="Roboto Slab" pitchFamily="2" charset="0"/>
              <a:ea typeface="Roboto Slab" pitchFamily="2" charset="0"/>
              <a:cs typeface="Roboto Slab" pitchFamily="2" charset="0"/>
            </a:endParaRPr>
          </a:p>
          <a:p>
            <a:endParaRPr lang="en-US" b="1" dirty="0">
              <a:latin typeface="Roboto Slab" pitchFamily="2" charset="0"/>
              <a:ea typeface="Roboto Slab" pitchFamily="2" charset="0"/>
              <a:cs typeface="Roboto Slab" pitchFamily="2" charset="0"/>
            </a:endParaRP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Conservation of Wetlands, adopted in Ramsar (1971);</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International Trade in Endangered Species of Wild Fauna and Flora, known as CITES, adopted in Washington (1973);</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Conservation of Migratory Species of Wild Animals, adopted in Bonn (1979);</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the Protection of European Wildlife and Natural Habitats, adopted in Bern (1982);</a:t>
            </a:r>
          </a:p>
          <a:p>
            <a:pPr marL="285750" indent="-285750">
              <a:buFont typeface="Arial" panose="020B0604020202020204" pitchFamily="34" charset="0"/>
              <a:buChar char="•"/>
            </a:pPr>
            <a:r>
              <a:rPr lang="en-US" dirty="0">
                <a:latin typeface="Roboto Slab" pitchFamily="2" charset="0"/>
                <a:ea typeface="Roboto Slab" pitchFamily="2" charset="0"/>
                <a:cs typeface="Roboto Slab" pitchFamily="2" charset="0"/>
              </a:rPr>
              <a:t>the Convention on Biological Diversity, adopted in Rio de Janeiro (1992).</a:t>
            </a:r>
          </a:p>
          <a:p>
            <a:endParaRPr lang="en-US" b="1" dirty="0">
              <a:latin typeface="Roboto Slab" pitchFamily="2" charset="0"/>
              <a:ea typeface="Roboto Slab" pitchFamily="2" charset="0"/>
              <a:cs typeface="Roboto Slab" pitchFamily="2" charset="0"/>
            </a:endParaRPr>
          </a:p>
          <a:p>
            <a:pPr algn="just"/>
            <a:r>
              <a:rPr lang="en-US" b="1" dirty="0">
                <a:latin typeface="Roboto Slab" pitchFamily="2" charset="0"/>
                <a:ea typeface="Roboto Slab" pitchFamily="2" charset="0"/>
                <a:cs typeface="Roboto Slab" pitchFamily="2" charset="0"/>
              </a:rPr>
              <a:t>The EU’s first legislation to protect nature was the original </a:t>
            </a:r>
            <a:r>
              <a:rPr lang="en-US" b="1" dirty="0">
                <a:highlight>
                  <a:srgbClr val="FFFF00"/>
                </a:highlight>
                <a:latin typeface="Roboto Slab" pitchFamily="2" charset="0"/>
                <a:ea typeface="Roboto Slab" pitchFamily="2" charset="0"/>
                <a:cs typeface="Roboto Slab" pitchFamily="2" charset="0"/>
              </a:rPr>
              <a:t>Birds Directive</a:t>
            </a:r>
            <a:r>
              <a:rPr lang="en-US" b="1" dirty="0">
                <a:latin typeface="Roboto Slab" pitchFamily="2" charset="0"/>
                <a:ea typeface="Roboto Slab" pitchFamily="2" charset="0"/>
                <a:cs typeface="Roboto Slab" pitchFamily="2" charset="0"/>
              </a:rPr>
              <a:t>, adopted in 1979 and codified and replaced, in 2009, by Directive 2009/147/EC. The Directive provides comprehensive protection to all wild bird species naturally occurring in the EU.</a:t>
            </a:r>
            <a:endParaRPr lang="cs-CZ" b="1" dirty="0">
              <a:latin typeface="Roboto Slab" pitchFamily="2" charset="0"/>
              <a:ea typeface="Roboto Slab" pitchFamily="2" charset="0"/>
              <a:cs typeface="Roboto Slab" pitchFamily="2" charset="0"/>
            </a:endParaRPr>
          </a:p>
          <a:p>
            <a:r>
              <a:rPr lang="en-US" b="1" dirty="0">
                <a:latin typeface="Roboto Slab" pitchFamily="2" charset="0"/>
                <a:ea typeface="Roboto Slab" pitchFamily="2" charset="0"/>
                <a:cs typeface="Roboto Slab" pitchFamily="2" charset="0"/>
              </a:rPr>
              <a:t>In 1992, </a:t>
            </a:r>
            <a:r>
              <a:rPr lang="en-US" b="1" dirty="0">
                <a:highlight>
                  <a:srgbClr val="FFFF00"/>
                </a:highlight>
                <a:latin typeface="Roboto Slab" pitchFamily="2" charset="0"/>
                <a:ea typeface="Roboto Slab" pitchFamily="2" charset="0"/>
                <a:cs typeface="Roboto Slab" pitchFamily="2" charset="0"/>
              </a:rPr>
              <a:t>the Habitats Directive </a:t>
            </a:r>
            <a:r>
              <a:rPr lang="en-US" b="1" dirty="0">
                <a:latin typeface="Roboto Slab" pitchFamily="2" charset="0"/>
                <a:ea typeface="Roboto Slab" pitchFamily="2" charset="0"/>
                <a:cs typeface="Roboto Slab" pitchFamily="2" charset="0"/>
              </a:rPr>
              <a:t>(Directive 92/43/EEC) was adopted to help maintain biodiversity by protecting over 1,000 animal and plant species and over 200 types of habitats, and introducing the Natura 2000 network of protected areas across Europe. The Natura 2000 network’s Special Areas of Conservation and Special Protection Areas currently account for around 18% of EU’s land and 9% of EU seas.</a:t>
            </a:r>
            <a:endParaRPr lang="cs-CZ"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835779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09" y="195486"/>
            <a:ext cx="2918843" cy="217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3" y="195486"/>
            <a:ext cx="374075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646" y="2374989"/>
            <a:ext cx="3621831" cy="277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2" y="1921728"/>
            <a:ext cx="3510693" cy="28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10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9E3165D-85B7-B1D1-FE40-674D7CDE2B67}"/>
              </a:ext>
            </a:extLst>
          </p:cNvPr>
          <p:cNvPicPr>
            <a:picLocks noChangeAspect="1"/>
          </p:cNvPicPr>
          <p:nvPr/>
        </p:nvPicPr>
        <p:blipFill>
          <a:blip r:embed="rId3"/>
          <a:stretch>
            <a:fillRect/>
          </a:stretch>
        </p:blipFill>
        <p:spPr>
          <a:xfrm>
            <a:off x="108910" y="43416"/>
            <a:ext cx="4504352" cy="3333768"/>
          </a:xfrm>
          <a:prstGeom prst="rect">
            <a:avLst/>
          </a:prstGeom>
        </p:spPr>
      </p:pic>
      <p:pic>
        <p:nvPicPr>
          <p:cNvPr id="5" name="Obrázek 4">
            <a:extLst>
              <a:ext uri="{FF2B5EF4-FFF2-40B4-BE49-F238E27FC236}">
                <a16:creationId xmlns:a16="http://schemas.microsoft.com/office/drawing/2014/main" id="{23F654F9-CD19-2E9E-BEB7-5AA435D9BE01}"/>
              </a:ext>
            </a:extLst>
          </p:cNvPr>
          <p:cNvPicPr>
            <a:picLocks noChangeAspect="1"/>
          </p:cNvPicPr>
          <p:nvPr/>
        </p:nvPicPr>
        <p:blipFill>
          <a:blip r:embed="rId4"/>
          <a:stretch>
            <a:fillRect/>
          </a:stretch>
        </p:blipFill>
        <p:spPr>
          <a:xfrm>
            <a:off x="4333937" y="1324447"/>
            <a:ext cx="4572638" cy="3429479"/>
          </a:xfrm>
          <a:prstGeom prst="rect">
            <a:avLst/>
          </a:prstGeom>
        </p:spPr>
      </p:pic>
    </p:spTree>
    <p:extLst>
      <p:ext uri="{BB962C8B-B14F-4D97-AF65-F5344CB8AC3E}">
        <p14:creationId xmlns:p14="http://schemas.microsoft.com/office/powerpoint/2010/main" val="667747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0991AB-A5C4-45D0-BD14-DBB5BE57675F}"/>
              </a:ext>
            </a:extLst>
          </p:cNvPr>
          <p:cNvSpPr txBox="1">
            <a:spLocks/>
          </p:cNvSpPr>
          <p:nvPr/>
        </p:nvSpPr>
        <p:spPr>
          <a:xfrm>
            <a:off x="7074408" y="6249205"/>
            <a:ext cx="20574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7DC2E9F-3B6E-3649-A5DB-7AD2AC7A2B42}" type="slidenum">
              <a:rPr lang="fr-FR" smtClean="0"/>
              <a:pPr/>
              <a:t>42</a:t>
            </a:fld>
            <a:endParaRPr lang="fr-FR" dirty="0"/>
          </a:p>
        </p:txBody>
      </p:sp>
      <p:sp>
        <p:nvSpPr>
          <p:cNvPr id="7" name="Zástupný symbol pro obsah 2">
            <a:extLst>
              <a:ext uri="{FF2B5EF4-FFF2-40B4-BE49-F238E27FC236}">
                <a16:creationId xmlns:a16="http://schemas.microsoft.com/office/drawing/2014/main" id="{FD98F613-94D1-4A42-B647-7833C0913EE8}"/>
              </a:ext>
            </a:extLst>
          </p:cNvPr>
          <p:cNvSpPr txBox="1">
            <a:spLocks/>
          </p:cNvSpPr>
          <p:nvPr/>
        </p:nvSpPr>
        <p:spPr>
          <a:xfrm>
            <a:off x="652489" y="1074985"/>
            <a:ext cx="8346286" cy="452596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just"/>
            <a:endParaRPr lang="en-US" dirty="0">
              <a:solidFill>
                <a:schemeClr val="tx1"/>
              </a:solidFill>
              <a:latin typeface="Roboto Slab" panose="020B0604020202020204" charset="0"/>
              <a:ea typeface="Roboto Slab" panose="020B0604020202020204" charset="0"/>
            </a:endParaRPr>
          </a:p>
        </p:txBody>
      </p:sp>
      <p:pic>
        <p:nvPicPr>
          <p:cNvPr id="3" name="Obrázek 2">
            <a:extLst>
              <a:ext uri="{FF2B5EF4-FFF2-40B4-BE49-F238E27FC236}">
                <a16:creationId xmlns:a16="http://schemas.microsoft.com/office/drawing/2014/main" id="{5C0389E4-F95C-F5BB-EE1B-E22BF6E0B074}"/>
              </a:ext>
            </a:extLst>
          </p:cNvPr>
          <p:cNvPicPr>
            <a:picLocks noChangeAspect="1"/>
          </p:cNvPicPr>
          <p:nvPr/>
        </p:nvPicPr>
        <p:blipFill>
          <a:blip r:embed="rId3"/>
          <a:stretch>
            <a:fillRect/>
          </a:stretch>
        </p:blipFill>
        <p:spPr>
          <a:xfrm>
            <a:off x="836277" y="0"/>
            <a:ext cx="7471445" cy="5143500"/>
          </a:xfrm>
          <a:prstGeom prst="rect">
            <a:avLst/>
          </a:prstGeom>
        </p:spPr>
      </p:pic>
    </p:spTree>
    <p:extLst>
      <p:ext uri="{BB962C8B-B14F-4D97-AF65-F5344CB8AC3E}">
        <p14:creationId xmlns:p14="http://schemas.microsoft.com/office/powerpoint/2010/main" val="4150072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stretch>
            <a:fillRect/>
          </a:stretch>
        </p:blipFill>
        <p:spPr>
          <a:xfrm>
            <a:off x="1493659" y="249492"/>
            <a:ext cx="6332462" cy="4660746"/>
          </a:xfrm>
          <a:prstGeom prst="rect">
            <a:avLst/>
          </a:prstGeom>
        </p:spPr>
      </p:pic>
    </p:spTree>
    <p:extLst>
      <p:ext uri="{BB962C8B-B14F-4D97-AF65-F5344CB8AC3E}">
        <p14:creationId xmlns:p14="http://schemas.microsoft.com/office/powerpoint/2010/main" val="850237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stretch>
            <a:fillRect/>
          </a:stretch>
        </p:blipFill>
        <p:spPr>
          <a:xfrm>
            <a:off x="1439652" y="357504"/>
            <a:ext cx="6003820" cy="4536504"/>
          </a:xfrm>
          <a:prstGeom prst="rect">
            <a:avLst/>
          </a:prstGeom>
        </p:spPr>
      </p:pic>
    </p:spTree>
    <p:extLst>
      <p:ext uri="{BB962C8B-B14F-4D97-AF65-F5344CB8AC3E}">
        <p14:creationId xmlns:p14="http://schemas.microsoft.com/office/powerpoint/2010/main" val="448160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944" y="445563"/>
            <a:ext cx="5650564" cy="385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a:extLst>
              <a:ext uri="{FF2B5EF4-FFF2-40B4-BE49-F238E27FC236}">
                <a16:creationId xmlns:a16="http://schemas.microsoft.com/office/drawing/2014/main" id="{C4B7CC36-3D87-20B4-709F-47EA817CD831}"/>
              </a:ext>
            </a:extLst>
          </p:cNvPr>
          <p:cNvPicPr>
            <a:picLocks noChangeAspect="1"/>
          </p:cNvPicPr>
          <p:nvPr/>
        </p:nvPicPr>
        <p:blipFill>
          <a:blip r:embed="rId4"/>
          <a:stretch>
            <a:fillRect/>
          </a:stretch>
        </p:blipFill>
        <p:spPr>
          <a:xfrm>
            <a:off x="162458" y="602941"/>
            <a:ext cx="3003047" cy="2037229"/>
          </a:xfrm>
          <a:prstGeom prst="rect">
            <a:avLst/>
          </a:prstGeom>
        </p:spPr>
      </p:pic>
      <p:pic>
        <p:nvPicPr>
          <p:cNvPr id="5" name="Obrázek 4">
            <a:extLst>
              <a:ext uri="{FF2B5EF4-FFF2-40B4-BE49-F238E27FC236}">
                <a16:creationId xmlns:a16="http://schemas.microsoft.com/office/drawing/2014/main" id="{F5D05744-B68F-4318-2FC6-1B458FC49D88}"/>
              </a:ext>
            </a:extLst>
          </p:cNvPr>
          <p:cNvPicPr>
            <a:picLocks noChangeAspect="1"/>
          </p:cNvPicPr>
          <p:nvPr/>
        </p:nvPicPr>
        <p:blipFill>
          <a:blip r:embed="rId5"/>
          <a:stretch>
            <a:fillRect/>
          </a:stretch>
        </p:blipFill>
        <p:spPr>
          <a:xfrm>
            <a:off x="162458" y="2797548"/>
            <a:ext cx="2941921" cy="1956378"/>
          </a:xfrm>
          <a:prstGeom prst="rect">
            <a:avLst/>
          </a:prstGeom>
        </p:spPr>
      </p:pic>
    </p:spTree>
    <p:extLst>
      <p:ext uri="{BB962C8B-B14F-4D97-AF65-F5344CB8AC3E}">
        <p14:creationId xmlns:p14="http://schemas.microsoft.com/office/powerpoint/2010/main" val="247639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DATA\grafika\spode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084" y="4753926"/>
            <a:ext cx="6860790" cy="34615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084" y="465516"/>
            <a:ext cx="6761219" cy="358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DE63FE2B-4308-4BA3-75CA-F0E894540B00}"/>
              </a:ext>
            </a:extLst>
          </p:cNvPr>
          <p:cNvSpPr txBox="1"/>
          <p:nvPr/>
        </p:nvSpPr>
        <p:spPr>
          <a:xfrm>
            <a:off x="1546412" y="4397869"/>
            <a:ext cx="5365376" cy="309673"/>
          </a:xfrm>
          <a:prstGeom prst="rect">
            <a:avLst/>
          </a:prstGeom>
          <a:noFill/>
        </p:spPr>
        <p:txBody>
          <a:bodyPr wrap="square" rtlCol="0">
            <a:spAutoFit/>
          </a:bodyPr>
          <a:lstStyle/>
          <a:p>
            <a:r>
              <a:rPr lang="cs-CZ" dirty="0">
                <a:hlinkClick r:id="rId4"/>
              </a:rPr>
              <a:t>https://tradeview.cites.org/</a:t>
            </a:r>
            <a:r>
              <a:rPr lang="cs-CZ" dirty="0"/>
              <a:t> </a:t>
            </a:r>
          </a:p>
        </p:txBody>
      </p:sp>
    </p:spTree>
    <p:extLst>
      <p:ext uri="{BB962C8B-B14F-4D97-AF65-F5344CB8AC3E}">
        <p14:creationId xmlns:p14="http://schemas.microsoft.com/office/powerpoint/2010/main" val="2531075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cs-CZ" sz="2000" dirty="0" err="1"/>
              <a:t>Practical</a:t>
            </a:r>
            <a:r>
              <a:rPr lang="cs-CZ" sz="2000" dirty="0"/>
              <a:t> </a:t>
            </a:r>
            <a:r>
              <a:rPr lang="cs-CZ" sz="2000" dirty="0" err="1"/>
              <a:t>task</a:t>
            </a:r>
            <a:endParaRPr lang="en" sz="2000" dirty="0"/>
          </a:p>
        </p:txBody>
      </p:sp>
      <p:sp>
        <p:nvSpPr>
          <p:cNvPr id="119" name="Shape 119"/>
          <p:cNvSpPr txBox="1"/>
          <p:nvPr/>
        </p:nvSpPr>
        <p:spPr>
          <a:xfrm>
            <a:off x="751754" y="1994108"/>
            <a:ext cx="7855797" cy="3000284"/>
          </a:xfrm>
          <a:prstGeom prst="rect">
            <a:avLst/>
          </a:prstGeom>
          <a:noFill/>
          <a:ln>
            <a:noFill/>
          </a:ln>
        </p:spPr>
        <p:txBody>
          <a:bodyPr lIns="91425" tIns="91425" rIns="91425" bIns="91425" anchor="t" anchorCtr="0">
            <a:noAutofit/>
          </a:bodyPr>
          <a:lstStyle/>
          <a:p>
            <a:pPr marL="342900" lvl="0" indent="-342900">
              <a:spcBef>
                <a:spcPts val="600"/>
              </a:spcBef>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Which</a:t>
            </a:r>
            <a:r>
              <a:rPr lang="cs-CZ" sz="1600" b="1" dirty="0">
                <a:solidFill>
                  <a:schemeClr val="tx1"/>
                </a:solidFill>
                <a:latin typeface="Cambria" panose="02040503050406030204" pitchFamily="18" charset="0"/>
                <a:ea typeface="Cambria" panose="02040503050406030204" pitchFamily="18" charset="0"/>
                <a:cs typeface="Nixie One"/>
                <a:sym typeface="Nixie One"/>
              </a:rPr>
              <a:t> species are most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frequently</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imported</a:t>
            </a:r>
            <a:r>
              <a:rPr lang="cs-CZ" sz="1600" b="1" dirty="0">
                <a:solidFill>
                  <a:schemeClr val="tx1"/>
                </a:solidFill>
                <a:latin typeface="Cambria" panose="02040503050406030204" pitchFamily="18" charset="0"/>
                <a:ea typeface="Cambria" panose="02040503050406030204" pitchFamily="18" charset="0"/>
                <a:cs typeface="Nixie One"/>
                <a:sym typeface="Nixie One"/>
              </a:rPr>
              <a:t> to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your</a:t>
            </a:r>
            <a:r>
              <a:rPr lang="cs-CZ" sz="1600" b="1" dirty="0">
                <a:solidFill>
                  <a:schemeClr val="tx1"/>
                </a:solidFill>
                <a:latin typeface="Cambria" panose="02040503050406030204" pitchFamily="18" charset="0"/>
                <a:ea typeface="Cambria" panose="02040503050406030204" pitchFamily="18" charset="0"/>
                <a:cs typeface="Nixie One"/>
                <a:sym typeface="Nixie One"/>
              </a:rPr>
              <a:t> country?</a:t>
            </a:r>
          </a:p>
          <a:p>
            <a:pPr marL="342900" indent="-342900">
              <a:spcBef>
                <a:spcPts val="600"/>
              </a:spcBef>
              <a:buFontTx/>
              <a:buAutoNum type="arabicPeriod"/>
            </a:pPr>
            <a:r>
              <a:rPr lang="cs-CZ" sz="1600" b="1" dirty="0" err="1">
                <a:solidFill>
                  <a:schemeClr val="tx1"/>
                </a:solidFill>
                <a:latin typeface="Cambria" panose="02040503050406030204" pitchFamily="18" charset="0"/>
                <a:ea typeface="Cambria" panose="02040503050406030204" pitchFamily="18" charset="0"/>
                <a:cs typeface="Nixie One"/>
                <a:sym typeface="Nixie One"/>
              </a:rPr>
              <a:t>Which</a:t>
            </a:r>
            <a:r>
              <a:rPr lang="cs-CZ" sz="1600" b="1" dirty="0">
                <a:solidFill>
                  <a:schemeClr val="tx1"/>
                </a:solidFill>
                <a:latin typeface="Cambria" panose="02040503050406030204" pitchFamily="18" charset="0"/>
                <a:ea typeface="Cambria" panose="02040503050406030204" pitchFamily="18" charset="0"/>
                <a:cs typeface="Nixie One"/>
                <a:sym typeface="Nixie One"/>
              </a:rPr>
              <a:t> species are most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frequently</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exported</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from</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your</a:t>
            </a:r>
            <a:r>
              <a:rPr lang="cs-CZ" sz="1600" b="1" dirty="0">
                <a:solidFill>
                  <a:schemeClr val="tx1"/>
                </a:solidFill>
                <a:latin typeface="Cambria" panose="02040503050406030204" pitchFamily="18" charset="0"/>
                <a:ea typeface="Cambria" panose="02040503050406030204" pitchFamily="18" charset="0"/>
                <a:cs typeface="Nixie One"/>
                <a:sym typeface="Nixie One"/>
              </a:rPr>
              <a:t> country?</a:t>
            </a:r>
          </a:p>
          <a:p>
            <a:pPr marL="342900" indent="-342900">
              <a:spcBef>
                <a:spcPts val="600"/>
              </a:spcBef>
              <a:buFontTx/>
              <a:buAutoNum type="arabicPeriod"/>
            </a:pPr>
            <a:r>
              <a:rPr lang="cs-CZ" sz="1600" b="1" dirty="0">
                <a:solidFill>
                  <a:schemeClr val="tx1"/>
                </a:solidFill>
                <a:latin typeface="Cambria" panose="02040503050406030204" pitchFamily="18" charset="0"/>
                <a:ea typeface="Cambria" panose="02040503050406030204" pitchFamily="18" charset="0"/>
                <a:cs typeface="Nixie One"/>
                <a:sym typeface="Nixie One"/>
              </a:rPr>
              <a:t>In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which</a:t>
            </a:r>
            <a:r>
              <a:rPr lang="cs-CZ" sz="1600" b="1" dirty="0">
                <a:solidFill>
                  <a:schemeClr val="tx1"/>
                </a:solidFill>
                <a:latin typeface="Cambria" panose="02040503050406030204" pitchFamily="18" charset="0"/>
                <a:ea typeface="Cambria" panose="02040503050406030204" pitchFamily="18" charset="0"/>
                <a:cs typeface="Nixie One"/>
                <a:sym typeface="Nixie One"/>
              </a:rPr>
              <a:t>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quantity</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condition</a:t>
            </a:r>
            <a:r>
              <a:rPr lang="cs-CZ" sz="1600" b="1" dirty="0">
                <a:solidFill>
                  <a:schemeClr val="tx1"/>
                </a:solidFill>
                <a:latin typeface="Cambria" panose="02040503050406030204" pitchFamily="18" charset="0"/>
                <a:ea typeface="Cambria" panose="02040503050406030204" pitchFamily="18" charset="0"/>
                <a:cs typeface="Nixie One"/>
                <a:sym typeface="Nixie One"/>
              </a:rPr>
              <a:t> are these species </a:t>
            </a:r>
            <a:r>
              <a:rPr lang="cs-CZ" sz="1600" b="1" dirty="0" err="1">
                <a:solidFill>
                  <a:schemeClr val="tx1"/>
                </a:solidFill>
                <a:latin typeface="Cambria" panose="02040503050406030204" pitchFamily="18" charset="0"/>
                <a:ea typeface="Cambria" panose="02040503050406030204" pitchFamily="18" charset="0"/>
                <a:cs typeface="Nixie One"/>
                <a:sym typeface="Nixie One"/>
              </a:rPr>
              <a:t>transported</a:t>
            </a:r>
            <a:r>
              <a:rPr lang="cs-CZ" sz="1600" b="1" dirty="0">
                <a:solidFill>
                  <a:schemeClr val="tx1"/>
                </a:solidFill>
                <a:latin typeface="Cambria" panose="02040503050406030204" pitchFamily="18" charset="0"/>
                <a:ea typeface="Cambria" panose="02040503050406030204" pitchFamily="18" charset="0"/>
                <a:cs typeface="Nixie One"/>
                <a:sym typeface="Nixie One"/>
              </a:rPr>
              <a:t>?</a:t>
            </a:r>
          </a:p>
          <a:p>
            <a:pPr marL="342900" indent="-342900">
              <a:spcBef>
                <a:spcPts val="600"/>
              </a:spcBef>
              <a:buFontTx/>
              <a:buAutoNum type="arabicPeriod"/>
            </a:pPr>
            <a:endParaRPr lang="cs-CZ" sz="1600" b="1" dirty="0">
              <a:solidFill>
                <a:schemeClr val="tx1"/>
              </a:solidFill>
              <a:latin typeface="Cambria" panose="02040503050406030204" pitchFamily="18" charset="0"/>
              <a:ea typeface="Cambria" panose="02040503050406030204" pitchFamily="18" charset="0"/>
              <a:cs typeface="Nixie One"/>
              <a:sym typeface="Nixie One"/>
            </a:endParaRPr>
          </a:p>
          <a:p>
            <a:pPr marL="342900" lvl="0" indent="-342900">
              <a:spcBef>
                <a:spcPts val="600"/>
              </a:spcBef>
              <a:buAutoNum type="arabicPeriod"/>
            </a:pPr>
            <a:endParaRPr lang="cs-CZ" sz="1600" b="1" dirty="0">
              <a:solidFill>
                <a:schemeClr val="tx1"/>
              </a:solidFill>
              <a:latin typeface="Cambria" panose="02040503050406030204" pitchFamily="18" charset="0"/>
              <a:ea typeface="Cambria" panose="02040503050406030204" pitchFamily="18" charset="0"/>
              <a:cs typeface="Nixie One"/>
              <a:sym typeface="Nixie One"/>
            </a:endParaRPr>
          </a:p>
          <a:p>
            <a:pPr marL="342900" lvl="0" indent="-342900">
              <a:spcBef>
                <a:spcPts val="600"/>
              </a:spcBef>
              <a:buAutoNum type="arabicPeriod"/>
            </a:pPr>
            <a:endParaRPr lang="en-US" sz="1600" b="1" dirty="0">
              <a:solidFill>
                <a:schemeClr val="tx1"/>
              </a:solidFill>
              <a:latin typeface="Cambria" panose="02040503050406030204" pitchFamily="18" charset="0"/>
              <a:ea typeface="Cambria" panose="02040503050406030204" pitchFamily="18" charset="0"/>
              <a:cs typeface="Nixie One"/>
              <a:sym typeface="Nixie One"/>
            </a:endParaRPr>
          </a:p>
        </p:txBody>
      </p:sp>
    </p:spTree>
    <p:extLst>
      <p:ext uri="{BB962C8B-B14F-4D97-AF65-F5344CB8AC3E}">
        <p14:creationId xmlns:p14="http://schemas.microsoft.com/office/powerpoint/2010/main" val="29949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 calcmode="lin" valueType="num">
                                      <p:cBhvr additive="base">
                                        <p:cTn id="7" dur="500" fill="hold"/>
                                        <p:tgtEl>
                                          <p:spTgt spid="1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
                                            <p:txEl>
                                              <p:pRg st="1" end="1"/>
                                            </p:txEl>
                                          </p:spTgt>
                                        </p:tgtEl>
                                        <p:attrNameLst>
                                          <p:attrName>style.visibility</p:attrName>
                                        </p:attrNameLst>
                                      </p:cBhvr>
                                      <p:to>
                                        <p:strVal val="visible"/>
                                      </p:to>
                                    </p:set>
                                    <p:anim calcmode="lin" valueType="num">
                                      <p:cBhvr additive="base">
                                        <p:cTn id="13" dur="500" fill="hold"/>
                                        <p:tgtEl>
                                          <p:spTgt spid="1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
                                            <p:txEl>
                                              <p:pRg st="2" end="2"/>
                                            </p:txEl>
                                          </p:spTgt>
                                        </p:tgtEl>
                                        <p:attrNameLst>
                                          <p:attrName>style.visibility</p:attrName>
                                        </p:attrNameLst>
                                      </p:cBhvr>
                                      <p:to>
                                        <p:strVal val="visible"/>
                                      </p:to>
                                    </p:set>
                                    <p:anim calcmode="lin" valueType="num">
                                      <p:cBhvr additive="base">
                                        <p:cTn id="19" dur="500" fill="hold"/>
                                        <p:tgtEl>
                                          <p:spTgt spid="1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txBox="1"/>
          <p:nvPr/>
        </p:nvSpPr>
        <p:spPr>
          <a:xfrm>
            <a:off x="1319737" y="2251868"/>
            <a:ext cx="8238002" cy="845895"/>
          </a:xfrm>
          <a:prstGeom prst="rect">
            <a:avLst/>
          </a:prstGeom>
          <a:noFill/>
          <a:ln>
            <a:noFill/>
          </a:ln>
        </p:spPr>
        <p:txBody>
          <a:bodyPr lIns="91425" tIns="91425" rIns="91425" bIns="91425" anchor="t" anchorCtr="0">
            <a:noAutofit/>
          </a:bodyPr>
          <a:lstStyle/>
          <a:p>
            <a:pPr lvl="0">
              <a:spcBef>
                <a:spcPts val="600"/>
              </a:spcBef>
            </a:pPr>
            <a:r>
              <a:rPr lang="cs-CZ" sz="1800" b="1" dirty="0" err="1">
                <a:solidFill>
                  <a:schemeClr val="accent1"/>
                </a:solidFill>
                <a:latin typeface="Roboto Slab" panose="020B0604020202020204" charset="0"/>
                <a:ea typeface="Roboto Slab" panose="020B0604020202020204" charset="0"/>
                <a:cs typeface="Nixie One"/>
                <a:sym typeface="Nixie One"/>
              </a:rPr>
              <a:t>Thank</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you</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for</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your</a:t>
            </a:r>
            <a:r>
              <a:rPr lang="cs-CZ" sz="1800" b="1" dirty="0">
                <a:solidFill>
                  <a:schemeClr val="accent1"/>
                </a:solidFill>
                <a:latin typeface="Roboto Slab" panose="020B0604020202020204" charset="0"/>
                <a:ea typeface="Roboto Slab" panose="020B0604020202020204" charset="0"/>
                <a:cs typeface="Nixie One"/>
                <a:sym typeface="Nixie One"/>
              </a:rPr>
              <a:t> </a:t>
            </a:r>
            <a:r>
              <a:rPr lang="cs-CZ" sz="1800" b="1" dirty="0" err="1">
                <a:solidFill>
                  <a:schemeClr val="accent1"/>
                </a:solidFill>
                <a:latin typeface="Roboto Slab" panose="020B0604020202020204" charset="0"/>
                <a:ea typeface="Roboto Slab" panose="020B0604020202020204" charset="0"/>
                <a:cs typeface="Nixie One"/>
                <a:sym typeface="Nixie One"/>
              </a:rPr>
              <a:t>attention</a:t>
            </a:r>
            <a:r>
              <a:rPr lang="cs-CZ" sz="1800" b="1" dirty="0">
                <a:solidFill>
                  <a:schemeClr val="accent1"/>
                </a:solidFill>
                <a:latin typeface="Roboto Slab" panose="020B0604020202020204" charset="0"/>
                <a:ea typeface="Roboto Slab" panose="020B0604020202020204" charset="0"/>
                <a:cs typeface="Nixie One"/>
                <a:sym typeface="Nixie One"/>
              </a:rPr>
              <a:t>!</a:t>
            </a:r>
          </a:p>
          <a:p>
            <a:pPr lvl="0">
              <a:spcBef>
                <a:spcPts val="600"/>
              </a:spcBef>
            </a:pPr>
            <a:endParaRPr lang="cs-CZ" sz="1600" b="1" i="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600" b="1" i="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Tree>
    <p:extLst>
      <p:ext uri="{BB962C8B-B14F-4D97-AF65-F5344CB8AC3E}">
        <p14:creationId xmlns:p14="http://schemas.microsoft.com/office/powerpoint/2010/main" val="344267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54D57-60CC-BB7E-02E6-9873D5EE5B87}"/>
            </a:ext>
          </a:extLst>
        </p:cNvPr>
        <p:cNvGrpSpPr/>
        <p:nvPr/>
      </p:nvGrpSpPr>
      <p:grpSpPr>
        <a:xfrm>
          <a:off x="0" y="0"/>
          <a:ext cx="0" cy="0"/>
          <a:chOff x="0" y="0"/>
          <a:chExt cx="0" cy="0"/>
        </a:xfrm>
      </p:grpSpPr>
      <p:sp>
        <p:nvSpPr>
          <p:cNvPr id="2" name="Shape 119">
            <a:extLst>
              <a:ext uri="{FF2B5EF4-FFF2-40B4-BE49-F238E27FC236}">
                <a16:creationId xmlns:a16="http://schemas.microsoft.com/office/drawing/2014/main" id="{89CE9634-0097-95B2-4F87-6398291638B6}"/>
              </a:ext>
            </a:extLst>
          </p:cNvPr>
          <p:cNvSpPr txBox="1"/>
          <p:nvPr/>
        </p:nvSpPr>
        <p:spPr>
          <a:xfrm>
            <a:off x="676336" y="146856"/>
            <a:ext cx="8238002" cy="552391"/>
          </a:xfrm>
          <a:prstGeom prst="rect">
            <a:avLst/>
          </a:prstGeom>
          <a:noFill/>
          <a:ln>
            <a:noFill/>
          </a:ln>
        </p:spPr>
        <p:txBody>
          <a:bodyPr lIns="91425" tIns="91425" rIns="91425" bIns="91425" anchor="t" anchorCtr="0">
            <a:noAutofit/>
          </a:bodyPr>
          <a:lstStyle/>
          <a:p>
            <a:pPr>
              <a:spcBef>
                <a:spcPts val="600"/>
              </a:spcBef>
            </a:pPr>
            <a:r>
              <a:rPr lang="cs-CZ" sz="1800" b="1" dirty="0">
                <a:solidFill>
                  <a:schemeClr val="accent4"/>
                </a:solidFill>
                <a:latin typeface="Roboto Slab" panose="020B0604020202020204" charset="0"/>
                <a:ea typeface="Roboto Slab" panose="020B0604020202020204" charset="0"/>
                <a:cs typeface="Nixie One"/>
                <a:sym typeface="Nixie One"/>
              </a:rPr>
              <a:t>EU </a:t>
            </a:r>
            <a:r>
              <a:rPr lang="cs-CZ" sz="1800" b="1" dirty="0" err="1">
                <a:solidFill>
                  <a:schemeClr val="accent4"/>
                </a:solidFill>
                <a:latin typeface="Roboto Slab" panose="020B0604020202020204" charset="0"/>
                <a:ea typeface="Roboto Slab" panose="020B0604020202020204" charset="0"/>
                <a:cs typeface="Nixie One"/>
                <a:sym typeface="Nixie One"/>
              </a:rPr>
              <a:t>Law</a:t>
            </a:r>
            <a:r>
              <a:rPr lang="cs-CZ" sz="1800" b="1" dirty="0">
                <a:solidFill>
                  <a:schemeClr val="accent4"/>
                </a:solidFill>
                <a:latin typeface="Roboto Slab" panose="020B0604020202020204" charset="0"/>
                <a:ea typeface="Roboto Slab" panose="020B0604020202020204" charset="0"/>
                <a:cs typeface="Nixie One"/>
                <a:sym typeface="Nixie One"/>
              </a:rPr>
              <a:t> on </a:t>
            </a:r>
            <a:r>
              <a:rPr lang="cs-CZ" sz="1800" b="1" dirty="0" err="1">
                <a:solidFill>
                  <a:schemeClr val="accent4"/>
                </a:solidFill>
                <a:latin typeface="Roboto Slab" panose="020B0604020202020204" charset="0"/>
                <a:ea typeface="Roboto Slab" panose="020B0604020202020204" charset="0"/>
                <a:cs typeface="Nixie One"/>
                <a:sym typeface="Nixie One"/>
              </a:rPr>
              <a:t>Nature</a:t>
            </a:r>
            <a:r>
              <a:rPr lang="cs-CZ" sz="1800" b="1" dirty="0">
                <a:solidFill>
                  <a:schemeClr val="accent4"/>
                </a:solidFill>
                <a:latin typeface="Roboto Slab" panose="020B0604020202020204" charset="0"/>
                <a:ea typeface="Roboto Slab" panose="020B0604020202020204" charset="0"/>
                <a:cs typeface="Nixie One"/>
                <a:sym typeface="Nixie One"/>
              </a:rPr>
              <a:t> </a:t>
            </a:r>
            <a:r>
              <a:rPr lang="cs-CZ" sz="1800" b="1" dirty="0" err="1">
                <a:solidFill>
                  <a:schemeClr val="accent4"/>
                </a:solidFill>
                <a:latin typeface="Roboto Slab" panose="020B0604020202020204" charset="0"/>
                <a:ea typeface="Roboto Slab" panose="020B0604020202020204" charset="0"/>
                <a:cs typeface="Nixie One"/>
                <a:sym typeface="Nixie One"/>
              </a:rPr>
              <a:t>Protection</a:t>
            </a:r>
            <a:endParaRPr lang="en-US" sz="1800" b="1" dirty="0">
              <a:solidFill>
                <a:schemeClr val="accent4"/>
              </a:solidFill>
              <a:latin typeface="Roboto Slab" panose="020B0604020202020204" charset="0"/>
              <a:ea typeface="Roboto Slab" panose="020B0604020202020204" charset="0"/>
              <a:cs typeface="Nixie One"/>
              <a:sym typeface="Nixie One"/>
            </a:endParaRPr>
          </a:p>
          <a:p>
            <a:pPr lvl="0">
              <a:spcBef>
                <a:spcPts val="600"/>
              </a:spcBef>
            </a:pPr>
            <a:endParaRPr lang="cs-CZ"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marL="285750" lvl="0" indent="-285750">
              <a:spcBef>
                <a:spcPts val="600"/>
              </a:spcBef>
              <a:buFont typeface="Arial" panose="020B0604020202020204" pitchFamily="34" charset="0"/>
              <a:buChar char="•"/>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a:spcBef>
                <a:spcPts val="600"/>
              </a:spcBef>
            </a:pPr>
            <a:endParaRPr lang="en-US" sz="1800" b="1" dirty="0">
              <a:solidFill>
                <a:schemeClr val="accent1"/>
              </a:solidFill>
              <a:latin typeface="Roboto Slab" panose="020B0604020202020204" charset="0"/>
              <a:ea typeface="Roboto Slab" panose="020B0604020202020204" charset="0"/>
              <a:cs typeface="Nixie One"/>
              <a:sym typeface="Nixie One"/>
            </a:endParaRPr>
          </a:p>
          <a:p>
            <a:pPr lvl="0">
              <a:spcBef>
                <a:spcPts val="600"/>
              </a:spcBef>
            </a:pPr>
            <a:endParaRPr lang="en-US"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cs-CZ" sz="1800" b="1" dirty="0">
              <a:solidFill>
                <a:schemeClr val="tx1"/>
              </a:solidFill>
              <a:latin typeface="Roboto Slab" panose="020B0604020202020204" charset="0"/>
              <a:ea typeface="Roboto Slab" panose="020B0604020202020204" charset="0"/>
              <a:cs typeface="Nixie One"/>
              <a:sym typeface="Nixie One"/>
            </a:endParaRPr>
          </a:p>
          <a:p>
            <a:pPr lvl="0">
              <a:spcBef>
                <a:spcPts val="600"/>
              </a:spcBef>
            </a:pPr>
            <a:endParaRPr lang="en-US" sz="1200" b="1" dirty="0">
              <a:solidFill>
                <a:schemeClr val="tx1"/>
              </a:solidFill>
              <a:latin typeface="Roboto Slab" panose="020B0604020202020204" charset="0"/>
              <a:ea typeface="Roboto Slab" panose="020B0604020202020204" charset="0"/>
              <a:cs typeface="Nixie One"/>
              <a:sym typeface="Nixie One"/>
            </a:endParaRPr>
          </a:p>
        </p:txBody>
      </p:sp>
      <p:sp>
        <p:nvSpPr>
          <p:cNvPr id="6" name="AutoShape 2" descr="Maloplošná zvláště chráněná území - AOPK ČR">
            <a:extLst>
              <a:ext uri="{FF2B5EF4-FFF2-40B4-BE49-F238E27FC236}">
                <a16:creationId xmlns:a16="http://schemas.microsoft.com/office/drawing/2014/main" id="{A971CF3D-5C14-29A0-1D89-B62B62755FB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3DFA629C-8950-6D91-96DE-9DA25AB7B9DD}"/>
              </a:ext>
            </a:extLst>
          </p:cNvPr>
          <p:cNvSpPr txBox="1"/>
          <p:nvPr/>
        </p:nvSpPr>
        <p:spPr>
          <a:xfrm>
            <a:off x="656665" y="555539"/>
            <a:ext cx="813547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b="1" dirty="0">
                <a:latin typeface="Roboto Slab" pitchFamily="2" charset="0"/>
                <a:ea typeface="Roboto Slab" pitchFamily="2" charset="0"/>
                <a:cs typeface="Roboto Slab" pitchFamily="2" charset="0"/>
              </a:rPr>
              <a:t>Since the mid-2000s, the EU has adopted a series of biodiversity action plans and strategies.</a:t>
            </a:r>
            <a:endParaRPr lang="cs-CZ" sz="1600" b="1" dirty="0">
              <a:latin typeface="Roboto Slab" pitchFamily="2" charset="0"/>
              <a:ea typeface="Roboto Slab" pitchFamily="2" charset="0"/>
              <a:cs typeface="Roboto Slab" pitchFamily="2" charset="0"/>
            </a:endParaRPr>
          </a:p>
          <a:p>
            <a:pPr marL="285750" indent="-285750" algn="just">
              <a:buFont typeface="Arial" panose="020B0604020202020204" pitchFamily="34" charset="0"/>
              <a:buChar char="•"/>
            </a:pPr>
            <a:r>
              <a:rPr lang="en-US" sz="1600" b="1" dirty="0">
                <a:latin typeface="Roboto Slab" pitchFamily="2" charset="0"/>
                <a:ea typeface="Roboto Slab" pitchFamily="2" charset="0"/>
                <a:cs typeface="Roboto Slab" pitchFamily="2" charset="0"/>
              </a:rPr>
              <a:t>The latest one, </a:t>
            </a:r>
            <a:r>
              <a:rPr lang="en-US" sz="1600" b="1" dirty="0">
                <a:highlight>
                  <a:srgbClr val="FFFF00"/>
                </a:highlight>
                <a:latin typeface="Roboto Slab" pitchFamily="2" charset="0"/>
                <a:ea typeface="Roboto Slab" pitchFamily="2" charset="0"/>
                <a:cs typeface="Roboto Slab" pitchFamily="2" charset="0"/>
              </a:rPr>
              <a:t>the 2030 Biodiversity Strategy</a:t>
            </a:r>
            <a:r>
              <a:rPr lang="en-US" sz="1600" b="1" dirty="0">
                <a:latin typeface="Roboto Slab" pitchFamily="2" charset="0"/>
                <a:ea typeface="Roboto Slab" pitchFamily="2" charset="0"/>
                <a:cs typeface="Roboto Slab" pitchFamily="2" charset="0"/>
              </a:rPr>
              <a:t>, aims to protect nature and reverse the degradation of ecosystems.</a:t>
            </a:r>
            <a:endParaRPr lang="cs-CZ" sz="1600" b="1" dirty="0">
              <a:latin typeface="Roboto Slab" pitchFamily="2" charset="0"/>
              <a:ea typeface="Roboto Slab" pitchFamily="2" charset="0"/>
              <a:cs typeface="Roboto Slab" pitchFamily="2" charset="0"/>
            </a:endParaRPr>
          </a:p>
          <a:p>
            <a:pPr marL="285750" indent="-285750" algn="just">
              <a:buFont typeface="Arial" panose="020B0604020202020204" pitchFamily="34" charset="0"/>
              <a:buChar char="•"/>
            </a:pPr>
            <a:r>
              <a:rPr lang="en-US" sz="1600" b="1" dirty="0">
                <a:latin typeface="Roboto Slab" pitchFamily="2" charset="0"/>
                <a:ea typeface="Roboto Slab" pitchFamily="2" charset="0"/>
                <a:cs typeface="Roboto Slab" pitchFamily="2" charset="0"/>
              </a:rPr>
              <a:t>The strategy aims to put Europe’s biodiversity on a path to recovery by 2030, and contains over 100 specific actions and commitments.</a:t>
            </a:r>
            <a:endParaRPr lang="cs-CZ" sz="1600" b="1" dirty="0">
              <a:latin typeface="Roboto Slab" pitchFamily="2" charset="0"/>
              <a:ea typeface="Roboto Slab" pitchFamily="2" charset="0"/>
              <a:cs typeface="Roboto Slab" pitchFamily="2" charset="0"/>
            </a:endParaRPr>
          </a:p>
          <a:p>
            <a:pPr marL="285750" indent="-285750" algn="just">
              <a:buFont typeface="Arial" panose="020B0604020202020204" pitchFamily="34" charset="0"/>
              <a:buChar char="•"/>
            </a:pPr>
            <a:r>
              <a:rPr lang="en-US" sz="1600" b="1" dirty="0">
                <a:latin typeface="Roboto Slab" pitchFamily="2" charset="0"/>
                <a:ea typeface="Roboto Slab" pitchFamily="2" charset="0"/>
                <a:cs typeface="Roboto Slab" pitchFamily="2" charset="0"/>
              </a:rPr>
              <a:t>It is the proposal for the EU’s contribution to the international negotiations on the global post-2020 biodiversity framework. </a:t>
            </a:r>
            <a:endParaRPr lang="cs-CZ" sz="1600" b="1" dirty="0">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287250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6FB42A2-A08C-9216-75F1-D585A94AE318}"/>
              </a:ext>
            </a:extLst>
          </p:cNvPr>
          <p:cNvPicPr>
            <a:picLocks noChangeAspect="1"/>
          </p:cNvPicPr>
          <p:nvPr/>
        </p:nvPicPr>
        <p:blipFill>
          <a:blip r:embed="rId2"/>
          <a:stretch>
            <a:fillRect/>
          </a:stretch>
        </p:blipFill>
        <p:spPr>
          <a:xfrm>
            <a:off x="914318" y="0"/>
            <a:ext cx="7315363" cy="5143500"/>
          </a:xfrm>
          <a:prstGeom prst="rect">
            <a:avLst/>
          </a:prstGeom>
        </p:spPr>
      </p:pic>
    </p:spTree>
    <p:extLst>
      <p:ext uri="{BB962C8B-B14F-4D97-AF65-F5344CB8AC3E}">
        <p14:creationId xmlns:p14="http://schemas.microsoft.com/office/powerpoint/2010/main" val="1902400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F4FE6C-EBD3-EF2F-7385-92FA251B557A}"/>
              </a:ext>
            </a:extLst>
          </p:cNvPr>
          <p:cNvPicPr>
            <a:picLocks noChangeAspect="1"/>
          </p:cNvPicPr>
          <p:nvPr/>
        </p:nvPicPr>
        <p:blipFill>
          <a:blip r:embed="rId2"/>
          <a:stretch>
            <a:fillRect/>
          </a:stretch>
        </p:blipFill>
        <p:spPr>
          <a:xfrm>
            <a:off x="728916" y="0"/>
            <a:ext cx="7686167" cy="5143500"/>
          </a:xfrm>
          <a:prstGeom prst="rect">
            <a:avLst/>
          </a:prstGeom>
        </p:spPr>
      </p:pic>
    </p:spTree>
    <p:extLst>
      <p:ext uri="{BB962C8B-B14F-4D97-AF65-F5344CB8AC3E}">
        <p14:creationId xmlns:p14="http://schemas.microsoft.com/office/powerpoint/2010/main" val="423388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EA11D32-B363-7940-BC49-4B3673391F05}"/>
              </a:ext>
            </a:extLst>
          </p:cNvPr>
          <p:cNvPicPr>
            <a:picLocks noChangeAspect="1"/>
          </p:cNvPicPr>
          <p:nvPr/>
        </p:nvPicPr>
        <p:blipFill>
          <a:blip r:embed="rId2"/>
          <a:stretch>
            <a:fillRect/>
          </a:stretch>
        </p:blipFill>
        <p:spPr>
          <a:xfrm>
            <a:off x="876120" y="0"/>
            <a:ext cx="7391759" cy="5143500"/>
          </a:xfrm>
          <a:prstGeom prst="rect">
            <a:avLst/>
          </a:prstGeom>
        </p:spPr>
      </p:pic>
    </p:spTree>
    <p:extLst>
      <p:ext uri="{BB962C8B-B14F-4D97-AF65-F5344CB8AC3E}">
        <p14:creationId xmlns:p14="http://schemas.microsoft.com/office/powerpoint/2010/main" val="373665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F90CECC-CD92-031B-A3F9-37340989BA73}"/>
              </a:ext>
            </a:extLst>
          </p:cNvPr>
          <p:cNvPicPr>
            <a:picLocks noChangeAspect="1"/>
          </p:cNvPicPr>
          <p:nvPr/>
        </p:nvPicPr>
        <p:blipFill>
          <a:blip r:embed="rId2"/>
          <a:stretch>
            <a:fillRect/>
          </a:stretch>
        </p:blipFill>
        <p:spPr>
          <a:xfrm>
            <a:off x="320734" y="416425"/>
            <a:ext cx="7900416" cy="3597995"/>
          </a:xfrm>
          <a:prstGeom prst="rect">
            <a:avLst/>
          </a:prstGeom>
        </p:spPr>
      </p:pic>
      <p:pic>
        <p:nvPicPr>
          <p:cNvPr id="3" name="Obrázek 2">
            <a:extLst>
              <a:ext uri="{FF2B5EF4-FFF2-40B4-BE49-F238E27FC236}">
                <a16:creationId xmlns:a16="http://schemas.microsoft.com/office/drawing/2014/main" id="{AA5F7A5A-9E93-3510-51E8-E55C1573A472}"/>
              </a:ext>
            </a:extLst>
          </p:cNvPr>
          <p:cNvPicPr>
            <a:picLocks noChangeAspect="1"/>
          </p:cNvPicPr>
          <p:nvPr/>
        </p:nvPicPr>
        <p:blipFill>
          <a:blip r:embed="rId3"/>
          <a:stretch>
            <a:fillRect/>
          </a:stretch>
        </p:blipFill>
        <p:spPr>
          <a:xfrm>
            <a:off x="4061667" y="0"/>
            <a:ext cx="4270942" cy="5143500"/>
          </a:xfrm>
          <a:prstGeom prst="rect">
            <a:avLst/>
          </a:prstGeom>
        </p:spPr>
      </p:pic>
    </p:spTree>
    <p:extLst>
      <p:ext uri="{BB962C8B-B14F-4D97-AF65-F5344CB8AC3E}">
        <p14:creationId xmlns:p14="http://schemas.microsoft.com/office/powerpoint/2010/main" val="34601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2327</TotalTime>
  <Words>2630</Words>
  <Application>Microsoft Office PowerPoint</Application>
  <PresentationFormat>Předvádění na obrazovce (16:9)</PresentationFormat>
  <Paragraphs>424</Paragraphs>
  <Slides>48</Slides>
  <Notes>17</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48</vt:i4>
      </vt:variant>
    </vt:vector>
  </HeadingPairs>
  <TitlesOfParts>
    <vt:vector size="55" baseType="lpstr">
      <vt:lpstr>Symbol</vt:lpstr>
      <vt:lpstr>Cambria</vt:lpstr>
      <vt:lpstr>Nixie One</vt:lpstr>
      <vt:lpstr>Roboto Slab</vt:lpstr>
      <vt:lpstr>Arial</vt:lpstr>
      <vt:lpstr>Warwick template</vt:lpstr>
      <vt:lpstr>CorelDRAW.Graphic.11</vt:lpstr>
      <vt:lpstr>Basics of EU Environmental Law</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Practical task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Practical task</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to Justice in the Czech Republic: Statistics and Data Analysis</dc:title>
  <dc:creator>Vomáčka Crew</dc:creator>
  <cp:lastModifiedBy>Vojtěch Vomáčka</cp:lastModifiedBy>
  <cp:revision>139</cp:revision>
  <dcterms:modified xsi:type="dcterms:W3CDTF">2024-11-20T10:36:39Z</dcterms:modified>
</cp:coreProperties>
</file>