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812" r:id="rId2"/>
  </p:sldMasterIdLst>
  <p:notesMasterIdLst>
    <p:notesMasterId r:id="rId81"/>
  </p:notesMasterIdLst>
  <p:handoutMasterIdLst>
    <p:handoutMasterId r:id="rId82"/>
  </p:handoutMasterIdLst>
  <p:sldIdLst>
    <p:sldId id="454" r:id="rId3"/>
    <p:sldId id="930" r:id="rId4"/>
    <p:sldId id="931" r:id="rId5"/>
    <p:sldId id="899" r:id="rId6"/>
    <p:sldId id="926" r:id="rId7"/>
    <p:sldId id="822" r:id="rId8"/>
    <p:sldId id="897" r:id="rId9"/>
    <p:sldId id="898" r:id="rId10"/>
    <p:sldId id="927" r:id="rId11"/>
    <p:sldId id="825" r:id="rId12"/>
    <p:sldId id="827" r:id="rId13"/>
    <p:sldId id="828" r:id="rId14"/>
    <p:sldId id="829" r:id="rId15"/>
    <p:sldId id="900" r:id="rId16"/>
    <p:sldId id="923" r:id="rId17"/>
    <p:sldId id="832" r:id="rId18"/>
    <p:sldId id="833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3" r:id="rId28"/>
    <p:sldId id="844" r:id="rId29"/>
    <p:sldId id="845" r:id="rId30"/>
    <p:sldId id="847" r:id="rId31"/>
    <p:sldId id="848" r:id="rId32"/>
    <p:sldId id="849" r:id="rId33"/>
    <p:sldId id="929" r:id="rId34"/>
    <p:sldId id="851" r:id="rId35"/>
    <p:sldId id="852" r:id="rId36"/>
    <p:sldId id="853" r:id="rId37"/>
    <p:sldId id="854" r:id="rId38"/>
    <p:sldId id="925" r:id="rId39"/>
    <p:sldId id="856" r:id="rId40"/>
    <p:sldId id="857" r:id="rId41"/>
    <p:sldId id="859" r:id="rId42"/>
    <p:sldId id="907" r:id="rId43"/>
    <p:sldId id="908" r:id="rId44"/>
    <p:sldId id="910" r:id="rId45"/>
    <p:sldId id="911" r:id="rId46"/>
    <p:sldId id="912" r:id="rId47"/>
    <p:sldId id="913" r:id="rId48"/>
    <p:sldId id="914" r:id="rId49"/>
    <p:sldId id="915" r:id="rId50"/>
    <p:sldId id="916" r:id="rId51"/>
    <p:sldId id="917" r:id="rId52"/>
    <p:sldId id="918" r:id="rId53"/>
    <p:sldId id="919" r:id="rId54"/>
    <p:sldId id="920" r:id="rId55"/>
    <p:sldId id="921" r:id="rId56"/>
    <p:sldId id="922" r:id="rId57"/>
    <p:sldId id="874" r:id="rId58"/>
    <p:sldId id="875" r:id="rId59"/>
    <p:sldId id="876" r:id="rId60"/>
    <p:sldId id="877" r:id="rId61"/>
    <p:sldId id="878" r:id="rId62"/>
    <p:sldId id="879" r:id="rId63"/>
    <p:sldId id="932" r:id="rId64"/>
    <p:sldId id="882" r:id="rId65"/>
    <p:sldId id="883" r:id="rId66"/>
    <p:sldId id="884" r:id="rId67"/>
    <p:sldId id="885" r:id="rId68"/>
    <p:sldId id="886" r:id="rId69"/>
    <p:sldId id="887" r:id="rId70"/>
    <p:sldId id="888" r:id="rId71"/>
    <p:sldId id="889" r:id="rId72"/>
    <p:sldId id="890" r:id="rId73"/>
    <p:sldId id="891" r:id="rId74"/>
    <p:sldId id="892" r:id="rId75"/>
    <p:sldId id="893" r:id="rId76"/>
    <p:sldId id="894" r:id="rId77"/>
    <p:sldId id="895" r:id="rId78"/>
    <p:sldId id="896" r:id="rId79"/>
    <p:sldId id="685" r:id="rId80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</p:showPr>
  <p:clrMru>
    <a:srgbClr val="33CC33"/>
    <a:srgbClr val="990033"/>
    <a:srgbClr val="CC9900"/>
    <a:srgbClr val="66FFFF"/>
    <a:srgbClr val="FF0066"/>
    <a:srgbClr val="FF6600"/>
    <a:srgbClr val="C0C0C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25" autoAdjust="0"/>
  </p:normalViewPr>
  <p:slideViewPr>
    <p:cSldViewPr>
      <p:cViewPr varScale="1">
        <p:scale>
          <a:sx n="132" d="100"/>
          <a:sy n="132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91" d="100"/>
          <a:sy n="91" d="100"/>
        </p:scale>
        <p:origin x="-2814" y="-108"/>
      </p:cViewPr>
      <p:guideLst>
        <p:guide orient="horz" pos="3127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71366E-65DB-4D09-9798-EE0DA1680B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752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DCA1337-65FD-4348-AFB6-B1BF4F2153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354FB7-1331-4658-8D2C-AB655EC56C5D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DA6A7920-E624-463A-854C-DE780EA73C5E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 defTabSz="923925" eaLnBrk="0" hangingPunct="0"/>
              <a:t>2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10219FD5-299A-403C-8E04-4120A80C800C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 defTabSz="923925" eaLnBrk="0" hangingPunct="0"/>
              <a:t>3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85600E65-D2F0-4B26-A666-6367CAACD7F3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32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CC85C632-0184-4033-98DA-766216DEDED0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37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7E0200F9-636F-429C-A8BC-19624688D7DB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41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6FAC3D68-35BD-4F1C-B72A-181E4C2BA175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2827AC1D-AC83-4844-A7B5-48C10F2783AA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5B4B1EF6-F9DF-40D9-BF5A-175758543244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43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4AB3FFDD-BE33-4493-BE9E-58E429179C56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617D3CFD-E587-44A3-84D6-A31017639C45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45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3E84096C-0047-4962-9AB3-C832D4C94B31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46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1275AA9C-BDED-4F1E-84AB-F9F3ACD2CEA2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47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84C22833-9A3D-4E82-81EE-514EA6F532C5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48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F7D4F348-542A-47B5-AAA4-F8CA2A311575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49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F31516D6-1ADE-410F-B474-3E377A47621B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50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1204F45D-C07A-49B0-AEDC-E4DA9AC57DED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51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5BC4B8AB-81C8-48E3-B381-A0E921DDC088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C820A2DC-D55F-42C4-AFC1-2A41ADB91381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52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D5BD18B0-AA7C-47FC-85EF-663F10711BC8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53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F7F043D1-7EF0-429F-B0DC-E93723FAC494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54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27EB5C-AE8F-42A8-9B9B-E1D68C178CE8}" type="slidenum">
              <a:rPr lang="cs-CZ" smtClean="0"/>
              <a:pPr/>
              <a:t>78</a:t>
            </a:fld>
            <a:endParaRPr lang="cs-CZ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9" tIns="46205" rIns="92409" bIns="46205" anchor="b"/>
          <a:lstStyle/>
          <a:p>
            <a:pPr algn="r" defTabSz="923925" eaLnBrk="0" hangingPunct="0"/>
            <a:fld id="{039692E6-613D-4065-A235-57F4E6231BA4}" type="slidenum">
              <a:rPr lang="cs-CZ" sz="1200" b="0">
                <a:solidFill>
                  <a:schemeClr val="tx1"/>
                </a:solidFill>
                <a:latin typeface="Times New Roman" pitchFamily="18" charset="0"/>
              </a:rPr>
              <a:pPr algn="r" defTabSz="923925" eaLnBrk="0" hangingPunct="0"/>
              <a:t>8</a:t>
            </a:fld>
            <a:endParaRPr lang="cs-CZ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143D-E591-475E-978E-7C5C7C1D7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93C1-8C68-48C3-B802-E48042171E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F386-6A3D-44BF-8CDB-4C9AC0855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BA91-93A0-4E08-A22B-B25402EE5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</p:grpSp>
      </p:grpSp>
      <p:sp>
        <p:nvSpPr>
          <p:cNvPr id="3748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748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E388-39D7-4A25-9764-D2181DBD1D21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212B-36F2-48A3-9AD6-C7D0560833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8F0C-F541-4875-85E2-FE6450EC7953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9A7D-49AC-42E6-A2C1-8AC70BCE1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85FB-7105-41D7-8FF3-11511FEDD0FA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FECA-22B5-43F9-B4C3-711FC5773B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2D38-5499-4EB4-9A98-7CB64922B13B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49D8-5033-4B8F-B100-A1E762AF4C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E8DC-E738-4BE5-A412-AAE98674D3A9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513-3350-43F0-9F05-3496FBDF2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2000-4764-4B2B-87B4-95CA6F7F1358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64C7A-916B-433E-ADD0-C9C0EEAD17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D81E-5875-4493-96A2-A88A3F6C3823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B2B5C-118E-4672-AA8A-48851E607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4A5-6C7B-44B9-94F9-124D42F6E2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27C8D-E407-41DF-A7D8-BB767D6431B3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718DC-DE7F-47B5-98F9-F56B507CE9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00FE-1960-499F-81EB-6CE62F76D0AE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6C59-80AD-4F2A-866C-D512716C05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8CB0-0FF0-4E19-845A-15E09290A5E3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29B2-2B03-4150-B98D-5C10D6C6E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ACB5-7AA5-4F3C-B5E3-219CF608B634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B4502-0CB6-440B-9F06-A2B23CC35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FEFE-0A3C-4D50-9F11-4EA7E4B09C45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583C-42A9-437E-BFB8-E7EDA5960B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F2CC-16A1-46F8-BFE7-C3788A384492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A32C-DB18-41DF-9786-8DE755E802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6E1D-8A2E-4D21-90AC-DB3223DD99E6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E1C0-EC3F-4A95-8E43-89E5DEEA41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D6A2-6920-4FAA-A1DA-FE7C225EB4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CED-C6B7-45B4-BEF7-5DECCEA1E3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8CF-56CC-437B-A8E1-1CAB1E64D9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9357-B854-40F7-9183-D1A709D7AF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FF5C-BDDC-4416-8E66-5EFB019CBA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8768-DDC2-48B9-B983-CC53EF4154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9DEC-07EE-4D87-906C-E8CAC6D41A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5B675FC-80DD-4AE5-B8EE-516A1A95EC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39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37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grpSp>
          <p:nvGrpSpPr>
            <p:cNvPr id="1438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</p:grpSp>
      </p:grpSp>
      <p:sp>
        <p:nvSpPr>
          <p:cNvPr id="3738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738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738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34C8C21-21B0-40EA-BE1F-789CF4AED665}" type="datetimeFigureOut">
              <a:rPr lang="cs-CZ"/>
              <a:pPr>
                <a:defRPr/>
              </a:pPr>
              <a:t>25.2.2011</a:t>
            </a:fld>
            <a:endParaRPr lang="cs-CZ"/>
          </a:p>
        </p:txBody>
      </p:sp>
      <p:sp>
        <p:nvSpPr>
          <p:cNvPr id="3738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38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B713B23-987D-497A-A78C-2D7BFE52B1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List_aplikace_Microsoft_Excel2.xls"/><Relationship Id="rId4" Type="http://schemas.openxmlformats.org/officeDocument/2006/relationships/oleObject" Target="../embeddings/List_aplikace_Microsoft_Excel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C:\WINDOWS\Profiles\tom\Plocha\LOGOSUPP.PCX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82625" y="4724400"/>
            <a:ext cx="1196975" cy="12192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153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Prevence rakoviny</a:t>
            </a:r>
            <a:endParaRPr lang="cs-CZ" sz="6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572000"/>
            <a:ext cx="5486400" cy="609600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rgbClr val="898989"/>
                </a:solidFill>
                <a:latin typeface="Arial" charset="0"/>
              </a:rPr>
              <a:t>doc</a:t>
            </a:r>
            <a:r>
              <a:rPr lang="cs-CZ" sz="2800" smtClean="0">
                <a:solidFill>
                  <a:srgbClr val="898989"/>
                </a:solidFill>
              </a:rPr>
              <a:t>. </a:t>
            </a:r>
            <a:r>
              <a:rPr lang="cs-CZ" sz="2800" smtClean="0">
                <a:solidFill>
                  <a:srgbClr val="898989"/>
                </a:solidFill>
                <a:latin typeface="Arial" charset="0"/>
              </a:rPr>
              <a:t>MUDr.</a:t>
            </a:r>
            <a:r>
              <a:rPr lang="cs-CZ" sz="2800" smtClean="0">
                <a:solidFill>
                  <a:srgbClr val="898989"/>
                </a:solidFill>
              </a:rPr>
              <a:t> </a:t>
            </a:r>
            <a:r>
              <a:rPr lang="cs-CZ" sz="2800" smtClean="0">
                <a:solidFill>
                  <a:srgbClr val="898989"/>
                </a:solidFill>
                <a:latin typeface="Arial" charset="0"/>
              </a:rPr>
              <a:t>Jindřich Fiala, CSc.</a:t>
            </a:r>
            <a:endParaRPr lang="cs-CZ" sz="2800" smtClean="0">
              <a:solidFill>
                <a:srgbClr val="89898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570DE-3E12-4AD9-84F7-1570C9870167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31749" name="Text Box 102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0" name="Text Box 1029"/>
          <p:cNvSpPr txBox="1">
            <a:spLocks noChangeArrowheads="1"/>
          </p:cNvSpPr>
          <p:nvPr/>
        </p:nvSpPr>
        <p:spPr bwMode="auto">
          <a:xfrm>
            <a:off x="2895600" y="57912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0">
                <a:solidFill>
                  <a:schemeClr val="tx1"/>
                </a:solidFill>
                <a:latin typeface="Times New Roman" pitchFamily="18" charset="0"/>
              </a:rPr>
              <a:t>Ústav preventivního lékařství LF MU</a:t>
            </a: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3" y="381000"/>
            <a:ext cx="5486400" cy="49053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www.cancercode.org</a:t>
            </a:r>
            <a:endParaRPr lang="cs-CZ" sz="3200" b="1" i="1"/>
          </a:p>
        </p:txBody>
      </p:sp>
      <p:sp>
        <p:nvSpPr>
          <p:cNvPr id="50178" name="AutoShape 3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50180" name="Picture 5" descr="code engl - hlavní titl"/>
          <p:cNvPicPr>
            <a:picLocks noChangeAspect="1" noChangeArrowheads="1"/>
          </p:cNvPicPr>
          <p:nvPr/>
        </p:nvPicPr>
        <p:blipFill>
          <a:blip r:embed="rId3"/>
          <a:srcRect l="8257" t="12173" r="9007" b="12173"/>
          <a:stretch>
            <a:fillRect/>
          </a:stretch>
        </p:blipFill>
        <p:spPr bwMode="auto">
          <a:xfrm>
            <a:off x="76200" y="1066800"/>
            <a:ext cx="8988425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153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/>
            </a:r>
            <a:br>
              <a:rPr lang="cs-CZ"/>
            </a:br>
            <a:r>
              <a:rPr lang="cs-CZ" sz="8800" i="1">
                <a:solidFill>
                  <a:srgbClr val="FFFF99"/>
                </a:solidFill>
              </a:rPr>
              <a:t>Epidemiologie</a:t>
            </a:r>
            <a:endParaRPr lang="cs-CZ" sz="8800">
              <a:cs typeface="Arial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905000" y="5181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514600"/>
            <a:ext cx="42672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cs-CZ" sz="7200" i="1">
                <a:solidFill>
                  <a:srgbClr val="FF0066"/>
                </a:solidFill>
              </a:rPr>
              <a:t>rakoviny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685800" y="5181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b"/>
          <a:lstStyle/>
          <a:p>
            <a:pPr algn="ctr">
              <a:lnSpc>
                <a:spcPct val="90000"/>
              </a:lnSpc>
              <a:defRPr/>
            </a:pPr>
            <a:r>
              <a:rPr lang="cs-CZ" sz="4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cs-CZ" sz="4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(Cancer epidemiology)</a:t>
            </a:r>
            <a:endParaRPr lang="cs-CZ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/>
              <a:t>Rakovina - epidemiologie</a:t>
            </a:r>
          </a:p>
        </p:txBody>
      </p:sp>
      <p:sp>
        <p:nvSpPr>
          <p:cNvPr id="54274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33400" y="1752600"/>
            <a:ext cx="66246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27 % ze všech úmrtí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466725" y="3886200"/>
            <a:ext cx="8524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Ročně přes 50 tis. nových případů (bez dg.C44)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457200" y="990600"/>
            <a:ext cx="80724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Postihne každého 3.člověka (onemocnění)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533400" y="5656263"/>
            <a:ext cx="8153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Smrtnost = 54%, přežívá 46%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461963" y="2590800"/>
            <a:ext cx="66246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Ve věkovém rozmezí 45-64r ale zodpovídá za 50% všech úmrtí! (EU)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33400" y="4800600"/>
            <a:ext cx="66246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Ročně cca 28 tisíc na rakovinu zemře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Struktura příčin smrti dle věku </a:t>
            </a:r>
            <a:r>
              <a:rPr lang="cs-CZ" sz="2400"/>
              <a:t>(relativní podíl)</a:t>
            </a:r>
            <a:r>
              <a:rPr lang="cs-CZ" sz="3600"/>
              <a:t> </a:t>
            </a:r>
          </a:p>
        </p:txBody>
      </p:sp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4343400" y="1066800"/>
          <a:ext cx="4343400" cy="5638800"/>
        </p:xfrm>
        <a:graphic>
          <a:graphicData uri="http://schemas.openxmlformats.org/presentationml/2006/ole">
            <p:oleObj spid="_x0000_s56322" r:id="rId4" imgW="4340728" imgH="5639289" progId="Excel.Sheet.8">
              <p:embed/>
            </p:oleObj>
          </a:graphicData>
        </a:graphic>
      </p:graphicFrame>
      <p:graphicFrame>
        <p:nvGraphicFramePr>
          <p:cNvPr id="56323" name="Object 4"/>
          <p:cNvGraphicFramePr>
            <a:graphicFrameLocks noChangeAspect="1"/>
          </p:cNvGraphicFramePr>
          <p:nvPr/>
        </p:nvGraphicFramePr>
        <p:xfrm>
          <a:off x="0" y="1052513"/>
          <a:ext cx="4495800" cy="5576887"/>
        </p:xfrm>
        <a:graphic>
          <a:graphicData uri="http://schemas.openxmlformats.org/presentationml/2006/ole">
            <p:oleObj spid="_x0000_s56323" r:id="rId5" imgW="4499238" imgH="5578323" progId="Excel.Sheet.8">
              <p:embed/>
            </p:oleObj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2057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1800">
                <a:solidFill>
                  <a:schemeClr val="tx1"/>
                </a:solidFill>
                <a:latin typeface="Arial" charset="0"/>
              </a:rPr>
              <a:t>Kardiovaskulární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057400" y="914400"/>
            <a:ext cx="1066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>
                <a:solidFill>
                  <a:srgbClr val="00CC99"/>
                </a:solidFill>
                <a:latin typeface="Arial" charset="0"/>
              </a:rPr>
              <a:t>Ženy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019800" y="898525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>
                <a:solidFill>
                  <a:srgbClr val="00CC99"/>
                </a:solidFill>
                <a:latin typeface="Arial" charset="0"/>
              </a:rPr>
              <a:t>Muži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400800" y="3489325"/>
            <a:ext cx="2057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1800">
                <a:solidFill>
                  <a:schemeClr val="tx1"/>
                </a:solidFill>
                <a:latin typeface="Arial" charset="0"/>
              </a:rPr>
              <a:t>Kardiovaskulární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447800" y="6232525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1600" b="0">
                <a:solidFill>
                  <a:schemeClr val="tx1"/>
                </a:solidFill>
                <a:latin typeface="Arial" charset="0"/>
              </a:rPr>
              <a:t>Věková skupina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943600" y="62484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1600" b="0">
                <a:solidFill>
                  <a:schemeClr val="tx1"/>
                </a:solidFill>
                <a:latin typeface="Arial" charset="0"/>
              </a:rPr>
              <a:t>Věková skupina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752600" y="4800600"/>
            <a:ext cx="2057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2000">
                <a:solidFill>
                  <a:schemeClr val="tx1"/>
                </a:solidFill>
                <a:latin typeface="Arial" charset="0"/>
              </a:rPr>
              <a:t>Nádory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324600" y="5105400"/>
            <a:ext cx="2057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ct val="50000"/>
              </a:spcBef>
            </a:pPr>
            <a:r>
              <a:rPr kumimoji="1" lang="cs-CZ" sz="2000">
                <a:solidFill>
                  <a:schemeClr val="tx1"/>
                </a:solidFill>
                <a:latin typeface="Arial" charset="0"/>
              </a:rPr>
              <a:t>Nádory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sp>
        <p:nvSpPr>
          <p:cNvPr id="58371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381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400" smtClean="0">
                <a:effectLst/>
                <a:latin typeface="Arial" charset="0"/>
              </a:rPr>
              <a:t>Cancer incidence per 100 000</a:t>
            </a:r>
          </a:p>
        </p:txBody>
      </p:sp>
      <p:pic>
        <p:nvPicPr>
          <p:cNvPr id="58372" name="Picture 4" descr="cancer inc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8234" r="17308"/>
          <a:stretch>
            <a:fillRect/>
          </a:stretch>
        </p:blipFill>
        <p:spPr>
          <a:xfrm>
            <a:off x="76200" y="517525"/>
            <a:ext cx="8991600" cy="5970588"/>
          </a:xfrm>
        </p:spPr>
      </p:pic>
      <p:pic>
        <p:nvPicPr>
          <p:cNvPr id="58373" name="Picture 9" descr="legend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885825"/>
            <a:ext cx="2362200" cy="1247775"/>
          </a:xfrm>
        </p:spPr>
      </p:pic>
      <p:sp>
        <p:nvSpPr>
          <p:cNvPr id="58374" name="Rectangle 13"/>
          <p:cNvSpPr>
            <a:spLocks/>
          </p:cNvSpPr>
          <p:nvPr/>
        </p:nvSpPr>
        <p:spPr bwMode="auto">
          <a:xfrm>
            <a:off x="266700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ts val="1200"/>
              </a:lnSpc>
            </a:pPr>
            <a:r>
              <a:rPr lang="cs-CZ" sz="1200" b="0">
                <a:solidFill>
                  <a:schemeClr val="tx2"/>
                </a:solidFill>
                <a:latin typeface="Arial" charset="0"/>
              </a:rPr>
              <a:t>European HFA Database, January 2011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sp>
        <p:nvSpPr>
          <p:cNvPr id="60419" name="Rectangle 4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228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800"/>
              </a:lnSpc>
            </a:pPr>
            <a:r>
              <a:rPr lang="cs-CZ" sz="1800" smtClean="0">
                <a:effectLst/>
                <a:latin typeface="Arial" charset="0"/>
              </a:rPr>
              <a:t>SDR, malignant neoplasms, 0-64, per r 100 000</a:t>
            </a:r>
          </a:p>
        </p:txBody>
      </p:sp>
      <p:sp>
        <p:nvSpPr>
          <p:cNvPr id="60420" name="Rectangle 7"/>
          <p:cNvSpPr>
            <a:spLocks/>
          </p:cNvSpPr>
          <p:nvPr/>
        </p:nvSpPr>
        <p:spPr bwMode="auto">
          <a:xfrm>
            <a:off x="266700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ts val="1200"/>
              </a:lnSpc>
            </a:pPr>
            <a:r>
              <a:rPr lang="cs-CZ" sz="1200" b="0">
                <a:solidFill>
                  <a:schemeClr val="tx2"/>
                </a:solidFill>
                <a:latin typeface="Arial" charset="0"/>
              </a:rPr>
              <a:t>European HFA Database, January 2011</a:t>
            </a:r>
          </a:p>
        </p:txBody>
      </p:sp>
      <p:pic>
        <p:nvPicPr>
          <p:cNvPr id="60421" name="Picture 9" descr="sdr rakov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2730" r="23018" b="5968"/>
          <a:stretch>
            <a:fillRect/>
          </a:stretch>
        </p:blipFill>
        <p:spPr>
          <a:xfrm>
            <a:off x="304800" y="303213"/>
            <a:ext cx="8686800" cy="6554787"/>
          </a:xfrm>
        </p:spPr>
      </p:pic>
      <p:pic>
        <p:nvPicPr>
          <p:cNvPr id="60422" name="Picture 6" descr="legend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5076825"/>
            <a:ext cx="2362200" cy="1247775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/>
          <a:srcRect l="4378" r="30643"/>
          <a:stretch>
            <a:fillRect/>
          </a:stretch>
        </p:blipFill>
        <p:spPr bwMode="auto">
          <a:xfrm>
            <a:off x="4714875" y="457200"/>
            <a:ext cx="4429125" cy="5759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/>
          <a:srcRect l="4378" r="30643"/>
          <a:stretch>
            <a:fillRect/>
          </a:stretch>
        </p:blipFill>
        <p:spPr bwMode="auto">
          <a:xfrm>
            <a:off x="76200" y="457200"/>
            <a:ext cx="4572000" cy="5759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505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eaLnBrk="0" hangingPunct="0"/>
            <a:endParaRPr kumimoji="1"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685800" y="76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lang="cs-CZ" sz="3200" i="1" u="sng">
                <a:solidFill>
                  <a:srgbClr val="FF0066"/>
                </a:solidFill>
                <a:latin typeface="Arial" charset="0"/>
              </a:rPr>
              <a:t>Muži:</a:t>
            </a:r>
          </a:p>
        </p:txBody>
      </p:sp>
      <p:sp>
        <p:nvSpPr>
          <p:cNvPr id="64522" name="Rectangle 11"/>
          <p:cNvSpPr>
            <a:spLocks noChangeArrowheads="1"/>
          </p:cNvSpPr>
          <p:nvPr/>
        </p:nvSpPr>
        <p:spPr bwMode="auto">
          <a:xfrm>
            <a:off x="5334000" y="76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r>
              <a:rPr lang="cs-CZ" sz="3200" i="1" u="sng">
                <a:solidFill>
                  <a:srgbClr val="FF0066"/>
                </a:solidFill>
                <a:latin typeface="Arial" charset="0"/>
              </a:rPr>
              <a:t>Ženy:</a:t>
            </a:r>
            <a:endParaRPr lang="cs-CZ" sz="4800" i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64523" name="Rectangle 12"/>
          <p:cNvSpPr>
            <a:spLocks noChangeArrowheads="1"/>
          </p:cNvSpPr>
          <p:nvPr/>
        </p:nvSpPr>
        <p:spPr bwMode="auto">
          <a:xfrm>
            <a:off x="228600" y="1524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Plíce - 27 %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Kolorektum – 16 %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Prostata - 9 %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Slinivka -  6 %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Žaludek – 5 %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Ledviny – 5 %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Játra – 3 %</a:t>
            </a:r>
          </a:p>
          <a:p>
            <a:pPr marL="284163" indent="-284163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Moč. Měchýř – 3 %</a:t>
            </a:r>
          </a:p>
          <a:p>
            <a:pPr marL="284163" indent="-284163">
              <a:lnSpc>
                <a:spcPct val="110000"/>
              </a:lnSpc>
            </a:pPr>
            <a:r>
              <a:rPr lang="cs-CZ" sz="1600">
                <a:solidFill>
                  <a:srgbClr val="FFFF66"/>
                </a:solidFill>
              </a:rPr>
              <a:t>----------------------</a:t>
            </a:r>
          </a:p>
          <a:p>
            <a:pPr marL="284163" indent="-284163">
              <a:lnSpc>
                <a:spcPct val="110000"/>
              </a:lnSpc>
            </a:pPr>
            <a:r>
              <a:rPr lang="cs-CZ" sz="1600">
                <a:solidFill>
                  <a:srgbClr val="FFFF66"/>
                </a:solidFill>
              </a:rPr>
              <a:t>Těchto 8 = celk: 73 %</a:t>
            </a:r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65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/>
              <a:t>Pořadí nádorů dle úmrtnosti</a:t>
            </a:r>
          </a:p>
        </p:txBody>
      </p:sp>
      <p:sp>
        <p:nvSpPr>
          <p:cNvPr id="64526" name="Rectangle 15"/>
          <p:cNvSpPr>
            <a:spLocks noChangeArrowheads="1"/>
          </p:cNvSpPr>
          <p:nvPr/>
        </p:nvSpPr>
        <p:spPr bwMode="auto">
          <a:xfrm>
            <a:off x="4495800" y="15240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Prs – 15 %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Kolorektum – 14 %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Plíce – 11 %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Slinivka -  7 %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Vaječníky – 6 %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Žaludek – 4 %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Ledviny – 4 %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</a:rPr>
              <a:t>Žlučník – 3 %</a:t>
            </a:r>
          </a:p>
          <a:p>
            <a:pPr marL="92075" indent="-92075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cs-CZ" sz="1600">
                <a:solidFill>
                  <a:srgbClr val="FFFF66"/>
                </a:solidFill>
                <a:latin typeface="Arial" charset="0"/>
              </a:rPr>
              <a:t>----------------------</a:t>
            </a:r>
          </a:p>
          <a:p>
            <a:pPr marL="92075" indent="-92075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cs-CZ" sz="1600">
                <a:solidFill>
                  <a:srgbClr val="FFFF66"/>
                </a:solidFill>
                <a:latin typeface="Arial" charset="0"/>
              </a:rPr>
              <a:t> Těchto 8 vybr. nádorů – celk. 73 %</a:t>
            </a:r>
          </a:p>
          <a:p>
            <a:pPr marL="92075" indent="-92075">
              <a:lnSpc>
                <a:spcPct val="110000"/>
              </a:lnSpc>
              <a:buFontTx/>
              <a:buAutoNum type="arabicPeriod"/>
            </a:pPr>
            <a:endParaRPr lang="cs-CZ" sz="16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66563" name="Picture 6"/>
          <p:cNvPicPr>
            <a:picLocks noChangeAspect="1" noChangeArrowheads="1"/>
          </p:cNvPicPr>
          <p:nvPr/>
        </p:nvPicPr>
        <p:blipFill>
          <a:blip r:embed="rId3"/>
          <a:srcRect l="4816"/>
          <a:stretch>
            <a:fillRect/>
          </a:stretch>
        </p:blipFill>
        <p:spPr bwMode="auto">
          <a:xfrm>
            <a:off x="76200" y="533400"/>
            <a:ext cx="5367338" cy="6234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4"/>
          <a:srcRect l="6128" r="28017"/>
          <a:stretch>
            <a:fillRect/>
          </a:stretch>
        </p:blipFill>
        <p:spPr bwMode="auto">
          <a:xfrm>
            <a:off x="4876800" y="538163"/>
            <a:ext cx="4267200" cy="6243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6299"/>
          <a:stretch>
            <a:fillRect/>
          </a:stretch>
        </p:blipFill>
        <p:spPr>
          <a:xfrm>
            <a:off x="1828800" y="3524250"/>
            <a:ext cx="6629400" cy="3333750"/>
          </a:xfrm>
        </p:spPr>
      </p:pic>
      <p:pic>
        <p:nvPicPr>
          <p:cNvPr id="68610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828800" y="36513"/>
            <a:ext cx="6553200" cy="3389312"/>
          </a:xfrm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76200" y="14478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Incidence: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76200" y="3962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Mortalita: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52400" y="304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9812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31. na světě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45720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35. na světě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Vitamin B 17 (Laetril) – svět bez rakoviny?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rIns="45720" anchor="ctr"/>
          <a:lstStyle/>
          <a:p>
            <a:fld id="{383AA4BE-AAB2-42F2-8824-5C4F185181F1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/>
              <a:t>2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33796" name="Picture 11" descr="vitamin b17001"/>
          <p:cNvPicPr>
            <a:picLocks noChangeAspect="1" noChangeArrowheads="1"/>
          </p:cNvPicPr>
          <p:nvPr/>
        </p:nvPicPr>
        <p:blipFill>
          <a:blip r:embed="rId3"/>
          <a:srcRect l="4744" t="46648" r="3795" b="932"/>
          <a:stretch>
            <a:fillRect/>
          </a:stretch>
        </p:blipFill>
        <p:spPr bwMode="auto">
          <a:xfrm>
            <a:off x="0" y="685800"/>
            <a:ext cx="91440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12"/>
          <p:cNvSpPr>
            <a:spLocks noChangeShapeType="1"/>
          </p:cNvSpPr>
          <p:nvPr/>
        </p:nvSpPr>
        <p:spPr bwMode="auto">
          <a:xfrm>
            <a:off x="6934200" y="1905000"/>
            <a:ext cx="167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33798" name="Line 14"/>
          <p:cNvSpPr>
            <a:spLocks noChangeShapeType="1"/>
          </p:cNvSpPr>
          <p:nvPr/>
        </p:nvSpPr>
        <p:spPr bwMode="auto">
          <a:xfrm>
            <a:off x="5638800" y="29718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>
            <a:off x="3810000" y="2590800"/>
            <a:ext cx="167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33800" name="Rectangle 16"/>
          <p:cNvSpPr>
            <a:spLocks noChangeArrowheads="1"/>
          </p:cNvSpPr>
          <p:nvPr/>
        </p:nvSpPr>
        <p:spPr bwMode="auto">
          <a:xfrm>
            <a:off x="3505200" y="4572000"/>
            <a:ext cx="56388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0" y="5791200"/>
            <a:ext cx="35052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76200" y="14478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Incidence: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76200" y="44958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Mortalita: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76200" y="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28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Kolorektum</a:t>
            </a:r>
            <a:endParaRPr lang="cs-CZ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0660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157163"/>
            <a:ext cx="6324600" cy="3271837"/>
          </a:xfrm>
        </p:spPr>
      </p:pic>
      <p:pic>
        <p:nvPicPr>
          <p:cNvPr id="70661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3506788"/>
            <a:ext cx="6477000" cy="3351212"/>
          </a:xfr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5334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ženy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50292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na světě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205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9. na světě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76200" y="18288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Incidence: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76200" y="45720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Mortalita: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200" y="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28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Kolorektum</a:t>
            </a:r>
            <a:endParaRPr lang="cs-CZ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270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42863"/>
            <a:ext cx="6400800" cy="3309937"/>
          </a:xfrm>
        </p:spPr>
      </p:pic>
      <p:pic>
        <p:nvPicPr>
          <p:cNvPr id="72709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33600" y="3433763"/>
            <a:ext cx="6553200" cy="3387725"/>
          </a:xfr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23622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na světě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5181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1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na světě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5334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muži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990600"/>
            <a:ext cx="8915400" cy="461010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69950"/>
            <a:ext cx="9220200" cy="476885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903288"/>
            <a:ext cx="8991600" cy="4649787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873125"/>
            <a:ext cx="9067800" cy="4689475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153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/>
            </a:r>
            <a:br>
              <a:rPr lang="cs-CZ"/>
            </a:br>
            <a:r>
              <a:rPr lang="cs-CZ" sz="8800" i="1">
                <a:solidFill>
                  <a:srgbClr val="FFFF99"/>
                </a:solidFill>
              </a:rPr>
              <a:t>ETIOLOGIE</a:t>
            </a:r>
            <a:endParaRPr lang="cs-CZ" sz="8800">
              <a:cs typeface="Arial" charset="0"/>
            </a:endParaRPr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1905000" y="5181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572000"/>
            <a:ext cx="79248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cs-CZ" sz="6600" i="1">
                <a:solidFill>
                  <a:srgbClr val="FF0066"/>
                </a:solidFill>
              </a:rPr>
              <a:t>Co způsobuje vznik nádorů?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1788"/>
            <a:ext cx="6705600" cy="3238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Karcinogeneze – mnohostupňový model</a:t>
            </a:r>
          </a:p>
        </p:txBody>
      </p:sp>
      <p:sp>
        <p:nvSpPr>
          <p:cNvPr id="84994" name="AutoShape 3"/>
          <p:cNvSpPr>
            <a:spLocks noChangeArrowheads="1"/>
          </p:cNvSpPr>
          <p:nvPr/>
        </p:nvSpPr>
        <p:spPr bwMode="auto">
          <a:xfrm>
            <a:off x="6019800" y="838200"/>
            <a:ext cx="2057400" cy="3810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0">
                <a:solidFill>
                  <a:schemeClr val="tx1"/>
                </a:solidFill>
                <a:latin typeface="Arial" charset="0"/>
              </a:rPr>
              <a:t>Prokarcinogen</a:t>
            </a:r>
          </a:p>
        </p:txBody>
      </p:sp>
      <p:sp>
        <p:nvSpPr>
          <p:cNvPr id="84995" name="AutoShape 4"/>
          <p:cNvSpPr>
            <a:spLocks noChangeArrowheads="1"/>
          </p:cNvSpPr>
          <p:nvPr/>
        </p:nvSpPr>
        <p:spPr bwMode="auto">
          <a:xfrm>
            <a:off x="6934200" y="12954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4996" name="AutoShape 5"/>
          <p:cNvSpPr>
            <a:spLocks noChangeArrowheads="1"/>
          </p:cNvSpPr>
          <p:nvPr/>
        </p:nvSpPr>
        <p:spPr bwMode="auto">
          <a:xfrm>
            <a:off x="6934200" y="25908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6934200" y="36576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4998" name="AutoShape 7"/>
          <p:cNvSpPr>
            <a:spLocks noChangeArrowheads="1"/>
          </p:cNvSpPr>
          <p:nvPr/>
        </p:nvSpPr>
        <p:spPr bwMode="auto">
          <a:xfrm>
            <a:off x="5715000" y="1524000"/>
            <a:ext cx="2895600" cy="4572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solidFill>
                  <a:schemeClr val="tx1"/>
                </a:solidFill>
                <a:latin typeface="Arial" charset="0"/>
              </a:rPr>
              <a:t>Karcinogen</a:t>
            </a:r>
          </a:p>
        </p:txBody>
      </p:sp>
      <p:sp>
        <p:nvSpPr>
          <p:cNvPr id="84999" name="AutoShape 8"/>
          <p:cNvSpPr>
            <a:spLocks noChangeArrowheads="1"/>
          </p:cNvSpPr>
          <p:nvPr/>
        </p:nvSpPr>
        <p:spPr bwMode="auto">
          <a:xfrm>
            <a:off x="5486400" y="2819400"/>
            <a:ext cx="3200400" cy="8382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000"/>
              </a:lnSpc>
            </a:pPr>
            <a:r>
              <a:rPr lang="cs-CZ" sz="2000" b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lterace onkogen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ů</a:t>
            </a: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</a:t>
            </a:r>
            <a:b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tumor-supresorových gen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ů</a:t>
            </a:r>
            <a:br>
              <a:rPr lang="cs-CZ" sz="2000" b="0">
                <a:solidFill>
                  <a:schemeClr val="tx1"/>
                </a:solidFill>
                <a:latin typeface="Arial" charset="0"/>
              </a:rPr>
            </a:b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DNA-repara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č</a:t>
            </a:r>
            <a:r>
              <a:rPr lang="cs-CZ" sz="2000" b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ních gen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ů</a:t>
            </a:r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5791200" y="3886200"/>
            <a:ext cx="2590800" cy="6096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100"/>
              </a:lnSpc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Abnormální DNA</a:t>
            </a:r>
          </a:p>
          <a:p>
            <a:pPr algn="ctr">
              <a:lnSpc>
                <a:spcPts val="2100"/>
              </a:lnSpc>
            </a:pPr>
            <a:r>
              <a:rPr lang="cs-CZ" sz="2000" b="0">
                <a:solidFill>
                  <a:schemeClr val="tx1"/>
                </a:solidFill>
                <a:latin typeface="Arial" charset="0"/>
              </a:rPr>
              <a:t>a buněčná replikace</a:t>
            </a:r>
            <a:r>
              <a:rPr lang="cs-CZ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85001" name="AutoShape 10"/>
          <p:cNvSpPr>
            <a:spLocks noChangeArrowheads="1"/>
          </p:cNvSpPr>
          <p:nvPr/>
        </p:nvSpPr>
        <p:spPr bwMode="auto">
          <a:xfrm>
            <a:off x="5715000" y="4800600"/>
            <a:ext cx="2743200" cy="6096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000"/>
              </a:lnSpc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Prekancerózní léze,</a:t>
            </a:r>
          </a:p>
          <a:p>
            <a:pPr algn="ctr">
              <a:lnSpc>
                <a:spcPts val="2000"/>
              </a:lnSpc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dysplazie</a:t>
            </a:r>
          </a:p>
        </p:txBody>
      </p:sp>
      <p:sp>
        <p:nvSpPr>
          <p:cNvPr id="85002" name="AutoShape 11"/>
          <p:cNvSpPr>
            <a:spLocks noChangeArrowheads="1"/>
          </p:cNvSpPr>
          <p:nvPr/>
        </p:nvSpPr>
        <p:spPr bwMode="auto">
          <a:xfrm>
            <a:off x="6324600" y="5715000"/>
            <a:ext cx="1524000" cy="3810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0">
                <a:solidFill>
                  <a:schemeClr val="tx1"/>
                </a:solidFill>
                <a:latin typeface="Arial" charset="0"/>
              </a:rPr>
              <a:t>Nádor</a:t>
            </a:r>
          </a:p>
        </p:txBody>
      </p:sp>
      <p:sp>
        <p:nvSpPr>
          <p:cNvPr id="85003" name="AutoShape 12"/>
          <p:cNvSpPr>
            <a:spLocks noChangeArrowheads="1"/>
          </p:cNvSpPr>
          <p:nvPr/>
        </p:nvSpPr>
        <p:spPr bwMode="auto">
          <a:xfrm>
            <a:off x="6248400" y="6324600"/>
            <a:ext cx="1676400" cy="3810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0">
                <a:solidFill>
                  <a:schemeClr val="tx1"/>
                </a:solidFill>
                <a:latin typeface="Arial" charset="0"/>
              </a:rPr>
              <a:t>Metastázy</a:t>
            </a:r>
          </a:p>
        </p:txBody>
      </p:sp>
      <p:sp>
        <p:nvSpPr>
          <p:cNvPr id="85004" name="Rectangle 13"/>
          <p:cNvSpPr>
            <a:spLocks noChangeArrowheads="1"/>
          </p:cNvSpPr>
          <p:nvPr/>
        </p:nvSpPr>
        <p:spPr bwMode="auto">
          <a:xfrm>
            <a:off x="152400" y="838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Expozice relevantním agens</a:t>
            </a: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152400" y="1447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Metabolismus</a:t>
            </a:r>
          </a:p>
        </p:txBody>
      </p:sp>
      <p:sp>
        <p:nvSpPr>
          <p:cNvPr id="85006" name="Rectangle 15"/>
          <p:cNvSpPr>
            <a:spLocks noChangeArrowheads="1"/>
          </p:cNvSpPr>
          <p:nvPr/>
        </p:nvSpPr>
        <p:spPr bwMode="auto">
          <a:xfrm>
            <a:off x="304800" y="3657600"/>
            <a:ext cx="441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18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1800">
                <a:solidFill>
                  <a:schemeClr val="tx1"/>
                </a:solidFill>
                <a:latin typeface="Arial" charset="0"/>
              </a:rPr>
              <a:t>c) </a:t>
            </a:r>
            <a:r>
              <a:rPr lang="cs-CZ" sz="1800" b="0">
                <a:solidFill>
                  <a:schemeClr val="tx1"/>
                </a:solidFill>
                <a:latin typeface="Arial" charset="0"/>
              </a:rPr>
              <a:t>Replikace klonu abnormálních buněk</a:t>
            </a:r>
          </a:p>
        </p:txBody>
      </p:sp>
      <p:sp>
        <p:nvSpPr>
          <p:cNvPr id="85007" name="Rectangle 16"/>
          <p:cNvSpPr>
            <a:spLocks noChangeArrowheads="1"/>
          </p:cNvSpPr>
          <p:nvPr/>
        </p:nvSpPr>
        <p:spPr bwMode="auto">
          <a:xfrm>
            <a:off x="152400" y="4251325"/>
            <a:ext cx="4114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ts val="2600"/>
              </a:lnSpc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sz="2000" b="0">
                <a:solidFill>
                  <a:schemeClr val="tx1"/>
                </a:solidFill>
                <a:latin typeface="Arial" charset="0"/>
              </a:rPr>
              <a:t>Růst abnormálního klonu, vznik ložiska pre-neoblastických buněk -   </a:t>
            </a:r>
            <a:r>
              <a:rPr lang="cs-CZ" sz="2200" b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cs-CZ" sz="2200" u="sng">
                <a:solidFill>
                  <a:srgbClr val="FF0066"/>
                </a:solidFill>
                <a:latin typeface="Arial" charset="0"/>
              </a:rPr>
              <a:t>PROMOCE</a:t>
            </a:r>
          </a:p>
        </p:txBody>
      </p:sp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152400" y="5673725"/>
            <a:ext cx="41148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Růst tumoru a jeho šíření mimo původní ložisko, </a:t>
            </a:r>
            <a:r>
              <a:rPr lang="cs-CZ" sz="2000" u="sng">
                <a:solidFill>
                  <a:srgbClr val="FF0066"/>
                </a:solidFill>
                <a:latin typeface="Arial" charset="0"/>
              </a:rPr>
              <a:t>PROGRESE</a:t>
            </a:r>
          </a:p>
        </p:txBody>
      </p:sp>
      <p:sp>
        <p:nvSpPr>
          <p:cNvPr id="85009" name="AutoShape 18"/>
          <p:cNvSpPr>
            <a:spLocks noChangeArrowheads="1"/>
          </p:cNvSpPr>
          <p:nvPr/>
        </p:nvSpPr>
        <p:spPr bwMode="auto">
          <a:xfrm>
            <a:off x="6934200" y="45720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0" name="AutoShape 19"/>
          <p:cNvSpPr>
            <a:spLocks noChangeArrowheads="1"/>
          </p:cNvSpPr>
          <p:nvPr/>
        </p:nvSpPr>
        <p:spPr bwMode="auto">
          <a:xfrm>
            <a:off x="6934200" y="54864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1" name="AutoShape 20"/>
          <p:cNvSpPr>
            <a:spLocks noChangeArrowheads="1"/>
          </p:cNvSpPr>
          <p:nvPr/>
        </p:nvSpPr>
        <p:spPr bwMode="auto">
          <a:xfrm>
            <a:off x="6934200" y="60960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2" name="AutoShape 21"/>
          <p:cNvSpPr>
            <a:spLocks noChangeArrowheads="1"/>
          </p:cNvSpPr>
          <p:nvPr/>
        </p:nvSpPr>
        <p:spPr bwMode="auto">
          <a:xfrm>
            <a:off x="4572000" y="990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3" name="Rectangle 22"/>
          <p:cNvSpPr>
            <a:spLocks noChangeArrowheads="1"/>
          </p:cNvSpPr>
          <p:nvPr/>
        </p:nvSpPr>
        <p:spPr bwMode="auto">
          <a:xfrm>
            <a:off x="152400" y="2057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Interakce s DNA, </a:t>
            </a:r>
            <a:r>
              <a:rPr lang="cs-CZ" u="sng">
                <a:solidFill>
                  <a:srgbClr val="FF0066"/>
                </a:solidFill>
                <a:latin typeface="Arial" charset="0"/>
              </a:rPr>
              <a:t>INICIACE</a:t>
            </a:r>
          </a:p>
        </p:txBody>
      </p:sp>
      <p:sp>
        <p:nvSpPr>
          <p:cNvPr id="85014" name="AutoShape 23"/>
          <p:cNvSpPr>
            <a:spLocks noChangeArrowheads="1"/>
          </p:cNvSpPr>
          <p:nvPr/>
        </p:nvSpPr>
        <p:spPr bwMode="auto">
          <a:xfrm>
            <a:off x="6172200" y="2209800"/>
            <a:ext cx="1828800" cy="381000"/>
          </a:xfrm>
          <a:prstGeom prst="flowChartAlternateProcess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0">
                <a:solidFill>
                  <a:schemeClr val="tx1"/>
                </a:solidFill>
                <a:latin typeface="Arial" charset="0"/>
              </a:rPr>
              <a:t>DNA-addukty</a:t>
            </a:r>
          </a:p>
        </p:txBody>
      </p:sp>
      <p:sp>
        <p:nvSpPr>
          <p:cNvPr id="85015" name="AutoShape 24"/>
          <p:cNvSpPr>
            <a:spLocks noChangeArrowheads="1"/>
          </p:cNvSpPr>
          <p:nvPr/>
        </p:nvSpPr>
        <p:spPr bwMode="auto">
          <a:xfrm>
            <a:off x="6934200" y="19812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6" name="AutoShape 25"/>
          <p:cNvSpPr>
            <a:spLocks noChangeArrowheads="1"/>
          </p:cNvSpPr>
          <p:nvPr/>
        </p:nvSpPr>
        <p:spPr bwMode="auto">
          <a:xfrm>
            <a:off x="4038600" y="16002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7" name="AutoShape 26"/>
          <p:cNvSpPr>
            <a:spLocks noChangeArrowheads="1"/>
          </p:cNvSpPr>
          <p:nvPr/>
        </p:nvSpPr>
        <p:spPr bwMode="auto">
          <a:xfrm>
            <a:off x="4572000" y="2209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8" name="AutoShape 27"/>
          <p:cNvSpPr>
            <a:spLocks noChangeArrowheads="1"/>
          </p:cNvSpPr>
          <p:nvPr/>
        </p:nvSpPr>
        <p:spPr bwMode="auto">
          <a:xfrm>
            <a:off x="4495800" y="5943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19" name="Rectangle 28"/>
          <p:cNvSpPr>
            <a:spLocks noChangeArrowheads="1"/>
          </p:cNvSpPr>
          <p:nvPr/>
        </p:nvSpPr>
        <p:spPr bwMode="auto">
          <a:xfrm>
            <a:off x="1524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1" lang="cs-CZ" sz="2200" b="0" i="1">
                <a:solidFill>
                  <a:srgbClr val="00CC99"/>
                </a:solidFill>
                <a:latin typeface="Arial" charset="0"/>
              </a:rPr>
              <a:t>3 alternativy:</a:t>
            </a:r>
            <a:endParaRPr lang="cs-CZ" sz="2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020" name="AutoShape 29"/>
          <p:cNvSpPr>
            <a:spLocks noChangeArrowheads="1"/>
          </p:cNvSpPr>
          <p:nvPr/>
        </p:nvSpPr>
        <p:spPr bwMode="auto">
          <a:xfrm>
            <a:off x="4419600" y="49530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21" name="Rectangle 30"/>
          <p:cNvSpPr>
            <a:spLocks noChangeArrowheads="1"/>
          </p:cNvSpPr>
          <p:nvPr/>
        </p:nvSpPr>
        <p:spPr bwMode="auto">
          <a:xfrm>
            <a:off x="457200" y="3260725"/>
            <a:ext cx="14509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000"/>
              </a:lnSpc>
            </a:pPr>
            <a:r>
              <a:rPr lang="cs-CZ" sz="1600" b="0">
                <a:solidFill>
                  <a:schemeClr val="tx1"/>
                </a:solidFill>
                <a:latin typeface="Arial" charset="0"/>
              </a:rPr>
              <a:t>b) Smrt buňky</a:t>
            </a:r>
          </a:p>
        </p:txBody>
      </p:sp>
      <p:sp>
        <p:nvSpPr>
          <p:cNvPr id="85022" name="Rectangle 31"/>
          <p:cNvSpPr>
            <a:spLocks noChangeArrowheads="1"/>
          </p:cNvSpPr>
          <p:nvPr/>
        </p:nvSpPr>
        <p:spPr bwMode="auto">
          <a:xfrm>
            <a:off x="457200" y="2955925"/>
            <a:ext cx="2768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3000"/>
              </a:lnSpc>
            </a:pPr>
            <a:r>
              <a:rPr lang="cs-CZ" sz="1600" b="0">
                <a:solidFill>
                  <a:schemeClr val="tx1"/>
                </a:solidFill>
                <a:latin typeface="Arial" charset="0"/>
              </a:rPr>
              <a:t>a) Reparace poškození DNA</a:t>
            </a:r>
          </a:p>
        </p:txBody>
      </p:sp>
      <p:sp>
        <p:nvSpPr>
          <p:cNvPr id="85023" name="Line 32"/>
          <p:cNvSpPr>
            <a:spLocks noChangeShapeType="1"/>
          </p:cNvSpPr>
          <p:nvPr/>
        </p:nvSpPr>
        <p:spPr bwMode="auto">
          <a:xfrm>
            <a:off x="3810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85024" name="AutoShape 33"/>
          <p:cNvSpPr>
            <a:spLocks noChangeArrowheads="1"/>
          </p:cNvSpPr>
          <p:nvPr/>
        </p:nvSpPr>
        <p:spPr bwMode="auto">
          <a:xfrm>
            <a:off x="4038600" y="30480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85025" name="AutoShape 34"/>
          <p:cNvSpPr>
            <a:spLocks noChangeArrowheads="1"/>
          </p:cNvSpPr>
          <p:nvPr/>
        </p:nvSpPr>
        <p:spPr bwMode="auto">
          <a:xfrm rot="900000">
            <a:off x="4648200" y="3886200"/>
            <a:ext cx="1066800" cy="219075"/>
          </a:xfrm>
          <a:prstGeom prst="rightArrow">
            <a:avLst>
              <a:gd name="adj1" fmla="val 50000"/>
              <a:gd name="adj2" fmla="val 12173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87043" name="Picture 4" descr="The influences of food nutrition obesity physical activity on the processes shown in figure 2-2"/>
          <p:cNvPicPr>
            <a:picLocks noChangeAspect="1" noChangeArrowheads="1"/>
          </p:cNvPicPr>
          <p:nvPr/>
        </p:nvPicPr>
        <p:blipFill>
          <a:blip r:embed="rId3"/>
          <a:srcRect t="6946" b="6946"/>
          <a:stretch>
            <a:fillRect/>
          </a:stretch>
        </p:blipFill>
        <p:spPr bwMode="auto">
          <a:xfrm>
            <a:off x="1620838" y="0"/>
            <a:ext cx="5846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3400"/>
              <a:t>Epidemiologické metody 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762000" y="1524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Data nejsou získávána od jednotlivců, ale na populační úrovni.  Např. spotřeba potravin vs. výskyt nádorů, a mezinár. srovnání      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990600" y="5334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cs-CZ" sz="2300" b="0" i="1">
                <a:solidFill>
                  <a:srgbClr val="FF0066"/>
                </a:solidFill>
              </a:rPr>
              <a:t>Ne každá prokázaná souvislost je souvislostí příčinnou (kauzální)!</a:t>
            </a:r>
          </a:p>
        </p:txBody>
      </p:sp>
      <p:sp>
        <p:nvSpPr>
          <p:cNvPr id="89092" name="Line 5"/>
          <p:cNvSpPr>
            <a:spLocks noChangeShapeType="1"/>
          </p:cNvSpPr>
          <p:nvPr/>
        </p:nvSpPr>
        <p:spPr bwMode="auto">
          <a:xfrm>
            <a:off x="381000" y="533400"/>
            <a:ext cx="8229600" cy="0"/>
          </a:xfrm>
          <a:prstGeom prst="line">
            <a:avLst/>
          </a:prstGeom>
          <a:noFill/>
          <a:ln w="1905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609600"/>
          </a:xfrm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85000"/>
              </a:lnSpc>
              <a:buClr>
                <a:srgbClr val="FF9966"/>
              </a:buClr>
              <a:buFont typeface="Wingdings" pitchFamily="2" charset="2"/>
              <a:buAutoNum type="arabicParenR"/>
              <a:defRPr/>
            </a:pPr>
            <a:r>
              <a:rPr lang="cs-CZ" sz="3600" b="1">
                <a:solidFill>
                  <a:srgbClr val="00FF99"/>
                </a:solidFill>
              </a:rPr>
              <a:t>Korelační studie</a:t>
            </a: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228600" y="25908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AutoNum type="arabicParenR" startAt="2"/>
            </a:pPr>
            <a:r>
              <a:rPr lang="cs-CZ" sz="3400">
                <a:solidFill>
                  <a:srgbClr val="00FF99"/>
                </a:solidFill>
                <a:latin typeface="Arial" charset="0"/>
              </a:rPr>
              <a:t>Studie případů a kontrol (case-control)</a:t>
            </a:r>
            <a:endParaRPr lang="cs-CZ" sz="3400" b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304800" y="4114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FF9966"/>
              </a:buClr>
              <a:buFont typeface="Wingdings" pitchFamily="2" charset="2"/>
              <a:buAutoNum type="arabicParenR" startAt="3"/>
            </a:pPr>
            <a:r>
              <a:rPr lang="cs-CZ" sz="3400">
                <a:solidFill>
                  <a:srgbClr val="00FF99"/>
                </a:solidFill>
                <a:latin typeface="Arial" charset="0"/>
              </a:rPr>
              <a:t>Kohortové prospektivní studie</a:t>
            </a:r>
          </a:p>
        </p:txBody>
      </p:sp>
      <p:sp>
        <p:nvSpPr>
          <p:cNvPr id="89096" name="Rectangle 9"/>
          <p:cNvSpPr>
            <a:spLocks noChangeArrowheads="1"/>
          </p:cNvSpPr>
          <p:nvPr/>
        </p:nvSpPr>
        <p:spPr bwMode="auto">
          <a:xfrm>
            <a:off x="762000" y="3124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Osoby vybrány podle přítomnosti či nepřítomnosti onemocnění, (případy + kontrolní soubor), zpětně srovnávána anamnéza.      </a:t>
            </a:r>
          </a:p>
        </p:txBody>
      </p:sp>
      <p:sp>
        <p:nvSpPr>
          <p:cNvPr id="89097" name="Rectangle 10"/>
          <p:cNvSpPr>
            <a:spLocks noChangeArrowheads="1"/>
          </p:cNvSpPr>
          <p:nvPr/>
        </p:nvSpPr>
        <p:spPr bwMode="auto">
          <a:xfrm>
            <a:off x="838200" y="4648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Skupina zdravých osob (kohorta) sledována řadu let (opakované hodnocení výživy), čeká se na výskyt nádorů, potom srovnání předchozí výživy zdravých a nemocných.        </a:t>
            </a:r>
          </a:p>
        </p:txBody>
      </p:sp>
      <p:sp>
        <p:nvSpPr>
          <p:cNvPr id="89098" name="Rectangle 11"/>
          <p:cNvSpPr>
            <a:spLocks noChangeArrowheads="1"/>
          </p:cNvSpPr>
          <p:nvPr/>
        </p:nvSpPr>
        <p:spPr bwMode="auto">
          <a:xfrm>
            <a:off x="7620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Mohou být i experimentální typu </a:t>
            </a:r>
            <a:r>
              <a:rPr lang="cs-CZ" sz="2200" b="0">
                <a:solidFill>
                  <a:srgbClr val="00FF99"/>
                </a:solidFill>
                <a:latin typeface="Arial" charset="0"/>
              </a:rPr>
              <a:t>CLINICAL TRIAL</a:t>
            </a:r>
            <a:r>
              <a:rPr lang="cs-CZ" sz="2200" b="0">
                <a:solidFill>
                  <a:schemeClr val="tx1"/>
                </a:solidFill>
                <a:latin typeface="Arial" charset="0"/>
              </a:rPr>
              <a:t>!     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rIns="45720" anchor="ctr"/>
          <a:lstStyle/>
          <a:p>
            <a:fld id="{1D89BBC3-2307-4367-972B-4B6DE1C1E2BC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/>
              <a:t>3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35842" name="Picture 13" descr="citróny"/>
          <p:cNvPicPr>
            <a:picLocks noChangeAspect="1" noChangeArrowheads="1"/>
          </p:cNvPicPr>
          <p:nvPr/>
        </p:nvPicPr>
        <p:blipFill>
          <a:blip r:embed="rId3"/>
          <a:srcRect l="9294" t="1311" r="5679" b="11360"/>
          <a:stretch>
            <a:fillRect/>
          </a:stretch>
        </p:blipFill>
        <p:spPr bwMode="auto">
          <a:xfrm>
            <a:off x="457200" y="0"/>
            <a:ext cx="5584825" cy="67818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5843" name="Picture 15" descr="Beze jmé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6588" y="5549900"/>
            <a:ext cx="21574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6" descr="citrón"/>
          <p:cNvPicPr>
            <a:picLocks noChangeAspect="1" noChangeArrowheads="1"/>
          </p:cNvPicPr>
          <p:nvPr/>
        </p:nvPicPr>
        <p:blipFill>
          <a:blip r:embed="rId5"/>
          <a:srcRect l="29291" t="7559" r="20787"/>
          <a:stretch>
            <a:fillRect/>
          </a:stretch>
        </p:blipFill>
        <p:spPr bwMode="auto">
          <a:xfrm>
            <a:off x="6094413" y="0"/>
            <a:ext cx="30495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eaLnBrk="1" hangingPunct="1">
              <a:lnSpc>
                <a:spcPts val="4000"/>
              </a:lnSpc>
              <a:defRPr/>
            </a:pPr>
            <a:r>
              <a:rPr lang="cs-CZ" sz="3200"/>
              <a:t>Dvojí možný způsob popisu </a:t>
            </a:r>
            <a:br>
              <a:rPr lang="cs-CZ" sz="3200"/>
            </a:br>
            <a:r>
              <a:rPr lang="cs-CZ" sz="3200"/>
              <a:t>nádorové etiologie</a:t>
            </a:r>
          </a:p>
        </p:txBody>
      </p:sp>
      <p:sp>
        <p:nvSpPr>
          <p:cNvPr id="91138" name="Line 3"/>
          <p:cNvSpPr>
            <a:spLocks noChangeShapeType="1"/>
          </p:cNvSpPr>
          <p:nvPr/>
        </p:nvSpPr>
        <p:spPr bwMode="auto">
          <a:xfrm>
            <a:off x="381000" y="1341438"/>
            <a:ext cx="8229600" cy="0"/>
          </a:xfrm>
          <a:prstGeom prst="line">
            <a:avLst/>
          </a:prstGeom>
          <a:noFill/>
          <a:ln w="190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304800" y="1593850"/>
            <a:ext cx="6143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47788" indent="-1171575">
              <a:lnSpc>
                <a:spcPct val="90000"/>
              </a:lnSpc>
              <a:buClr>
                <a:schemeClr val="hlink"/>
              </a:buClr>
              <a:buSzPct val="120000"/>
              <a:buFont typeface="Wingdings" pitchFamily="2" charset="2"/>
              <a:buAutoNum type="alphaLcParenR"/>
            </a:pPr>
            <a:r>
              <a:rPr lang="cs-CZ" sz="4800" b="0">
                <a:solidFill>
                  <a:schemeClr val="tx1"/>
                </a:solidFill>
                <a:latin typeface="Arial" charset="0"/>
              </a:rPr>
              <a:t>Dle faktorů</a:t>
            </a: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304800" y="4032250"/>
            <a:ext cx="61436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47788" indent="-1171575">
              <a:lnSpc>
                <a:spcPct val="90000"/>
              </a:lnSpc>
              <a:buClr>
                <a:schemeClr val="hlink"/>
              </a:buClr>
              <a:buSzPct val="120000"/>
              <a:buFont typeface="Wingdings" pitchFamily="2" charset="2"/>
              <a:buAutoNum type="alphaLcParenR" startAt="2"/>
            </a:pPr>
            <a:r>
              <a:rPr lang="cs-CZ" sz="4800" b="0">
                <a:solidFill>
                  <a:schemeClr val="tx1"/>
                </a:solidFill>
                <a:latin typeface="Arial" charset="0"/>
              </a:rPr>
              <a:t>Dle nádorů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600200" y="2438400"/>
            <a:ext cx="708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Jejich vliv na riziko rakoviny obecně či na riziko jednotlivých nádorů</a:t>
            </a:r>
            <a:r>
              <a:rPr lang="cs-CZ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s-CZ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600200" y="4876800"/>
            <a:ext cx="708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cs-CZ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Jejich vliv na riziko rakoviny obecně či na riziko jednotlivých nádorů </a:t>
            </a:r>
            <a:r>
              <a:rPr lang="cs-CZ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295400"/>
          </a:xfrm>
        </p:spPr>
        <p:txBody>
          <a:bodyPr/>
          <a:lstStyle/>
          <a:p>
            <a:pPr eaLnBrk="1" hangingPunct="1">
              <a:lnSpc>
                <a:spcPts val="9600"/>
              </a:lnSpc>
              <a:defRPr/>
            </a:pPr>
            <a:r>
              <a:rPr lang="cs-CZ" sz="8000"/>
              <a:t>Podle faktorů</a:t>
            </a:r>
          </a:p>
        </p:txBody>
      </p:sp>
      <p:sp>
        <p:nvSpPr>
          <p:cNvPr id="93186" name="Line 3"/>
          <p:cNvSpPr>
            <a:spLocks noChangeShapeType="1"/>
          </p:cNvSpPr>
          <p:nvPr/>
        </p:nvSpPr>
        <p:spPr bwMode="auto">
          <a:xfrm>
            <a:off x="381000" y="3810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cs-CZ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Příčiny rakoviny</a:t>
            </a:r>
            <a:endParaRPr lang="cs-CZ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2A13F2CA-EA3B-4F5A-BA61-6813D1545716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32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5235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95236" name="Picture 5" descr="obr "/>
          <p:cNvPicPr>
            <a:picLocks noChangeAspect="1" noChangeArrowheads="1"/>
          </p:cNvPicPr>
          <p:nvPr/>
        </p:nvPicPr>
        <p:blipFill>
          <a:blip r:embed="rId3"/>
          <a:srcRect t="1151" b="1151"/>
          <a:stretch>
            <a:fillRect/>
          </a:stretch>
        </p:blipFill>
        <p:spPr bwMode="auto">
          <a:xfrm>
            <a:off x="76200" y="371475"/>
            <a:ext cx="90678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2209800" y="5334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cs-CZ"/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838200" y="32004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cs-CZ"/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5105400" y="32766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cs-CZ"/>
          </a:p>
        </p:txBody>
      </p:sp>
      <p:sp>
        <p:nvSpPr>
          <p:cNvPr id="95240" name="Rectangle 5"/>
          <p:cNvSpPr>
            <a:spLocks noChangeArrowheads="1"/>
          </p:cNvSpPr>
          <p:nvPr/>
        </p:nvSpPr>
        <p:spPr bwMode="auto">
          <a:xfrm>
            <a:off x="388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1400" b="0" i="1">
                <a:solidFill>
                  <a:schemeClr val="tx1"/>
                </a:solidFill>
                <a:latin typeface="Arial" charset="0"/>
              </a:rPr>
              <a:t>Anand et al. (2008)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5788" y="228600"/>
            <a:ext cx="2208212" cy="381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/>
              <a:t>Kouření</a:t>
            </a:r>
          </a:p>
        </p:txBody>
      </p:sp>
      <p:sp>
        <p:nvSpPr>
          <p:cNvPr id="97282" name="Line 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1066800"/>
            <a:ext cx="906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FF9966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Nejvýznamnější jednotlivá příčina rakoviny</a:t>
            </a:r>
            <a:r>
              <a:rPr lang="cs-CZ" sz="3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(30% všech případů)</a:t>
            </a:r>
            <a:r>
              <a:rPr lang="cs-CZ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76200" y="3048000"/>
            <a:ext cx="9067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FF9966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 kouři cigaret 60 prokázaných lidských karcinogenů (!!!)</a:t>
            </a:r>
            <a:r>
              <a:rPr lang="cs-CZ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28600" y="4724400"/>
            <a:ext cx="906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FF9966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Prokazatelně zvyšuje riziko nejméně 18 druhů nádorů</a:t>
            </a:r>
            <a:r>
              <a:rPr lang="cs-CZ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98307" name="Picture 4" descr="kouření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0"/>
            <a:ext cx="8915400" cy="6853238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00355" name="Picture 4" descr="kouření 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2707" r="2707" b="2321"/>
          <a:stretch>
            <a:fillRect/>
          </a:stretch>
        </p:blipFill>
        <p:spPr>
          <a:xfrm>
            <a:off x="0" y="33338"/>
            <a:ext cx="9067800" cy="6824662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28600"/>
            <a:ext cx="4418012" cy="381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/>
              <a:t>Výživové faktory</a:t>
            </a:r>
          </a:p>
        </p:txBody>
      </p:sp>
      <p:sp>
        <p:nvSpPr>
          <p:cNvPr id="102402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10668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FF9966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Způsobují 35-40 % všech případů rakoviny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6200" y="22098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Clr>
                <a:srgbClr val="FF9966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Čím je to způsobeno:</a:t>
            </a:r>
            <a:endParaRPr lang="cs-CZ" sz="2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2667000" y="2895600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Co lidé jí (a co to obsahuje)</a:t>
            </a:r>
          </a:p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Kolik toho jí</a:t>
            </a:r>
          </a:p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Co nejí (anebo jí málo)</a:t>
            </a:r>
          </a:p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Co pijí</a:t>
            </a:r>
          </a:p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Jak moc se (ne)pohybují</a:t>
            </a:r>
          </a:p>
          <a:p>
            <a:pPr marL="461963" indent="-46196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Jestli nejsou tlustí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Lidé nekupují živiny, ale potraviny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ED6BD976-A078-419A-B0E1-2E5C79926A3B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37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427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03428" name="Picture 5" descr="pyramida - zmenšen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263" y="1295400"/>
            <a:ext cx="50625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304800" y="609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Obiloviny (+ vláknina)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304800" y="1143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Zelenina, ovoce, luštěniny, ořechy, bylinky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1" name="Rectangle 4"/>
          <p:cNvSpPr>
            <a:spLocks noChangeArrowheads="1"/>
          </p:cNvSpPr>
          <p:nvPr/>
        </p:nvSpPr>
        <p:spPr bwMode="auto">
          <a:xfrm>
            <a:off x="304800" y="1600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Maso, drůbež, ryby, vejce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2" name="Rectangle 4"/>
          <p:cNvSpPr>
            <a:spLocks noChangeArrowheads="1"/>
          </p:cNvSpPr>
          <p:nvPr/>
        </p:nvSpPr>
        <p:spPr bwMode="auto">
          <a:xfrm>
            <a:off x="304800" y="20574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Mléko a mléčné výrobky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3" name="Rectangle 4"/>
          <p:cNvSpPr>
            <a:spLocks noChangeArrowheads="1"/>
          </p:cNvSpPr>
          <p:nvPr/>
        </p:nvSpPr>
        <p:spPr bwMode="auto">
          <a:xfrm>
            <a:off x="304800" y="2590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Tuky a oleje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4" name="Rectangle 4"/>
          <p:cNvSpPr>
            <a:spLocks noChangeArrowheads="1"/>
          </p:cNvSpPr>
          <p:nvPr/>
        </p:nvSpPr>
        <p:spPr bwMode="auto">
          <a:xfrm>
            <a:off x="304800" y="30480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Cukry, sůl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5" name="Rectangle 4"/>
          <p:cNvSpPr>
            <a:spLocks noChangeArrowheads="1"/>
          </p:cNvSpPr>
          <p:nvPr/>
        </p:nvSpPr>
        <p:spPr bwMode="auto">
          <a:xfrm>
            <a:off x="304800" y="35814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Voda, ovocné šťávy a ostatní „soft“ nápoje, teplé nápoje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6" name="Rectangle 4"/>
          <p:cNvSpPr>
            <a:spLocks noChangeArrowheads="1"/>
          </p:cNvSpPr>
          <p:nvPr/>
        </p:nvSpPr>
        <p:spPr bwMode="auto">
          <a:xfrm>
            <a:off x="304800" y="44196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Alkoholické nápoje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7" name="Rectangle 4"/>
          <p:cNvSpPr>
            <a:spLocks noChangeArrowheads="1"/>
          </p:cNvSpPr>
          <p:nvPr/>
        </p:nvSpPr>
        <p:spPr bwMode="auto">
          <a:xfrm>
            <a:off x="304800" y="49530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Suplementa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38" name="Rectangle 4"/>
          <p:cNvSpPr>
            <a:spLocks noChangeArrowheads="1"/>
          </p:cNvSpPr>
          <p:nvPr/>
        </p:nvSpPr>
        <p:spPr bwMode="auto">
          <a:xfrm>
            <a:off x="304800" y="54864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chemeClr val="tx1"/>
                </a:solidFill>
                <a:latin typeface="Arial" charset="0"/>
              </a:rPr>
              <a:t>Nadváha a obezita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/>
              <a:t>Výživové faktory </a:t>
            </a:r>
          </a:p>
        </p:txBody>
      </p:sp>
      <p:sp>
        <p:nvSpPr>
          <p:cNvPr id="105474" name="Line 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05475" name="AutoShape 4"/>
          <p:cNvSpPr>
            <a:spLocks noChangeArrowheads="1"/>
          </p:cNvSpPr>
          <p:nvPr/>
        </p:nvSpPr>
        <p:spPr bwMode="auto">
          <a:xfrm>
            <a:off x="838200" y="990600"/>
            <a:ext cx="2819400" cy="8382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0">
                <a:solidFill>
                  <a:schemeClr val="tx1"/>
                </a:solidFill>
                <a:latin typeface="Arial" charset="0"/>
              </a:rPr>
              <a:t>Skladba stravy</a:t>
            </a:r>
          </a:p>
        </p:txBody>
      </p:sp>
      <p:sp>
        <p:nvSpPr>
          <p:cNvPr id="105476" name="AutoShape 5"/>
          <p:cNvSpPr>
            <a:spLocks noChangeArrowheads="1"/>
          </p:cNvSpPr>
          <p:nvPr/>
        </p:nvSpPr>
        <p:spPr bwMode="auto">
          <a:xfrm>
            <a:off x="2819400" y="3657600"/>
            <a:ext cx="3810000" cy="8382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0">
                <a:solidFill>
                  <a:schemeClr val="tx1"/>
                </a:solidFill>
                <a:latin typeface="Arial" charset="0"/>
              </a:rPr>
              <a:t>Složení těla, obezita</a:t>
            </a:r>
          </a:p>
        </p:txBody>
      </p:sp>
      <p:sp>
        <p:nvSpPr>
          <p:cNvPr id="105477" name="AutoShape 6"/>
          <p:cNvSpPr>
            <a:spLocks noChangeArrowheads="1"/>
          </p:cNvSpPr>
          <p:nvPr/>
        </p:nvSpPr>
        <p:spPr bwMode="auto">
          <a:xfrm>
            <a:off x="762000" y="2133600"/>
            <a:ext cx="3505200" cy="8382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0">
                <a:solidFill>
                  <a:schemeClr val="tx1"/>
                </a:solidFill>
                <a:latin typeface="Arial" charset="0"/>
              </a:rPr>
              <a:t>Energetický příjem</a:t>
            </a:r>
          </a:p>
        </p:txBody>
      </p:sp>
      <p:sp>
        <p:nvSpPr>
          <p:cNvPr id="105478" name="AutoShape 7"/>
          <p:cNvSpPr>
            <a:spLocks noChangeArrowheads="1"/>
          </p:cNvSpPr>
          <p:nvPr/>
        </p:nvSpPr>
        <p:spPr bwMode="auto">
          <a:xfrm>
            <a:off x="5029200" y="2133600"/>
            <a:ext cx="3505200" cy="8382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0">
                <a:solidFill>
                  <a:schemeClr val="tx1"/>
                </a:solidFill>
                <a:latin typeface="Arial" charset="0"/>
              </a:rPr>
              <a:t>Pohybová aktivita</a:t>
            </a:r>
          </a:p>
        </p:txBody>
      </p:sp>
      <p:sp>
        <p:nvSpPr>
          <p:cNvPr id="105479" name="AutoShape 8"/>
          <p:cNvSpPr>
            <a:spLocks noChangeArrowheads="1"/>
          </p:cNvSpPr>
          <p:nvPr/>
        </p:nvSpPr>
        <p:spPr bwMode="auto">
          <a:xfrm>
            <a:off x="914400" y="5334000"/>
            <a:ext cx="2362200" cy="7620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0">
                <a:solidFill>
                  <a:schemeClr val="tx1"/>
                </a:solidFill>
                <a:latin typeface="Arial" charset="0"/>
              </a:rPr>
              <a:t>Alkohol</a:t>
            </a:r>
          </a:p>
        </p:txBody>
      </p:sp>
      <p:sp>
        <p:nvSpPr>
          <p:cNvPr id="105480" name="AutoShape 9"/>
          <p:cNvSpPr>
            <a:spLocks noChangeArrowheads="1"/>
          </p:cNvSpPr>
          <p:nvPr/>
        </p:nvSpPr>
        <p:spPr bwMode="auto">
          <a:xfrm>
            <a:off x="3429000" y="4495800"/>
            <a:ext cx="2667000" cy="381000"/>
          </a:xfrm>
          <a:prstGeom prst="flowChartAlternateProcess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0">
                <a:solidFill>
                  <a:schemeClr val="tx1"/>
                </a:solidFill>
                <a:latin typeface="Arial" charset="0"/>
              </a:rPr>
              <a:t> + růst, menarché..</a:t>
            </a:r>
          </a:p>
        </p:txBody>
      </p:sp>
      <p:sp>
        <p:nvSpPr>
          <p:cNvPr id="105481" name="Line 10"/>
          <p:cNvSpPr>
            <a:spLocks noChangeShapeType="1"/>
          </p:cNvSpPr>
          <p:nvPr/>
        </p:nvSpPr>
        <p:spPr bwMode="auto">
          <a:xfrm flipH="1">
            <a:off x="5257800" y="3048000"/>
            <a:ext cx="609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82" name="Line 11"/>
          <p:cNvSpPr>
            <a:spLocks noChangeShapeType="1"/>
          </p:cNvSpPr>
          <p:nvPr/>
        </p:nvSpPr>
        <p:spPr bwMode="auto">
          <a:xfrm>
            <a:off x="3429000" y="3048000"/>
            <a:ext cx="6858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83" name="Line 12"/>
          <p:cNvSpPr>
            <a:spLocks noChangeShapeType="1"/>
          </p:cNvSpPr>
          <p:nvPr/>
        </p:nvSpPr>
        <p:spPr bwMode="auto">
          <a:xfrm flipH="1">
            <a:off x="4343400" y="2590800"/>
            <a:ext cx="609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4572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/>
              <a:t>Výživové faktory hodnocené ve vztahu k nádorovému riziku</a:t>
            </a:r>
            <a:r>
              <a:rPr lang="cs-CZ" sz="3600"/>
              <a:t> </a:t>
            </a:r>
          </a:p>
        </p:txBody>
      </p:sp>
      <p:graphicFrame>
        <p:nvGraphicFramePr>
          <p:cNvPr id="212995" name="Group 3"/>
          <p:cNvGraphicFramePr>
            <a:graphicFrameLocks noGrp="1"/>
          </p:cNvGraphicFramePr>
          <p:nvPr>
            <p:ph sz="half" idx="2"/>
          </p:nvPr>
        </p:nvGraphicFramePr>
        <p:xfrm>
          <a:off x="228600" y="533400"/>
          <a:ext cx="8915400" cy="6172200"/>
        </p:xfrm>
        <a:graphic>
          <a:graphicData uri="http://schemas.openxmlformats.org/drawingml/2006/table">
            <a:tbl>
              <a:tblPr/>
              <a:tblGrid>
                <a:gridCol w="4648200"/>
                <a:gridCol w="4267200"/>
              </a:tblGrid>
              <a:tr h="281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0" marR="0" horzOverflow="overflow">
                    <a:lnL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33" name="Rectangle 14"/>
          <p:cNvSpPr>
            <a:spLocks noChangeArrowheads="1"/>
          </p:cNvSpPr>
          <p:nvPr/>
        </p:nvSpPr>
        <p:spPr bwMode="auto">
          <a:xfrm>
            <a:off x="304800" y="609600"/>
            <a:ext cx="4419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 sz="2300">
                <a:solidFill>
                  <a:srgbClr val="00FF99"/>
                </a:solidFill>
                <a:latin typeface="Arial" charset="0"/>
              </a:rPr>
              <a:t>I. Energie a související faktory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 sz="2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Energetický příjem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BMI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Pohybová aktivita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Rychlý růst a větší výška  </a:t>
            </a:r>
            <a:endParaRPr lang="cs-CZ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534" name="Rectangle 15"/>
          <p:cNvSpPr>
            <a:spLocks noChangeArrowheads="1"/>
          </p:cNvSpPr>
          <p:nvPr/>
        </p:nvSpPr>
        <p:spPr bwMode="auto">
          <a:xfrm>
            <a:off x="228600" y="3448050"/>
            <a:ext cx="4495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>
                <a:solidFill>
                  <a:srgbClr val="00FF99"/>
                </a:solidFill>
                <a:latin typeface="Arial" charset="0"/>
              </a:rPr>
              <a:t>II. Element. nutriční složky</a:t>
            </a:r>
            <a:br>
              <a:rPr lang="cs-CZ">
                <a:solidFill>
                  <a:srgbClr val="00FF99"/>
                </a:solidFill>
                <a:latin typeface="Arial" charset="0"/>
              </a:rPr>
            </a:br>
            <a:r>
              <a:rPr lang="cs-CZ" sz="1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Sacharidy (včetně vlákniny)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Tuky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Proteiny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Vitamíny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Minerální látky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Ostatní bioaktivní sloučeniny   </a:t>
            </a:r>
            <a:endParaRPr lang="cs-CZ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535" name="Rectangle 16"/>
          <p:cNvSpPr>
            <a:spLocks noChangeArrowheads="1"/>
          </p:cNvSpPr>
          <p:nvPr/>
        </p:nvSpPr>
        <p:spPr bwMode="auto">
          <a:xfrm>
            <a:off x="4953000" y="609600"/>
            <a:ext cx="4191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 sz="200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>
                <a:solidFill>
                  <a:srgbClr val="00FF99"/>
                </a:solidFill>
                <a:latin typeface="Arial" charset="0"/>
              </a:rPr>
              <a:t>III. Potraviny a nápoje</a:t>
            </a:r>
            <a:r>
              <a:rPr lang="cs-CZ" sz="2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Cereálie (obiloviny)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Zelenina a ovoce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Maso, drůbež, ryby a vejce 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Mléko a mléčné výrobky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Alkohol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Káva, čaj  </a:t>
            </a:r>
            <a:endParaRPr lang="cs-CZ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536" name="Rectangle 17"/>
          <p:cNvSpPr>
            <a:spLocks noChangeArrowheads="1"/>
          </p:cNvSpPr>
          <p:nvPr/>
        </p:nvSpPr>
        <p:spPr bwMode="auto">
          <a:xfrm>
            <a:off x="5029200" y="3352800"/>
            <a:ext cx="41148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66"/>
              </a:buClr>
              <a:buSzPct val="120000"/>
              <a:buFont typeface="Wingdings" pitchFamily="2" charset="2"/>
              <a:buNone/>
            </a:pPr>
            <a:r>
              <a:rPr lang="cs-CZ" sz="2300">
                <a:solidFill>
                  <a:srgbClr val="00FF99"/>
                </a:solidFill>
                <a:latin typeface="Arial" charset="0"/>
              </a:rPr>
              <a:t>IV. Zpracování, uchovávní, příprava</a:t>
            </a:r>
            <a:r>
              <a:rPr lang="cs-CZ" sz="2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Chemické kontaminanty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Aditiva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Mikrobiální kontaminanty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Sůl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Zmražování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 Konzervace a uzení</a:t>
            </a:r>
          </a:p>
          <a:p>
            <a:pPr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Tepelná úprava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Osnova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CBB58F21-4B76-4984-BC8B-EAD4EBDB2D7A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38200" y="1295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Výskyt rakoviny u nás a ve světě, časový vývoj, souvislosti s rizikovými faktory 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38200" y="3124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Příčiny rakoviny, rizikové a ochranné faktory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838200" y="4648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b="0">
                <a:solidFill>
                  <a:schemeClr val="tx1"/>
                </a:solidFill>
                <a:latin typeface="Arial" charset="0"/>
              </a:rPr>
              <a:t>Doporučení, návrhy opatření: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304800" y="6858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600" b="0">
                <a:solidFill>
                  <a:srgbClr val="FF0066"/>
                </a:solidFill>
                <a:latin typeface="Arial" charset="0"/>
              </a:rPr>
              <a:t>EPIDEMIOLOGIE</a:t>
            </a:r>
            <a:r>
              <a:rPr lang="cs-CZ" sz="3600" b="0">
                <a:solidFill>
                  <a:schemeClr val="tx1"/>
                </a:solidFill>
                <a:latin typeface="Arial" charset="0"/>
              </a:rPr>
              <a:t> </a:t>
            </a:r>
            <a:endParaRPr lang="cs-CZ" sz="3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304800" y="24384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600" b="0">
                <a:solidFill>
                  <a:srgbClr val="FF0066"/>
                </a:solidFill>
                <a:latin typeface="Arial" charset="0"/>
              </a:rPr>
              <a:t>ETIOLOGIE</a:t>
            </a:r>
            <a:endParaRPr lang="cs-CZ" sz="3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7" name="Rectangle 4"/>
          <p:cNvSpPr>
            <a:spLocks noChangeArrowheads="1"/>
          </p:cNvSpPr>
          <p:nvPr/>
        </p:nvSpPr>
        <p:spPr bwMode="auto">
          <a:xfrm>
            <a:off x="228600" y="3886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600" b="0">
                <a:solidFill>
                  <a:srgbClr val="FF0066"/>
                </a:solidFill>
                <a:latin typeface="Arial" charset="0"/>
              </a:rPr>
              <a:t>PREVENCE</a:t>
            </a:r>
            <a:endParaRPr lang="cs-CZ" sz="3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8" name="Rectangle 4"/>
          <p:cNvSpPr>
            <a:spLocks noChangeArrowheads="1"/>
          </p:cNvSpPr>
          <p:nvPr/>
        </p:nvSpPr>
        <p:spPr bwMode="auto">
          <a:xfrm>
            <a:off x="1447800" y="5257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cs-CZ" sz="2000" b="0">
                <a:solidFill>
                  <a:schemeClr val="tx1"/>
                </a:solidFill>
                <a:latin typeface="Arial" charset="0"/>
              </a:rPr>
              <a:t>Primární prevence – </a:t>
            </a:r>
            <a:r>
              <a:rPr lang="cs-CZ" sz="2000" u="sng">
                <a:solidFill>
                  <a:schemeClr val="tx1"/>
                </a:solidFill>
                <a:latin typeface="Arial" charset="0"/>
              </a:rPr>
              <a:t>snížení rizika onemocnění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9" name="Rectangle 4"/>
          <p:cNvSpPr>
            <a:spLocks noChangeArrowheads="1"/>
          </p:cNvSpPr>
          <p:nvPr/>
        </p:nvSpPr>
        <p:spPr bwMode="auto">
          <a:xfrm>
            <a:off x="1447800" y="58674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rgbClr val="FF6600"/>
              </a:buClr>
              <a:buSzPct val="60000"/>
              <a:buFont typeface="Wingdings" pitchFamily="2" charset="2"/>
              <a:buChar char="n"/>
            </a:pPr>
            <a:r>
              <a:rPr lang="cs-CZ" sz="2000" b="0">
                <a:solidFill>
                  <a:schemeClr val="tx1"/>
                </a:solidFill>
                <a:latin typeface="Arial" charset="0"/>
              </a:rPr>
              <a:t>Sekundární prevence – časné zjištění a léčba, zabránění rozvoje onemcnění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533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Specifika výživy</a:t>
            </a:r>
          </a:p>
        </p:txBody>
      </p:sp>
      <p:sp>
        <p:nvSpPr>
          <p:cNvPr id="109570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09571" name="AutoShape 4"/>
          <p:cNvSpPr>
            <a:spLocks noChangeArrowheads="1"/>
          </p:cNvSpPr>
          <p:nvPr/>
        </p:nvSpPr>
        <p:spPr bwMode="auto">
          <a:xfrm>
            <a:off x="3484563" y="5822950"/>
            <a:ext cx="2743200" cy="99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2200"/>
              </a:lnSpc>
            </a:pPr>
            <a:r>
              <a:rPr kumimoji="1" lang="cs-CZ" b="0">
                <a:solidFill>
                  <a:schemeClr val="tx1"/>
                </a:solidFill>
                <a:latin typeface="Times New Roman" pitchFamily="18" charset="0"/>
              </a:rPr>
              <a:t>Genetický</a:t>
            </a:r>
            <a:br>
              <a:rPr kumimoji="1" lang="cs-CZ" b="0">
                <a:solidFill>
                  <a:schemeClr val="tx1"/>
                </a:solidFill>
                <a:latin typeface="Times New Roman" pitchFamily="18" charset="0"/>
              </a:rPr>
            </a:br>
            <a:r>
              <a:rPr kumimoji="1" lang="cs-CZ" b="0">
                <a:solidFill>
                  <a:schemeClr val="tx1"/>
                </a:solidFill>
                <a:latin typeface="Times New Roman" pitchFamily="18" charset="0"/>
              </a:rPr>
              <a:t> základ</a:t>
            </a:r>
          </a:p>
        </p:txBody>
      </p:sp>
      <p:sp>
        <p:nvSpPr>
          <p:cNvPr id="109572" name="Line 5"/>
          <p:cNvSpPr>
            <a:spLocks noChangeShapeType="1"/>
          </p:cNvSpPr>
          <p:nvPr/>
        </p:nvSpPr>
        <p:spPr bwMode="auto">
          <a:xfrm flipV="1">
            <a:off x="1549400" y="5086350"/>
            <a:ext cx="6191250" cy="1655763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9573" name="AutoShape 6"/>
          <p:cNvSpPr>
            <a:spLocks noChangeArrowheads="1"/>
          </p:cNvSpPr>
          <p:nvPr/>
        </p:nvSpPr>
        <p:spPr bwMode="auto">
          <a:xfrm>
            <a:off x="7019925" y="4157663"/>
            <a:ext cx="1524000" cy="1143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3300"/>
              </a:lnSpc>
            </a:pPr>
            <a:r>
              <a:rPr kumimoji="1" lang="cs-CZ" sz="2800" b="0">
                <a:solidFill>
                  <a:schemeClr val="tx1"/>
                </a:solidFill>
                <a:latin typeface="Times New Roman" pitchFamily="18" charset="0"/>
              </a:rPr>
              <a:t>Rizikové</a:t>
            </a:r>
            <a:br>
              <a:rPr kumimoji="1" lang="cs-CZ" sz="28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kumimoji="1" lang="cs-CZ" sz="2800" b="0">
                <a:solidFill>
                  <a:schemeClr val="tx1"/>
                </a:solidFill>
                <a:latin typeface="Times New Roman" pitchFamily="18" charset="0"/>
              </a:rPr>
              <a:t>faktory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627313" y="4730750"/>
            <a:ext cx="41767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3300"/>
              </a:lnSpc>
              <a:spcBef>
                <a:spcPct val="50000"/>
              </a:spcBef>
            </a:pPr>
            <a:r>
              <a:rPr kumimoji="1" lang="cs-CZ" sz="2000" b="0" i="1">
                <a:solidFill>
                  <a:srgbClr val="66CCFF"/>
                </a:solidFill>
                <a:latin typeface="Arial" charset="0"/>
              </a:rPr>
              <a:t>Nedostatek protektivního faktoru</a:t>
            </a:r>
            <a:br>
              <a:rPr kumimoji="1" lang="cs-CZ" sz="2000" b="0" i="1">
                <a:solidFill>
                  <a:srgbClr val="66CCFF"/>
                </a:solidFill>
                <a:latin typeface="Arial" charset="0"/>
              </a:rPr>
            </a:br>
            <a:r>
              <a:rPr kumimoji="1" lang="cs-CZ" sz="2000" b="0" i="1">
                <a:solidFill>
                  <a:srgbClr val="66CCFF"/>
                </a:solidFill>
                <a:latin typeface="Arial" charset="0"/>
              </a:rPr>
              <a:t> = rizikový faktor</a:t>
            </a:r>
          </a:p>
        </p:txBody>
      </p:sp>
      <p:sp>
        <p:nvSpPr>
          <p:cNvPr id="109575" name="AutoShape 8"/>
          <p:cNvSpPr>
            <a:spLocks noChangeArrowheads="1"/>
          </p:cNvSpPr>
          <p:nvPr/>
        </p:nvSpPr>
        <p:spPr bwMode="auto">
          <a:xfrm>
            <a:off x="179388" y="4941888"/>
            <a:ext cx="2362200" cy="1752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ts val="3300"/>
              </a:lnSpc>
            </a:pPr>
            <a:r>
              <a:rPr kumimoji="1" lang="cs-CZ" sz="3200" b="0">
                <a:solidFill>
                  <a:schemeClr val="tx1"/>
                </a:solidFill>
                <a:latin typeface="Times New Roman" pitchFamily="18" charset="0"/>
              </a:rPr>
              <a:t>Protektivní</a:t>
            </a:r>
            <a:br>
              <a:rPr kumimoji="1" lang="cs-CZ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kumimoji="1" lang="cs-CZ" sz="3200" b="0">
                <a:solidFill>
                  <a:schemeClr val="tx1"/>
                </a:solidFill>
                <a:latin typeface="Times New Roman" pitchFamily="18" charset="0"/>
              </a:rPr>
              <a:t>faktory</a:t>
            </a:r>
          </a:p>
        </p:txBody>
      </p:sp>
      <p:pic>
        <p:nvPicPr>
          <p:cNvPr id="109576" name="Picture 9" descr="ZUZKA5"/>
          <p:cNvPicPr>
            <a:picLocks noChangeAspect="1" noChangeArrowheads="1"/>
          </p:cNvPicPr>
          <p:nvPr/>
        </p:nvPicPr>
        <p:blipFill>
          <a:blip r:embed="rId3"/>
          <a:srcRect l="58179" b="34453"/>
          <a:stretch>
            <a:fillRect/>
          </a:stretch>
        </p:blipFill>
        <p:spPr bwMode="auto">
          <a:xfrm>
            <a:off x="6948488" y="2944813"/>
            <a:ext cx="155416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10" descr="ZUZKA5"/>
          <p:cNvPicPr>
            <a:picLocks noChangeAspect="1" noChangeArrowheads="1"/>
          </p:cNvPicPr>
          <p:nvPr/>
        </p:nvPicPr>
        <p:blipFill>
          <a:blip r:embed="rId3"/>
          <a:srcRect t="51680" r="59842"/>
          <a:stretch>
            <a:fillRect/>
          </a:stretch>
        </p:blipFill>
        <p:spPr bwMode="auto">
          <a:xfrm>
            <a:off x="539750" y="4292600"/>
            <a:ext cx="14922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1"/>
          <p:cNvSpPr>
            <a:spLocks noChangeArrowheads="1"/>
          </p:cNvSpPr>
          <p:nvPr/>
        </p:nvSpPr>
        <p:spPr bwMode="auto">
          <a:xfrm>
            <a:off x="468313" y="69215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sz="3200" b="0">
                <a:solidFill>
                  <a:schemeClr val="tx1"/>
                </a:solidFill>
                <a:latin typeface="Arial" charset="0"/>
              </a:rPr>
              <a:t> Univerzalita expozice </a:t>
            </a:r>
            <a:r>
              <a:rPr lang="cs-CZ" b="0">
                <a:solidFill>
                  <a:schemeClr val="tx1"/>
                </a:solidFill>
                <a:latin typeface="Arial" charset="0"/>
              </a:rPr>
              <a:t>(týká se všech)</a:t>
            </a:r>
            <a:r>
              <a:rPr lang="cs-CZ" sz="32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09579" name="Rectangle 12"/>
          <p:cNvSpPr>
            <a:spLocks noChangeArrowheads="1"/>
          </p:cNvSpPr>
          <p:nvPr/>
        </p:nvSpPr>
        <p:spPr bwMode="auto">
          <a:xfrm>
            <a:off x="425450" y="1484313"/>
            <a:ext cx="7315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ts val="2800"/>
              </a:lnSpc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  <a:tabLst>
                <a:tab pos="268288" algn="l"/>
              </a:tabLst>
            </a:pPr>
            <a:r>
              <a:rPr lang="cs-CZ" sz="3200" b="0">
                <a:solidFill>
                  <a:schemeClr val="tx1"/>
                </a:solidFill>
                <a:latin typeface="Arial" charset="0"/>
              </a:rPr>
              <a:t> Mimořádná míra expozice            </a:t>
            </a:r>
            <a:r>
              <a:rPr lang="cs-CZ" b="0">
                <a:solidFill>
                  <a:schemeClr val="tx1"/>
                </a:solidFill>
                <a:latin typeface="Arial" charset="0"/>
              </a:rPr>
              <a:t>(řádově kilogramy a litry denně ) </a:t>
            </a:r>
          </a:p>
        </p:txBody>
      </p:sp>
      <p:sp>
        <p:nvSpPr>
          <p:cNvPr id="109580" name="Rectangle 13"/>
          <p:cNvSpPr>
            <a:spLocks noChangeArrowheads="1"/>
          </p:cNvSpPr>
          <p:nvPr/>
        </p:nvSpPr>
        <p:spPr bwMode="auto">
          <a:xfrm>
            <a:off x="468313" y="23495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sz="3200" b="0">
                <a:solidFill>
                  <a:schemeClr val="tx1"/>
                </a:solidFill>
                <a:latin typeface="Arial" charset="0"/>
              </a:rPr>
              <a:t> Vysoký počet působících faktorů </a:t>
            </a:r>
          </a:p>
        </p:txBody>
      </p:sp>
      <p:sp>
        <p:nvSpPr>
          <p:cNvPr id="109581" name="Rectangle 14"/>
          <p:cNvSpPr>
            <a:spLocks noChangeArrowheads="1"/>
          </p:cNvSpPr>
          <p:nvPr/>
        </p:nvSpPr>
        <p:spPr bwMode="auto">
          <a:xfrm>
            <a:off x="468313" y="3141663"/>
            <a:ext cx="7848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ts val="3000"/>
              </a:lnSpc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Char char="§"/>
            </a:pPr>
            <a:r>
              <a:rPr lang="cs-CZ" sz="3200" b="0">
                <a:solidFill>
                  <a:schemeClr val="tx1"/>
                </a:solidFill>
                <a:latin typeface="Arial" charset="0"/>
              </a:rPr>
              <a:t> Současné působení rizikových a ochranných faktorů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76200"/>
            <a:ext cx="5638800" cy="304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cs-CZ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Kategorie důkazů o efektu na riziko</a:t>
            </a:r>
            <a:endParaRPr lang="cs-CZ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1D1CFF20-3E50-4D0F-A17E-6A44CF23765F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41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1619" name="Picture 4" descr="01 - kategorie důkazů"/>
          <p:cNvPicPr>
            <a:picLocks noChangeAspect="1" noChangeArrowheads="1"/>
          </p:cNvPicPr>
          <p:nvPr/>
        </p:nvPicPr>
        <p:blipFill>
          <a:blip r:embed="rId3"/>
          <a:srcRect l="616" t="438" r="616" b="876"/>
          <a:stretch>
            <a:fillRect/>
          </a:stretch>
        </p:blipFill>
        <p:spPr bwMode="auto">
          <a:xfrm>
            <a:off x="57150" y="469900"/>
            <a:ext cx="908685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Systém vizualizace efektu výživových faktorů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FE59A22E-09FE-456F-AFC7-B5ACE293D4F8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3667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13668" name="Picture 5" descr="02 - prázdné hodnocení"/>
          <p:cNvPicPr>
            <a:picLocks noChangeAspect="1" noChangeArrowheads="1"/>
          </p:cNvPicPr>
          <p:nvPr/>
        </p:nvPicPr>
        <p:blipFill>
          <a:blip r:embed="rId3"/>
          <a:srcRect l="7516" t="8914" r="8232" b="21393"/>
          <a:stretch>
            <a:fillRect/>
          </a:stretch>
        </p:blipFill>
        <p:spPr bwMode="auto">
          <a:xfrm>
            <a:off x="258763" y="1066800"/>
            <a:ext cx="8580437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4" descr="tabulka 1 - vlákn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7141" t="15002" r="7965" b="18874"/>
          <a:stretch>
            <a:fillRect/>
          </a:stretch>
        </p:blipFill>
        <p:spPr>
          <a:xfrm>
            <a:off x="304800" y="1600200"/>
            <a:ext cx="8534400" cy="3771900"/>
          </a:xfrm>
        </p:spPr>
      </p:pic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C9F033D1-2B52-4BDB-9933-5ECA34465FC5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43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571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Obiloviny (zrniny), vláknina stravy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8E9FE19E-2641-42BD-8AC9-A5C382436E30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17764" name="Picture 4" descr="tabulka 2 - zelen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674" t="6038" r="4965" b="5635"/>
          <a:stretch>
            <a:fillRect/>
          </a:stretch>
        </p:blipFill>
        <p:spPr>
          <a:xfrm>
            <a:off x="28575" y="390525"/>
            <a:ext cx="9115425" cy="6467475"/>
          </a:xfrm>
        </p:spPr>
      </p:pic>
      <p:sp>
        <p:nvSpPr>
          <p:cNvPr id="117765" name="Line 6"/>
          <p:cNvSpPr>
            <a:spLocks noChangeShapeType="1"/>
          </p:cNvSpPr>
          <p:nvPr/>
        </p:nvSpPr>
        <p:spPr bwMode="auto">
          <a:xfrm>
            <a:off x="2286000" y="10668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117766" name="Line 7"/>
          <p:cNvSpPr>
            <a:spLocks noChangeShapeType="1"/>
          </p:cNvSpPr>
          <p:nvPr/>
        </p:nvSpPr>
        <p:spPr bwMode="auto">
          <a:xfrm>
            <a:off x="4876800" y="10668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2000"/>
              </a:lnSpc>
              <a:defRPr/>
            </a:pPr>
            <a:r>
              <a:rPr lang="cs-CZ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Zelenina, ovoce, luštěniny, ořechy, bylinky, koření</a:t>
            </a:r>
            <a:endParaRPr lang="cs-CZ" sz="20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BBFD1F49-FE8A-421A-953F-62A11C610CD3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45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19812" name="Picture 4" descr="tabulka 3 - maso"/>
          <p:cNvPicPr>
            <a:picLocks noChangeAspect="1" noChangeArrowheads="1"/>
          </p:cNvPicPr>
          <p:nvPr/>
        </p:nvPicPr>
        <p:blipFill>
          <a:blip r:embed="rId3"/>
          <a:srcRect l="5806" t="12311" r="5945" b="12721"/>
          <a:stretch>
            <a:fillRect/>
          </a:stretch>
        </p:blipFill>
        <p:spPr bwMode="auto">
          <a:xfrm>
            <a:off x="28575" y="884238"/>
            <a:ext cx="91011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Maso, drůbež, ryby a vejce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46AE27D3-DC1D-4410-B764-CFE03B2A4FC1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46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21860" name="Picture 4" descr="tabulka 4 - mléko"/>
          <p:cNvPicPr>
            <a:picLocks noChangeAspect="1" noChangeArrowheads="1"/>
          </p:cNvPicPr>
          <p:nvPr/>
        </p:nvPicPr>
        <p:blipFill>
          <a:blip r:embed="rId3"/>
          <a:srcRect l="6940" t="14589" r="7207" b="30090"/>
          <a:stretch>
            <a:fillRect/>
          </a:stretch>
        </p:blipFill>
        <p:spPr bwMode="auto">
          <a:xfrm>
            <a:off x="76200" y="1143000"/>
            <a:ext cx="90678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04800" y="381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Mléko a mléčné výrobky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AF11E5D3-650C-4272-938E-BE2B2359F9DD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47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906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23908" name="Picture 4" descr="tabulka 5 - tuky"/>
          <p:cNvPicPr>
            <a:picLocks noChangeAspect="1" noChangeArrowheads="1"/>
          </p:cNvPicPr>
          <p:nvPr/>
        </p:nvPicPr>
        <p:blipFill>
          <a:blip r:embed="rId3"/>
          <a:srcRect l="4762" t="15044" r="5603" b="20683"/>
          <a:stretch>
            <a:fillRect/>
          </a:stretch>
        </p:blipFill>
        <p:spPr bwMode="auto">
          <a:xfrm>
            <a:off x="26988" y="1284288"/>
            <a:ext cx="911701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Tuky a oleje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F492A9A2-074A-4C35-AFD0-407C768C474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48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25956" name="Picture 4" descr="tabulka 6 - cukry a sůl"/>
          <p:cNvPicPr>
            <a:picLocks noChangeAspect="1" noChangeArrowheads="1"/>
          </p:cNvPicPr>
          <p:nvPr/>
        </p:nvPicPr>
        <p:blipFill>
          <a:blip r:embed="rId3"/>
          <a:srcRect l="4996" t="18414" r="6105" b="24860"/>
          <a:stretch>
            <a:fillRect/>
          </a:stretch>
        </p:blipFill>
        <p:spPr bwMode="auto">
          <a:xfrm>
            <a:off x="152400" y="1390650"/>
            <a:ext cx="89804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53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8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Cukry a sůl</a:t>
            </a:r>
            <a:endParaRPr lang="cs-CZ" sz="28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1056429C-BB1D-44A6-ACDF-A12E74758389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49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28004" name="Picture 4" descr="tabulka 7 - nápoje"/>
          <p:cNvPicPr>
            <a:picLocks noChangeAspect="1" noChangeArrowheads="1"/>
          </p:cNvPicPr>
          <p:nvPr/>
        </p:nvPicPr>
        <p:blipFill>
          <a:blip r:embed="rId3"/>
          <a:srcRect l="6105" t="14630" r="4996" b="16582"/>
          <a:stretch>
            <a:fillRect/>
          </a:stretch>
        </p:blipFill>
        <p:spPr bwMode="auto">
          <a:xfrm>
            <a:off x="76200" y="1449388"/>
            <a:ext cx="8991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Voda, ovocné šťávy a ostatní „soft“ nápoje, teplé nápoje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981200"/>
            <a:ext cx="8153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Zdroje informací</a:t>
            </a:r>
            <a:endParaRPr lang="cs-CZ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 txBox="1">
            <a:spLocks noGrp="1" noChangeArrowheads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61204406-062E-418A-B961-72FF0758BC67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939" name="Text Box 102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1B49E103-6A53-4337-80B6-B81E40DEFCA3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50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30052" name="Picture 4" descr="tabulka 8 - alkohol"/>
          <p:cNvPicPr>
            <a:picLocks noChangeAspect="1" noChangeArrowheads="1"/>
          </p:cNvPicPr>
          <p:nvPr/>
        </p:nvPicPr>
        <p:blipFill>
          <a:blip r:embed="rId3"/>
          <a:srcRect l="5794" t="14299" r="5794" b="19064"/>
          <a:stretch>
            <a:fillRect/>
          </a:stretch>
        </p:blipFill>
        <p:spPr bwMode="auto">
          <a:xfrm>
            <a:off x="152400" y="1344613"/>
            <a:ext cx="89154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3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Alkohol</a:t>
            </a:r>
            <a:endParaRPr lang="cs-CZ" sz="30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4828D40F-F161-45D1-B29A-FF1230143DAF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51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32100" name="Picture 4" descr="tabulka 9 - suplementa"/>
          <p:cNvPicPr>
            <a:picLocks noChangeAspect="1" noChangeArrowheads="1"/>
          </p:cNvPicPr>
          <p:nvPr/>
        </p:nvPicPr>
        <p:blipFill>
          <a:blip r:embed="rId3"/>
          <a:srcRect l="4788" t="13167" r="5069" b="18532"/>
          <a:stretch>
            <a:fillRect/>
          </a:stretch>
        </p:blipFill>
        <p:spPr bwMode="auto">
          <a:xfrm>
            <a:off x="36513" y="1371600"/>
            <a:ext cx="910748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2286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3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Suplementa</a:t>
            </a:r>
            <a:endParaRPr lang="cs-CZ" sz="32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372F5E22-B9DA-4AB3-B84A-FCBCEB3CF73E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52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146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34148" name="Picture 4" descr="tabulka 10 - obezita"/>
          <p:cNvPicPr>
            <a:picLocks noChangeAspect="1" noChangeArrowheads="1"/>
          </p:cNvPicPr>
          <p:nvPr/>
        </p:nvPicPr>
        <p:blipFill>
          <a:blip r:embed="rId3"/>
          <a:srcRect l="3993" t="12340" r="3993" b="9598"/>
          <a:stretch>
            <a:fillRect/>
          </a:stretch>
        </p:blipFill>
        <p:spPr bwMode="auto">
          <a:xfrm>
            <a:off x="28575" y="1055688"/>
            <a:ext cx="908685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8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Nadváha a obezita</a:t>
            </a:r>
            <a:endParaRPr lang="cs-CZ" sz="28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019BE00D-83C7-4D76-A812-2BCBC44E0F31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53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36196" name="Picture 5" descr="shrnutí A"/>
          <p:cNvPicPr>
            <a:picLocks noChangeAspect="1" noChangeArrowheads="1"/>
          </p:cNvPicPr>
          <p:nvPr/>
        </p:nvPicPr>
        <p:blipFill>
          <a:blip r:embed="rId3"/>
          <a:srcRect l="604" t="11620" r="604" b="3058"/>
          <a:stretch>
            <a:fillRect/>
          </a:stretch>
        </p:blipFill>
        <p:spPr bwMode="auto">
          <a:xfrm>
            <a:off x="76200" y="1511300"/>
            <a:ext cx="89376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Shrnutí – výživové faktory s </a:t>
            </a:r>
            <a:r>
              <a:rPr lang="cs-CZ" sz="2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přesvědčivými</a:t>
            </a: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důkazy: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FD880420-375F-4FC0-B0BE-C9C4133B2779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54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38244" name="Picture 5" descr="shrnutí b"/>
          <p:cNvPicPr>
            <a:picLocks noChangeAspect="1" noChangeArrowheads="1"/>
          </p:cNvPicPr>
          <p:nvPr/>
        </p:nvPicPr>
        <p:blipFill>
          <a:blip r:embed="rId3"/>
          <a:srcRect t="5635" b="2759"/>
          <a:stretch>
            <a:fillRect/>
          </a:stretch>
        </p:blipFill>
        <p:spPr bwMode="auto">
          <a:xfrm>
            <a:off x="533400" y="508000"/>
            <a:ext cx="8001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76200" y="76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lnSpc>
                <a:spcPts val="3400"/>
              </a:lnSpc>
              <a:defRPr/>
            </a:pP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Shrnutí – výživové faktory s </a:t>
            </a:r>
            <a:r>
              <a:rPr lang="cs-CZ" sz="27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pravděpodobnými</a:t>
            </a:r>
            <a:r>
              <a:rPr lang="cs-CZ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důkazy:</a:t>
            </a:r>
            <a:endParaRPr lang="cs-CZ" sz="25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40291" name="Picture 4" descr="tabulka 12 - pohyb"/>
          <p:cNvPicPr>
            <a:picLocks noChangeAspect="1" noChangeArrowheads="1"/>
          </p:cNvPicPr>
          <p:nvPr/>
        </p:nvPicPr>
        <p:blipFill>
          <a:blip r:embed="rId3"/>
          <a:srcRect l="3127" t="7579" r="5400" b="16170"/>
          <a:stretch>
            <a:fillRect/>
          </a:stretch>
        </p:blipFill>
        <p:spPr bwMode="auto">
          <a:xfrm>
            <a:off x="0" y="723900"/>
            <a:ext cx="90678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42339" name="Picture 4" descr="Minimatrix"/>
          <p:cNvPicPr>
            <a:picLocks noChangeAspect="1" noChangeArrowheads="1"/>
          </p:cNvPicPr>
          <p:nvPr/>
        </p:nvPicPr>
        <p:blipFill>
          <a:blip r:embed="rId3"/>
          <a:srcRect t="2214" r="1186" b="5167"/>
          <a:stretch>
            <a:fillRect/>
          </a:stretch>
        </p:blipFill>
        <p:spPr bwMode="auto">
          <a:xfrm>
            <a:off x="31750" y="0"/>
            <a:ext cx="91122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</p:spPr>
        <p:txBody>
          <a:bodyPr/>
          <a:lstStyle/>
          <a:p>
            <a:pPr eaLnBrk="1" hangingPunct="1">
              <a:lnSpc>
                <a:spcPts val="3400"/>
              </a:lnSpc>
            </a:pPr>
            <a:r>
              <a:rPr lang="cs-CZ" sz="3200" smtClean="0"/>
              <a:t>A co důležité pro riziko není:</a:t>
            </a:r>
          </a:p>
        </p:txBody>
      </p:sp>
      <p:sp>
        <p:nvSpPr>
          <p:cNvPr id="144386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395288" y="1125538"/>
            <a:ext cx="66246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Zbytky pesticidů v potravinách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431800" y="1916113"/>
            <a:ext cx="8677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Konzervační a jiné látky, tzv. éčka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431800" y="2708275"/>
            <a:ext cx="8677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Suplementa, vitamínové přípravky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90" name="Rectangle 7"/>
          <p:cNvSpPr>
            <a:spLocks noChangeArrowheads="1"/>
          </p:cNvSpPr>
          <p:nvPr/>
        </p:nvSpPr>
        <p:spPr bwMode="auto">
          <a:xfrm>
            <a:off x="468313" y="4292600"/>
            <a:ext cx="8677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Káva, čaj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91" name="Rectangle 8"/>
          <p:cNvSpPr>
            <a:spLocks noChangeArrowheads="1"/>
          </p:cNvSpPr>
          <p:nvPr/>
        </p:nvSpPr>
        <p:spPr bwMode="auto">
          <a:xfrm>
            <a:off x="395288" y="3429000"/>
            <a:ext cx="8677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Umělá sladidla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92" name="Rectangle 9"/>
          <p:cNvSpPr>
            <a:spLocks noChangeArrowheads="1"/>
          </p:cNvSpPr>
          <p:nvPr/>
        </p:nvSpPr>
        <p:spPr bwMode="auto">
          <a:xfrm>
            <a:off x="2195513" y="4797425"/>
            <a:ext cx="5545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200" b="0">
                <a:solidFill>
                  <a:schemeClr val="tx1"/>
                </a:solidFill>
                <a:latin typeface="Arial" charset="0"/>
              </a:rPr>
              <a:t>. . . . . . . . . . . . . . . . . . . . . .</a:t>
            </a:r>
            <a:endParaRPr lang="cs-CZ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4393" name="Rectangle 10"/>
          <p:cNvSpPr>
            <a:spLocks noChangeArrowheads="1"/>
          </p:cNvSpPr>
          <p:nvPr/>
        </p:nvSpPr>
        <p:spPr bwMode="auto">
          <a:xfrm>
            <a:off x="1042988" y="5661025"/>
            <a:ext cx="8029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800" b="0">
                <a:solidFill>
                  <a:srgbClr val="CC0000"/>
                </a:solidFill>
                <a:latin typeface="Arial" charset="0"/>
              </a:rPr>
              <a:t>Nezaměřovat se na speciální druhy potravin…</a:t>
            </a:r>
            <a:endParaRPr lang="cs-CZ" sz="20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1600200" y="2057400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47788" indent="-1171575">
              <a:lnSpc>
                <a:spcPct val="90000"/>
              </a:lnSpc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cs-CZ" sz="8000" b="0">
                <a:solidFill>
                  <a:schemeClr val="tx1"/>
                </a:solidFill>
                <a:latin typeface="Arial" charset="0"/>
              </a:rPr>
              <a:t>Dle nádorů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225" y="361950"/>
            <a:ext cx="4749800" cy="255588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/>
              <a:t>Plíce</a:t>
            </a:r>
            <a:endParaRPr lang="cs-CZ" sz="1600"/>
          </a:p>
        </p:txBody>
      </p:sp>
      <p:sp>
        <p:nvSpPr>
          <p:cNvPr id="148482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53969" name="Group 17"/>
          <p:cNvGraphicFramePr>
            <a:graphicFrameLocks noGrp="1"/>
          </p:cNvGraphicFramePr>
          <p:nvPr>
            <p:ph idx="1"/>
          </p:nvPr>
        </p:nvGraphicFramePr>
        <p:xfrm>
          <a:off x="971550" y="1903413"/>
          <a:ext cx="6913563" cy="3165475"/>
        </p:xfrm>
        <a:graphic>
          <a:graphicData uri="http://schemas.openxmlformats.org/drawingml/2006/table">
            <a:tbl>
              <a:tblPr/>
              <a:tblGrid>
                <a:gridCol w="3711575"/>
                <a:gridCol w="3201988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Zvyšuje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Chrání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825">
                <a:tc>
                  <a:txBody>
                    <a:bodyPr/>
                    <a:lstStyle/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Cigaretový kouř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(i pasivně)    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atrib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85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Radon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(- atrib 10-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% )</a:t>
                      </a: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449263" algn="l"/>
                        </a:tabLst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Zelenina a ovoce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449263" algn="l"/>
                        </a:tabLst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 suplementa!  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(obzvláště ne u kuřáků)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 dirty="0"/>
              <a:t>Zdroje </a:t>
            </a:r>
            <a:r>
              <a:rPr lang="cs-CZ" sz="3200" dirty="0" smtClean="0"/>
              <a:t>informací</a:t>
            </a:r>
            <a:endParaRPr lang="cs-CZ" sz="3200" dirty="0"/>
          </a:p>
        </p:txBody>
      </p:sp>
      <p:sp>
        <p:nvSpPr>
          <p:cNvPr id="41986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04800" y="3124200"/>
            <a:ext cx="867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Kapitoly v Obecné onkologii </a:t>
            </a:r>
            <a:r>
              <a:rPr lang="cs-CZ" b="0">
                <a:solidFill>
                  <a:schemeClr val="tx1"/>
                </a:solidFill>
                <a:latin typeface="Arial" charset="0"/>
              </a:rPr>
              <a:t>(Grada 2003, MU 2004) + další publikace</a:t>
            </a:r>
            <a:endParaRPr lang="cs-CZ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66725" y="6172200"/>
            <a:ext cx="8677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Evropský kodex 3rd ver. – 2003 (11 bodů)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381000" y="4419600"/>
            <a:ext cx="8677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AICR Second report – 2007: Food, nutrition, physical activity and prevention of cancer</a:t>
            </a:r>
            <a:br>
              <a:rPr lang="cs-CZ" sz="2800" b="0">
                <a:solidFill>
                  <a:schemeClr val="tx1"/>
                </a:solidFill>
                <a:latin typeface="Arial" charset="0"/>
              </a:rPr>
            </a:br>
            <a:r>
              <a:rPr lang="cs-CZ" sz="2000" b="0">
                <a:solidFill>
                  <a:schemeClr val="tx1"/>
                </a:solidFill>
                <a:latin typeface="Arial" charset="0"/>
              </a:rPr>
              <a:t>(AICR = American Institute for Cancer Research)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304800" y="685800"/>
            <a:ext cx="87487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Databáze WHO – „Zdraví pro všechny“ -  European „Health for all database“ – HFA-DB</a:t>
            </a:r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319088" y="1828800"/>
            <a:ext cx="87487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Stránky SVOD, Česká onkologická společnost, NOP (Národní onkologický program)</a:t>
            </a:r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225" y="361950"/>
            <a:ext cx="4749800" cy="255588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/>
              <a:t>Prs</a:t>
            </a:r>
            <a:endParaRPr lang="cs-CZ" sz="1600"/>
          </a:p>
        </p:txBody>
      </p:sp>
      <p:sp>
        <p:nvSpPr>
          <p:cNvPr id="150530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56037" name="Group 37"/>
          <p:cNvGraphicFramePr>
            <a:graphicFrameLocks noGrp="1"/>
          </p:cNvGraphicFramePr>
          <p:nvPr>
            <p:ph idx="1"/>
          </p:nvPr>
        </p:nvGraphicFramePr>
        <p:xfrm>
          <a:off x="838200" y="1755775"/>
          <a:ext cx="7162800" cy="4371975"/>
        </p:xfrm>
        <a:graphic>
          <a:graphicData uri="http://schemas.openxmlformats.org/drawingml/2006/table">
            <a:tbl>
              <a:tblPr/>
              <a:tblGrid>
                <a:gridCol w="3844173"/>
                <a:gridCol w="3318626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Zvyšuje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Chrání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8425">
                <a:tc>
                  <a:txBody>
                    <a:bodyPr/>
                    <a:lstStyle/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Menarché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12r.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Nuliparita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nebo první porod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&gt;30r.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Pozdní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menopauza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Familiární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výskyt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prsu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Větší výška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Exogenní expozice estrogenům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Radiace prsu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-----------------------------------------------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Alkohol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(už 1 dávka/den)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None/>
                        <a:tabLst/>
                      </a:pPr>
                      <a:endParaRPr kumimoji="0" lang="cs-CZ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Obezita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(pro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postmeno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ca)</a:t>
                      </a:r>
                    </a:p>
                    <a:p>
                      <a:pPr marL="92075" marR="0" lvl="0" indent="2682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266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176213" marR="0" lvl="0" indent="266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Pohyb</a:t>
                      </a:r>
                    </a:p>
                    <a:p>
                      <a:pPr marL="176213" marR="0" lvl="0" indent="2667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Laktace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5" y="401638"/>
            <a:ext cx="4754563" cy="254000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/>
              <a:t>Kolorektum</a:t>
            </a:r>
            <a:endParaRPr lang="cs-CZ" sz="1600"/>
          </a:p>
        </p:txBody>
      </p:sp>
      <p:sp>
        <p:nvSpPr>
          <p:cNvPr id="152578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58067" name="Group 19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7543800" cy="5321300"/>
        </p:xfrm>
        <a:graphic>
          <a:graphicData uri="http://schemas.openxmlformats.org/drawingml/2006/table">
            <a:tbl>
              <a:tblPr/>
              <a:tblGrid>
                <a:gridCol w="4050219"/>
                <a:gridCol w="3493581"/>
              </a:tblGrid>
              <a:tr h="605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Zvyšuje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Chrání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39">
                <a:tc>
                  <a:txBody>
                    <a:bodyPr/>
                    <a:lstStyle/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Rodinný výskyt  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Obezita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Alkohol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Maso (červené), uzeniny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Kouření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endParaRPr kumimoji="0" lang="cs-CZ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Pohyb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Zelenina a ovoce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Mléko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Vláknina stravy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Česnek</a:t>
                      </a:r>
                    </a:p>
                    <a:p>
                      <a:pPr marL="268287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None/>
                        <a:tabLst>
                          <a:tab pos="449263" algn="l"/>
                        </a:tabLst>
                      </a:pPr>
                      <a:endParaRPr kumimoji="0" lang="cs-CZ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Acylpyrin a ostatní nesteroidní protizánětlivé  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Kalcium,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vit.D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(pozor prostata)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Postmeno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horm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terapie</a:t>
                      </a: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5" y="361950"/>
            <a:ext cx="4754563" cy="255588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 smtClean="0"/>
              <a:t>Endometrium</a:t>
            </a:r>
            <a:endParaRPr lang="cs-CZ" sz="1600" smtClean="0"/>
          </a:p>
        </p:txBody>
      </p:sp>
      <p:sp>
        <p:nvSpPr>
          <p:cNvPr id="154626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60112" name="Group 16"/>
          <p:cNvGraphicFramePr>
            <a:graphicFrameLocks noGrp="1"/>
          </p:cNvGraphicFramePr>
          <p:nvPr>
            <p:ph idx="1"/>
          </p:nvPr>
        </p:nvGraphicFramePr>
        <p:xfrm>
          <a:off x="914400" y="2241550"/>
          <a:ext cx="6913563" cy="2514600"/>
        </p:xfrm>
        <a:graphic>
          <a:graphicData uri="http://schemas.openxmlformats.org/drawingml/2006/table">
            <a:tbl>
              <a:tblPr/>
              <a:tblGrid>
                <a:gridCol w="3711575"/>
                <a:gridCol w="3201988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Zvyšuje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Chrání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0">
                <a:tc>
                  <a:txBody>
                    <a:bodyPr/>
                    <a:lstStyle/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Prolongovaná expozice estrogenům  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Obezita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Pohyb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5" y="361950"/>
            <a:ext cx="4754563" cy="255588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/>
              <a:t>Prostata</a:t>
            </a:r>
            <a:endParaRPr lang="cs-CZ" sz="1600"/>
          </a:p>
        </p:txBody>
      </p:sp>
      <p:sp>
        <p:nvSpPr>
          <p:cNvPr id="156674" name="Line 3"/>
          <p:cNvSpPr>
            <a:spLocks noChangeShapeType="1"/>
          </p:cNvSpPr>
          <p:nvPr/>
        </p:nvSpPr>
        <p:spPr bwMode="auto">
          <a:xfrm>
            <a:off x="381000" y="620713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64198" name="Group 6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7543800" cy="3657600"/>
        </p:xfrm>
        <a:graphic>
          <a:graphicData uri="http://schemas.openxmlformats.org/drawingml/2006/table">
            <a:tbl>
              <a:tblPr/>
              <a:tblGrid>
                <a:gridCol w="4048189"/>
                <a:gridCol w="3495611"/>
              </a:tblGrid>
              <a:tr h="469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Zvy</a:t>
                      </a: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Narrow"/>
                        </a:rPr>
                        <a:t>š</a:t>
                      </a: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</a:rPr>
                        <a:t>Chr</a:t>
                      </a: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 Narrow"/>
                        </a:rPr>
                        <a:t>á</a:t>
                      </a: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cs-CZ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 Narrow"/>
                        </a:rPr>
                        <a:t>í</a:t>
                      </a:r>
                      <a:endParaRPr kumimoji="0" lang="cs-CZ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8384">
                <a:tc>
                  <a:txBody>
                    <a:bodyPr/>
                    <a:lstStyle/>
                    <a:p>
                      <a:pPr marL="355600" marR="0" lvl="0" indent="-174625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355600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355600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Příliš mnoho Ca 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68288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49263" algn="l"/>
                        </a:tabLst>
                      </a:pPr>
                      <a:endParaRPr kumimoji="0" lang="cs-CZ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536575" marR="0" lvl="0" indent="-2682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49263" algn="l"/>
                        </a:tabLst>
                      </a:pPr>
                      <a:endParaRPr kumimoji="0" lang="cs-C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536575" marR="0" lvl="0" indent="-2682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Strava obsah. lykopen</a:t>
                      </a:r>
                    </a:p>
                    <a:p>
                      <a:pPr marL="536575" marR="0" lvl="0" indent="-2682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49263" algn="l"/>
                        </a:tabLst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Selén</a:t>
                      </a:r>
                    </a:p>
                    <a:p>
                      <a:pPr marL="536575" marR="0" lvl="0" indent="-268288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49263" algn="l"/>
                        </a:tabLst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5" y="361950"/>
            <a:ext cx="4754563" cy="255588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600"/>
              <a:t>Ledviny</a:t>
            </a:r>
            <a:endParaRPr lang="cs-CZ" sz="1600"/>
          </a:p>
        </p:txBody>
      </p:sp>
      <p:sp>
        <p:nvSpPr>
          <p:cNvPr id="158722" name="Line 3"/>
          <p:cNvSpPr>
            <a:spLocks noChangeShapeType="1"/>
          </p:cNvSpPr>
          <p:nvPr/>
        </p:nvSpPr>
        <p:spPr bwMode="auto">
          <a:xfrm>
            <a:off x="381000" y="620713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66256" name="Group 16"/>
          <p:cNvGraphicFramePr>
            <a:graphicFrameLocks noGrp="1"/>
          </p:cNvGraphicFramePr>
          <p:nvPr>
            <p:ph idx="1"/>
          </p:nvPr>
        </p:nvGraphicFramePr>
        <p:xfrm>
          <a:off x="971550" y="2230438"/>
          <a:ext cx="6913563" cy="1922462"/>
        </p:xfrm>
        <a:graphic>
          <a:graphicData uri="http://schemas.openxmlformats.org/drawingml/2006/table">
            <a:tbl>
              <a:tblPr/>
              <a:tblGrid>
                <a:gridCol w="3711575"/>
                <a:gridCol w="3201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Zvyšuje riziko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Chrání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Obezita  </a:t>
                      </a:r>
                    </a:p>
                    <a:p>
                      <a:pPr marL="355600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Kouření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6828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3"/>
                        </a:buBlip>
                        <a:tabLst>
                          <a:tab pos="449263" algn="l"/>
                        </a:tabLst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295400"/>
          </a:xfrm>
        </p:spPr>
        <p:txBody>
          <a:bodyPr/>
          <a:lstStyle/>
          <a:p>
            <a:pPr eaLnBrk="1" hangingPunct="1">
              <a:lnSpc>
                <a:spcPts val="9600"/>
              </a:lnSpc>
              <a:defRPr/>
            </a:pPr>
            <a:r>
              <a:rPr lang="cs-CZ" sz="8000"/>
              <a:t>Doporučení</a:t>
            </a:r>
          </a:p>
        </p:txBody>
      </p:sp>
      <p:sp>
        <p:nvSpPr>
          <p:cNvPr id="160770" name="Line 3"/>
          <p:cNvSpPr>
            <a:spLocks noChangeShapeType="1"/>
          </p:cNvSpPr>
          <p:nvPr/>
        </p:nvSpPr>
        <p:spPr bwMode="auto">
          <a:xfrm>
            <a:off x="381000" y="3810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obál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5721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75" y="1020763"/>
            <a:ext cx="6621463" cy="400050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400"/>
              <a:t>WCR / AICR – Second report - 2007</a:t>
            </a:r>
          </a:p>
        </p:txBody>
      </p:sp>
      <p:sp>
        <p:nvSpPr>
          <p:cNvPr id="162819" name="Rectangle 4"/>
          <p:cNvSpPr>
            <a:spLocks noChangeArrowheads="1"/>
          </p:cNvSpPr>
          <p:nvPr/>
        </p:nvSpPr>
        <p:spPr bwMode="auto">
          <a:xfrm>
            <a:off x="3352800" y="28194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www.dietandcancerreport.org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2820" name="Rectangle 5"/>
          <p:cNvSpPr>
            <a:spLocks noChangeArrowheads="1"/>
          </p:cNvSpPr>
          <p:nvPr/>
        </p:nvSpPr>
        <p:spPr bwMode="auto">
          <a:xfrm>
            <a:off x="3352800" y="22098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www.aicr.org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1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TĚLESNÁ HMOTNOST, TĚLESNÝ TUK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762000" y="1905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Být co nejvíce štíhlý v rámci normálního rozmezí</a:t>
            </a:r>
          </a:p>
        </p:txBody>
      </p:sp>
      <p:sp>
        <p:nvSpPr>
          <p:cNvPr id="164870" name="Rectangle 7"/>
          <p:cNvSpPr>
            <a:spLocks noChangeArrowheads="1"/>
          </p:cNvSpPr>
          <p:nvPr/>
        </p:nvSpPr>
        <p:spPr bwMode="auto">
          <a:xfrm>
            <a:off x="381000" y="25146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Udržovat hmotnost v normálním rozmezí BMI = 18.5 – 25 (WHO)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871" name="Rectangle 8"/>
          <p:cNvSpPr>
            <a:spLocks noChangeArrowheads="1"/>
          </p:cNvSpPr>
          <p:nvPr/>
        </p:nvSpPr>
        <p:spPr bwMode="auto">
          <a:xfrm>
            <a:off x="385763" y="6053138"/>
            <a:ext cx="80724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Populační medián BMI by měl být mezi 21 a 23 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872" name="Rectangle 9"/>
          <p:cNvSpPr>
            <a:spLocks noChangeArrowheads="1"/>
          </p:cNvSpPr>
          <p:nvPr/>
        </p:nvSpPr>
        <p:spPr bwMode="auto">
          <a:xfrm>
            <a:off x="385763" y="3429000"/>
            <a:ext cx="80724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Pro děti jsou speciální percentilové grafy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873" name="Rectangle 10"/>
          <p:cNvSpPr>
            <a:spLocks noChangeArrowheads="1"/>
          </p:cNvSpPr>
          <p:nvPr/>
        </p:nvSpPr>
        <p:spPr bwMode="auto">
          <a:xfrm>
            <a:off x="309563" y="3962400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Směřovat (přes dětství a adoledcenci) aby v dospělosti byla hmotnost k dolnímu konci rozmezí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4874" name="Rectangle 11"/>
          <p:cNvSpPr>
            <a:spLocks noChangeArrowheads="1"/>
          </p:cNvSpPr>
          <p:nvPr/>
        </p:nvSpPr>
        <p:spPr bwMode="auto">
          <a:xfrm>
            <a:off x="381000" y="5138738"/>
            <a:ext cx="80724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Vyvarovat se přírůstku hmotnosti a zvýšení obvodu břicha v dospělosti 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2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609600" y="1143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POHYBOVÁ AKTIVITA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762000" y="1676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Být fyzicky aktivní jako součást každodenního života</a:t>
            </a:r>
          </a:p>
        </p:txBody>
      </p:sp>
      <p:sp>
        <p:nvSpPr>
          <p:cNvPr id="166918" name="Rectangle 7"/>
          <p:cNvSpPr>
            <a:spLocks noChangeArrowheads="1"/>
          </p:cNvSpPr>
          <p:nvPr/>
        </p:nvSpPr>
        <p:spPr bwMode="auto">
          <a:xfrm>
            <a:off x="457200" y="2286000"/>
            <a:ext cx="80724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Mírná fyzická aktivita (ekvivalent rychlé chůze) přinejmenším 30 minut každý den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6919" name="Rectangle 8"/>
          <p:cNvSpPr>
            <a:spLocks noChangeArrowheads="1"/>
          </p:cNvSpPr>
          <p:nvPr/>
        </p:nvSpPr>
        <p:spPr bwMode="auto">
          <a:xfrm>
            <a:off x="385763" y="3200400"/>
            <a:ext cx="8072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 zlepšení kondice se snažit o 60 a více minut  mírné aktivity, nebo 30 či více minut intenzivnější aktivity každý den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6920" name="Rectangle 9"/>
          <p:cNvSpPr>
            <a:spLocks noChangeArrowheads="1"/>
          </p:cNvSpPr>
          <p:nvPr/>
        </p:nvSpPr>
        <p:spPr bwMode="auto">
          <a:xfrm>
            <a:off x="457200" y="4495800"/>
            <a:ext cx="8072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Limitovat sedavé návyky jako sledování TV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6921" name="Rectangle 10"/>
          <p:cNvSpPr>
            <a:spLocks noChangeArrowheads="1"/>
          </p:cNvSpPr>
          <p:nvPr/>
        </p:nvSpPr>
        <p:spPr bwMode="auto">
          <a:xfrm>
            <a:off x="457200" y="5181600"/>
            <a:ext cx="8072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Průměrná PAL  by měla být nad 1.6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6922" name="Rectangle 11"/>
          <p:cNvSpPr>
            <a:spLocks noChangeArrowheads="1"/>
          </p:cNvSpPr>
          <p:nvPr/>
        </p:nvSpPr>
        <p:spPr bwMode="auto">
          <a:xfrm>
            <a:off x="381000" y="5867400"/>
            <a:ext cx="8072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000" b="0" i="1">
                <a:solidFill>
                  <a:schemeClr val="tx1"/>
                </a:solidFill>
                <a:latin typeface="Arial" charset="0"/>
              </a:rPr>
              <a:t>PAL = celkový energ.výdej  x basální metabolismus, „sedavý“ – sedentary = 1.4 </a:t>
            </a:r>
            <a:endParaRPr lang="cs-CZ" sz="2000" i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68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3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609600" y="1143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42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POTRAVINY </a:t>
            </a:r>
            <a:r>
              <a:rPr lang="en-US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ÁPOJE PODPORUJÍCÍ NABÍRÁNÍ VÁHY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685800" y="2438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Omezit konzumaci energeticky denzních potravin</a:t>
            </a:r>
            <a:b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Nepít sladké nápoje</a:t>
            </a:r>
          </a:p>
        </p:txBody>
      </p:sp>
      <p:sp>
        <p:nvSpPr>
          <p:cNvPr id="168966" name="Rectangle 7"/>
          <p:cNvSpPr>
            <a:spLocks noChangeArrowheads="1"/>
          </p:cNvSpPr>
          <p:nvPr/>
        </p:nvSpPr>
        <p:spPr bwMode="auto">
          <a:xfrm>
            <a:off x="457200" y="42672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Průměrná energetická denzita stravy by měla být snížena k 125 kcal /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100g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2"/>
          <p:cNvSpPr>
            <a:spLocks noChangeShapeType="1"/>
          </p:cNvSpPr>
          <p:nvPr/>
        </p:nvSpPr>
        <p:spPr bwMode="auto">
          <a:xfrm>
            <a:off x="3810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44034" name="Picture 3" descr="HFA-DB titul we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15" r="2315" b="536"/>
          <a:stretch>
            <a:fillRect/>
          </a:stretch>
        </p:blipFill>
        <p:spPr>
          <a:xfrm>
            <a:off x="0" y="65088"/>
            <a:ext cx="9144000" cy="6869112"/>
          </a:xfrm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2147888" y="76200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800" b="0">
                <a:latin typeface="Arial" charset="0"/>
              </a:rPr>
              <a:t>http://data.euro.who.int/hfadb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71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4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ROSTLINNÉ POTRAVINY</a:t>
            </a:r>
          </a:p>
        </p:txBody>
      </p:sp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Jíst převážně potraviny rostlinného původu</a:t>
            </a:r>
          </a:p>
        </p:txBody>
      </p:sp>
      <p:sp>
        <p:nvSpPr>
          <p:cNvPr id="171014" name="Rectangle 7"/>
          <p:cNvSpPr>
            <a:spLocks noChangeArrowheads="1"/>
          </p:cNvSpPr>
          <p:nvPr/>
        </p:nvSpPr>
        <p:spPr bwMode="auto">
          <a:xfrm>
            <a:off x="457200" y="30480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Jíst nejméně 5 porcí (min. 400g) rozmanitosti neškrobové zeleniny a ovoce každý den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1015" name="Rectangle 8"/>
          <p:cNvSpPr>
            <a:spLocks noChangeArrowheads="1"/>
          </p:cNvSpPr>
          <p:nvPr/>
        </p:nvSpPr>
        <p:spPr bwMode="auto">
          <a:xfrm>
            <a:off x="457200" y="41910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Jíst relativně nezpracované cereálie a luštěniny s každým jídlem   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1016" name="Rectangle 9"/>
          <p:cNvSpPr>
            <a:spLocks noChangeArrowheads="1"/>
          </p:cNvSpPr>
          <p:nvPr/>
        </p:nvSpPr>
        <p:spPr bwMode="auto">
          <a:xfrm>
            <a:off x="457200" y="53340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Limitovat rafinované škrobové potraviny (refined starchy foods)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730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5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ŽIVOČIŠNÉ POTRAVINY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Limitovat konzumaci červeného masa a vyhýbat se konzumaci masných výrobků (processed meat*)</a:t>
            </a:r>
          </a:p>
        </p:txBody>
      </p:sp>
      <p:sp>
        <p:nvSpPr>
          <p:cNvPr id="173062" name="Rectangle 7"/>
          <p:cNvSpPr>
            <a:spLocks noChangeArrowheads="1"/>
          </p:cNvSpPr>
          <p:nvPr/>
        </p:nvSpPr>
        <p:spPr bwMode="auto">
          <a:xfrm>
            <a:off x="457200" y="2971800"/>
            <a:ext cx="8072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Lidé, kteří jedí červené maso konzumovat méně než 500g týdně, a velmi málo (pokud vůbec) zpracovaného (processed)*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457200" y="43434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Populační průměrná konzumace červeného masa by neměla přesáhnout 300 g týdně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3064" name="Rectangle 9"/>
          <p:cNvSpPr>
            <a:spLocks noChangeArrowheads="1"/>
          </p:cNvSpPr>
          <p:nvPr/>
        </p:nvSpPr>
        <p:spPr bwMode="auto">
          <a:xfrm>
            <a:off x="381000" y="5715000"/>
            <a:ext cx="8072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000" b="0" i="1">
                <a:solidFill>
                  <a:schemeClr val="tx1"/>
                </a:solidFill>
                <a:latin typeface="Arial" charset="0"/>
              </a:rPr>
              <a:t>*Processed = meat preserved by smoking, curing or salting, or addition chemical preservatives</a:t>
            </a:r>
            <a:endParaRPr lang="cs-CZ" sz="2000" i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75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6</a:t>
            </a: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ALKOHOLICKÉ NÁPOJE</a:t>
            </a: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Limitovat konzumaci alkoholu</a:t>
            </a:r>
          </a:p>
        </p:txBody>
      </p:sp>
      <p:sp>
        <p:nvSpPr>
          <p:cNvPr id="175110" name="Rectangle 7"/>
          <p:cNvSpPr>
            <a:spLocks noChangeArrowheads="1"/>
          </p:cNvSpPr>
          <p:nvPr/>
        </p:nvSpPr>
        <p:spPr bwMode="auto">
          <a:xfrm>
            <a:off x="309563" y="3352800"/>
            <a:ext cx="80724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Lidé, kteří jedí konzumují alkohol, omezit konzumaci na max. 2 dávky denně pro muže a 1 dávku pro ženy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5111" name="Rectangle 8"/>
          <p:cNvSpPr>
            <a:spLocks noChangeArrowheads="1"/>
          </p:cNvSpPr>
          <p:nvPr/>
        </p:nvSpPr>
        <p:spPr bwMode="auto">
          <a:xfrm>
            <a:off x="381000" y="5715000"/>
            <a:ext cx="80724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000" b="0" i="1">
                <a:solidFill>
                  <a:schemeClr val="tx1"/>
                </a:solidFill>
                <a:latin typeface="Arial" charset="0"/>
              </a:rPr>
              <a:t>*1 dávka = 10-15g etanolu</a:t>
            </a:r>
            <a:endParaRPr lang="cs-CZ" sz="2000" i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77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7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76200" y="10668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</a:pPr>
            <a:r>
              <a:rPr lang="cs-CZ" sz="34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UCHOVÁVÁNÍ, ZPRACOVÁNÍ, PŘÍPRAVA</a:t>
            </a: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Limitovat konzumaci soli</a:t>
            </a:r>
            <a:b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Vyvarovat se plesnivých potravin </a:t>
            </a:r>
          </a:p>
        </p:txBody>
      </p:sp>
      <p:sp>
        <p:nvSpPr>
          <p:cNvPr id="177158" name="Rectangle 7"/>
          <p:cNvSpPr>
            <a:spLocks noChangeArrowheads="1"/>
          </p:cNvSpPr>
          <p:nvPr/>
        </p:nvSpPr>
        <p:spPr bwMode="auto">
          <a:xfrm>
            <a:off x="309563" y="3200400"/>
            <a:ext cx="80724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Vyvarovat se solí konzervovaných a slaných potravin, konzervovat potraviny bez použití soli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304800" y="16002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(Preservation, Processing, Preparation)</a:t>
            </a:r>
            <a:endParaRPr lang="cs-CZ" sz="3600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160" name="Rectangle 9"/>
          <p:cNvSpPr>
            <a:spLocks noChangeArrowheads="1"/>
          </p:cNvSpPr>
          <p:nvPr/>
        </p:nvSpPr>
        <p:spPr bwMode="auto">
          <a:xfrm>
            <a:off x="304800" y="4191000"/>
            <a:ext cx="80724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Limitovat  spotřebu soli na méně než 6 g (2.4g sodíku) denně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7161" name="Rectangle 10"/>
          <p:cNvSpPr>
            <a:spLocks noChangeArrowheads="1"/>
          </p:cNvSpPr>
          <p:nvPr/>
        </p:nvSpPr>
        <p:spPr bwMode="auto">
          <a:xfrm>
            <a:off x="309563" y="5562600"/>
            <a:ext cx="8072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Nejíst plesnivé potraviny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rgbClr val="9900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792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485775"/>
            <a:ext cx="4724400" cy="336550"/>
          </a:xfrm>
        </p:spPr>
        <p:txBody>
          <a:bodyPr lIns="92075" tIns="46038" rIns="92075" bIns="46038"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>
                <a:solidFill>
                  <a:srgbClr val="008080"/>
                </a:solidFill>
              </a:rPr>
              <a:t>RECOMMENDATION  8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36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POTRAVINOVÉ DOPLŇKY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Zaměřit se na naplnění výživových požadavků stravou samotnou </a:t>
            </a:r>
          </a:p>
        </p:txBody>
      </p:sp>
      <p:sp>
        <p:nvSpPr>
          <p:cNvPr id="179206" name="Rectangle 7"/>
          <p:cNvSpPr>
            <a:spLocks noChangeArrowheads="1"/>
          </p:cNvSpPr>
          <p:nvPr/>
        </p:nvSpPr>
        <p:spPr bwMode="auto">
          <a:xfrm>
            <a:off x="614363" y="4038600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Potravinové doplňky nejsou doporučeny pro prevenci rakoviny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304800" y="16002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  <a:defRPr/>
            </a:pPr>
            <a:r>
              <a:rPr lang="cs-CZ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(Dietary Supplemets)</a:t>
            </a:r>
            <a:endParaRPr lang="cs-CZ" sz="3600" b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8125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indent="-179388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endParaRPr lang="cs-CZ" sz="3200">
              <a:solidFill>
                <a:schemeClr val="tx1"/>
              </a:solidFill>
              <a:latin typeface="Letter Gothic" pitchFamily="49" charset="0"/>
            </a:endParaRPr>
          </a:p>
        </p:txBody>
      </p:sp>
      <p:pic>
        <p:nvPicPr>
          <p:cNvPr id="181251" name="Picture 4" descr="kodex engl"/>
          <p:cNvPicPr>
            <a:picLocks noChangeAspect="1" noChangeArrowheads="1"/>
          </p:cNvPicPr>
          <p:nvPr/>
        </p:nvPicPr>
        <p:blipFill>
          <a:blip r:embed="rId3"/>
          <a:srcRect t="22722" b="757"/>
          <a:stretch>
            <a:fillRect/>
          </a:stretch>
        </p:blipFill>
        <p:spPr bwMode="auto">
          <a:xfrm>
            <a:off x="304800" y="0"/>
            <a:ext cx="79248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400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Evropský kodex proti rakovině</a:t>
            </a:r>
            <a:r>
              <a:rPr lang="cs-CZ" sz="3600" i="1"/>
              <a:t> </a:t>
            </a:r>
          </a:p>
        </p:txBody>
      </p:sp>
      <p:sp>
        <p:nvSpPr>
          <p:cNvPr id="183298" name="Line 3"/>
          <p:cNvSpPr>
            <a:spLocks noChangeShapeType="1"/>
          </p:cNvSpPr>
          <p:nvPr/>
        </p:nvSpPr>
        <p:spPr bwMode="auto">
          <a:xfrm>
            <a:off x="381000" y="9080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83299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83300" name="Rectangle 5"/>
          <p:cNvSpPr>
            <a:spLocks noChangeArrowheads="1"/>
          </p:cNvSpPr>
          <p:nvPr/>
        </p:nvSpPr>
        <p:spPr bwMode="auto">
          <a:xfrm>
            <a:off x="152400" y="990600"/>
            <a:ext cx="8839200" cy="838200"/>
          </a:xfrm>
          <a:prstGeom prst="rect">
            <a:avLst/>
          </a:pr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Nekuřte!</a:t>
            </a:r>
            <a:r>
              <a:rPr lang="cs-CZ" sz="3200" b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Pokud kouříte, přestaňte. Pokud nemůžete přestat, nekuřte v přítomnosti dětí.</a:t>
            </a:r>
            <a:endParaRPr lang="cs-CZ" sz="20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152400" y="2057400"/>
            <a:ext cx="8883650" cy="609600"/>
          </a:xfrm>
          <a:prstGeom prst="rect">
            <a:avLst/>
          </a:prstGeom>
          <a:solidFill>
            <a:srgbClr val="00006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2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Vyvarujte se obezity</a:t>
            </a:r>
            <a:endParaRPr lang="cs-CZ" sz="28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107950" y="2971800"/>
            <a:ext cx="8883650" cy="609600"/>
          </a:xfrm>
          <a:prstGeom prst="rect">
            <a:avLst/>
          </a:pr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3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Denně vykonávejte nějakou tělesnou činnost</a:t>
            </a:r>
            <a:endParaRPr lang="cs-CZ" sz="28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>
            <a:off x="165100" y="3873500"/>
            <a:ext cx="8902700" cy="774700"/>
          </a:xfrm>
          <a:prstGeom prst="rect">
            <a:avLst/>
          </a:pr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lnSpc>
                <a:spcPct val="80000"/>
              </a:lnSpc>
              <a:buClr>
                <a:schemeClr val="bg2"/>
              </a:buClr>
              <a:buFont typeface="Wingdings" pitchFamily="2" charset="2"/>
              <a:buAutoNum type="arabicPeriod" startAt="4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Jezte denně více různých druhů ovoce a zeleniny, alespoň v 5 porcích.</a:t>
            </a:r>
            <a:endParaRPr lang="cs-CZ" sz="28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134938" y="4999038"/>
            <a:ext cx="8856662" cy="792162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49263" indent="-449263">
              <a:lnSpc>
                <a:spcPct val="80000"/>
              </a:lnSpc>
              <a:buClr>
                <a:schemeClr val="bg2"/>
              </a:buClr>
              <a:buFont typeface="Wingdings" pitchFamily="2" charset="2"/>
              <a:buAutoNum type="arabicPeriod" startAt="5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Jestliže pijete alkohol snižte spotřebu na 2 dávky denně 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(muž),</a:t>
            </a:r>
            <a:r>
              <a:rPr lang="cs-CZ" sz="2800" b="0">
                <a:solidFill>
                  <a:schemeClr val="tx1"/>
                </a:solidFill>
                <a:latin typeface="Arial" charset="0"/>
              </a:rPr>
              <a:t> 1 dávku </a:t>
            </a:r>
            <a:r>
              <a:rPr lang="cs-CZ" sz="2000" b="0">
                <a:solidFill>
                  <a:schemeClr val="tx1"/>
                </a:solidFill>
                <a:latin typeface="Arial" charset="0"/>
              </a:rPr>
              <a:t>(žena)</a:t>
            </a:r>
            <a:endParaRPr lang="cs-CZ" sz="20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152400" y="6126163"/>
            <a:ext cx="8839200" cy="503237"/>
          </a:xfrm>
          <a:prstGeom prst="rect">
            <a:avLst/>
          </a:prstGeom>
          <a:solidFill>
            <a:srgbClr val="000099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lnSpc>
                <a:spcPct val="80000"/>
              </a:lnSpc>
              <a:buClr>
                <a:schemeClr val="bg2"/>
              </a:buClr>
              <a:buFont typeface="Wingdings" pitchFamily="2" charset="2"/>
              <a:buAutoNum type="arabicPeriod" startAt="6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Nevystavujte se nadměrnému slunečnímu záření</a:t>
            </a:r>
            <a:endParaRPr lang="cs-CZ" sz="28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0827" name="Rectangle 11"/>
          <p:cNvSpPr>
            <a:spLocks noChangeArrowheads="1"/>
          </p:cNvSpPr>
          <p:nvPr/>
        </p:nvSpPr>
        <p:spPr bwMode="auto">
          <a:xfrm>
            <a:off x="1447800" y="533400"/>
            <a:ext cx="594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cs-CZ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European Code Against Cancer – version 3, 2003</a:t>
            </a:r>
            <a:r>
              <a:rPr lang="cs-CZ" sz="3600" b="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 animBg="1"/>
      <p:bldP spid="290823" grpId="0" animBg="1"/>
      <p:bldP spid="290824" grpId="0" animBg="1"/>
      <p:bldP spid="290825" grpId="0" animBg="1"/>
      <p:bldP spid="2908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4000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Evropský kodex proti rakovině</a:t>
            </a:r>
            <a:endParaRPr lang="cs-CZ" sz="3600" i="1"/>
          </a:p>
        </p:txBody>
      </p:sp>
      <p:sp>
        <p:nvSpPr>
          <p:cNvPr id="185346" name="Line 3"/>
          <p:cNvSpPr>
            <a:spLocks noChangeShapeType="1"/>
          </p:cNvSpPr>
          <p:nvPr/>
        </p:nvSpPr>
        <p:spPr bwMode="auto">
          <a:xfrm>
            <a:off x="381000" y="914400"/>
            <a:ext cx="8229600" cy="0"/>
          </a:xfrm>
          <a:prstGeom prst="line">
            <a:avLst/>
          </a:prstGeom>
          <a:noFill/>
          <a:ln w="190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85347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85348" name="Rectangle 5"/>
          <p:cNvSpPr>
            <a:spLocks noChangeArrowheads="1"/>
          </p:cNvSpPr>
          <p:nvPr/>
        </p:nvSpPr>
        <p:spPr bwMode="auto">
          <a:xfrm>
            <a:off x="76200" y="1219200"/>
            <a:ext cx="8991600" cy="609600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7"/>
            </a:pPr>
            <a:r>
              <a:rPr lang="cs-CZ" sz="2500" b="0">
                <a:solidFill>
                  <a:schemeClr val="tx1"/>
                </a:solidFill>
                <a:latin typeface="Arial" charset="0"/>
              </a:rPr>
              <a:t>Dodržovat pravidla ochrany před rakovinotvornými látkami</a:t>
            </a:r>
            <a:endParaRPr lang="cs-CZ" sz="25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76200" y="4038600"/>
            <a:ext cx="8991600" cy="609600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9"/>
            </a:pPr>
            <a:r>
              <a:rPr lang="cs-CZ" sz="2500" b="0">
                <a:solidFill>
                  <a:schemeClr val="tx1"/>
                </a:solidFill>
                <a:latin typeface="Arial" charset="0"/>
              </a:rPr>
              <a:t>Ženy od 50 let – prsy - screening - mamografie</a:t>
            </a:r>
            <a:endParaRPr lang="cs-CZ" sz="25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76200" y="4953000"/>
            <a:ext cx="9144000" cy="609600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10"/>
            </a:pPr>
            <a:r>
              <a:rPr lang="cs-CZ" sz="2500" b="0">
                <a:solidFill>
                  <a:schemeClr val="tx1"/>
                </a:solidFill>
                <a:latin typeface="Arial" charset="0"/>
              </a:rPr>
              <a:t>Muži a ženy od 50 let – screening kolerektálního karcinomu</a:t>
            </a:r>
            <a:endParaRPr lang="cs-CZ" sz="25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76200" y="5943600"/>
            <a:ext cx="8902700" cy="546100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lnSpc>
                <a:spcPct val="80000"/>
              </a:lnSpc>
              <a:buClr>
                <a:schemeClr val="bg2"/>
              </a:buClr>
              <a:buFont typeface="Wingdings" pitchFamily="2" charset="2"/>
              <a:buAutoNum type="arabicPeriod" startAt="11"/>
            </a:pPr>
            <a:r>
              <a:rPr lang="cs-CZ" sz="2500" b="0">
                <a:solidFill>
                  <a:schemeClr val="tx1"/>
                </a:solidFill>
                <a:latin typeface="Arial" charset="0"/>
              </a:rPr>
              <a:t>Očkování proti hepatitidě B</a:t>
            </a:r>
            <a:endParaRPr lang="cs-CZ" sz="25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152400" y="5334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cs-CZ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European Code Against Cancer – ver. 3, 2003</a:t>
            </a:r>
            <a:endParaRPr lang="cs-CZ" sz="1600" b="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76200" y="3124200"/>
            <a:ext cx="8959850" cy="533400"/>
          </a:xfrm>
          <a:prstGeom prst="rect">
            <a:avLst/>
          </a:prstGeom>
          <a:solidFill>
            <a:srgbClr val="000066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lIns="93600" tIns="82800" rIns="92075" bIns="118800"/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8"/>
            </a:pPr>
            <a:r>
              <a:rPr lang="cs-CZ" sz="2500" b="0">
                <a:solidFill>
                  <a:schemeClr val="tx1"/>
                </a:solidFill>
                <a:latin typeface="Arial" charset="0"/>
              </a:rPr>
              <a:t>Ženy od 25 let –screening čípku</a:t>
            </a:r>
            <a:endParaRPr lang="cs-CZ" sz="25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85354" name="Rectangle 11"/>
          <p:cNvSpPr>
            <a:spLocks noChangeArrowheads="1"/>
          </p:cNvSpPr>
          <p:nvPr/>
        </p:nvSpPr>
        <p:spPr bwMode="auto">
          <a:xfrm>
            <a:off x="228600" y="2209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2000" b="0" i="1">
                <a:solidFill>
                  <a:srgbClr val="00CC99"/>
                </a:solidFill>
                <a:latin typeface="Arial" charset="0"/>
              </a:rPr>
              <a:t>Programy veřejného zdravotnictví, kterými lze předcházet vzniku rakoviny nebo zvýšit  pravděpodobnost vyléčení: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  <p:bldP spid="292871" grpId="0" animBg="1"/>
      <p:bldP spid="292872" grpId="0" animBg="1"/>
      <p:bldP spid="29287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3657600" cy="4714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320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DOPORUČENÍ </a:t>
            </a:r>
            <a:r>
              <a:rPr lang="cs-CZ" sz="320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8: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E9531-E532-49EB-9504-2006343A0464}" type="slidenum">
              <a:rPr lang="cs-CZ"/>
              <a:pPr>
                <a:defRPr/>
              </a:pPr>
              <a:t>78</a:t>
            </a:fld>
            <a:endParaRPr lang="cs-CZ"/>
          </a:p>
        </p:txBody>
      </p:sp>
      <p:sp>
        <p:nvSpPr>
          <p:cNvPr id="187395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187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1438"/>
            <a:ext cx="41910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</a:pPr>
            <a:r>
              <a:rPr lang="cs-CZ" sz="4000">
                <a:solidFill>
                  <a:srgbClr val="FF0066"/>
                </a:solidFill>
              </a:rPr>
              <a:t>POTRAVINOVÉ DOPLŇKY</a:t>
            </a:r>
          </a:p>
        </p:txBody>
      </p:sp>
      <p:sp>
        <p:nvSpPr>
          <p:cNvPr id="187398" name="Rectangle 7"/>
          <p:cNvSpPr>
            <a:spLocks noChangeArrowheads="1"/>
          </p:cNvSpPr>
          <p:nvPr/>
        </p:nvSpPr>
        <p:spPr bwMode="auto">
          <a:xfrm>
            <a:off x="614363" y="2895600"/>
            <a:ext cx="8072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Potravinové doplňky nejsou doporučeny pro prevenci rakoviny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399" name="Rectangle 8"/>
          <p:cNvSpPr>
            <a:spLocks noChangeArrowheads="1"/>
          </p:cNvSpPr>
          <p:nvPr/>
        </p:nvSpPr>
        <p:spPr bwMode="auto">
          <a:xfrm>
            <a:off x="304800" y="20574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ts val="3400"/>
              </a:lnSpc>
            </a:pPr>
            <a:r>
              <a:rPr lang="cs-CZ" b="0">
                <a:solidFill>
                  <a:srgbClr val="FF0066"/>
                </a:solidFill>
              </a:rPr>
              <a:t>(Dietary Supplemets)</a:t>
            </a:r>
            <a:endParaRPr lang="cs-CZ" sz="4000">
              <a:solidFill>
                <a:srgbClr val="FF0066"/>
              </a:solidFill>
            </a:endParaRPr>
          </a:p>
        </p:txBody>
      </p:sp>
      <p:sp>
        <p:nvSpPr>
          <p:cNvPr id="187400" name="Rectangle 7"/>
          <p:cNvSpPr>
            <a:spLocks noChangeArrowheads="1"/>
          </p:cNvSpPr>
          <p:nvPr/>
        </p:nvSpPr>
        <p:spPr bwMode="auto">
          <a:xfrm>
            <a:off x="685800" y="4419600"/>
            <a:ext cx="8072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Zaměřit se na naplnění výživových požadavků stravou samotnou</a:t>
            </a:r>
            <a:r>
              <a:rPr lang="cs-CZ"/>
              <a:t>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81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www.svod.cz  </a:t>
            </a:r>
            <a:r>
              <a:rPr lang="cs-CZ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(Software pro Vizualizaci Onkologických Dat)</a:t>
            </a:r>
            <a:endParaRPr lang="cs-CZ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29DA8D88-C7C9-469D-B055-C21E285CC016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8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46084" name="Picture 6" descr="sv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138"/>
            <a:ext cx="9072563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obál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55721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75" y="1020763"/>
            <a:ext cx="6621463" cy="400050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400"/>
              <a:t>WCR / AICR – Second report - 2007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352800" y="28194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www.dietandcancerreport.org 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352800" y="22098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chemeClr val="tx1"/>
                </a:solidFill>
                <a:latin typeface="Arial" charset="0"/>
              </a:rPr>
              <a:t>www.aicr.org</a:t>
            </a:r>
            <a:endParaRPr lang="cs-CZ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21584</TotalTime>
  <Words>1446</Words>
  <Application>Microsoft Office PowerPoint</Application>
  <PresentationFormat>Předvádění na obrazovce (4:3)</PresentationFormat>
  <Paragraphs>413</Paragraphs>
  <Slides>78</Slides>
  <Notes>76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91" baseType="lpstr">
      <vt:lpstr>Arial Narrow</vt:lpstr>
      <vt:lpstr>Arial</vt:lpstr>
      <vt:lpstr>Palatino Linotype</vt:lpstr>
      <vt:lpstr>Century Gothic</vt:lpstr>
      <vt:lpstr>Courier New</vt:lpstr>
      <vt:lpstr>Wingdings</vt:lpstr>
      <vt:lpstr>Times New Roman</vt:lpstr>
      <vt:lpstr>Letter Gothic</vt:lpstr>
      <vt:lpstr>Exekutivní</vt:lpstr>
      <vt:lpstr>Paprsky</vt:lpstr>
      <vt:lpstr>Exekutivní</vt:lpstr>
      <vt:lpstr>Paprsky</vt:lpstr>
      <vt:lpstr>List aplikace Microsoft Excel</vt:lpstr>
      <vt:lpstr>Prevence rakoviny</vt:lpstr>
      <vt:lpstr>Vitamin B 17 (Laetril) – svět bez rakoviny?</vt:lpstr>
      <vt:lpstr>Snímek 3</vt:lpstr>
      <vt:lpstr>Osnova</vt:lpstr>
      <vt:lpstr>Zdroje informací</vt:lpstr>
      <vt:lpstr>Zdroje informací</vt:lpstr>
      <vt:lpstr>Snímek 7</vt:lpstr>
      <vt:lpstr>www.svod.cz  (Software pro Vizualizaci Onkologických Dat)</vt:lpstr>
      <vt:lpstr>WCR / AICR – Second report - 2007</vt:lpstr>
      <vt:lpstr>www.cancercode.org</vt:lpstr>
      <vt:lpstr> Epidemiologie</vt:lpstr>
      <vt:lpstr>Rakovina - epidemiologie</vt:lpstr>
      <vt:lpstr>Struktura příčin smrti dle věku (relativní podíl) </vt:lpstr>
      <vt:lpstr>Cancer incidence per 100 000</vt:lpstr>
      <vt:lpstr>SDR, malignant neoplasms, 0-64, per r 100 000</vt:lpstr>
      <vt:lpstr>Snímek 16</vt:lpstr>
      <vt:lpstr>Pořadí nádorů dle úmrtnosti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 ETIOLOGIE</vt:lpstr>
      <vt:lpstr>Karcinogeneze – mnohostupňový model</vt:lpstr>
      <vt:lpstr>Snímek 28</vt:lpstr>
      <vt:lpstr>Epidemiologické metody </vt:lpstr>
      <vt:lpstr>Dvojí možný způsob popisu  nádorové etiologie</vt:lpstr>
      <vt:lpstr>Podle faktorů</vt:lpstr>
      <vt:lpstr>Příčiny rakoviny</vt:lpstr>
      <vt:lpstr>Kouření</vt:lpstr>
      <vt:lpstr>Snímek 34</vt:lpstr>
      <vt:lpstr>Snímek 35</vt:lpstr>
      <vt:lpstr>Výživové faktory</vt:lpstr>
      <vt:lpstr>Lidé nekupují živiny, ale potraviny</vt:lpstr>
      <vt:lpstr>Výživové faktory </vt:lpstr>
      <vt:lpstr>Výživové faktory hodnocené ve vztahu k nádorovému riziku </vt:lpstr>
      <vt:lpstr>Specifika výživy</vt:lpstr>
      <vt:lpstr>Kategorie důkazů o efektu na riziko</vt:lpstr>
      <vt:lpstr>Systém vizualizace efektu výživových faktorů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A co důležité pro riziko není:</vt:lpstr>
      <vt:lpstr>Snímek 58</vt:lpstr>
      <vt:lpstr>Plíce</vt:lpstr>
      <vt:lpstr>Prs</vt:lpstr>
      <vt:lpstr>Kolorektum</vt:lpstr>
      <vt:lpstr>Endometrium</vt:lpstr>
      <vt:lpstr>Prostata</vt:lpstr>
      <vt:lpstr>Ledviny</vt:lpstr>
      <vt:lpstr>Doporučení</vt:lpstr>
      <vt:lpstr>WCR / AICR – Second report - 2007</vt:lpstr>
      <vt:lpstr>RECOMMENDATION  1</vt:lpstr>
      <vt:lpstr>RECOMMENDATION  2</vt:lpstr>
      <vt:lpstr>RECOMMENDATION  3</vt:lpstr>
      <vt:lpstr>RECOMMENDATION  4</vt:lpstr>
      <vt:lpstr>RECOMMENDATION  5</vt:lpstr>
      <vt:lpstr>RECOMMENDATION  6</vt:lpstr>
      <vt:lpstr>RECOMMENDATION  7</vt:lpstr>
      <vt:lpstr>RECOMMENDATION  8</vt:lpstr>
      <vt:lpstr>Snímek 75</vt:lpstr>
      <vt:lpstr>Evropský kodex proti rakovině </vt:lpstr>
      <vt:lpstr>Evropský kodex proti rakovině</vt:lpstr>
      <vt:lpstr>DOPORUČENÍ 8: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Fiala</dc:creator>
  <cp:lastModifiedBy>doc. Fiala</cp:lastModifiedBy>
  <cp:revision>775</cp:revision>
  <cp:lastPrinted>1601-01-01T00:00:00Z</cp:lastPrinted>
  <dcterms:created xsi:type="dcterms:W3CDTF">1601-01-01T00:00:00Z</dcterms:created>
  <dcterms:modified xsi:type="dcterms:W3CDTF">2011-02-25T11:20:22Z</dcterms:modified>
</cp:coreProperties>
</file>