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ms-powerpoint.presentation.macroEnabled.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3" r:id="rId2"/>
  </p:sldMasterIdLst>
  <p:sldIdLst>
    <p:sldId id="256" r:id="rId3"/>
    <p:sldId id="258" r:id="rId4"/>
    <p:sldId id="308" r:id="rId5"/>
    <p:sldId id="291" r:id="rId6"/>
    <p:sldId id="292" r:id="rId7"/>
    <p:sldId id="293" r:id="rId8"/>
    <p:sldId id="281" r:id="rId9"/>
    <p:sldId id="296" r:id="rId10"/>
    <p:sldId id="311" r:id="rId11"/>
    <p:sldId id="312" r:id="rId12"/>
    <p:sldId id="309" r:id="rId13"/>
    <p:sldId id="313" r:id="rId14"/>
    <p:sldId id="314" r:id="rId15"/>
    <p:sldId id="303" r:id="rId16"/>
    <p:sldId id="284" r:id="rId17"/>
    <p:sldId id="289" r:id="rId18"/>
    <p:sldId id="259" r:id="rId19"/>
    <p:sldId id="297" r:id="rId20"/>
    <p:sldId id="298" r:id="rId21"/>
    <p:sldId id="285" r:id="rId22"/>
    <p:sldId id="286" r:id="rId23"/>
    <p:sldId id="316" r:id="rId24"/>
    <p:sldId id="263" r:id="rId25"/>
    <p:sldId id="321" r:id="rId26"/>
    <p:sldId id="317" r:id="rId27"/>
    <p:sldId id="304" r:id="rId28"/>
    <p:sldId id="261" r:id="rId29"/>
    <p:sldId id="299" r:id="rId30"/>
    <p:sldId id="300" r:id="rId31"/>
    <p:sldId id="294" r:id="rId32"/>
    <p:sldId id="262" r:id="rId33"/>
    <p:sldId id="264" r:id="rId34"/>
    <p:sldId id="322" r:id="rId35"/>
    <p:sldId id="268" r:id="rId36"/>
    <p:sldId id="265" r:id="rId37"/>
    <p:sldId id="301" r:id="rId38"/>
    <p:sldId id="318" r:id="rId39"/>
    <p:sldId id="267" r:id="rId40"/>
    <p:sldId id="305" r:id="rId41"/>
    <p:sldId id="307" r:id="rId42"/>
    <p:sldId id="319" r:id="rId43"/>
    <p:sldId id="269" r:id="rId44"/>
    <p:sldId id="270" r:id="rId45"/>
    <p:sldId id="320" r:id="rId46"/>
    <p:sldId id="290" r:id="rId47"/>
    <p:sldId id="306" r:id="rId48"/>
    <p:sldId id="272" r:id="rId49"/>
    <p:sldId id="315" r:id="rId50"/>
    <p:sldId id="275" r:id="rId51"/>
    <p:sldId id="323" r:id="rId52"/>
    <p:sldId id="324" r:id="rId53"/>
    <p:sldId id="325" r:id="rId54"/>
    <p:sldId id="326" r:id="rId55"/>
    <p:sldId id="274" r:id="rId56"/>
    <p:sldId id="327" r:id="rId57"/>
    <p:sldId id="328" r:id="rId58"/>
    <p:sldId id="273" r:id="rId59"/>
    <p:sldId id="329" r:id="rId60"/>
    <p:sldId id="276" r:id="rId61"/>
    <p:sldId id="278" r:id="rId62"/>
    <p:sldId id="279" r:id="rId63"/>
    <p:sldId id="330" r:id="rId64"/>
    <p:sldId id="331" r:id="rId65"/>
    <p:sldId id="332" r:id="rId66"/>
    <p:sldId id="333" r:id="rId67"/>
    <p:sldId id="334" r:id="rId68"/>
    <p:sldId id="277" r:id="rId69"/>
    <p:sldId id="280" r:id="rId70"/>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33CC33"/>
    <a:srgbClr val="FFFF00"/>
    <a:srgbClr val="66FF33"/>
    <a:srgbClr val="FE24C5"/>
    <a:srgbClr val="FFFF99"/>
    <a:srgbClr val="FF0066"/>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660"/>
  </p:normalViewPr>
  <p:slideViewPr>
    <p:cSldViewPr>
      <p:cViewPr varScale="1">
        <p:scale>
          <a:sx n="87" d="100"/>
          <a:sy n="87" d="100"/>
        </p:scale>
        <p:origin x="-96" y="-45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image" Target="../media/image4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cs-CZ"/>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cs-CZ"/>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cs-CZ"/>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cs-CZ"/>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cs-CZ"/>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cs-CZ"/>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cs-CZ"/>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cs-CZ"/>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cs-CZ"/>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cs-CZ"/>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cs-CZ"/>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cs-CZ"/>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cs-CZ"/>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cs-CZ"/>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cs-CZ"/>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cs-CZ"/>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cs-CZ"/>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cs-CZ"/>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cs-CZ"/>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cs-CZ"/>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cs-CZ"/>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cs-CZ"/>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cs-CZ"/>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cs-CZ"/>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cs-CZ"/>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cs-CZ"/>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cs-CZ"/>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cs-CZ"/>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cs-CZ"/>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cs-CZ"/>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cs-CZ"/>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cs-CZ"/>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cs-CZ"/>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cs-CZ"/>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cs-CZ"/>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cs-CZ"/>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cs-CZ"/>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cs-CZ"/>
              </a:p>
            </p:txBody>
          </p:sp>
        </p:grpSp>
      </p:grpSp>
      <p:sp>
        <p:nvSpPr>
          <p:cNvPr id="79914" name="Rectangle 42"/>
          <p:cNvSpPr>
            <a:spLocks noGrp="1" noChangeArrowheads="1"/>
          </p:cNvSpPr>
          <p:nvPr>
            <p:ph type="ctrTitle" sz="quarter"/>
          </p:nvPr>
        </p:nvSpPr>
        <p:spPr>
          <a:xfrm>
            <a:off x="457200" y="1600200"/>
            <a:ext cx="8229600" cy="1828800"/>
          </a:xfrm>
        </p:spPr>
        <p:txBody>
          <a:bodyPr/>
          <a:lstStyle>
            <a:lvl1pPr>
              <a:defRPr sz="4800"/>
            </a:lvl1pPr>
          </a:lstStyle>
          <a:p>
            <a:r>
              <a:rPr lang="cs-CZ"/>
              <a:t>Klepnutím lze upravit styl předlohy nadpisů.</a:t>
            </a:r>
          </a:p>
        </p:txBody>
      </p:sp>
      <p:sp>
        <p:nvSpPr>
          <p:cNvPr id="79915"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cs-CZ"/>
              <a:t>Klepnutím lze upravit styl předlohy podnadpisů.</a:t>
            </a:r>
          </a:p>
        </p:txBody>
      </p:sp>
      <p:sp>
        <p:nvSpPr>
          <p:cNvPr id="44" name="Rectangle 44"/>
          <p:cNvSpPr>
            <a:spLocks noGrp="1" noChangeArrowheads="1"/>
          </p:cNvSpPr>
          <p:nvPr>
            <p:ph type="dt" sz="quarter" idx="10"/>
          </p:nvPr>
        </p:nvSpPr>
        <p:spPr/>
        <p:txBody>
          <a:bodyPr/>
          <a:lstStyle>
            <a:lvl1pPr>
              <a:defRPr/>
            </a:lvl1pPr>
          </a:lstStyle>
          <a:p>
            <a:pPr>
              <a:defRPr/>
            </a:pPr>
            <a:fld id="{6E4A226E-E92E-42DD-AC29-565C6E0B4062}" type="datetimeFigureOut">
              <a:rPr lang="cs-CZ"/>
              <a:pPr>
                <a:defRPr/>
              </a:pPr>
              <a:t>21.3.2012</a:t>
            </a:fld>
            <a:endParaRPr lang="cs-CZ"/>
          </a:p>
        </p:txBody>
      </p:sp>
      <p:sp>
        <p:nvSpPr>
          <p:cNvPr id="45" name="Rectangle 45"/>
          <p:cNvSpPr>
            <a:spLocks noGrp="1" noChangeArrowheads="1"/>
          </p:cNvSpPr>
          <p:nvPr>
            <p:ph type="ftr" sz="quarter" idx="11"/>
          </p:nvPr>
        </p:nvSpPr>
        <p:spPr/>
        <p:txBody>
          <a:bodyPr/>
          <a:lstStyle>
            <a:lvl1pPr>
              <a:defRPr/>
            </a:lvl1pPr>
          </a:lstStyle>
          <a:p>
            <a:pPr>
              <a:defRPr/>
            </a:pPr>
            <a:endParaRPr lang="cs-CZ"/>
          </a:p>
        </p:txBody>
      </p:sp>
      <p:sp>
        <p:nvSpPr>
          <p:cNvPr id="46" name="Rectangle 46"/>
          <p:cNvSpPr>
            <a:spLocks noGrp="1" noChangeArrowheads="1"/>
          </p:cNvSpPr>
          <p:nvPr>
            <p:ph type="sldNum" sz="quarter" idx="12"/>
          </p:nvPr>
        </p:nvSpPr>
        <p:spPr/>
        <p:txBody>
          <a:bodyPr/>
          <a:lstStyle>
            <a:lvl1pPr>
              <a:defRPr/>
            </a:lvl1pPr>
          </a:lstStyle>
          <a:p>
            <a:pPr>
              <a:defRPr/>
            </a:pPr>
            <a:fld id="{01BA1D1C-AC3C-4DBD-802B-747432F8EB57}"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Rectangle 44"/>
          <p:cNvSpPr>
            <a:spLocks noGrp="1" noChangeArrowheads="1"/>
          </p:cNvSpPr>
          <p:nvPr>
            <p:ph type="dt" sz="half" idx="10"/>
          </p:nvPr>
        </p:nvSpPr>
        <p:spPr>
          <a:ln/>
        </p:spPr>
        <p:txBody>
          <a:bodyPr/>
          <a:lstStyle>
            <a:lvl1pPr>
              <a:defRPr/>
            </a:lvl1pPr>
          </a:lstStyle>
          <a:p>
            <a:pPr>
              <a:defRPr/>
            </a:pPr>
            <a:fld id="{CE2D2B5D-8571-4B14-8509-4A34268B6992}" type="datetimeFigureOut">
              <a:rPr lang="cs-CZ"/>
              <a:pPr>
                <a:defRPr/>
              </a:pPr>
              <a:t>21.3.2012</a:t>
            </a:fld>
            <a:endParaRPr lang="cs-CZ"/>
          </a:p>
        </p:txBody>
      </p:sp>
      <p:sp>
        <p:nvSpPr>
          <p:cNvPr id="5" name="Rectangle 45"/>
          <p:cNvSpPr>
            <a:spLocks noGrp="1" noChangeArrowheads="1"/>
          </p:cNvSpPr>
          <p:nvPr>
            <p:ph type="ftr" sz="quarter" idx="11"/>
          </p:nvPr>
        </p:nvSpPr>
        <p:spPr>
          <a:ln/>
        </p:spPr>
        <p:txBody>
          <a:bodyPr/>
          <a:lstStyle>
            <a:lvl1pPr>
              <a:defRPr/>
            </a:lvl1pPr>
          </a:lstStyle>
          <a:p>
            <a:pPr>
              <a:defRPr/>
            </a:pPr>
            <a:endParaRPr lang="cs-CZ"/>
          </a:p>
        </p:txBody>
      </p:sp>
      <p:sp>
        <p:nvSpPr>
          <p:cNvPr id="6" name="Rectangle 46"/>
          <p:cNvSpPr>
            <a:spLocks noGrp="1" noChangeArrowheads="1"/>
          </p:cNvSpPr>
          <p:nvPr>
            <p:ph type="sldNum" sz="quarter" idx="12"/>
          </p:nvPr>
        </p:nvSpPr>
        <p:spPr>
          <a:ln/>
        </p:spPr>
        <p:txBody>
          <a:bodyPr/>
          <a:lstStyle>
            <a:lvl1pPr>
              <a:defRPr/>
            </a:lvl1pPr>
          </a:lstStyle>
          <a:p>
            <a:pPr>
              <a:defRPr/>
            </a:pPr>
            <a:fld id="{DC09B0A0-7E5D-4EFC-B05F-8DE61C51FD35}"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cs-CZ"/>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Rectangle 44"/>
          <p:cNvSpPr>
            <a:spLocks noGrp="1" noChangeArrowheads="1"/>
          </p:cNvSpPr>
          <p:nvPr>
            <p:ph type="dt" sz="half" idx="10"/>
          </p:nvPr>
        </p:nvSpPr>
        <p:spPr>
          <a:ln/>
        </p:spPr>
        <p:txBody>
          <a:bodyPr/>
          <a:lstStyle>
            <a:lvl1pPr>
              <a:defRPr/>
            </a:lvl1pPr>
          </a:lstStyle>
          <a:p>
            <a:pPr>
              <a:defRPr/>
            </a:pPr>
            <a:fld id="{47463784-197B-4DF6-B191-597EF9BCB72D}" type="datetimeFigureOut">
              <a:rPr lang="cs-CZ"/>
              <a:pPr>
                <a:defRPr/>
              </a:pPr>
              <a:t>21.3.2012</a:t>
            </a:fld>
            <a:endParaRPr lang="cs-CZ"/>
          </a:p>
        </p:txBody>
      </p:sp>
      <p:sp>
        <p:nvSpPr>
          <p:cNvPr id="5" name="Rectangle 45"/>
          <p:cNvSpPr>
            <a:spLocks noGrp="1" noChangeArrowheads="1"/>
          </p:cNvSpPr>
          <p:nvPr>
            <p:ph type="ftr" sz="quarter" idx="11"/>
          </p:nvPr>
        </p:nvSpPr>
        <p:spPr>
          <a:ln/>
        </p:spPr>
        <p:txBody>
          <a:bodyPr/>
          <a:lstStyle>
            <a:lvl1pPr>
              <a:defRPr/>
            </a:lvl1pPr>
          </a:lstStyle>
          <a:p>
            <a:pPr>
              <a:defRPr/>
            </a:pPr>
            <a:endParaRPr lang="cs-CZ"/>
          </a:p>
        </p:txBody>
      </p:sp>
      <p:sp>
        <p:nvSpPr>
          <p:cNvPr id="6" name="Rectangle 46"/>
          <p:cNvSpPr>
            <a:spLocks noGrp="1" noChangeArrowheads="1"/>
          </p:cNvSpPr>
          <p:nvPr>
            <p:ph type="sldNum" sz="quarter" idx="12"/>
          </p:nvPr>
        </p:nvSpPr>
        <p:spPr>
          <a:ln/>
        </p:spPr>
        <p:txBody>
          <a:bodyPr/>
          <a:lstStyle>
            <a:lvl1pPr>
              <a:defRPr/>
            </a:lvl1pPr>
          </a:lstStyle>
          <a:p>
            <a:pPr>
              <a:defRPr/>
            </a:pPr>
            <a:fld id="{E6FF2387-BC16-4556-A7B7-D497064CF248}"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cs-CZ"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cs-CZ"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cs-CZ"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cs-CZ"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cs-CZ"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cs-CZ"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cs-CZ"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cs-CZ"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cs-CZ"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cs-CZ"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cs-CZ"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cs-CZ" sz="2400">
                  <a:latin typeface="Times New Roman" pitchFamily="18" charset="0"/>
                </a:endParaRPr>
              </a:p>
            </p:txBody>
          </p:sp>
        </p:grpSp>
      </p:grpSp>
      <p:sp>
        <p:nvSpPr>
          <p:cNvPr id="850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cs-CZ"/>
              <a:t>Klepnutím lze upravit styl předlohy nadpisů.</a:t>
            </a:r>
          </a:p>
        </p:txBody>
      </p:sp>
      <p:sp>
        <p:nvSpPr>
          <p:cNvPr id="850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cs-CZ"/>
              <a:t>Klepnutím lze upravit styl předlohy podnadpisů.</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4A3240ED-39FB-4F9B-81CB-A85270BCC71E}" type="datetimeFigureOut">
              <a:rPr lang="cs-CZ"/>
              <a:pPr>
                <a:defRPr/>
              </a:pPr>
              <a:t>21.3.2012</a:t>
            </a:fld>
            <a:endParaRPr lang="cs-CZ"/>
          </a:p>
        </p:txBody>
      </p:sp>
      <p:sp>
        <p:nvSpPr>
          <p:cNvPr id="19" name="Rectangle 17"/>
          <p:cNvSpPr>
            <a:spLocks noGrp="1" noChangeArrowheads="1"/>
          </p:cNvSpPr>
          <p:nvPr>
            <p:ph type="ftr" sz="quarter" idx="11"/>
          </p:nvPr>
        </p:nvSpPr>
        <p:spPr/>
        <p:txBody>
          <a:bodyPr/>
          <a:lstStyle>
            <a:lvl1pPr>
              <a:defRPr/>
            </a:lvl1pPr>
          </a:lstStyle>
          <a:p>
            <a:pPr>
              <a:defRPr/>
            </a:pPr>
            <a:endParaRPr lang="cs-CZ"/>
          </a:p>
        </p:txBody>
      </p:sp>
      <p:sp>
        <p:nvSpPr>
          <p:cNvPr id="20" name="Rectangle 18"/>
          <p:cNvSpPr>
            <a:spLocks noGrp="1" noChangeArrowheads="1"/>
          </p:cNvSpPr>
          <p:nvPr>
            <p:ph type="sldNum" sz="quarter" idx="12"/>
          </p:nvPr>
        </p:nvSpPr>
        <p:spPr/>
        <p:txBody>
          <a:bodyPr/>
          <a:lstStyle>
            <a:lvl1pPr>
              <a:defRPr/>
            </a:lvl1pPr>
          </a:lstStyle>
          <a:p>
            <a:pPr>
              <a:defRPr/>
            </a:pPr>
            <a:fld id="{30ADDB1F-384E-4F47-A8DB-1BE375F6544C}" type="slidenum">
              <a:rPr lang="cs-CZ"/>
              <a:pPr>
                <a:defRPr/>
              </a:pPr>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Rectangle 2"/>
          <p:cNvSpPr>
            <a:spLocks noGrp="1" noChangeArrowheads="1"/>
          </p:cNvSpPr>
          <p:nvPr>
            <p:ph type="ftr" sz="quarter" idx="10"/>
          </p:nvPr>
        </p:nvSpPr>
        <p:spPr>
          <a:ln/>
        </p:spPr>
        <p:txBody>
          <a:bodyPr/>
          <a:lstStyle>
            <a:lvl1pPr>
              <a:defRPr/>
            </a:lvl1pPr>
          </a:lstStyle>
          <a:p>
            <a:pPr>
              <a:defRPr/>
            </a:pPr>
            <a:endParaRPr lang="cs-CZ"/>
          </a:p>
        </p:txBody>
      </p:sp>
      <p:sp>
        <p:nvSpPr>
          <p:cNvPr id="5" name="Rectangle 3"/>
          <p:cNvSpPr>
            <a:spLocks noGrp="1" noChangeArrowheads="1"/>
          </p:cNvSpPr>
          <p:nvPr>
            <p:ph type="sldNum" sz="quarter" idx="11"/>
          </p:nvPr>
        </p:nvSpPr>
        <p:spPr>
          <a:ln/>
        </p:spPr>
        <p:txBody>
          <a:bodyPr/>
          <a:lstStyle>
            <a:lvl1pPr>
              <a:defRPr/>
            </a:lvl1pPr>
          </a:lstStyle>
          <a:p>
            <a:pPr>
              <a:defRPr/>
            </a:pPr>
            <a:fld id="{B4BD90A6-B4CF-44C6-8138-FD75C802E2A4}" type="slidenum">
              <a:rPr lang="cs-CZ"/>
              <a:pPr>
                <a:defRPr/>
              </a:pPr>
              <a:t>‹#›</a:t>
            </a:fld>
            <a:endParaRPr lang="cs-CZ"/>
          </a:p>
        </p:txBody>
      </p:sp>
      <p:sp>
        <p:nvSpPr>
          <p:cNvPr id="6" name="Rectangle 16"/>
          <p:cNvSpPr>
            <a:spLocks noGrp="1" noChangeArrowheads="1"/>
          </p:cNvSpPr>
          <p:nvPr>
            <p:ph type="dt" sz="half" idx="12"/>
          </p:nvPr>
        </p:nvSpPr>
        <p:spPr>
          <a:ln/>
        </p:spPr>
        <p:txBody>
          <a:bodyPr/>
          <a:lstStyle>
            <a:lvl1pPr>
              <a:defRPr/>
            </a:lvl1pPr>
          </a:lstStyle>
          <a:p>
            <a:pPr>
              <a:defRPr/>
            </a:pPr>
            <a:fld id="{53F90C79-FE3B-40CB-88A6-F2695C93D316}" type="datetimeFigureOut">
              <a:rPr lang="cs-CZ"/>
              <a:pPr>
                <a:defRPr/>
              </a:pPr>
              <a:t>21.3.2012</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cs-CZ"/>
          </a:p>
        </p:txBody>
      </p:sp>
      <p:sp>
        <p:nvSpPr>
          <p:cNvPr id="5" name="Rectangle 3"/>
          <p:cNvSpPr>
            <a:spLocks noGrp="1" noChangeArrowheads="1"/>
          </p:cNvSpPr>
          <p:nvPr>
            <p:ph type="sldNum" sz="quarter" idx="11"/>
          </p:nvPr>
        </p:nvSpPr>
        <p:spPr>
          <a:ln/>
        </p:spPr>
        <p:txBody>
          <a:bodyPr/>
          <a:lstStyle>
            <a:lvl1pPr>
              <a:defRPr/>
            </a:lvl1pPr>
          </a:lstStyle>
          <a:p>
            <a:pPr>
              <a:defRPr/>
            </a:pPr>
            <a:fld id="{952D9C69-D968-4274-B87C-B47B85C83E91}" type="slidenum">
              <a:rPr lang="cs-CZ"/>
              <a:pPr>
                <a:defRPr/>
              </a:pPr>
              <a:t>‹#›</a:t>
            </a:fld>
            <a:endParaRPr lang="cs-CZ"/>
          </a:p>
        </p:txBody>
      </p:sp>
      <p:sp>
        <p:nvSpPr>
          <p:cNvPr id="6" name="Rectangle 16"/>
          <p:cNvSpPr>
            <a:spLocks noGrp="1" noChangeArrowheads="1"/>
          </p:cNvSpPr>
          <p:nvPr>
            <p:ph type="dt" sz="half" idx="12"/>
          </p:nvPr>
        </p:nvSpPr>
        <p:spPr>
          <a:ln/>
        </p:spPr>
        <p:txBody>
          <a:bodyPr/>
          <a:lstStyle>
            <a:lvl1pPr>
              <a:defRPr/>
            </a:lvl1pPr>
          </a:lstStyle>
          <a:p>
            <a:pPr>
              <a:defRPr/>
            </a:pPr>
            <a:fld id="{2975895B-2BBF-4D40-9D28-6B926AE76F93}" type="datetimeFigureOut">
              <a:rPr lang="cs-CZ"/>
              <a:pPr>
                <a:defRPr/>
              </a:pPr>
              <a:t>21.3.2012</a:t>
            </a:fld>
            <a:endParaRPr 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Rectangle 2"/>
          <p:cNvSpPr>
            <a:spLocks noGrp="1" noChangeArrowheads="1"/>
          </p:cNvSpPr>
          <p:nvPr>
            <p:ph type="ftr" sz="quarter" idx="10"/>
          </p:nvPr>
        </p:nvSpPr>
        <p:spPr>
          <a:ln/>
        </p:spPr>
        <p:txBody>
          <a:bodyPr/>
          <a:lstStyle>
            <a:lvl1pPr>
              <a:defRPr/>
            </a:lvl1pPr>
          </a:lstStyle>
          <a:p>
            <a:pPr>
              <a:defRPr/>
            </a:pPr>
            <a:endParaRPr lang="cs-CZ"/>
          </a:p>
        </p:txBody>
      </p:sp>
      <p:sp>
        <p:nvSpPr>
          <p:cNvPr id="6" name="Rectangle 3"/>
          <p:cNvSpPr>
            <a:spLocks noGrp="1" noChangeArrowheads="1"/>
          </p:cNvSpPr>
          <p:nvPr>
            <p:ph type="sldNum" sz="quarter" idx="11"/>
          </p:nvPr>
        </p:nvSpPr>
        <p:spPr>
          <a:ln/>
        </p:spPr>
        <p:txBody>
          <a:bodyPr/>
          <a:lstStyle>
            <a:lvl1pPr>
              <a:defRPr/>
            </a:lvl1pPr>
          </a:lstStyle>
          <a:p>
            <a:pPr>
              <a:defRPr/>
            </a:pPr>
            <a:fld id="{04DEDB78-7508-4B9B-9696-8BA071EFD134}" type="slidenum">
              <a:rPr lang="cs-CZ"/>
              <a:pPr>
                <a:defRPr/>
              </a:pPr>
              <a:t>‹#›</a:t>
            </a:fld>
            <a:endParaRPr lang="cs-CZ"/>
          </a:p>
        </p:txBody>
      </p:sp>
      <p:sp>
        <p:nvSpPr>
          <p:cNvPr id="7" name="Rectangle 16"/>
          <p:cNvSpPr>
            <a:spLocks noGrp="1" noChangeArrowheads="1"/>
          </p:cNvSpPr>
          <p:nvPr>
            <p:ph type="dt" sz="half" idx="12"/>
          </p:nvPr>
        </p:nvSpPr>
        <p:spPr>
          <a:ln/>
        </p:spPr>
        <p:txBody>
          <a:bodyPr/>
          <a:lstStyle>
            <a:lvl1pPr>
              <a:defRPr/>
            </a:lvl1pPr>
          </a:lstStyle>
          <a:p>
            <a:pPr>
              <a:defRPr/>
            </a:pPr>
            <a:fld id="{79C97365-AB6A-4C9E-BAB1-417BBDDA538B}" type="datetimeFigureOut">
              <a:rPr lang="cs-CZ"/>
              <a:pPr>
                <a:defRPr/>
              </a:pPr>
              <a:t>21.3.2012</a:t>
            </a:fld>
            <a:endParaRPr lang="cs-C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Rectangle 2"/>
          <p:cNvSpPr>
            <a:spLocks noGrp="1" noChangeArrowheads="1"/>
          </p:cNvSpPr>
          <p:nvPr>
            <p:ph type="ftr" sz="quarter" idx="10"/>
          </p:nvPr>
        </p:nvSpPr>
        <p:spPr>
          <a:ln/>
        </p:spPr>
        <p:txBody>
          <a:bodyPr/>
          <a:lstStyle>
            <a:lvl1pPr>
              <a:defRPr/>
            </a:lvl1pPr>
          </a:lstStyle>
          <a:p>
            <a:pPr>
              <a:defRPr/>
            </a:pPr>
            <a:endParaRPr lang="cs-CZ"/>
          </a:p>
        </p:txBody>
      </p:sp>
      <p:sp>
        <p:nvSpPr>
          <p:cNvPr id="8" name="Rectangle 3"/>
          <p:cNvSpPr>
            <a:spLocks noGrp="1" noChangeArrowheads="1"/>
          </p:cNvSpPr>
          <p:nvPr>
            <p:ph type="sldNum" sz="quarter" idx="11"/>
          </p:nvPr>
        </p:nvSpPr>
        <p:spPr>
          <a:ln/>
        </p:spPr>
        <p:txBody>
          <a:bodyPr/>
          <a:lstStyle>
            <a:lvl1pPr>
              <a:defRPr/>
            </a:lvl1pPr>
          </a:lstStyle>
          <a:p>
            <a:pPr>
              <a:defRPr/>
            </a:pPr>
            <a:fld id="{209765C9-1362-4378-BA8D-4FF5BF20F3B4}" type="slidenum">
              <a:rPr lang="cs-CZ"/>
              <a:pPr>
                <a:defRPr/>
              </a:pPr>
              <a:t>‹#›</a:t>
            </a:fld>
            <a:endParaRPr lang="cs-CZ"/>
          </a:p>
        </p:txBody>
      </p:sp>
      <p:sp>
        <p:nvSpPr>
          <p:cNvPr id="9" name="Rectangle 16"/>
          <p:cNvSpPr>
            <a:spLocks noGrp="1" noChangeArrowheads="1"/>
          </p:cNvSpPr>
          <p:nvPr>
            <p:ph type="dt" sz="half" idx="12"/>
          </p:nvPr>
        </p:nvSpPr>
        <p:spPr>
          <a:ln/>
        </p:spPr>
        <p:txBody>
          <a:bodyPr/>
          <a:lstStyle>
            <a:lvl1pPr>
              <a:defRPr/>
            </a:lvl1pPr>
          </a:lstStyle>
          <a:p>
            <a:pPr>
              <a:defRPr/>
            </a:pPr>
            <a:fld id="{AC9D1EA5-0812-468D-9ED5-9ACE8B3217BC}" type="datetimeFigureOut">
              <a:rPr lang="cs-CZ"/>
              <a:pPr>
                <a:defRPr/>
              </a:pPr>
              <a:t>21.3.2012</a:t>
            </a:fld>
            <a:endParaRPr lang="cs-C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Rectangle 2"/>
          <p:cNvSpPr>
            <a:spLocks noGrp="1" noChangeArrowheads="1"/>
          </p:cNvSpPr>
          <p:nvPr>
            <p:ph type="ftr" sz="quarter" idx="10"/>
          </p:nvPr>
        </p:nvSpPr>
        <p:spPr>
          <a:ln/>
        </p:spPr>
        <p:txBody>
          <a:bodyPr/>
          <a:lstStyle>
            <a:lvl1pPr>
              <a:defRPr/>
            </a:lvl1pPr>
          </a:lstStyle>
          <a:p>
            <a:pPr>
              <a:defRPr/>
            </a:pPr>
            <a:endParaRPr lang="cs-CZ"/>
          </a:p>
        </p:txBody>
      </p:sp>
      <p:sp>
        <p:nvSpPr>
          <p:cNvPr id="4" name="Rectangle 3"/>
          <p:cNvSpPr>
            <a:spLocks noGrp="1" noChangeArrowheads="1"/>
          </p:cNvSpPr>
          <p:nvPr>
            <p:ph type="sldNum" sz="quarter" idx="11"/>
          </p:nvPr>
        </p:nvSpPr>
        <p:spPr>
          <a:ln/>
        </p:spPr>
        <p:txBody>
          <a:bodyPr/>
          <a:lstStyle>
            <a:lvl1pPr>
              <a:defRPr/>
            </a:lvl1pPr>
          </a:lstStyle>
          <a:p>
            <a:pPr>
              <a:defRPr/>
            </a:pPr>
            <a:fld id="{AEDB9A74-E276-4264-878B-9E4D18AD81F4}" type="slidenum">
              <a:rPr lang="cs-CZ"/>
              <a:pPr>
                <a:defRPr/>
              </a:pPr>
              <a:t>‹#›</a:t>
            </a:fld>
            <a:endParaRPr lang="cs-CZ"/>
          </a:p>
        </p:txBody>
      </p:sp>
      <p:sp>
        <p:nvSpPr>
          <p:cNvPr id="5" name="Rectangle 16"/>
          <p:cNvSpPr>
            <a:spLocks noGrp="1" noChangeArrowheads="1"/>
          </p:cNvSpPr>
          <p:nvPr>
            <p:ph type="dt" sz="half" idx="12"/>
          </p:nvPr>
        </p:nvSpPr>
        <p:spPr>
          <a:ln/>
        </p:spPr>
        <p:txBody>
          <a:bodyPr/>
          <a:lstStyle>
            <a:lvl1pPr>
              <a:defRPr/>
            </a:lvl1pPr>
          </a:lstStyle>
          <a:p>
            <a:pPr>
              <a:defRPr/>
            </a:pPr>
            <a:fld id="{74DBFBE1-12D3-497B-A3DB-775E87C72B61}" type="datetimeFigureOut">
              <a:rPr lang="cs-CZ"/>
              <a:pPr>
                <a:defRPr/>
              </a:pPr>
              <a:t>21.3.2012</a:t>
            </a:fld>
            <a:endParaRPr lang="cs-CZ"/>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cs-CZ"/>
          </a:p>
        </p:txBody>
      </p:sp>
      <p:sp>
        <p:nvSpPr>
          <p:cNvPr id="3" name="Rectangle 3"/>
          <p:cNvSpPr>
            <a:spLocks noGrp="1" noChangeArrowheads="1"/>
          </p:cNvSpPr>
          <p:nvPr>
            <p:ph type="sldNum" sz="quarter" idx="11"/>
          </p:nvPr>
        </p:nvSpPr>
        <p:spPr>
          <a:ln/>
        </p:spPr>
        <p:txBody>
          <a:bodyPr/>
          <a:lstStyle>
            <a:lvl1pPr>
              <a:defRPr/>
            </a:lvl1pPr>
          </a:lstStyle>
          <a:p>
            <a:pPr>
              <a:defRPr/>
            </a:pPr>
            <a:fld id="{F69C363A-CB9D-4601-98E2-40D4FF215A40}" type="slidenum">
              <a:rPr lang="cs-CZ"/>
              <a:pPr>
                <a:defRPr/>
              </a:pPr>
              <a:t>‹#›</a:t>
            </a:fld>
            <a:endParaRPr lang="cs-CZ"/>
          </a:p>
        </p:txBody>
      </p:sp>
      <p:sp>
        <p:nvSpPr>
          <p:cNvPr id="4" name="Rectangle 16"/>
          <p:cNvSpPr>
            <a:spLocks noGrp="1" noChangeArrowheads="1"/>
          </p:cNvSpPr>
          <p:nvPr>
            <p:ph type="dt" sz="half" idx="12"/>
          </p:nvPr>
        </p:nvSpPr>
        <p:spPr>
          <a:ln/>
        </p:spPr>
        <p:txBody>
          <a:bodyPr/>
          <a:lstStyle>
            <a:lvl1pPr>
              <a:defRPr/>
            </a:lvl1pPr>
          </a:lstStyle>
          <a:p>
            <a:pPr>
              <a:defRPr/>
            </a:pPr>
            <a:fld id="{278C0FD1-D504-4617-A484-7E3E0785378A}" type="datetimeFigureOut">
              <a:rPr lang="cs-CZ"/>
              <a:pPr>
                <a:defRPr/>
              </a:pPr>
              <a:t>21.3.2012</a:t>
            </a:fld>
            <a:endParaRPr lang="cs-C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cs-CZ"/>
          </a:p>
        </p:txBody>
      </p:sp>
      <p:sp>
        <p:nvSpPr>
          <p:cNvPr id="6" name="Rectangle 3"/>
          <p:cNvSpPr>
            <a:spLocks noGrp="1" noChangeArrowheads="1"/>
          </p:cNvSpPr>
          <p:nvPr>
            <p:ph type="sldNum" sz="quarter" idx="11"/>
          </p:nvPr>
        </p:nvSpPr>
        <p:spPr>
          <a:ln/>
        </p:spPr>
        <p:txBody>
          <a:bodyPr/>
          <a:lstStyle>
            <a:lvl1pPr>
              <a:defRPr/>
            </a:lvl1pPr>
          </a:lstStyle>
          <a:p>
            <a:pPr>
              <a:defRPr/>
            </a:pPr>
            <a:fld id="{9B2C05B4-8D3D-430D-95CB-F740EF426A38}" type="slidenum">
              <a:rPr lang="cs-CZ"/>
              <a:pPr>
                <a:defRPr/>
              </a:pPr>
              <a:t>‹#›</a:t>
            </a:fld>
            <a:endParaRPr lang="cs-CZ"/>
          </a:p>
        </p:txBody>
      </p:sp>
      <p:sp>
        <p:nvSpPr>
          <p:cNvPr id="7" name="Rectangle 16"/>
          <p:cNvSpPr>
            <a:spLocks noGrp="1" noChangeArrowheads="1"/>
          </p:cNvSpPr>
          <p:nvPr>
            <p:ph type="dt" sz="half" idx="12"/>
          </p:nvPr>
        </p:nvSpPr>
        <p:spPr>
          <a:ln/>
        </p:spPr>
        <p:txBody>
          <a:bodyPr/>
          <a:lstStyle>
            <a:lvl1pPr>
              <a:defRPr/>
            </a:lvl1pPr>
          </a:lstStyle>
          <a:p>
            <a:pPr>
              <a:defRPr/>
            </a:pPr>
            <a:fld id="{3940652D-2C8C-4794-88E4-3A353D773EA2}" type="datetimeFigureOut">
              <a:rPr lang="cs-CZ"/>
              <a:pPr>
                <a:defRPr/>
              </a:pPr>
              <a:t>21.3.2012</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Rectangle 44"/>
          <p:cNvSpPr>
            <a:spLocks noGrp="1" noChangeArrowheads="1"/>
          </p:cNvSpPr>
          <p:nvPr>
            <p:ph type="dt" sz="half" idx="10"/>
          </p:nvPr>
        </p:nvSpPr>
        <p:spPr>
          <a:ln/>
        </p:spPr>
        <p:txBody>
          <a:bodyPr/>
          <a:lstStyle>
            <a:lvl1pPr>
              <a:defRPr/>
            </a:lvl1pPr>
          </a:lstStyle>
          <a:p>
            <a:pPr>
              <a:defRPr/>
            </a:pPr>
            <a:fld id="{1B7EF558-E234-45CD-9A3A-9DAE242A9515}" type="datetimeFigureOut">
              <a:rPr lang="cs-CZ"/>
              <a:pPr>
                <a:defRPr/>
              </a:pPr>
              <a:t>21.3.2012</a:t>
            </a:fld>
            <a:endParaRPr lang="cs-CZ"/>
          </a:p>
        </p:txBody>
      </p:sp>
      <p:sp>
        <p:nvSpPr>
          <p:cNvPr id="5" name="Rectangle 45"/>
          <p:cNvSpPr>
            <a:spLocks noGrp="1" noChangeArrowheads="1"/>
          </p:cNvSpPr>
          <p:nvPr>
            <p:ph type="ftr" sz="quarter" idx="11"/>
          </p:nvPr>
        </p:nvSpPr>
        <p:spPr>
          <a:ln/>
        </p:spPr>
        <p:txBody>
          <a:bodyPr/>
          <a:lstStyle>
            <a:lvl1pPr>
              <a:defRPr/>
            </a:lvl1pPr>
          </a:lstStyle>
          <a:p>
            <a:pPr>
              <a:defRPr/>
            </a:pPr>
            <a:endParaRPr lang="cs-CZ"/>
          </a:p>
        </p:txBody>
      </p:sp>
      <p:sp>
        <p:nvSpPr>
          <p:cNvPr id="6" name="Rectangle 46"/>
          <p:cNvSpPr>
            <a:spLocks noGrp="1" noChangeArrowheads="1"/>
          </p:cNvSpPr>
          <p:nvPr>
            <p:ph type="sldNum" sz="quarter" idx="12"/>
          </p:nvPr>
        </p:nvSpPr>
        <p:spPr>
          <a:ln/>
        </p:spPr>
        <p:txBody>
          <a:bodyPr/>
          <a:lstStyle>
            <a:lvl1pPr>
              <a:defRPr/>
            </a:lvl1pPr>
          </a:lstStyle>
          <a:p>
            <a:pPr>
              <a:defRPr/>
            </a:pPr>
            <a:fld id="{63F253E4-E8FE-4A75-92EC-A1536A55714F}" type="slidenum">
              <a:rPr lang="cs-CZ"/>
              <a:pPr>
                <a:defRPr/>
              </a:pPr>
              <a:t>‹#›</a:t>
            </a:fld>
            <a:endParaRPr lang="cs-CZ"/>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cs-CZ"/>
          </a:p>
        </p:txBody>
      </p:sp>
      <p:sp>
        <p:nvSpPr>
          <p:cNvPr id="6" name="Rectangle 3"/>
          <p:cNvSpPr>
            <a:spLocks noGrp="1" noChangeArrowheads="1"/>
          </p:cNvSpPr>
          <p:nvPr>
            <p:ph type="sldNum" sz="quarter" idx="11"/>
          </p:nvPr>
        </p:nvSpPr>
        <p:spPr>
          <a:ln/>
        </p:spPr>
        <p:txBody>
          <a:bodyPr/>
          <a:lstStyle>
            <a:lvl1pPr>
              <a:defRPr/>
            </a:lvl1pPr>
          </a:lstStyle>
          <a:p>
            <a:pPr>
              <a:defRPr/>
            </a:pPr>
            <a:fld id="{60BD5BDF-A57E-40AE-AC93-61864A337E38}" type="slidenum">
              <a:rPr lang="cs-CZ"/>
              <a:pPr>
                <a:defRPr/>
              </a:pPr>
              <a:t>‹#›</a:t>
            </a:fld>
            <a:endParaRPr lang="cs-CZ"/>
          </a:p>
        </p:txBody>
      </p:sp>
      <p:sp>
        <p:nvSpPr>
          <p:cNvPr id="7" name="Rectangle 16"/>
          <p:cNvSpPr>
            <a:spLocks noGrp="1" noChangeArrowheads="1"/>
          </p:cNvSpPr>
          <p:nvPr>
            <p:ph type="dt" sz="half" idx="12"/>
          </p:nvPr>
        </p:nvSpPr>
        <p:spPr>
          <a:ln/>
        </p:spPr>
        <p:txBody>
          <a:bodyPr/>
          <a:lstStyle>
            <a:lvl1pPr>
              <a:defRPr/>
            </a:lvl1pPr>
          </a:lstStyle>
          <a:p>
            <a:pPr>
              <a:defRPr/>
            </a:pPr>
            <a:fld id="{4E898E01-3988-415D-BD79-289D41FD66BC}" type="datetimeFigureOut">
              <a:rPr lang="cs-CZ"/>
              <a:pPr>
                <a:defRPr/>
              </a:pPr>
              <a:t>21.3.2012</a:t>
            </a:fld>
            <a:endParaRPr lang="cs-CZ"/>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Rectangle 2"/>
          <p:cNvSpPr>
            <a:spLocks noGrp="1" noChangeArrowheads="1"/>
          </p:cNvSpPr>
          <p:nvPr>
            <p:ph type="ftr" sz="quarter" idx="10"/>
          </p:nvPr>
        </p:nvSpPr>
        <p:spPr>
          <a:ln/>
        </p:spPr>
        <p:txBody>
          <a:bodyPr/>
          <a:lstStyle>
            <a:lvl1pPr>
              <a:defRPr/>
            </a:lvl1pPr>
          </a:lstStyle>
          <a:p>
            <a:pPr>
              <a:defRPr/>
            </a:pPr>
            <a:endParaRPr lang="cs-CZ"/>
          </a:p>
        </p:txBody>
      </p:sp>
      <p:sp>
        <p:nvSpPr>
          <p:cNvPr id="5" name="Rectangle 3"/>
          <p:cNvSpPr>
            <a:spLocks noGrp="1" noChangeArrowheads="1"/>
          </p:cNvSpPr>
          <p:nvPr>
            <p:ph type="sldNum" sz="quarter" idx="11"/>
          </p:nvPr>
        </p:nvSpPr>
        <p:spPr>
          <a:ln/>
        </p:spPr>
        <p:txBody>
          <a:bodyPr/>
          <a:lstStyle>
            <a:lvl1pPr>
              <a:defRPr/>
            </a:lvl1pPr>
          </a:lstStyle>
          <a:p>
            <a:pPr>
              <a:defRPr/>
            </a:pPr>
            <a:fld id="{DEC43CF5-3AC9-4761-85C8-23ACBEC4F349}" type="slidenum">
              <a:rPr lang="cs-CZ"/>
              <a:pPr>
                <a:defRPr/>
              </a:pPr>
              <a:t>‹#›</a:t>
            </a:fld>
            <a:endParaRPr lang="cs-CZ"/>
          </a:p>
        </p:txBody>
      </p:sp>
      <p:sp>
        <p:nvSpPr>
          <p:cNvPr id="6" name="Rectangle 16"/>
          <p:cNvSpPr>
            <a:spLocks noGrp="1" noChangeArrowheads="1"/>
          </p:cNvSpPr>
          <p:nvPr>
            <p:ph type="dt" sz="half" idx="12"/>
          </p:nvPr>
        </p:nvSpPr>
        <p:spPr>
          <a:ln/>
        </p:spPr>
        <p:txBody>
          <a:bodyPr/>
          <a:lstStyle>
            <a:lvl1pPr>
              <a:defRPr/>
            </a:lvl1pPr>
          </a:lstStyle>
          <a:p>
            <a:pPr>
              <a:defRPr/>
            </a:pPr>
            <a:fld id="{8048E23C-5A7D-4349-A3F1-EB622003583D}" type="datetimeFigureOut">
              <a:rPr lang="cs-CZ"/>
              <a:pPr>
                <a:defRPr/>
              </a:pPr>
              <a:t>21.3.2012</a:t>
            </a:fld>
            <a:endParaRPr lang="cs-CZ"/>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cs-CZ"/>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Rectangle 2"/>
          <p:cNvSpPr>
            <a:spLocks noGrp="1" noChangeArrowheads="1"/>
          </p:cNvSpPr>
          <p:nvPr>
            <p:ph type="ftr" sz="quarter" idx="10"/>
          </p:nvPr>
        </p:nvSpPr>
        <p:spPr>
          <a:ln/>
        </p:spPr>
        <p:txBody>
          <a:bodyPr/>
          <a:lstStyle>
            <a:lvl1pPr>
              <a:defRPr/>
            </a:lvl1pPr>
          </a:lstStyle>
          <a:p>
            <a:pPr>
              <a:defRPr/>
            </a:pPr>
            <a:endParaRPr lang="cs-CZ"/>
          </a:p>
        </p:txBody>
      </p:sp>
      <p:sp>
        <p:nvSpPr>
          <p:cNvPr id="5" name="Rectangle 3"/>
          <p:cNvSpPr>
            <a:spLocks noGrp="1" noChangeArrowheads="1"/>
          </p:cNvSpPr>
          <p:nvPr>
            <p:ph type="sldNum" sz="quarter" idx="11"/>
          </p:nvPr>
        </p:nvSpPr>
        <p:spPr>
          <a:ln/>
        </p:spPr>
        <p:txBody>
          <a:bodyPr/>
          <a:lstStyle>
            <a:lvl1pPr>
              <a:defRPr/>
            </a:lvl1pPr>
          </a:lstStyle>
          <a:p>
            <a:pPr>
              <a:defRPr/>
            </a:pPr>
            <a:fld id="{F6315885-F9C8-479B-8284-37A09FFDB880}" type="slidenum">
              <a:rPr lang="cs-CZ"/>
              <a:pPr>
                <a:defRPr/>
              </a:pPr>
              <a:t>‹#›</a:t>
            </a:fld>
            <a:endParaRPr lang="cs-CZ"/>
          </a:p>
        </p:txBody>
      </p:sp>
      <p:sp>
        <p:nvSpPr>
          <p:cNvPr id="6" name="Rectangle 16"/>
          <p:cNvSpPr>
            <a:spLocks noGrp="1" noChangeArrowheads="1"/>
          </p:cNvSpPr>
          <p:nvPr>
            <p:ph type="dt" sz="half" idx="12"/>
          </p:nvPr>
        </p:nvSpPr>
        <p:spPr>
          <a:ln/>
        </p:spPr>
        <p:txBody>
          <a:bodyPr/>
          <a:lstStyle>
            <a:lvl1pPr>
              <a:defRPr/>
            </a:lvl1pPr>
          </a:lstStyle>
          <a:p>
            <a:pPr>
              <a:defRPr/>
            </a:pPr>
            <a:fld id="{834D4A99-460B-4FCE-B063-B9C0F2805821}" type="datetimeFigureOut">
              <a:rPr lang="cs-CZ"/>
              <a:pPr>
                <a:defRPr/>
              </a:pPr>
              <a:t>21.3.2012</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fld id="{76034767-5B39-415C-B0E8-6E08A6C88F64}" type="datetimeFigureOut">
              <a:rPr lang="cs-CZ"/>
              <a:pPr>
                <a:defRPr/>
              </a:pPr>
              <a:t>21.3.2012</a:t>
            </a:fld>
            <a:endParaRPr lang="cs-CZ"/>
          </a:p>
        </p:txBody>
      </p:sp>
      <p:sp>
        <p:nvSpPr>
          <p:cNvPr id="5" name="Rectangle 45"/>
          <p:cNvSpPr>
            <a:spLocks noGrp="1" noChangeArrowheads="1"/>
          </p:cNvSpPr>
          <p:nvPr>
            <p:ph type="ftr" sz="quarter" idx="11"/>
          </p:nvPr>
        </p:nvSpPr>
        <p:spPr>
          <a:ln/>
        </p:spPr>
        <p:txBody>
          <a:bodyPr/>
          <a:lstStyle>
            <a:lvl1pPr>
              <a:defRPr/>
            </a:lvl1pPr>
          </a:lstStyle>
          <a:p>
            <a:pPr>
              <a:defRPr/>
            </a:pPr>
            <a:endParaRPr lang="cs-CZ"/>
          </a:p>
        </p:txBody>
      </p:sp>
      <p:sp>
        <p:nvSpPr>
          <p:cNvPr id="6" name="Rectangle 46"/>
          <p:cNvSpPr>
            <a:spLocks noGrp="1" noChangeArrowheads="1"/>
          </p:cNvSpPr>
          <p:nvPr>
            <p:ph type="sldNum" sz="quarter" idx="12"/>
          </p:nvPr>
        </p:nvSpPr>
        <p:spPr>
          <a:ln/>
        </p:spPr>
        <p:txBody>
          <a:bodyPr/>
          <a:lstStyle>
            <a:lvl1pPr>
              <a:defRPr/>
            </a:lvl1pPr>
          </a:lstStyle>
          <a:p>
            <a:pPr>
              <a:defRPr/>
            </a:pPr>
            <a:fld id="{D172B1EA-1091-4279-9BBD-7A457A45D36A}"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Rectangle 44"/>
          <p:cNvSpPr>
            <a:spLocks noGrp="1" noChangeArrowheads="1"/>
          </p:cNvSpPr>
          <p:nvPr>
            <p:ph type="dt" sz="half" idx="10"/>
          </p:nvPr>
        </p:nvSpPr>
        <p:spPr>
          <a:ln/>
        </p:spPr>
        <p:txBody>
          <a:bodyPr/>
          <a:lstStyle>
            <a:lvl1pPr>
              <a:defRPr/>
            </a:lvl1pPr>
          </a:lstStyle>
          <a:p>
            <a:pPr>
              <a:defRPr/>
            </a:pPr>
            <a:fld id="{AB1533DE-9A30-4852-82F2-16CB156F49AA}" type="datetimeFigureOut">
              <a:rPr lang="cs-CZ"/>
              <a:pPr>
                <a:defRPr/>
              </a:pPr>
              <a:t>21.3.2012</a:t>
            </a:fld>
            <a:endParaRPr lang="cs-CZ"/>
          </a:p>
        </p:txBody>
      </p:sp>
      <p:sp>
        <p:nvSpPr>
          <p:cNvPr id="6" name="Rectangle 45"/>
          <p:cNvSpPr>
            <a:spLocks noGrp="1" noChangeArrowheads="1"/>
          </p:cNvSpPr>
          <p:nvPr>
            <p:ph type="ftr" sz="quarter" idx="11"/>
          </p:nvPr>
        </p:nvSpPr>
        <p:spPr>
          <a:ln/>
        </p:spPr>
        <p:txBody>
          <a:bodyPr/>
          <a:lstStyle>
            <a:lvl1pPr>
              <a:defRPr/>
            </a:lvl1pPr>
          </a:lstStyle>
          <a:p>
            <a:pPr>
              <a:defRPr/>
            </a:pPr>
            <a:endParaRPr lang="cs-CZ"/>
          </a:p>
        </p:txBody>
      </p:sp>
      <p:sp>
        <p:nvSpPr>
          <p:cNvPr id="7" name="Rectangle 46"/>
          <p:cNvSpPr>
            <a:spLocks noGrp="1" noChangeArrowheads="1"/>
          </p:cNvSpPr>
          <p:nvPr>
            <p:ph type="sldNum" sz="quarter" idx="12"/>
          </p:nvPr>
        </p:nvSpPr>
        <p:spPr>
          <a:ln/>
        </p:spPr>
        <p:txBody>
          <a:bodyPr/>
          <a:lstStyle>
            <a:lvl1pPr>
              <a:defRPr/>
            </a:lvl1pPr>
          </a:lstStyle>
          <a:p>
            <a:pPr>
              <a:defRPr/>
            </a:pPr>
            <a:fld id="{B622342D-D347-464A-A457-6FC7143879DC}"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Rectangle 44"/>
          <p:cNvSpPr>
            <a:spLocks noGrp="1" noChangeArrowheads="1"/>
          </p:cNvSpPr>
          <p:nvPr>
            <p:ph type="dt" sz="half" idx="10"/>
          </p:nvPr>
        </p:nvSpPr>
        <p:spPr>
          <a:ln/>
        </p:spPr>
        <p:txBody>
          <a:bodyPr/>
          <a:lstStyle>
            <a:lvl1pPr>
              <a:defRPr/>
            </a:lvl1pPr>
          </a:lstStyle>
          <a:p>
            <a:pPr>
              <a:defRPr/>
            </a:pPr>
            <a:fld id="{A15A37E5-B30B-4FF0-A792-B8B85E3C0EDC}" type="datetimeFigureOut">
              <a:rPr lang="cs-CZ"/>
              <a:pPr>
                <a:defRPr/>
              </a:pPr>
              <a:t>21.3.2012</a:t>
            </a:fld>
            <a:endParaRPr lang="cs-CZ"/>
          </a:p>
        </p:txBody>
      </p:sp>
      <p:sp>
        <p:nvSpPr>
          <p:cNvPr id="8" name="Rectangle 45"/>
          <p:cNvSpPr>
            <a:spLocks noGrp="1" noChangeArrowheads="1"/>
          </p:cNvSpPr>
          <p:nvPr>
            <p:ph type="ftr" sz="quarter" idx="11"/>
          </p:nvPr>
        </p:nvSpPr>
        <p:spPr>
          <a:ln/>
        </p:spPr>
        <p:txBody>
          <a:bodyPr/>
          <a:lstStyle>
            <a:lvl1pPr>
              <a:defRPr/>
            </a:lvl1pPr>
          </a:lstStyle>
          <a:p>
            <a:pPr>
              <a:defRPr/>
            </a:pPr>
            <a:endParaRPr lang="cs-CZ"/>
          </a:p>
        </p:txBody>
      </p:sp>
      <p:sp>
        <p:nvSpPr>
          <p:cNvPr id="9" name="Rectangle 46"/>
          <p:cNvSpPr>
            <a:spLocks noGrp="1" noChangeArrowheads="1"/>
          </p:cNvSpPr>
          <p:nvPr>
            <p:ph type="sldNum" sz="quarter" idx="12"/>
          </p:nvPr>
        </p:nvSpPr>
        <p:spPr>
          <a:ln/>
        </p:spPr>
        <p:txBody>
          <a:bodyPr/>
          <a:lstStyle>
            <a:lvl1pPr>
              <a:defRPr/>
            </a:lvl1pPr>
          </a:lstStyle>
          <a:p>
            <a:pPr>
              <a:defRPr/>
            </a:pPr>
            <a:fld id="{79F93863-1376-43F5-B1F3-AD43E3781225}"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Rectangle 44"/>
          <p:cNvSpPr>
            <a:spLocks noGrp="1" noChangeArrowheads="1"/>
          </p:cNvSpPr>
          <p:nvPr>
            <p:ph type="dt" sz="half" idx="10"/>
          </p:nvPr>
        </p:nvSpPr>
        <p:spPr>
          <a:ln/>
        </p:spPr>
        <p:txBody>
          <a:bodyPr/>
          <a:lstStyle>
            <a:lvl1pPr>
              <a:defRPr/>
            </a:lvl1pPr>
          </a:lstStyle>
          <a:p>
            <a:pPr>
              <a:defRPr/>
            </a:pPr>
            <a:fld id="{0E28E9E7-955C-496D-8F0F-29C0AA58602A}" type="datetimeFigureOut">
              <a:rPr lang="cs-CZ"/>
              <a:pPr>
                <a:defRPr/>
              </a:pPr>
              <a:t>21.3.2012</a:t>
            </a:fld>
            <a:endParaRPr lang="cs-CZ"/>
          </a:p>
        </p:txBody>
      </p:sp>
      <p:sp>
        <p:nvSpPr>
          <p:cNvPr id="4" name="Rectangle 45"/>
          <p:cNvSpPr>
            <a:spLocks noGrp="1" noChangeArrowheads="1"/>
          </p:cNvSpPr>
          <p:nvPr>
            <p:ph type="ftr" sz="quarter" idx="11"/>
          </p:nvPr>
        </p:nvSpPr>
        <p:spPr>
          <a:ln/>
        </p:spPr>
        <p:txBody>
          <a:bodyPr/>
          <a:lstStyle>
            <a:lvl1pPr>
              <a:defRPr/>
            </a:lvl1pPr>
          </a:lstStyle>
          <a:p>
            <a:pPr>
              <a:defRPr/>
            </a:pPr>
            <a:endParaRPr lang="cs-CZ"/>
          </a:p>
        </p:txBody>
      </p:sp>
      <p:sp>
        <p:nvSpPr>
          <p:cNvPr id="5" name="Rectangle 46"/>
          <p:cNvSpPr>
            <a:spLocks noGrp="1" noChangeArrowheads="1"/>
          </p:cNvSpPr>
          <p:nvPr>
            <p:ph type="sldNum" sz="quarter" idx="12"/>
          </p:nvPr>
        </p:nvSpPr>
        <p:spPr>
          <a:ln/>
        </p:spPr>
        <p:txBody>
          <a:bodyPr/>
          <a:lstStyle>
            <a:lvl1pPr>
              <a:defRPr/>
            </a:lvl1pPr>
          </a:lstStyle>
          <a:p>
            <a:pPr>
              <a:defRPr/>
            </a:pPr>
            <a:fld id="{E4E0355D-EED0-43D8-AD45-91504D9E3DC4}"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fld id="{453BB05D-1F19-4397-8F85-015B9092ADFB}" type="datetimeFigureOut">
              <a:rPr lang="cs-CZ"/>
              <a:pPr>
                <a:defRPr/>
              </a:pPr>
              <a:t>21.3.2012</a:t>
            </a:fld>
            <a:endParaRPr lang="cs-CZ"/>
          </a:p>
        </p:txBody>
      </p:sp>
      <p:sp>
        <p:nvSpPr>
          <p:cNvPr id="3" name="Rectangle 45"/>
          <p:cNvSpPr>
            <a:spLocks noGrp="1" noChangeArrowheads="1"/>
          </p:cNvSpPr>
          <p:nvPr>
            <p:ph type="ftr" sz="quarter" idx="11"/>
          </p:nvPr>
        </p:nvSpPr>
        <p:spPr>
          <a:ln/>
        </p:spPr>
        <p:txBody>
          <a:bodyPr/>
          <a:lstStyle>
            <a:lvl1pPr>
              <a:defRPr/>
            </a:lvl1pPr>
          </a:lstStyle>
          <a:p>
            <a:pPr>
              <a:defRPr/>
            </a:pPr>
            <a:endParaRPr lang="cs-CZ"/>
          </a:p>
        </p:txBody>
      </p:sp>
      <p:sp>
        <p:nvSpPr>
          <p:cNvPr id="4" name="Rectangle 46"/>
          <p:cNvSpPr>
            <a:spLocks noGrp="1" noChangeArrowheads="1"/>
          </p:cNvSpPr>
          <p:nvPr>
            <p:ph type="sldNum" sz="quarter" idx="12"/>
          </p:nvPr>
        </p:nvSpPr>
        <p:spPr>
          <a:ln/>
        </p:spPr>
        <p:txBody>
          <a:bodyPr/>
          <a:lstStyle>
            <a:lvl1pPr>
              <a:defRPr/>
            </a:lvl1pPr>
          </a:lstStyle>
          <a:p>
            <a:pPr>
              <a:defRPr/>
            </a:pPr>
            <a:fld id="{84E6F0B7-F1F0-46C1-A0CB-947851CC6DE7}"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fld id="{8D66A31B-4616-45BB-B0A6-B4E47B57712A}" type="datetimeFigureOut">
              <a:rPr lang="cs-CZ"/>
              <a:pPr>
                <a:defRPr/>
              </a:pPr>
              <a:t>21.3.2012</a:t>
            </a:fld>
            <a:endParaRPr lang="cs-CZ"/>
          </a:p>
        </p:txBody>
      </p:sp>
      <p:sp>
        <p:nvSpPr>
          <p:cNvPr id="6" name="Rectangle 45"/>
          <p:cNvSpPr>
            <a:spLocks noGrp="1" noChangeArrowheads="1"/>
          </p:cNvSpPr>
          <p:nvPr>
            <p:ph type="ftr" sz="quarter" idx="11"/>
          </p:nvPr>
        </p:nvSpPr>
        <p:spPr>
          <a:ln/>
        </p:spPr>
        <p:txBody>
          <a:bodyPr/>
          <a:lstStyle>
            <a:lvl1pPr>
              <a:defRPr/>
            </a:lvl1pPr>
          </a:lstStyle>
          <a:p>
            <a:pPr>
              <a:defRPr/>
            </a:pPr>
            <a:endParaRPr lang="cs-CZ"/>
          </a:p>
        </p:txBody>
      </p:sp>
      <p:sp>
        <p:nvSpPr>
          <p:cNvPr id="7" name="Rectangle 46"/>
          <p:cNvSpPr>
            <a:spLocks noGrp="1" noChangeArrowheads="1"/>
          </p:cNvSpPr>
          <p:nvPr>
            <p:ph type="sldNum" sz="quarter" idx="12"/>
          </p:nvPr>
        </p:nvSpPr>
        <p:spPr>
          <a:ln/>
        </p:spPr>
        <p:txBody>
          <a:bodyPr/>
          <a:lstStyle>
            <a:lvl1pPr>
              <a:defRPr/>
            </a:lvl1pPr>
          </a:lstStyle>
          <a:p>
            <a:pPr>
              <a:defRPr/>
            </a:pPr>
            <a:fld id="{BE16C002-DC3C-4EA3-A9F3-077A8809E6B0}"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fld id="{C7C5EE34-7D63-4922-90FF-4863A385654E}" type="datetimeFigureOut">
              <a:rPr lang="cs-CZ"/>
              <a:pPr>
                <a:defRPr/>
              </a:pPr>
              <a:t>21.3.2012</a:t>
            </a:fld>
            <a:endParaRPr lang="cs-CZ"/>
          </a:p>
        </p:txBody>
      </p:sp>
      <p:sp>
        <p:nvSpPr>
          <p:cNvPr id="6" name="Rectangle 45"/>
          <p:cNvSpPr>
            <a:spLocks noGrp="1" noChangeArrowheads="1"/>
          </p:cNvSpPr>
          <p:nvPr>
            <p:ph type="ftr" sz="quarter" idx="11"/>
          </p:nvPr>
        </p:nvSpPr>
        <p:spPr>
          <a:ln/>
        </p:spPr>
        <p:txBody>
          <a:bodyPr/>
          <a:lstStyle>
            <a:lvl1pPr>
              <a:defRPr/>
            </a:lvl1pPr>
          </a:lstStyle>
          <a:p>
            <a:pPr>
              <a:defRPr/>
            </a:pPr>
            <a:endParaRPr lang="cs-CZ"/>
          </a:p>
        </p:txBody>
      </p:sp>
      <p:sp>
        <p:nvSpPr>
          <p:cNvPr id="7" name="Rectangle 46"/>
          <p:cNvSpPr>
            <a:spLocks noGrp="1" noChangeArrowheads="1"/>
          </p:cNvSpPr>
          <p:nvPr>
            <p:ph type="sldNum" sz="quarter" idx="12"/>
          </p:nvPr>
        </p:nvSpPr>
        <p:spPr>
          <a:ln/>
        </p:spPr>
        <p:txBody>
          <a:bodyPr/>
          <a:lstStyle>
            <a:lvl1pPr>
              <a:defRPr/>
            </a:lvl1pPr>
          </a:lstStyle>
          <a:p>
            <a:pPr>
              <a:defRPr/>
            </a:pPr>
            <a:fld id="{A5D1580F-C900-472C-A8FE-2911D6AF4A50}"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7885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cs-CZ"/>
            </a:p>
          </p:txBody>
        </p:sp>
        <p:sp>
          <p:nvSpPr>
            <p:cNvPr id="7885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cs-CZ"/>
            </a:p>
          </p:txBody>
        </p:sp>
        <p:sp>
          <p:nvSpPr>
            <p:cNvPr id="7885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cs-CZ"/>
            </a:p>
          </p:txBody>
        </p:sp>
        <p:sp>
          <p:nvSpPr>
            <p:cNvPr id="7885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cs-CZ"/>
            </a:p>
          </p:txBody>
        </p:sp>
        <p:sp>
          <p:nvSpPr>
            <p:cNvPr id="7885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cs-CZ"/>
            </a:p>
          </p:txBody>
        </p:sp>
        <p:sp>
          <p:nvSpPr>
            <p:cNvPr id="7885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cs-CZ"/>
            </a:p>
          </p:txBody>
        </p:sp>
        <p:sp>
          <p:nvSpPr>
            <p:cNvPr id="7885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cs-CZ"/>
            </a:p>
          </p:txBody>
        </p:sp>
        <p:sp>
          <p:nvSpPr>
            <p:cNvPr id="7885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cs-CZ"/>
            </a:p>
          </p:txBody>
        </p:sp>
        <p:sp>
          <p:nvSpPr>
            <p:cNvPr id="7885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cs-CZ"/>
            </a:p>
          </p:txBody>
        </p:sp>
        <p:sp>
          <p:nvSpPr>
            <p:cNvPr id="7886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cs-CZ"/>
            </a:p>
          </p:txBody>
        </p:sp>
        <p:sp>
          <p:nvSpPr>
            <p:cNvPr id="7886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cs-CZ"/>
            </a:p>
          </p:txBody>
        </p:sp>
        <p:sp>
          <p:nvSpPr>
            <p:cNvPr id="7886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cs-CZ"/>
            </a:p>
          </p:txBody>
        </p:sp>
        <p:sp>
          <p:nvSpPr>
            <p:cNvPr id="7886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cs-CZ"/>
            </a:p>
          </p:txBody>
        </p:sp>
        <p:sp>
          <p:nvSpPr>
            <p:cNvPr id="7886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cs-CZ"/>
            </a:p>
          </p:txBody>
        </p:sp>
        <p:sp>
          <p:nvSpPr>
            <p:cNvPr id="7886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cs-CZ"/>
            </a:p>
          </p:txBody>
        </p:sp>
        <p:sp>
          <p:nvSpPr>
            <p:cNvPr id="7886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cs-CZ"/>
            </a:p>
          </p:txBody>
        </p:sp>
        <p:sp>
          <p:nvSpPr>
            <p:cNvPr id="7886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cs-CZ"/>
            </a:p>
          </p:txBody>
        </p:sp>
        <p:sp>
          <p:nvSpPr>
            <p:cNvPr id="7886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cs-CZ"/>
            </a:p>
          </p:txBody>
        </p:sp>
        <p:sp>
          <p:nvSpPr>
            <p:cNvPr id="7886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cs-CZ"/>
            </a:p>
          </p:txBody>
        </p:sp>
        <p:sp>
          <p:nvSpPr>
            <p:cNvPr id="7887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cs-CZ"/>
            </a:p>
          </p:txBody>
        </p:sp>
        <p:sp>
          <p:nvSpPr>
            <p:cNvPr id="7887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cs-CZ"/>
            </a:p>
          </p:txBody>
        </p:sp>
        <p:sp>
          <p:nvSpPr>
            <p:cNvPr id="7887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cs-CZ"/>
            </a:p>
          </p:txBody>
        </p:sp>
        <p:sp>
          <p:nvSpPr>
            <p:cNvPr id="7887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cs-CZ"/>
            </a:p>
          </p:txBody>
        </p:sp>
        <p:sp>
          <p:nvSpPr>
            <p:cNvPr id="7887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cs-CZ"/>
            </a:p>
          </p:txBody>
        </p:sp>
        <p:sp>
          <p:nvSpPr>
            <p:cNvPr id="7887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cs-CZ"/>
            </a:p>
          </p:txBody>
        </p:sp>
        <p:sp>
          <p:nvSpPr>
            <p:cNvPr id="7887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cs-CZ"/>
            </a:p>
          </p:txBody>
        </p:sp>
        <p:sp>
          <p:nvSpPr>
            <p:cNvPr id="7887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cs-CZ"/>
            </a:p>
          </p:txBody>
        </p:sp>
        <p:sp>
          <p:nvSpPr>
            <p:cNvPr id="7887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cs-CZ"/>
            </a:p>
          </p:txBody>
        </p:sp>
        <p:sp>
          <p:nvSpPr>
            <p:cNvPr id="7887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cs-CZ"/>
            </a:p>
          </p:txBody>
        </p:sp>
        <p:sp>
          <p:nvSpPr>
            <p:cNvPr id="7888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cs-CZ"/>
            </a:p>
          </p:txBody>
        </p:sp>
        <p:sp>
          <p:nvSpPr>
            <p:cNvPr id="7888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cs-CZ"/>
            </a:p>
          </p:txBody>
        </p:sp>
        <p:sp>
          <p:nvSpPr>
            <p:cNvPr id="7888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cs-CZ"/>
            </a:p>
          </p:txBody>
        </p:sp>
        <p:sp>
          <p:nvSpPr>
            <p:cNvPr id="7888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cs-CZ"/>
            </a:p>
          </p:txBody>
        </p:sp>
        <p:sp>
          <p:nvSpPr>
            <p:cNvPr id="7888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cs-CZ"/>
            </a:p>
          </p:txBody>
        </p:sp>
        <p:sp>
          <p:nvSpPr>
            <p:cNvPr id="7888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cs-CZ"/>
            </a:p>
          </p:txBody>
        </p:sp>
        <p:sp>
          <p:nvSpPr>
            <p:cNvPr id="7888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cs-CZ"/>
            </a:p>
          </p:txBody>
        </p:sp>
        <p:grpSp>
          <p:nvGrpSpPr>
            <p:cNvPr id="1068" name="Group 39"/>
            <p:cNvGrpSpPr>
              <a:grpSpLocks/>
            </p:cNvGrpSpPr>
            <p:nvPr userDrawn="1"/>
          </p:nvGrpSpPr>
          <p:grpSpPr bwMode="auto">
            <a:xfrm>
              <a:off x="0" y="1632"/>
              <a:ext cx="5758" cy="1858"/>
              <a:chOff x="0" y="1632"/>
              <a:chExt cx="5758" cy="1858"/>
            </a:xfrm>
          </p:grpSpPr>
          <p:sp>
            <p:nvSpPr>
              <p:cNvPr id="7888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cs-CZ"/>
              </a:p>
            </p:txBody>
          </p:sp>
          <p:sp>
            <p:nvSpPr>
              <p:cNvPr id="7888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cs-CZ"/>
              </a:p>
            </p:txBody>
          </p:sp>
        </p:grpSp>
      </p:grpSp>
      <p:sp>
        <p:nvSpPr>
          <p:cNvPr id="78890"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7889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78892"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fld id="{1602239E-74D4-4502-92C8-0229F0D2DE12}" type="datetimeFigureOut">
              <a:rPr lang="cs-CZ"/>
              <a:pPr>
                <a:defRPr/>
              </a:pPr>
              <a:t>21.3.2012</a:t>
            </a:fld>
            <a:endParaRPr lang="cs-CZ"/>
          </a:p>
        </p:txBody>
      </p:sp>
      <p:sp>
        <p:nvSpPr>
          <p:cNvPr id="78893"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cs-CZ"/>
          </a:p>
        </p:txBody>
      </p:sp>
      <p:sp>
        <p:nvSpPr>
          <p:cNvPr id="78894"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AB910401-1CB7-4490-83DA-A4CD286D0428}" type="slidenum">
              <a:rPr lang="cs-CZ"/>
              <a:pPr>
                <a:defRPr/>
              </a:pPr>
              <a:t>‹#›</a:t>
            </a:fld>
            <a:endParaRPr lang="cs-CZ"/>
          </a:p>
        </p:txBody>
      </p:sp>
    </p:spTree>
  </p:cSld>
  <p:clrMap bg1="dk2" tx1="lt1" bg2="dk1" tx2="lt2" accent1="accent1" accent2="accent2" accent3="accent3" accent4="accent4" accent5="accent5" accent6="accent6" hlink="hlink" folHlink="folHlink"/>
  <p:sldLayoutIdLst>
    <p:sldLayoutId id="2147483676"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cs-CZ"/>
          </a:p>
        </p:txBody>
      </p:sp>
      <p:sp>
        <p:nvSpPr>
          <p:cNvPr id="8397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91801F46-1009-4349-810B-ED673C074CB4}" type="slidenum">
              <a:rPr lang="cs-CZ"/>
              <a:pPr>
                <a:defRPr/>
              </a:pPr>
              <a:t>‹#›</a:t>
            </a:fld>
            <a:endParaRPr lang="cs-CZ"/>
          </a:p>
        </p:txBody>
      </p:sp>
      <p:grpSp>
        <p:nvGrpSpPr>
          <p:cNvPr id="13316" name="Group 4"/>
          <p:cNvGrpSpPr>
            <a:grpSpLocks/>
          </p:cNvGrpSpPr>
          <p:nvPr/>
        </p:nvGrpSpPr>
        <p:grpSpPr bwMode="auto">
          <a:xfrm>
            <a:off x="0" y="0"/>
            <a:ext cx="9144000" cy="546100"/>
            <a:chOff x="0" y="0"/>
            <a:chExt cx="5760" cy="344"/>
          </a:xfrm>
        </p:grpSpPr>
        <p:sp>
          <p:nvSpPr>
            <p:cNvPr id="8397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cs-CZ" sz="2400">
                <a:latin typeface="Times New Roman" pitchFamily="18" charset="0"/>
              </a:endParaRPr>
            </a:p>
          </p:txBody>
        </p:sp>
        <p:sp>
          <p:nvSpPr>
            <p:cNvPr id="8397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cs-CZ" sz="2400">
                <a:latin typeface="Times New Roman" pitchFamily="18" charset="0"/>
              </a:endParaRPr>
            </a:p>
          </p:txBody>
        </p:sp>
        <p:sp>
          <p:nvSpPr>
            <p:cNvPr id="8397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cs-CZ">
                <a:solidFill>
                  <a:schemeClr val="hlink"/>
                </a:solidFill>
              </a:endParaRPr>
            </a:p>
          </p:txBody>
        </p:sp>
        <p:sp>
          <p:nvSpPr>
            <p:cNvPr id="8397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cs-CZ">
                <a:solidFill>
                  <a:schemeClr val="hlink"/>
                </a:solidFill>
              </a:endParaRPr>
            </a:p>
          </p:txBody>
        </p:sp>
        <p:sp>
          <p:nvSpPr>
            <p:cNvPr id="8397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cs-CZ">
                <a:solidFill>
                  <a:schemeClr val="accent2"/>
                </a:solidFill>
              </a:endParaRPr>
            </a:p>
          </p:txBody>
        </p:sp>
        <p:sp>
          <p:nvSpPr>
            <p:cNvPr id="8397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cs-CZ">
                <a:solidFill>
                  <a:schemeClr val="hlink"/>
                </a:solidFill>
              </a:endParaRPr>
            </a:p>
          </p:txBody>
        </p:sp>
        <p:sp>
          <p:nvSpPr>
            <p:cNvPr id="8397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cs-CZ" sz="2400">
                <a:latin typeface="Times New Roman" pitchFamily="18" charset="0"/>
              </a:endParaRPr>
            </a:p>
          </p:txBody>
        </p:sp>
        <p:sp>
          <p:nvSpPr>
            <p:cNvPr id="8398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cs-CZ">
                <a:solidFill>
                  <a:schemeClr val="accent2"/>
                </a:solidFill>
              </a:endParaRPr>
            </a:p>
          </p:txBody>
        </p:sp>
        <p:sp>
          <p:nvSpPr>
            <p:cNvPr id="8398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cs-CZ">
                <a:solidFill>
                  <a:schemeClr val="accent2"/>
                </a:solidFill>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8398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fld id="{856760BB-5113-4A1D-9F99-7A23FD165784}" type="datetimeFigureOut">
              <a:rPr lang="cs-CZ"/>
              <a:pPr>
                <a:defRPr/>
              </a:pPr>
              <a:t>21.3.2012</a:t>
            </a:fld>
            <a:endParaRPr lang="cs-CZ"/>
          </a:p>
        </p:txBody>
      </p:sp>
    </p:spTree>
  </p:cSld>
  <p:clrMap bg1="lt1" tx1="dk1" bg2="lt2" tx2="dk2" accent1="accent1" accent2="accent2" accent3="accent3" accent4="accent4" accent5="accent5" accent6="accent6" hlink="hlink" folHlink="folHlink"/>
  <p:sldLayoutIdLst>
    <p:sldLayoutId id="2147483677"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7.xml"/><Relationship Id="rId5" Type="http://schemas.openxmlformats.org/officeDocument/2006/relationships/image" Target="../media/image14.jpeg"/><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http://www.starestroje.cz/pozadi/papir.jpg" TargetMode="External"/><Relationship Id="rId1" Type="http://schemas.openxmlformats.org/officeDocument/2006/relationships/slideLayout" Target="../slideLayouts/slideLayout1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cs.wikipedia.org/w/index.php?title=Marian_Smoluchowski&amp;action=edit&amp;redlink=1" TargetMode="External"/><Relationship Id="rId2" Type="http://schemas.openxmlformats.org/officeDocument/2006/relationships/hyperlink" Target="http://cs.wikipedia.org/w/index.php?title=Leo_Szilard&amp;action=edit&amp;redlink=1"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9.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1341438"/>
            <a:ext cx="8748713" cy="358775"/>
          </a:xfrm>
        </p:spPr>
        <p:txBody>
          <a:bodyPr/>
          <a:lstStyle/>
          <a:p>
            <a:pPr eaLnBrk="1" hangingPunct="1">
              <a:defRPr/>
            </a:pPr>
            <a:r>
              <a:rPr lang="cs-CZ" sz="4800">
                <a:solidFill>
                  <a:srgbClr val="FFFF99"/>
                </a:solidFill>
              </a:rPr>
              <a:t/>
            </a:r>
            <a:br>
              <a:rPr lang="cs-CZ" sz="4800">
                <a:solidFill>
                  <a:srgbClr val="FFFF99"/>
                </a:solidFill>
              </a:rPr>
            </a:br>
            <a:r>
              <a:rPr lang="cs-CZ" sz="4800">
                <a:solidFill>
                  <a:srgbClr val="FFFF99"/>
                </a:solidFill>
              </a:rPr>
              <a:t>Přednášky z lékařské biofyziky</a:t>
            </a:r>
            <a:br>
              <a:rPr lang="cs-CZ" sz="4800">
                <a:solidFill>
                  <a:srgbClr val="FFFF99"/>
                </a:solidFill>
              </a:rPr>
            </a:br>
            <a:r>
              <a:rPr lang="cs-CZ" sz="4800">
                <a:solidFill>
                  <a:srgbClr val="FFFF99"/>
                </a:solidFill>
              </a:rPr>
              <a:t>Bioenergetika pro obor: </a:t>
            </a:r>
            <a:br>
              <a:rPr lang="cs-CZ" sz="4800">
                <a:solidFill>
                  <a:srgbClr val="FFFF99"/>
                </a:solidFill>
              </a:rPr>
            </a:br>
            <a:r>
              <a:rPr lang="cs-CZ" sz="4800">
                <a:solidFill>
                  <a:srgbClr val="66FF33"/>
                </a:solidFill>
              </a:rPr>
              <a:t>Nutriční terapeut</a:t>
            </a:r>
            <a:br>
              <a:rPr lang="cs-CZ" sz="4800">
                <a:solidFill>
                  <a:srgbClr val="66FF33"/>
                </a:solidFill>
              </a:rPr>
            </a:br>
            <a:r>
              <a:rPr lang="cs-CZ" sz="4800">
                <a:solidFill>
                  <a:srgbClr val="66FF33"/>
                </a:solidFill>
              </a:rPr>
              <a:t>2011/2012 </a:t>
            </a:r>
            <a:br>
              <a:rPr lang="cs-CZ" sz="4800">
                <a:solidFill>
                  <a:srgbClr val="66FF33"/>
                </a:solidFill>
              </a:rPr>
            </a:br>
            <a:endParaRPr lang="cs-CZ" sz="2800">
              <a:solidFill>
                <a:srgbClr val="66FF33"/>
              </a:solidFill>
            </a:endParaRPr>
          </a:p>
        </p:txBody>
      </p:sp>
      <p:sp>
        <p:nvSpPr>
          <p:cNvPr id="2051" name="Rectangle 3"/>
          <p:cNvSpPr>
            <a:spLocks noGrp="1" noChangeArrowheads="1"/>
          </p:cNvSpPr>
          <p:nvPr>
            <p:ph type="subTitle" idx="4294967295"/>
          </p:nvPr>
        </p:nvSpPr>
        <p:spPr>
          <a:xfrm>
            <a:off x="1258888" y="5661025"/>
            <a:ext cx="6400800" cy="792163"/>
          </a:xfrm>
        </p:spPr>
        <p:txBody>
          <a:bodyPr/>
          <a:lstStyle/>
          <a:p>
            <a:pPr marL="0" indent="0" algn="ctr" eaLnBrk="1" hangingPunct="1">
              <a:buFont typeface="Wingdings" pitchFamily="2" charset="2"/>
              <a:buNone/>
              <a:defRPr/>
            </a:pPr>
            <a:r>
              <a:rPr lang="cs-CZ" sz="4400" b="1">
                <a:solidFill>
                  <a:srgbClr val="FFFFCC"/>
                </a:solidFill>
              </a:rPr>
              <a:t>Termodynamika I</a:t>
            </a:r>
          </a:p>
        </p:txBody>
      </p:sp>
      <p:pic>
        <p:nvPicPr>
          <p:cNvPr id="2053" name="Picture 5" descr="o_watt"/>
          <p:cNvPicPr>
            <a:picLocks noChangeAspect="1" noChangeArrowheads="1"/>
          </p:cNvPicPr>
          <p:nvPr/>
        </p:nvPicPr>
        <p:blipFill>
          <a:blip r:embed="rId2"/>
          <a:srcRect/>
          <a:stretch>
            <a:fillRect/>
          </a:stretch>
        </p:blipFill>
        <p:spPr bwMode="auto">
          <a:xfrm>
            <a:off x="323850" y="3500438"/>
            <a:ext cx="1484313" cy="1944687"/>
          </a:xfrm>
          <a:prstGeom prst="rect">
            <a:avLst/>
          </a:prstGeom>
          <a:noFill/>
          <a:ln w="76200">
            <a:solidFill>
              <a:srgbClr val="99CC00"/>
            </a:solidFill>
            <a:miter lim="800000"/>
            <a:headEnd/>
            <a:tailEnd/>
          </a:ln>
        </p:spPr>
      </p:pic>
      <p:sp>
        <p:nvSpPr>
          <p:cNvPr id="2054" name="Rectangle 6"/>
          <p:cNvSpPr>
            <a:spLocks noChangeArrowheads="1"/>
          </p:cNvSpPr>
          <p:nvPr/>
        </p:nvSpPr>
        <p:spPr bwMode="auto">
          <a:xfrm>
            <a:off x="1908175" y="4365625"/>
            <a:ext cx="2003425" cy="403225"/>
          </a:xfrm>
          <a:prstGeom prst="rect">
            <a:avLst/>
          </a:prstGeom>
          <a:noFill/>
          <a:ln w="9525">
            <a:noFill/>
            <a:miter lim="800000"/>
            <a:headEnd/>
            <a:tailEnd/>
          </a:ln>
        </p:spPr>
        <p:txBody>
          <a:bodyPr tIns="25392" bIns="12696" anchor="ctr">
            <a:spAutoFit/>
          </a:bodyPr>
          <a:lstStyle/>
          <a:p>
            <a:r>
              <a:rPr lang="cs-CZ" sz="1200" b="1">
                <a:solidFill>
                  <a:srgbClr val="FFFFCC"/>
                </a:solidFill>
              </a:rPr>
              <a:t>JAMES WATT</a:t>
            </a:r>
          </a:p>
          <a:p>
            <a:r>
              <a:rPr lang="cs-CZ" sz="1200" b="1">
                <a:solidFill>
                  <a:srgbClr val="FFFFCC"/>
                </a:solidFill>
              </a:rPr>
              <a:t>19.1.1736 - 19.8.1819</a:t>
            </a:r>
            <a:endParaRPr lang="cs-CZ" sz="1200"/>
          </a:p>
        </p:txBody>
      </p:sp>
      <p:pic>
        <p:nvPicPr>
          <p:cNvPr id="2056" name="Picture 8" descr="pstroj444"/>
          <p:cNvPicPr>
            <a:picLocks noChangeAspect="1" noChangeArrowheads="1" noCrop="1"/>
          </p:cNvPicPr>
          <p:nvPr/>
        </p:nvPicPr>
        <p:blipFill>
          <a:blip r:embed="rId3"/>
          <a:srcRect/>
          <a:stretch>
            <a:fillRect/>
          </a:stretch>
        </p:blipFill>
        <p:spPr bwMode="auto">
          <a:xfrm>
            <a:off x="4572000" y="3284538"/>
            <a:ext cx="3673475" cy="2251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from="(-#ppt_w/2)" to="(#ppt_x)" calcmode="lin" valueType="num">
                                      <p:cBhvr>
                                        <p:cTn id="7" dur="600" fill="hold">
                                          <p:stCondLst>
                                            <p:cond delay="0"/>
                                          </p:stCondLst>
                                        </p:cTn>
                                        <p:tgtEl>
                                          <p:spTgt spid="2050"/>
                                        </p:tgtEl>
                                        <p:attrNameLst>
                                          <p:attrName>ppt_x</p:attrName>
                                        </p:attrNameLst>
                                      </p:cBhvr>
                                    </p:anim>
                                    <p:anim from="0" to="-1.0" calcmode="lin" valueType="num">
                                      <p:cBhvr>
                                        <p:cTn id="8" dur="200" decel="50000" autoRev="1" fill="hold">
                                          <p:stCondLst>
                                            <p:cond delay="600"/>
                                          </p:stCondLst>
                                        </p:cTn>
                                        <p:tgtEl>
                                          <p:spTgt spid="2050"/>
                                        </p:tgtEl>
                                        <p:attrNameLst>
                                          <p:attrName>xshear</p:attrName>
                                        </p:attrNameLst>
                                      </p:cBhvr>
                                    </p:anim>
                                    <p:animScale>
                                      <p:cBhvr>
                                        <p:cTn id="9" dur="200" decel="100000" autoRev="1" fill="hold">
                                          <p:stCondLst>
                                            <p:cond delay="600"/>
                                          </p:stCondLst>
                                        </p:cTn>
                                        <p:tgtEl>
                                          <p:spTgt spid="2050"/>
                                        </p:tgtEl>
                                      </p:cBhvr>
                                      <p:from x="100000" y="100000"/>
                                      <p:to x="80000" y="100000"/>
                                    </p:animScale>
                                    <p:anim by="(#ppt_h/3+#ppt_w*0.1)" calcmode="lin" valueType="num">
                                      <p:cBhvr additive="sum">
                                        <p:cTn id="10" dur="200" decel="100000" autoRev="1" fill="hold">
                                          <p:stCondLst>
                                            <p:cond delay="600"/>
                                          </p:stCondLst>
                                        </p:cTn>
                                        <p:tgtEl>
                                          <p:spTgt spid="2050"/>
                                        </p:tgtEl>
                                        <p:attrNameLst>
                                          <p:attrName>ppt_x</p:attrName>
                                        </p:attrNameLst>
                                      </p:cBhvr>
                                    </p:anim>
                                  </p:childTnLst>
                                </p:cTn>
                              </p:par>
                            </p:childTnLst>
                          </p:cTn>
                        </p:par>
                        <p:par>
                          <p:cTn id="11" fill="hold">
                            <p:stCondLst>
                              <p:cond delay="1000"/>
                            </p:stCondLst>
                            <p:childTnLst>
                              <p:par>
                                <p:cTn id="12" presetID="51" presetClass="entr" presetSubtype="0" fill="hold" grpId="0" nodeType="afterEffect">
                                  <p:stCondLst>
                                    <p:cond delay="0"/>
                                  </p:stCondLst>
                                  <p:childTnLst>
                                    <p:set>
                                      <p:cBhvr>
                                        <p:cTn id="13" dur="1" fill="hold">
                                          <p:stCondLst>
                                            <p:cond delay="0"/>
                                          </p:stCondLst>
                                        </p:cTn>
                                        <p:tgtEl>
                                          <p:spTgt spid="2051">
                                            <p:txEl>
                                              <p:pRg st="0" end="0"/>
                                            </p:txEl>
                                          </p:spTgt>
                                        </p:tgtEl>
                                        <p:attrNameLst>
                                          <p:attrName>style.visibility</p:attrName>
                                        </p:attrNameLst>
                                      </p:cBhvr>
                                      <p:to>
                                        <p:strVal val="visible"/>
                                      </p:to>
                                    </p:set>
                                    <p:animEffect transition="in" filter="fade">
                                      <p:cBhvr>
                                        <p:cTn id="14" dur="770" decel="100000"/>
                                        <p:tgtEl>
                                          <p:spTgt spid="2051">
                                            <p:txEl>
                                              <p:pRg st="0" end="0"/>
                                            </p:txEl>
                                          </p:spTgt>
                                        </p:tgtEl>
                                      </p:cBhvr>
                                    </p:animEffect>
                                    <p:animScale>
                                      <p:cBhvr>
                                        <p:cTn id="15" dur="770" decel="100000"/>
                                        <p:tgtEl>
                                          <p:spTgt spid="2051">
                                            <p:txEl>
                                              <p:pRg st="0" end="0"/>
                                            </p:txEl>
                                          </p:spTgt>
                                        </p:tgtEl>
                                      </p:cBhvr>
                                      <p:from x="10000" y="10000"/>
                                      <p:to x="200000" y="450000"/>
                                    </p:animScale>
                                    <p:animScale>
                                      <p:cBhvr>
                                        <p:cTn id="16" dur="1230" accel="100000" fill="hold">
                                          <p:stCondLst>
                                            <p:cond delay="770"/>
                                          </p:stCondLst>
                                        </p:cTn>
                                        <p:tgtEl>
                                          <p:spTgt spid="2051">
                                            <p:txEl>
                                              <p:pRg st="0" end="0"/>
                                            </p:txEl>
                                          </p:spTgt>
                                        </p:tgtEl>
                                      </p:cBhvr>
                                      <p:from x="200000" y="450000"/>
                                      <p:to x="100000" y="100000"/>
                                    </p:animScale>
                                    <p:set>
                                      <p:cBhvr>
                                        <p:cTn id="17" dur="770" fill="hold"/>
                                        <p:tgtEl>
                                          <p:spTgt spid="2051">
                                            <p:txEl>
                                              <p:pRg st="0" end="0"/>
                                            </p:txEl>
                                          </p:spTgt>
                                        </p:tgtEl>
                                        <p:attrNameLst>
                                          <p:attrName>ppt_x</p:attrName>
                                        </p:attrNameLst>
                                      </p:cBhvr>
                                      <p:to>
                                        <p:strVal val="(0.5)"/>
                                      </p:to>
                                    </p:set>
                                    <p:anim from="(0.5)" to="(#ppt_x)" calcmode="lin" valueType="num">
                                      <p:cBhvr>
                                        <p:cTn id="18" dur="1230" accel="100000" fill="hold">
                                          <p:stCondLst>
                                            <p:cond delay="770"/>
                                          </p:stCondLst>
                                        </p:cTn>
                                        <p:tgtEl>
                                          <p:spTgt spid="2051">
                                            <p:txEl>
                                              <p:pRg st="0" end="0"/>
                                            </p:txEl>
                                          </p:spTgt>
                                        </p:tgtEl>
                                        <p:attrNameLst>
                                          <p:attrName>ppt_x</p:attrName>
                                        </p:attrNameLst>
                                      </p:cBhvr>
                                    </p:anim>
                                    <p:set>
                                      <p:cBhvr>
                                        <p:cTn id="19" dur="770" fill="hold"/>
                                        <p:tgtEl>
                                          <p:spTgt spid="2051">
                                            <p:txEl>
                                              <p:pRg st="0" end="0"/>
                                            </p:txEl>
                                          </p:spTgt>
                                        </p:tgtEl>
                                        <p:attrNameLst>
                                          <p:attrName>ppt_y</p:attrName>
                                        </p:attrNameLst>
                                      </p:cBhvr>
                                      <p:to>
                                        <p:strVal val="(#ppt_y+0.4)"/>
                                      </p:to>
                                    </p:set>
                                    <p:anim from="(#ppt_y+0.4)" to="(#ppt_y)" calcmode="lin" valueType="num">
                                      <p:cBhvr>
                                        <p:cTn id="20" dur="1230" accel="100000" fill="hold">
                                          <p:stCondLst>
                                            <p:cond delay="770"/>
                                          </p:stCondLst>
                                        </p:cTn>
                                        <p:tgtEl>
                                          <p:spTgt spid="2051">
                                            <p:txEl>
                                              <p:pRg st="0" end="0"/>
                                            </p:txEl>
                                          </p:spTgt>
                                        </p:tgtEl>
                                        <p:attrNameLst>
                                          <p:attrName>ppt_y</p:attrName>
                                        </p:attrNameLst>
                                      </p:cBhvr>
                                    </p:anim>
                                  </p:childTnLst>
                                </p:cTn>
                              </p:par>
                            </p:childTnLst>
                          </p:cTn>
                        </p:par>
                        <p:par>
                          <p:cTn id="21" fill="hold">
                            <p:stCondLst>
                              <p:cond delay="3000"/>
                            </p:stCondLst>
                            <p:childTnLst>
                              <p:par>
                                <p:cTn id="22" presetID="49" presetClass="entr" presetSubtype="0" decel="100000" fill="hold" nodeType="afterEffect">
                                  <p:stCondLst>
                                    <p:cond delay="0"/>
                                  </p:stCondLst>
                                  <p:childTnLst>
                                    <p:set>
                                      <p:cBhvr>
                                        <p:cTn id="23" dur="1" fill="hold">
                                          <p:stCondLst>
                                            <p:cond delay="0"/>
                                          </p:stCondLst>
                                        </p:cTn>
                                        <p:tgtEl>
                                          <p:spTgt spid="2056"/>
                                        </p:tgtEl>
                                        <p:attrNameLst>
                                          <p:attrName>style.visibility</p:attrName>
                                        </p:attrNameLst>
                                      </p:cBhvr>
                                      <p:to>
                                        <p:strVal val="visible"/>
                                      </p:to>
                                    </p:set>
                                    <p:anim calcmode="lin" valueType="num">
                                      <p:cBhvr>
                                        <p:cTn id="24" dur="500" fill="hold"/>
                                        <p:tgtEl>
                                          <p:spTgt spid="2056"/>
                                        </p:tgtEl>
                                        <p:attrNameLst>
                                          <p:attrName>ppt_w</p:attrName>
                                        </p:attrNameLst>
                                      </p:cBhvr>
                                      <p:tavLst>
                                        <p:tav tm="0">
                                          <p:val>
                                            <p:fltVal val="0"/>
                                          </p:val>
                                        </p:tav>
                                        <p:tav tm="100000">
                                          <p:val>
                                            <p:strVal val="#ppt_w"/>
                                          </p:val>
                                        </p:tav>
                                      </p:tavLst>
                                    </p:anim>
                                    <p:anim calcmode="lin" valueType="num">
                                      <p:cBhvr>
                                        <p:cTn id="25" dur="500" fill="hold"/>
                                        <p:tgtEl>
                                          <p:spTgt spid="2056"/>
                                        </p:tgtEl>
                                        <p:attrNameLst>
                                          <p:attrName>ppt_h</p:attrName>
                                        </p:attrNameLst>
                                      </p:cBhvr>
                                      <p:tavLst>
                                        <p:tav tm="0">
                                          <p:val>
                                            <p:fltVal val="0"/>
                                          </p:val>
                                        </p:tav>
                                        <p:tav tm="100000">
                                          <p:val>
                                            <p:strVal val="#ppt_h"/>
                                          </p:val>
                                        </p:tav>
                                      </p:tavLst>
                                    </p:anim>
                                    <p:anim calcmode="lin" valueType="num">
                                      <p:cBhvr>
                                        <p:cTn id="26" dur="500" fill="hold"/>
                                        <p:tgtEl>
                                          <p:spTgt spid="2056"/>
                                        </p:tgtEl>
                                        <p:attrNameLst>
                                          <p:attrName>style.rotation</p:attrName>
                                        </p:attrNameLst>
                                      </p:cBhvr>
                                      <p:tavLst>
                                        <p:tav tm="0">
                                          <p:val>
                                            <p:fltVal val="360"/>
                                          </p:val>
                                        </p:tav>
                                        <p:tav tm="100000">
                                          <p:val>
                                            <p:fltVal val="0"/>
                                          </p:val>
                                        </p:tav>
                                      </p:tavLst>
                                    </p:anim>
                                    <p:animEffect transition="in" filter="fade">
                                      <p:cBhvr>
                                        <p:cTn id="27" dur="500"/>
                                        <p:tgtEl>
                                          <p:spTgt spid="2056"/>
                                        </p:tgtEl>
                                      </p:cBhvr>
                                    </p:animEffect>
                                  </p:childTnLst>
                                </p:cTn>
                              </p:par>
                            </p:childTnLst>
                          </p:cTn>
                        </p:par>
                        <p:par>
                          <p:cTn id="28" fill="hold">
                            <p:stCondLst>
                              <p:cond delay="3500"/>
                            </p:stCondLst>
                            <p:childTnLst>
                              <p:par>
                                <p:cTn id="29" presetID="31" presetClass="entr" presetSubtype="0" fill="hold" nodeType="afterEffect">
                                  <p:stCondLst>
                                    <p:cond delay="0"/>
                                  </p:stCondLst>
                                  <p:iterate type="lt">
                                    <p:tmPct val="5000"/>
                                  </p:iterate>
                                  <p:childTnLst>
                                    <p:set>
                                      <p:cBhvr>
                                        <p:cTn id="30" dur="1" fill="hold">
                                          <p:stCondLst>
                                            <p:cond delay="0"/>
                                          </p:stCondLst>
                                        </p:cTn>
                                        <p:tgtEl>
                                          <p:spTgt spid="2053"/>
                                        </p:tgtEl>
                                        <p:attrNameLst>
                                          <p:attrName>style.visibility</p:attrName>
                                        </p:attrNameLst>
                                      </p:cBhvr>
                                      <p:to>
                                        <p:strVal val="visible"/>
                                      </p:to>
                                    </p:set>
                                    <p:anim calcmode="lin" valueType="num">
                                      <p:cBhvr>
                                        <p:cTn id="31" dur="1000" fill="hold"/>
                                        <p:tgtEl>
                                          <p:spTgt spid="2053"/>
                                        </p:tgtEl>
                                        <p:attrNameLst>
                                          <p:attrName>ppt_w</p:attrName>
                                        </p:attrNameLst>
                                      </p:cBhvr>
                                      <p:tavLst>
                                        <p:tav tm="0">
                                          <p:val>
                                            <p:fltVal val="0"/>
                                          </p:val>
                                        </p:tav>
                                        <p:tav tm="100000">
                                          <p:val>
                                            <p:strVal val="#ppt_w"/>
                                          </p:val>
                                        </p:tav>
                                      </p:tavLst>
                                    </p:anim>
                                    <p:anim calcmode="lin" valueType="num">
                                      <p:cBhvr>
                                        <p:cTn id="32" dur="1000" fill="hold"/>
                                        <p:tgtEl>
                                          <p:spTgt spid="2053"/>
                                        </p:tgtEl>
                                        <p:attrNameLst>
                                          <p:attrName>ppt_h</p:attrName>
                                        </p:attrNameLst>
                                      </p:cBhvr>
                                      <p:tavLst>
                                        <p:tav tm="0">
                                          <p:val>
                                            <p:fltVal val="0"/>
                                          </p:val>
                                        </p:tav>
                                        <p:tav tm="100000">
                                          <p:val>
                                            <p:strVal val="#ppt_h"/>
                                          </p:val>
                                        </p:tav>
                                      </p:tavLst>
                                    </p:anim>
                                    <p:anim calcmode="lin" valueType="num">
                                      <p:cBhvr>
                                        <p:cTn id="33" dur="1000" fill="hold"/>
                                        <p:tgtEl>
                                          <p:spTgt spid="2053"/>
                                        </p:tgtEl>
                                        <p:attrNameLst>
                                          <p:attrName>style.rotation</p:attrName>
                                        </p:attrNameLst>
                                      </p:cBhvr>
                                      <p:tavLst>
                                        <p:tav tm="0">
                                          <p:val>
                                            <p:fltVal val="90"/>
                                          </p:val>
                                        </p:tav>
                                        <p:tav tm="100000">
                                          <p:val>
                                            <p:fltVal val="0"/>
                                          </p:val>
                                        </p:tav>
                                      </p:tavLst>
                                    </p:anim>
                                    <p:animEffect transition="in" filter="fade">
                                      <p:cBhvr>
                                        <p:cTn id="34" dur="1000"/>
                                        <p:tgtEl>
                                          <p:spTgt spid="2053"/>
                                        </p:tgtEl>
                                      </p:cBhvr>
                                    </p:animEffect>
                                  </p:childTnLst>
                                </p:cTn>
                              </p:par>
                            </p:childTnLst>
                          </p:cTn>
                        </p:par>
                        <p:par>
                          <p:cTn id="35" fill="hold">
                            <p:stCondLst>
                              <p:cond delay="4500"/>
                            </p:stCondLst>
                            <p:childTnLst>
                              <p:par>
                                <p:cTn id="36" presetID="17" presetClass="entr" presetSubtype="10" fill="hold" grpId="0" nodeType="afterEffect">
                                  <p:stCondLst>
                                    <p:cond delay="0"/>
                                  </p:stCondLst>
                                  <p:childTnLst>
                                    <p:set>
                                      <p:cBhvr>
                                        <p:cTn id="37" dur="1" fill="hold">
                                          <p:stCondLst>
                                            <p:cond delay="0"/>
                                          </p:stCondLst>
                                        </p:cTn>
                                        <p:tgtEl>
                                          <p:spTgt spid="2054"/>
                                        </p:tgtEl>
                                        <p:attrNameLst>
                                          <p:attrName>style.visibility</p:attrName>
                                        </p:attrNameLst>
                                      </p:cBhvr>
                                      <p:to>
                                        <p:strVal val="visible"/>
                                      </p:to>
                                    </p:set>
                                    <p:anim calcmode="lin" valueType="num">
                                      <p:cBhvr>
                                        <p:cTn id="38" dur="500" fill="hold"/>
                                        <p:tgtEl>
                                          <p:spTgt spid="2054"/>
                                        </p:tgtEl>
                                        <p:attrNameLst>
                                          <p:attrName>ppt_w</p:attrName>
                                        </p:attrNameLst>
                                      </p:cBhvr>
                                      <p:tavLst>
                                        <p:tav tm="0">
                                          <p:val>
                                            <p:fltVal val="0"/>
                                          </p:val>
                                        </p:tav>
                                        <p:tav tm="100000">
                                          <p:val>
                                            <p:strVal val="#ppt_w"/>
                                          </p:val>
                                        </p:tav>
                                      </p:tavLst>
                                    </p:anim>
                                    <p:anim calcmode="lin" valueType="num">
                                      <p:cBhvr>
                                        <p:cTn id="39" dur="500" fill="hold"/>
                                        <p:tgtEl>
                                          <p:spTgt spid="20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P spid="20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p:txBody>
          <a:bodyPr/>
          <a:lstStyle/>
          <a:p>
            <a:pPr eaLnBrk="1" hangingPunct="1">
              <a:defRPr/>
            </a:pPr>
            <a:r>
              <a:rPr lang="cs-CZ" b="1">
                <a:solidFill>
                  <a:srgbClr val="FFFF99"/>
                </a:solidFill>
              </a:rPr>
              <a:t>Fototrofní organismy</a:t>
            </a:r>
          </a:p>
        </p:txBody>
      </p:sp>
      <p:sp>
        <p:nvSpPr>
          <p:cNvPr id="21506" name="Rectangle 3"/>
          <p:cNvSpPr>
            <a:spLocks noGrp="1" noChangeArrowheads="1"/>
          </p:cNvSpPr>
          <p:nvPr>
            <p:ph type="body" idx="4294967295"/>
          </p:nvPr>
        </p:nvSpPr>
        <p:spPr/>
        <p:txBody>
          <a:bodyPr/>
          <a:lstStyle/>
          <a:p>
            <a:pPr eaLnBrk="1" hangingPunct="1">
              <a:lnSpc>
                <a:spcPct val="90000"/>
              </a:lnSpc>
              <a:defRPr/>
            </a:pPr>
            <a:r>
              <a:rPr lang="cs-CZ" sz="2800">
                <a:solidFill>
                  <a:srgbClr val="FFFFCC"/>
                </a:solidFill>
              </a:rPr>
              <a:t>Fototrofie je způsob získávání energie pro budování organických sloučenin u fototrofních organismů. Tyto organismy </a:t>
            </a:r>
            <a:r>
              <a:rPr lang="cs-CZ" sz="2800">
                <a:solidFill>
                  <a:srgbClr val="FFFF00"/>
                </a:solidFill>
              </a:rPr>
              <a:t>získávají energii ze světla</a:t>
            </a:r>
            <a:r>
              <a:rPr lang="cs-CZ" sz="2800">
                <a:solidFill>
                  <a:srgbClr val="FFFFCC"/>
                </a:solidFill>
              </a:rPr>
              <a:t>. Jde zejména o </a:t>
            </a:r>
            <a:r>
              <a:rPr lang="cs-CZ" sz="2800">
                <a:solidFill>
                  <a:srgbClr val="33CC33"/>
                </a:solidFill>
              </a:rPr>
              <a:t>zelené rostliny, řasy, sinice a fotosyntetizující bakterie</a:t>
            </a:r>
            <a:r>
              <a:rPr lang="cs-CZ" sz="2800">
                <a:solidFill>
                  <a:srgbClr val="FFFFCC"/>
                </a:solidFill>
              </a:rPr>
              <a:t>. U všech těchto organismů se fototrofie pojí s autotrofií, existují však i fotoheterotrofní bakterie. Protipólem fototrofie je </a:t>
            </a:r>
            <a:r>
              <a:rPr lang="cs-CZ" sz="2800">
                <a:solidFill>
                  <a:srgbClr val="66FFFF"/>
                </a:solidFill>
              </a:rPr>
              <a:t>chemotrofie</a:t>
            </a:r>
            <a:r>
              <a:rPr lang="cs-CZ" sz="2800">
                <a:solidFill>
                  <a:srgbClr val="FFFFCC"/>
                </a:solidFill>
              </a:rPr>
              <a:t>, kdy je </a:t>
            </a:r>
            <a:r>
              <a:rPr lang="cs-CZ" sz="2800">
                <a:solidFill>
                  <a:srgbClr val="66FFFF"/>
                </a:solidFill>
              </a:rPr>
              <a:t>energie získávána rozkladem organických látek</a:t>
            </a:r>
            <a:r>
              <a:rPr lang="cs-CZ" sz="2800">
                <a:solidFill>
                  <a:srgbClr val="FFFFCC"/>
                </a:solidFill>
              </a:rPr>
              <a:t> vytvořených jinými organismy (organotrofie) či látek anorganického původu (litotrofie).</a:t>
            </a:r>
          </a:p>
          <a:p>
            <a:pPr eaLnBrk="1" hangingPunct="1">
              <a:lnSpc>
                <a:spcPct val="90000"/>
              </a:lnSpc>
              <a:defRPr/>
            </a:pPr>
            <a:endParaRPr lang="cs-CZ" sz="2800">
              <a:solidFill>
                <a:srgbClr val="FFFFCC"/>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p:txBody>
          <a:bodyPr/>
          <a:lstStyle/>
          <a:p>
            <a:pPr eaLnBrk="1" hangingPunct="1">
              <a:defRPr/>
            </a:pPr>
            <a:r>
              <a:rPr lang="cs-CZ" b="1">
                <a:solidFill>
                  <a:srgbClr val="FFFF99"/>
                </a:solidFill>
              </a:rPr>
              <a:t>Autotrofní organismy</a:t>
            </a:r>
          </a:p>
        </p:txBody>
      </p:sp>
      <p:sp>
        <p:nvSpPr>
          <p:cNvPr id="22530" name="Rectangle 3"/>
          <p:cNvSpPr>
            <a:spLocks noGrp="1" noChangeArrowheads="1"/>
          </p:cNvSpPr>
          <p:nvPr>
            <p:ph type="body" idx="4294967295"/>
          </p:nvPr>
        </p:nvSpPr>
        <p:spPr/>
        <p:txBody>
          <a:bodyPr/>
          <a:lstStyle/>
          <a:p>
            <a:pPr eaLnBrk="1" hangingPunct="1">
              <a:buFont typeface="Wingdings" pitchFamily="2" charset="2"/>
              <a:buNone/>
              <a:defRPr/>
            </a:pPr>
            <a:r>
              <a:rPr lang="cs-CZ"/>
              <a:t>   </a:t>
            </a:r>
            <a:r>
              <a:rPr lang="cs-CZ">
                <a:solidFill>
                  <a:schemeClr val="bg1"/>
                </a:solidFill>
              </a:rPr>
              <a:t>mají </a:t>
            </a:r>
            <a:r>
              <a:rPr lang="cs-CZ">
                <a:solidFill>
                  <a:srgbClr val="FF0066"/>
                </a:solidFill>
              </a:rPr>
              <a:t>schopnost z anorganických sloučenin (CO2+H2O) syntetizovat</a:t>
            </a:r>
            <a:r>
              <a:rPr lang="cs-CZ">
                <a:solidFill>
                  <a:schemeClr val="bg1"/>
                </a:solidFill>
              </a:rPr>
              <a:t> </a:t>
            </a:r>
            <a:r>
              <a:rPr lang="cs-CZ" b="1" i="1">
                <a:solidFill>
                  <a:srgbClr val="FF0066"/>
                </a:solidFill>
              </a:rPr>
              <a:t>glukózu</a:t>
            </a:r>
            <a:r>
              <a:rPr lang="cs-CZ">
                <a:solidFill>
                  <a:schemeClr val="bg1"/>
                </a:solidFill>
              </a:rPr>
              <a:t> = </a:t>
            </a:r>
            <a:r>
              <a:rPr lang="cs-CZ">
                <a:solidFill>
                  <a:srgbClr val="FFFF99"/>
                </a:solidFill>
              </a:rPr>
              <a:t>fotosyntéza</a:t>
            </a:r>
            <a:r>
              <a:rPr lang="cs-CZ">
                <a:solidFill>
                  <a:schemeClr val="bg1"/>
                </a:solidFill>
              </a:rPr>
              <a:t> - </a:t>
            </a:r>
            <a:r>
              <a:rPr lang="cs-CZ">
                <a:solidFill>
                  <a:srgbClr val="66FF33"/>
                </a:solidFill>
              </a:rPr>
              <a:t>zelené rostliny, některé řasy a bakterie </a:t>
            </a:r>
            <a:r>
              <a:rPr lang="cs-CZ" b="1">
                <a:solidFill>
                  <a:srgbClr val="66FF33"/>
                </a:solidFill>
              </a:rPr>
              <a:t>...</a:t>
            </a:r>
            <a:r>
              <a:rPr lang="cs-CZ">
                <a:solidFill>
                  <a:srgbClr val="66FF33"/>
                </a:solidFill>
              </a:rPr>
              <a:t/>
            </a:r>
            <a:br>
              <a:rPr lang="cs-CZ">
                <a:solidFill>
                  <a:srgbClr val="66FF33"/>
                </a:solidFill>
              </a:rPr>
            </a:br>
            <a:endParaRPr lang="cs-CZ">
              <a:solidFill>
                <a:srgbClr val="66FF3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idx="4294967295"/>
          </p:nvPr>
        </p:nvSpPr>
        <p:spPr/>
        <p:txBody>
          <a:bodyPr/>
          <a:lstStyle/>
          <a:p>
            <a:pPr eaLnBrk="1" hangingPunct="1">
              <a:defRPr/>
            </a:pPr>
            <a:r>
              <a:rPr lang="cs-CZ" sz="4000">
                <a:solidFill>
                  <a:srgbClr val="FFFF99"/>
                </a:solidFill>
              </a:rPr>
              <a:t>Klasická a statická termodynamika</a:t>
            </a:r>
          </a:p>
        </p:txBody>
      </p:sp>
      <p:sp>
        <p:nvSpPr>
          <p:cNvPr id="51202" name="Rectangle 3"/>
          <p:cNvSpPr>
            <a:spLocks noGrp="1" noChangeArrowheads="1"/>
          </p:cNvSpPr>
          <p:nvPr>
            <p:ph type="body" idx="4294967295"/>
          </p:nvPr>
        </p:nvSpPr>
        <p:spPr/>
        <p:txBody>
          <a:bodyPr/>
          <a:lstStyle/>
          <a:p>
            <a:pPr eaLnBrk="1" hangingPunct="1">
              <a:defRPr/>
            </a:pPr>
            <a:r>
              <a:rPr lang="cs-CZ" sz="2800"/>
              <a:t>Starší:</a:t>
            </a:r>
            <a:r>
              <a:rPr lang="cs-CZ" sz="2800">
                <a:solidFill>
                  <a:schemeClr val="bg1"/>
                </a:solidFill>
              </a:rPr>
              <a:t> </a:t>
            </a:r>
            <a:r>
              <a:rPr lang="cs-CZ" sz="2800" b="1" i="1" u="sng">
                <a:solidFill>
                  <a:srgbClr val="FF0066"/>
                </a:solidFill>
              </a:rPr>
              <a:t>Klasická t.</a:t>
            </a:r>
            <a:r>
              <a:rPr lang="cs-CZ" sz="2800">
                <a:solidFill>
                  <a:schemeClr val="bg1"/>
                </a:solidFill>
              </a:rPr>
              <a:t> </a:t>
            </a:r>
            <a:r>
              <a:rPr lang="cs-CZ" sz="2800"/>
              <a:t>(fenomenologická), pouze makrostruktura systémů (19.stol.atomy, molekuly…..neurčité znalosti). Termodynamický systém – spojité prostředí (kontinuum).</a:t>
            </a:r>
          </a:p>
          <a:p>
            <a:pPr eaLnBrk="1" hangingPunct="1">
              <a:defRPr/>
            </a:pPr>
            <a:r>
              <a:rPr lang="cs-CZ" sz="2800"/>
              <a:t>Modernější:</a:t>
            </a:r>
            <a:r>
              <a:rPr lang="cs-CZ" sz="2800">
                <a:solidFill>
                  <a:schemeClr val="bg1"/>
                </a:solidFill>
              </a:rPr>
              <a:t> </a:t>
            </a:r>
            <a:r>
              <a:rPr lang="cs-CZ" sz="2800" b="1" i="1" u="sng">
                <a:solidFill>
                  <a:srgbClr val="FF0066"/>
                </a:solidFill>
              </a:rPr>
              <a:t>Statistická t.</a:t>
            </a:r>
            <a:r>
              <a:rPr lang="cs-CZ" sz="2800">
                <a:solidFill>
                  <a:schemeClr val="bg1"/>
                </a:solidFill>
              </a:rPr>
              <a:t> </a:t>
            </a:r>
            <a:r>
              <a:rPr lang="cs-CZ" sz="2800"/>
              <a:t>(statická fyzika), matematicky náročnější,vychází z mikrostruktury systému, odvození termodynamických zákonů.</a:t>
            </a:r>
          </a:p>
          <a:p>
            <a:pPr eaLnBrk="1" hangingPunct="1">
              <a:buFont typeface="Wingdings" pitchFamily="2" charset="2"/>
              <a:buNone/>
              <a:defRPr/>
            </a:pPr>
            <a:r>
              <a:rPr lang="cs-CZ" sz="2800"/>
              <a:t> </a:t>
            </a:r>
            <a:r>
              <a:rPr lang="cs-CZ" sz="2800" i="1"/>
              <a:t>( v našem výkladu – pouze klasická t., nebude-li uvedeno jinak ,)</a:t>
            </a:r>
          </a:p>
          <a:p>
            <a:pPr eaLnBrk="1" hangingPunct="1">
              <a:buFont typeface="Wingdings" pitchFamily="2" charset="2"/>
              <a:buNone/>
              <a:defRPr/>
            </a:pPr>
            <a:endParaRPr lang="cs-CZ" sz="2800" i="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p:txBody>
          <a:bodyPr/>
          <a:lstStyle/>
          <a:p>
            <a:pPr eaLnBrk="1" hangingPunct="1">
              <a:defRPr/>
            </a:pPr>
            <a:r>
              <a:rPr lang="cs-CZ" sz="4000">
                <a:solidFill>
                  <a:srgbClr val="FFFF99"/>
                </a:solidFill>
              </a:rPr>
              <a:t>Rovnovážná a nerovnovážná termodynamika</a:t>
            </a:r>
          </a:p>
        </p:txBody>
      </p:sp>
      <p:sp>
        <p:nvSpPr>
          <p:cNvPr id="25602" name="Rectangle 3"/>
          <p:cNvSpPr>
            <a:spLocks noGrp="1" noChangeArrowheads="1"/>
          </p:cNvSpPr>
          <p:nvPr>
            <p:ph type="body" idx="4294967295"/>
          </p:nvPr>
        </p:nvSpPr>
        <p:spPr/>
        <p:txBody>
          <a:bodyPr/>
          <a:lstStyle/>
          <a:p>
            <a:pPr eaLnBrk="1" hangingPunct="1">
              <a:defRPr/>
            </a:pPr>
            <a:r>
              <a:rPr lang="cs-CZ" b="1">
                <a:solidFill>
                  <a:srgbClr val="FFFF00"/>
                </a:solidFill>
              </a:rPr>
              <a:t>Rovnovážná termodynamika</a:t>
            </a:r>
            <a:r>
              <a:rPr lang="cs-CZ"/>
              <a:t> - zabývá se studiem termodynamických systémů blízko rovnovážného stavu</a:t>
            </a:r>
          </a:p>
          <a:p>
            <a:pPr eaLnBrk="1" hangingPunct="1">
              <a:buFont typeface="Wingdings" pitchFamily="2" charset="2"/>
              <a:buNone/>
              <a:defRPr/>
            </a:pPr>
            <a:r>
              <a:rPr lang="cs-CZ" b="1" i="1"/>
              <a:t>Klasická termodynamika</a:t>
            </a:r>
          </a:p>
          <a:p>
            <a:pPr eaLnBrk="1" hangingPunct="1">
              <a:buFont typeface="Wingdings" pitchFamily="2" charset="2"/>
              <a:buNone/>
              <a:defRPr/>
            </a:pPr>
            <a:r>
              <a:rPr lang="cs-CZ" b="1" i="1"/>
              <a:t>Statistická termodynamika</a:t>
            </a:r>
          </a:p>
          <a:p>
            <a:pPr eaLnBrk="1" hangingPunct="1">
              <a:defRPr/>
            </a:pPr>
            <a:r>
              <a:rPr lang="cs-CZ" b="1">
                <a:solidFill>
                  <a:srgbClr val="FFFF00"/>
                </a:solidFill>
              </a:rPr>
              <a:t>Nerovnovážná termodynamika</a:t>
            </a:r>
            <a:r>
              <a:rPr lang="cs-CZ" b="1"/>
              <a:t> </a:t>
            </a:r>
            <a:r>
              <a:rPr lang="cs-CZ"/>
              <a:t>- zabývá se studiem termodynamických systémů v nerovnovážném stavu </a:t>
            </a:r>
          </a:p>
          <a:p>
            <a:pPr eaLnBrk="1" hangingPunct="1">
              <a:defRPr/>
            </a:pPr>
            <a:endParaRPr lang="cs-CZ"/>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p:txBody>
          <a:bodyPr/>
          <a:lstStyle/>
          <a:p>
            <a:pPr eaLnBrk="1" hangingPunct="1">
              <a:defRPr/>
            </a:pPr>
            <a:r>
              <a:rPr lang="cs-CZ">
                <a:solidFill>
                  <a:srgbClr val="FFFF99"/>
                </a:solidFill>
              </a:rPr>
              <a:t>Termodynamický systém</a:t>
            </a:r>
          </a:p>
        </p:txBody>
      </p:sp>
      <p:sp>
        <p:nvSpPr>
          <p:cNvPr id="29698" name="Rectangle 3"/>
          <p:cNvSpPr>
            <a:spLocks noGrp="1" noChangeArrowheads="1"/>
          </p:cNvSpPr>
          <p:nvPr>
            <p:ph type="body" idx="4294967295"/>
          </p:nvPr>
        </p:nvSpPr>
        <p:spPr/>
        <p:txBody>
          <a:bodyPr/>
          <a:lstStyle/>
          <a:p>
            <a:pPr marL="533400" indent="-533400" eaLnBrk="1" hangingPunct="1">
              <a:buFont typeface="Wingdings" pitchFamily="2" charset="2"/>
              <a:buNone/>
              <a:defRPr/>
            </a:pPr>
            <a:r>
              <a:rPr lang="cs-CZ">
                <a:solidFill>
                  <a:srgbClr val="FFFFCC"/>
                </a:solidFill>
              </a:rPr>
              <a:t>= základní pojem termodynamiky</a:t>
            </a:r>
          </a:p>
          <a:p>
            <a:pPr marL="533400" indent="-533400" eaLnBrk="1" hangingPunct="1">
              <a:buFont typeface="Wingdings" pitchFamily="2" charset="2"/>
              <a:buNone/>
              <a:defRPr/>
            </a:pPr>
            <a:r>
              <a:rPr lang="cs-CZ">
                <a:solidFill>
                  <a:srgbClr val="FFFFCC"/>
                </a:solidFill>
              </a:rPr>
              <a:t>= každé makroskopické těleso nebo velký soubor integrujících a vzájemně se ovlivňujících částic </a:t>
            </a:r>
            <a:r>
              <a:rPr lang="cs-CZ">
                <a:solidFill>
                  <a:srgbClr val="FFFFCC"/>
                </a:solidFill>
                <a:cs typeface="Arial" charset="0"/>
              </a:rPr>
              <a:t>→ člověk (také je termodynamický systém)</a:t>
            </a:r>
          </a:p>
          <a:p>
            <a:pPr marL="533400" indent="-533400" eaLnBrk="1" hangingPunct="1">
              <a:buFont typeface="Wingdings" pitchFamily="2" charset="2"/>
              <a:buNone/>
              <a:defRPr/>
            </a:pPr>
            <a:endParaRPr lang="cs-CZ">
              <a:solidFill>
                <a:srgbClr val="FFFFCC"/>
              </a:solidFill>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5" descr="perpetum"/>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5" descr="249"/>
          <p:cNvPicPr>
            <a:picLocks noChangeAspect="1" noChangeArrowheads="1"/>
          </p:cNvPicPr>
          <p:nvPr/>
        </p:nvPicPr>
        <p:blipFill>
          <a:blip r:embed="rId2"/>
          <a:srcRect/>
          <a:stretch>
            <a:fillRect/>
          </a:stretch>
        </p:blipFill>
        <p:spPr bwMode="auto">
          <a:xfrm>
            <a:off x="827088" y="765175"/>
            <a:ext cx="7345362" cy="54800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a:xfrm>
            <a:off x="468313" y="404813"/>
            <a:ext cx="8229600" cy="2087562"/>
          </a:xfrm>
        </p:spPr>
        <p:txBody>
          <a:bodyPr/>
          <a:lstStyle/>
          <a:p>
            <a:pPr eaLnBrk="1" hangingPunct="1">
              <a:defRPr/>
            </a:pPr>
            <a:r>
              <a:rPr lang="cs-CZ" sz="4000">
                <a:solidFill>
                  <a:srgbClr val="FFFF99"/>
                </a:solidFill>
              </a:rPr>
              <a:t>TERMODYNAMICKÝ SYSTÉM – „SYSTÉM“</a:t>
            </a:r>
          </a:p>
        </p:txBody>
      </p:sp>
      <p:sp>
        <p:nvSpPr>
          <p:cNvPr id="32770" name="Rectangle 3"/>
          <p:cNvSpPr>
            <a:spLocks noGrp="1" noChangeArrowheads="1"/>
          </p:cNvSpPr>
          <p:nvPr>
            <p:ph type="body" idx="4294967295"/>
          </p:nvPr>
        </p:nvSpPr>
        <p:spPr>
          <a:xfrm>
            <a:off x="468313" y="2276475"/>
            <a:ext cx="8229600" cy="3994150"/>
          </a:xfrm>
        </p:spPr>
        <p:txBody>
          <a:bodyPr/>
          <a:lstStyle/>
          <a:p>
            <a:pPr eaLnBrk="1" hangingPunct="1">
              <a:defRPr/>
            </a:pPr>
            <a:r>
              <a:rPr lang="cs-CZ">
                <a:solidFill>
                  <a:srgbClr val="FFFF99"/>
                </a:solidFill>
              </a:rPr>
              <a:t>Jakékoliv makroskopické těleso, </a:t>
            </a:r>
          </a:p>
          <a:p>
            <a:pPr eaLnBrk="1" hangingPunct="1">
              <a:defRPr/>
            </a:pPr>
            <a:r>
              <a:rPr lang="cs-CZ">
                <a:solidFill>
                  <a:srgbClr val="FFFF99"/>
                </a:solidFill>
              </a:rPr>
              <a:t>statistický soubor částic, </a:t>
            </a:r>
          </a:p>
          <a:p>
            <a:pPr eaLnBrk="1" hangingPunct="1">
              <a:defRPr/>
            </a:pPr>
            <a:r>
              <a:rPr lang="cs-CZ">
                <a:solidFill>
                  <a:srgbClr val="FFFF99"/>
                </a:solidFill>
              </a:rPr>
              <a:t>soubor interagujících částic,</a:t>
            </a:r>
          </a:p>
          <a:p>
            <a:pPr eaLnBrk="1" hangingPunct="1">
              <a:defRPr/>
            </a:pPr>
            <a:r>
              <a:rPr lang="cs-CZ">
                <a:solidFill>
                  <a:srgbClr val="FFFF99"/>
                </a:solidFill>
              </a:rPr>
              <a:t>v 19. stol. kontinuum, </a:t>
            </a:r>
          </a:p>
          <a:p>
            <a:pPr eaLnBrk="1" hangingPunct="1">
              <a:defRPr/>
            </a:pPr>
            <a:r>
              <a:rPr lang="cs-CZ">
                <a:solidFill>
                  <a:srgbClr val="FFFF99"/>
                </a:solidFill>
              </a:rPr>
              <a:t>počet částic sy až </a:t>
            </a:r>
            <a:r>
              <a:rPr lang="cs-CZ">
                <a:solidFill>
                  <a:srgbClr val="FFFF99"/>
                </a:solidFill>
                <a:cs typeface="Arial" charset="0"/>
              </a:rPr>
              <a:t>∞,</a:t>
            </a:r>
          </a:p>
          <a:p>
            <a:pPr eaLnBrk="1" hangingPunct="1">
              <a:defRPr/>
            </a:pPr>
            <a:r>
              <a:rPr lang="cs-CZ">
                <a:solidFill>
                  <a:srgbClr val="FFFF99"/>
                </a:solidFill>
              </a:rPr>
              <a:t> člověk.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p:txBody>
          <a:bodyPr/>
          <a:lstStyle/>
          <a:p>
            <a:pPr eaLnBrk="1" hangingPunct="1">
              <a:defRPr/>
            </a:pPr>
            <a:r>
              <a:rPr lang="cs-CZ" sz="4000">
                <a:solidFill>
                  <a:schemeClr val="tx1"/>
                </a:solidFill>
              </a:rPr>
              <a:t>Systém – dělení dle interakce s okolím</a:t>
            </a:r>
          </a:p>
        </p:txBody>
      </p:sp>
      <p:sp>
        <p:nvSpPr>
          <p:cNvPr id="33794" name="Rectangle 3"/>
          <p:cNvSpPr>
            <a:spLocks noGrp="1" noChangeArrowheads="1"/>
          </p:cNvSpPr>
          <p:nvPr>
            <p:ph type="body" idx="4294967295"/>
          </p:nvPr>
        </p:nvSpPr>
        <p:spPr/>
        <p:txBody>
          <a:bodyPr/>
          <a:lstStyle/>
          <a:p>
            <a:pPr eaLnBrk="1" hangingPunct="1">
              <a:lnSpc>
                <a:spcPct val="90000"/>
              </a:lnSpc>
              <a:defRPr/>
            </a:pPr>
            <a:r>
              <a:rPr lang="cs-CZ" b="1">
                <a:solidFill>
                  <a:srgbClr val="FFFF99"/>
                </a:solidFill>
              </a:rPr>
              <a:t>Izolovaný systém</a:t>
            </a:r>
            <a:r>
              <a:rPr lang="cs-CZ">
                <a:solidFill>
                  <a:srgbClr val="FFFFCC"/>
                </a:solidFill>
              </a:rPr>
              <a:t> nemůže se svým okolím vyměňovat energii ani částice (látku).</a:t>
            </a:r>
          </a:p>
          <a:p>
            <a:pPr eaLnBrk="1" hangingPunct="1">
              <a:lnSpc>
                <a:spcPct val="90000"/>
              </a:lnSpc>
              <a:defRPr/>
            </a:pPr>
            <a:r>
              <a:rPr lang="cs-CZ" b="1">
                <a:solidFill>
                  <a:srgbClr val="FFFF99"/>
                </a:solidFill>
              </a:rPr>
              <a:t>Uzavřený systém</a:t>
            </a:r>
            <a:r>
              <a:rPr lang="cs-CZ">
                <a:solidFill>
                  <a:srgbClr val="FFFFCC"/>
                </a:solidFill>
              </a:rPr>
              <a:t> nemůže vyměňovat částice (látku), energii ano.</a:t>
            </a:r>
          </a:p>
          <a:p>
            <a:pPr eaLnBrk="1" hangingPunct="1">
              <a:lnSpc>
                <a:spcPct val="90000"/>
              </a:lnSpc>
              <a:defRPr/>
            </a:pPr>
            <a:r>
              <a:rPr lang="cs-CZ" b="1">
                <a:solidFill>
                  <a:srgbClr val="FFFF99"/>
                </a:solidFill>
              </a:rPr>
              <a:t>Otevřený</a:t>
            </a:r>
            <a:r>
              <a:rPr lang="cs-CZ">
                <a:solidFill>
                  <a:srgbClr val="FFFFCC"/>
                </a:solidFill>
              </a:rPr>
              <a:t> systém vyměňuje částice (látku) i energii.</a:t>
            </a:r>
          </a:p>
          <a:p>
            <a:pPr eaLnBrk="1" hangingPunct="1">
              <a:lnSpc>
                <a:spcPct val="90000"/>
              </a:lnSpc>
              <a:buFont typeface="Wingdings" pitchFamily="2" charset="2"/>
              <a:buNone/>
              <a:defRPr/>
            </a:pPr>
            <a:r>
              <a:rPr lang="cs-CZ" b="1">
                <a:solidFill>
                  <a:srgbClr val="FE24C5"/>
                </a:solidFill>
              </a:rPr>
              <a:t>Živý sy = otevřený sy (výměna látky i energie v různých formách)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p:txBody>
          <a:bodyPr/>
          <a:lstStyle/>
          <a:p>
            <a:pPr eaLnBrk="1" hangingPunct="1">
              <a:defRPr/>
            </a:pPr>
            <a:r>
              <a:rPr lang="cs-CZ">
                <a:solidFill>
                  <a:srgbClr val="FFFFCC"/>
                </a:solidFill>
              </a:rPr>
              <a:t>Popis systému</a:t>
            </a:r>
          </a:p>
        </p:txBody>
      </p:sp>
      <p:sp>
        <p:nvSpPr>
          <p:cNvPr id="34818" name="Rectangle 3"/>
          <p:cNvSpPr>
            <a:spLocks noGrp="1" noChangeArrowheads="1"/>
          </p:cNvSpPr>
          <p:nvPr>
            <p:ph type="body" idx="4294967295"/>
          </p:nvPr>
        </p:nvSpPr>
        <p:spPr/>
        <p:txBody>
          <a:bodyPr/>
          <a:lstStyle/>
          <a:p>
            <a:pPr eaLnBrk="1" hangingPunct="1">
              <a:lnSpc>
                <a:spcPct val="90000"/>
              </a:lnSpc>
              <a:defRPr/>
            </a:pPr>
            <a:r>
              <a:rPr lang="cs-CZ"/>
              <a:t>Pomocí určitého souboru fyzikálních veličin.</a:t>
            </a:r>
          </a:p>
          <a:p>
            <a:pPr eaLnBrk="1" hangingPunct="1">
              <a:lnSpc>
                <a:spcPct val="90000"/>
              </a:lnSpc>
              <a:buFont typeface="Wingdings" pitchFamily="2" charset="2"/>
              <a:buNone/>
              <a:defRPr/>
            </a:pPr>
            <a:r>
              <a:rPr lang="cs-CZ"/>
              <a:t>Čím je systém složitější </a:t>
            </a:r>
            <a:r>
              <a:rPr lang="cs-CZ">
                <a:cs typeface="Arial" charset="0"/>
              </a:rPr>
              <a:t>→ tím více fyzikálních veličin je potřeba k jeho detailnímu popisu.</a:t>
            </a:r>
          </a:p>
          <a:p>
            <a:pPr eaLnBrk="1" hangingPunct="1">
              <a:lnSpc>
                <a:spcPct val="90000"/>
              </a:lnSpc>
              <a:buFont typeface="Wingdings" pitchFamily="2" charset="2"/>
              <a:buNone/>
              <a:defRPr/>
            </a:pPr>
            <a:r>
              <a:rPr lang="cs-CZ">
                <a:cs typeface="Arial" charset="0"/>
              </a:rPr>
              <a:t>Nejméně fyzikálních veličin →</a:t>
            </a:r>
            <a:r>
              <a:rPr lang="cs-CZ">
                <a:solidFill>
                  <a:schemeClr val="bg1"/>
                </a:solidFill>
                <a:cs typeface="Arial" charset="0"/>
              </a:rPr>
              <a:t> </a:t>
            </a:r>
            <a:r>
              <a:rPr lang="cs-CZ">
                <a:solidFill>
                  <a:srgbClr val="FFFF00"/>
                </a:solidFill>
                <a:cs typeface="Arial" charset="0"/>
              </a:rPr>
              <a:t>systém v rovnovážném stavu</a:t>
            </a:r>
            <a:r>
              <a:rPr lang="cs-CZ">
                <a:solidFill>
                  <a:schemeClr val="bg1"/>
                </a:solidFill>
                <a:cs typeface="Arial" charset="0"/>
              </a:rPr>
              <a:t> </a:t>
            </a:r>
            <a:r>
              <a:rPr lang="cs-CZ">
                <a:solidFill>
                  <a:srgbClr val="FFFF00"/>
                </a:solidFill>
                <a:cs typeface="Arial" charset="0"/>
              </a:rPr>
              <a:t>(</a:t>
            </a:r>
            <a:r>
              <a:rPr lang="cs-CZ">
                <a:cs typeface="Arial" charset="0"/>
              </a:rPr>
              <a:t>žádné makroskopické změny, žádné toky látky ani energie –</a:t>
            </a:r>
            <a:r>
              <a:rPr lang="cs-CZ">
                <a:solidFill>
                  <a:schemeClr val="bg1"/>
                </a:solidFill>
                <a:cs typeface="Arial" charset="0"/>
              </a:rPr>
              <a:t> </a:t>
            </a:r>
            <a:r>
              <a:rPr lang="cs-CZ">
                <a:solidFill>
                  <a:srgbClr val="FFFF00"/>
                </a:solidFill>
                <a:cs typeface="Arial" charset="0"/>
              </a:rPr>
              <a:t>systém izolovaný)</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a:xfrm>
            <a:off x="457200" y="274638"/>
            <a:ext cx="8362950" cy="2649537"/>
          </a:xfrm>
        </p:spPr>
        <p:txBody>
          <a:bodyPr/>
          <a:lstStyle/>
          <a:p>
            <a:pPr algn="l" eaLnBrk="1" hangingPunct="1">
              <a:defRPr/>
            </a:pPr>
            <a:r>
              <a:rPr lang="cs-CZ" sz="3600" b="1">
                <a:solidFill>
                  <a:srgbClr val="FE24C5"/>
                </a:solidFill>
              </a:rPr>
              <a:t>Termodynamika</a:t>
            </a:r>
            <a:r>
              <a:rPr lang="cs-CZ" sz="3600">
                <a:solidFill>
                  <a:srgbClr val="FE24C5"/>
                </a:solidFill>
              </a:rPr>
              <a:t> </a:t>
            </a:r>
            <a:r>
              <a:rPr lang="cs-CZ" sz="3600">
                <a:solidFill>
                  <a:srgbClr val="FFFF99"/>
                </a:solidFill>
              </a:rPr>
              <a:t>- fyzikální obor, zabývající se </a:t>
            </a:r>
            <a:r>
              <a:rPr lang="cs-CZ" sz="3600">
                <a:solidFill>
                  <a:srgbClr val="FF0066"/>
                </a:solidFill>
              </a:rPr>
              <a:t>přeměnami</a:t>
            </a:r>
            <a:r>
              <a:rPr lang="cs-CZ" sz="3600">
                <a:solidFill>
                  <a:srgbClr val="FFFF99"/>
                </a:solidFill>
              </a:rPr>
              <a:t> (a vše co s tím souvisí) </a:t>
            </a:r>
            <a:r>
              <a:rPr lang="cs-CZ" sz="3600">
                <a:solidFill>
                  <a:srgbClr val="FF0066"/>
                </a:solidFill>
              </a:rPr>
              <a:t>energie</a:t>
            </a:r>
            <a:r>
              <a:rPr lang="cs-CZ" sz="3600">
                <a:solidFill>
                  <a:srgbClr val="FFFF99"/>
                </a:solidFill>
              </a:rPr>
              <a:t> </a:t>
            </a:r>
            <a:r>
              <a:rPr lang="cs-CZ" sz="3600">
                <a:solidFill>
                  <a:srgbClr val="FF0066"/>
                </a:solidFill>
              </a:rPr>
              <a:t>v makroskopických systémech.</a:t>
            </a:r>
            <a:br>
              <a:rPr lang="cs-CZ" sz="3600">
                <a:solidFill>
                  <a:srgbClr val="FF0066"/>
                </a:solidFill>
              </a:rPr>
            </a:br>
            <a:r>
              <a:rPr lang="cs-CZ" sz="3600">
                <a:solidFill>
                  <a:srgbClr val="FFFF99"/>
                </a:solidFill>
              </a:rPr>
              <a:t>(Věda – </a:t>
            </a:r>
            <a:r>
              <a:rPr lang="cs-CZ" sz="3600">
                <a:solidFill>
                  <a:srgbClr val="FF0066"/>
                </a:solidFill>
              </a:rPr>
              <a:t>o tepelném pohybu hmoty +</a:t>
            </a:r>
            <a:r>
              <a:rPr lang="cs-CZ" sz="3600">
                <a:solidFill>
                  <a:srgbClr val="FFFF99"/>
                </a:solidFill>
              </a:rPr>
              <a:t> jevy s tím související, abstraktní věda)</a:t>
            </a:r>
          </a:p>
        </p:txBody>
      </p:sp>
      <p:sp>
        <p:nvSpPr>
          <p:cNvPr id="53250" name="Rectangle 3"/>
          <p:cNvSpPr>
            <a:spLocks noGrp="1" noChangeArrowheads="1"/>
          </p:cNvSpPr>
          <p:nvPr>
            <p:ph type="body" idx="4294967295"/>
          </p:nvPr>
        </p:nvSpPr>
        <p:spPr>
          <a:xfrm>
            <a:off x="539750" y="2781300"/>
            <a:ext cx="8229600" cy="3705225"/>
          </a:xfrm>
        </p:spPr>
        <p:txBody>
          <a:bodyPr/>
          <a:lstStyle/>
          <a:p>
            <a:pPr eaLnBrk="1" hangingPunct="1">
              <a:buFont typeface="Wingdings" pitchFamily="2" charset="2"/>
              <a:buNone/>
              <a:defRPr/>
            </a:pPr>
            <a:endParaRPr lang="cs-CZ" sz="2800">
              <a:solidFill>
                <a:srgbClr val="FFFFCC"/>
              </a:solidFill>
            </a:endParaRPr>
          </a:p>
          <a:p>
            <a:pPr eaLnBrk="1" hangingPunct="1">
              <a:defRPr/>
            </a:pPr>
            <a:endParaRPr lang="cs-CZ" sz="2800">
              <a:solidFill>
                <a:srgbClr val="FFFFCC"/>
              </a:solidFill>
            </a:endParaRPr>
          </a:p>
          <a:p>
            <a:pPr eaLnBrk="1" hangingPunct="1">
              <a:defRPr/>
            </a:pPr>
            <a:r>
              <a:rPr lang="cs-CZ" sz="2800">
                <a:solidFill>
                  <a:srgbClr val="FFFFCC"/>
                </a:solidFill>
              </a:rPr>
              <a:t>Rozvoj: 19. století - parní stroje, výbušné motory, turbíny. </a:t>
            </a:r>
          </a:p>
          <a:p>
            <a:pPr eaLnBrk="1" hangingPunct="1">
              <a:defRPr/>
            </a:pPr>
            <a:r>
              <a:rPr lang="cs-CZ" sz="2800">
                <a:solidFill>
                  <a:srgbClr val="FFFFCC"/>
                </a:solidFill>
              </a:rPr>
              <a:t>Začátkem 20. století - základ fyzikální chemie</a:t>
            </a:r>
          </a:p>
          <a:p>
            <a:pPr eaLnBrk="1" hangingPunct="1">
              <a:defRPr/>
            </a:pPr>
            <a:r>
              <a:rPr lang="cs-CZ" sz="2800">
                <a:solidFill>
                  <a:srgbClr val="FFFFCC"/>
                </a:solidFill>
              </a:rPr>
              <a:t>Klíč k pochopení zvláštností života – bioenergetika (nerovnovážná termodynamika).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p:txBody>
          <a:bodyPr/>
          <a:lstStyle/>
          <a:p>
            <a:pPr eaLnBrk="1" hangingPunct="1">
              <a:defRPr/>
            </a:pPr>
            <a:r>
              <a:rPr lang="cs-CZ">
                <a:solidFill>
                  <a:srgbClr val="FFFF99"/>
                </a:solidFill>
              </a:rPr>
              <a:t>Rovnovážný stav</a:t>
            </a:r>
          </a:p>
        </p:txBody>
      </p:sp>
      <p:sp>
        <p:nvSpPr>
          <p:cNvPr id="35842" name="Rectangle 3"/>
          <p:cNvSpPr>
            <a:spLocks noGrp="1" noChangeArrowheads="1"/>
          </p:cNvSpPr>
          <p:nvPr>
            <p:ph type="body" idx="4294967295"/>
          </p:nvPr>
        </p:nvSpPr>
        <p:spPr/>
        <p:txBody>
          <a:bodyPr/>
          <a:lstStyle/>
          <a:p>
            <a:pPr eaLnBrk="1" hangingPunct="1">
              <a:defRPr/>
            </a:pPr>
            <a:r>
              <a:rPr lang="cs-CZ">
                <a:solidFill>
                  <a:srgbClr val="FFFFCC"/>
                </a:solidFill>
              </a:rPr>
              <a:t>Žádné makroskopické změny</a:t>
            </a:r>
          </a:p>
          <a:p>
            <a:pPr eaLnBrk="1" hangingPunct="1">
              <a:defRPr/>
            </a:pPr>
            <a:r>
              <a:rPr lang="cs-CZ">
                <a:solidFill>
                  <a:srgbClr val="FFFFCC"/>
                </a:solidFill>
              </a:rPr>
              <a:t>Žádné toky látky ani energie</a:t>
            </a:r>
          </a:p>
          <a:p>
            <a:pPr eaLnBrk="1" hangingPunct="1">
              <a:buFont typeface="Wingdings" pitchFamily="2" charset="2"/>
              <a:buNone/>
              <a:defRPr/>
            </a:pPr>
            <a:r>
              <a:rPr lang="cs-CZ"/>
              <a:t>Pouze izolovaný systém může být v rovnovážném stavu (nevyměňuje s okolím látku ani energii)</a:t>
            </a:r>
          </a:p>
          <a:p>
            <a:pPr eaLnBrk="1" hangingPunct="1">
              <a:buFont typeface="Wingdings" pitchFamily="2" charset="2"/>
              <a:buNone/>
              <a:defRPr/>
            </a:pPr>
            <a:r>
              <a:rPr lang="cs-CZ"/>
              <a:t>K popisu stačí pouze omezený počet</a:t>
            </a:r>
            <a:r>
              <a:rPr lang="cs-CZ">
                <a:solidFill>
                  <a:schemeClr val="bg1"/>
                </a:solidFill>
              </a:rPr>
              <a:t> </a:t>
            </a:r>
            <a:r>
              <a:rPr lang="cs-CZ"/>
              <a:t>fyzikálních veličin (</a:t>
            </a:r>
            <a:r>
              <a:rPr lang="cs-CZ">
                <a:solidFill>
                  <a:schemeClr val="bg1"/>
                </a:solidFill>
              </a:rPr>
              <a:t> </a:t>
            </a:r>
            <a:r>
              <a:rPr lang="cs-CZ">
                <a:solidFill>
                  <a:srgbClr val="FE24C5"/>
                </a:solidFill>
              </a:rPr>
              <a:t>veličiny stavové, stavové funkce)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p:txBody>
          <a:bodyPr/>
          <a:lstStyle/>
          <a:p>
            <a:pPr eaLnBrk="1" hangingPunct="1">
              <a:defRPr/>
            </a:pPr>
            <a:r>
              <a:rPr lang="cs-CZ">
                <a:solidFill>
                  <a:srgbClr val="FFFF99"/>
                </a:solidFill>
              </a:rPr>
              <a:t>Nerovnovážný stav</a:t>
            </a:r>
          </a:p>
        </p:txBody>
      </p:sp>
      <p:sp>
        <p:nvSpPr>
          <p:cNvPr id="36866" name="Rectangle 3"/>
          <p:cNvSpPr>
            <a:spLocks noGrp="1" noChangeArrowheads="1"/>
          </p:cNvSpPr>
          <p:nvPr>
            <p:ph type="body" idx="4294967295"/>
          </p:nvPr>
        </p:nvSpPr>
        <p:spPr>
          <a:xfrm>
            <a:off x="457200" y="1268413"/>
            <a:ext cx="8229600" cy="5256212"/>
          </a:xfrm>
        </p:spPr>
        <p:txBody>
          <a:bodyPr/>
          <a:lstStyle/>
          <a:p>
            <a:pPr eaLnBrk="1" hangingPunct="1">
              <a:defRPr/>
            </a:pPr>
            <a:r>
              <a:rPr lang="cs-CZ"/>
              <a:t>Některé fyzikální veličiny nejsou v systému definovatelné (tlak- nestálý, teplota – různá na různých místech sy nebo se mění v čase, koncentrace – místní rozdíly).</a:t>
            </a:r>
          </a:p>
          <a:p>
            <a:pPr eaLnBrk="1" hangingPunct="1">
              <a:defRPr/>
            </a:pPr>
            <a:r>
              <a:rPr lang="cs-CZ"/>
              <a:t>Živé systémy = otevřené systémy = pouze ve stavu nerovnovážném.</a:t>
            </a:r>
          </a:p>
          <a:p>
            <a:pPr eaLnBrk="1" hangingPunct="1">
              <a:buFont typeface="Wingdings" pitchFamily="2" charset="2"/>
              <a:buNone/>
              <a:defRPr/>
            </a:pPr>
            <a:r>
              <a:rPr lang="cs-CZ" b="1" i="1" u="sng">
                <a:solidFill>
                  <a:srgbClr val="FE24C5"/>
                </a:solidFill>
              </a:rPr>
              <a:t>Existence živých systémů je neslučitelná se stavem termodynamické rovnováhy!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p:txBody>
          <a:bodyPr/>
          <a:lstStyle/>
          <a:p>
            <a:pPr eaLnBrk="1" hangingPunct="1">
              <a:defRPr/>
            </a:pPr>
            <a:r>
              <a:rPr lang="cs-CZ">
                <a:solidFill>
                  <a:srgbClr val="FFFFCC"/>
                </a:solidFill>
              </a:rPr>
              <a:t>Vratný – reversibilní děj</a:t>
            </a:r>
          </a:p>
        </p:txBody>
      </p:sp>
      <p:sp>
        <p:nvSpPr>
          <p:cNvPr id="37890" name="Rectangle 3"/>
          <p:cNvSpPr>
            <a:spLocks noGrp="1" noChangeArrowheads="1"/>
          </p:cNvSpPr>
          <p:nvPr>
            <p:ph type="body" idx="4294967295"/>
          </p:nvPr>
        </p:nvSpPr>
        <p:spPr/>
        <p:txBody>
          <a:bodyPr/>
          <a:lstStyle/>
          <a:p>
            <a:pPr eaLnBrk="1" hangingPunct="1">
              <a:defRPr/>
            </a:pPr>
            <a:r>
              <a:rPr lang="cs-CZ">
                <a:solidFill>
                  <a:srgbClr val="FF0066"/>
                </a:solidFill>
              </a:rPr>
              <a:t>Sy prochází posloupností rovnovážných stavů, které se líší pouze nekonečně malými (infinitezimálními) změnami stavových veličin.</a:t>
            </a:r>
          </a:p>
          <a:p>
            <a:pPr eaLnBrk="1" hangingPunct="1">
              <a:buFont typeface="Wingdings" pitchFamily="2" charset="2"/>
              <a:buNone/>
              <a:defRPr/>
            </a:pPr>
            <a:r>
              <a:rPr lang="cs-CZ">
                <a:solidFill>
                  <a:srgbClr val="FF0066"/>
                </a:solidFill>
              </a:rPr>
              <a:t>V přírodě neprobíhají (ani nemohou).</a:t>
            </a:r>
          </a:p>
          <a:p>
            <a:pPr eaLnBrk="1" hangingPunct="1">
              <a:buFont typeface="Wingdings" pitchFamily="2" charset="2"/>
              <a:buNone/>
              <a:defRPr/>
            </a:pPr>
            <a:r>
              <a:rPr lang="cs-CZ">
                <a:solidFill>
                  <a:srgbClr val="FF0066"/>
                </a:solidFill>
              </a:rPr>
              <a:t>Změna stavových veličin </a:t>
            </a:r>
            <a:r>
              <a:rPr lang="cs-CZ">
                <a:solidFill>
                  <a:srgbClr val="FF0066"/>
                </a:solidFill>
                <a:cs typeface="Arial" charset="0"/>
              </a:rPr>
              <a:t>← zásah zvenčí = zásah do izolovanosti sy = zásah do rovnovážného stavu.</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p:txBody>
          <a:bodyPr/>
          <a:lstStyle/>
          <a:p>
            <a:pPr eaLnBrk="1" hangingPunct="1">
              <a:defRPr/>
            </a:pPr>
            <a:r>
              <a:rPr lang="cs-CZ">
                <a:solidFill>
                  <a:srgbClr val="FFFF99"/>
                </a:solidFill>
              </a:rPr>
              <a:t>Reverzibilní (vratný) děj:</a:t>
            </a:r>
          </a:p>
        </p:txBody>
      </p:sp>
      <p:sp>
        <p:nvSpPr>
          <p:cNvPr id="38914" name="Rectangle 3"/>
          <p:cNvSpPr>
            <a:spLocks noGrp="1" noChangeArrowheads="1"/>
          </p:cNvSpPr>
          <p:nvPr>
            <p:ph type="body" idx="4294967295"/>
          </p:nvPr>
        </p:nvSpPr>
        <p:spPr>
          <a:xfrm>
            <a:off x="457200" y="1600200"/>
            <a:ext cx="8229600" cy="4708525"/>
          </a:xfrm>
        </p:spPr>
        <p:txBody>
          <a:bodyPr/>
          <a:lstStyle/>
          <a:p>
            <a:pPr eaLnBrk="1" hangingPunct="1">
              <a:lnSpc>
                <a:spcPct val="80000"/>
              </a:lnSpc>
              <a:defRPr/>
            </a:pPr>
            <a:r>
              <a:rPr lang="cs-CZ" sz="2400">
                <a:solidFill>
                  <a:srgbClr val="FFFFCC"/>
                </a:solidFill>
              </a:rPr>
              <a:t>Prochází-li systém posloupností rovnovážných stavů, které se od sebe liší pouze nekonečně malými rozdíly hodnot stavových veličin, hovoříme o </a:t>
            </a:r>
            <a:r>
              <a:rPr lang="cs-CZ" sz="2400">
                <a:solidFill>
                  <a:srgbClr val="FE24C5"/>
                </a:solidFill>
              </a:rPr>
              <a:t>reverzibilním (vratném) ději</a:t>
            </a:r>
            <a:r>
              <a:rPr lang="cs-CZ" sz="2400">
                <a:solidFill>
                  <a:srgbClr val="FFFFCC"/>
                </a:solidFill>
              </a:rPr>
              <a:t>, protože při “změně znaménka” těchto rozdílů se může posloupnost těchto rovnovážných stavů realizovat v opačném sledu. </a:t>
            </a:r>
            <a:r>
              <a:rPr lang="cs-CZ" sz="2400">
                <a:solidFill>
                  <a:srgbClr val="FFFF00"/>
                </a:solidFill>
              </a:rPr>
              <a:t>V přírodě neprobíhají.</a:t>
            </a:r>
          </a:p>
          <a:p>
            <a:pPr eaLnBrk="1" hangingPunct="1">
              <a:lnSpc>
                <a:spcPct val="80000"/>
              </a:lnSpc>
              <a:defRPr/>
            </a:pPr>
            <a:r>
              <a:rPr lang="cs-CZ" sz="2400">
                <a:solidFill>
                  <a:srgbClr val="FE24C5"/>
                </a:solidFill>
              </a:rPr>
              <a:t>Ireverzibilní (nevratný) děj</a:t>
            </a:r>
            <a:r>
              <a:rPr lang="cs-CZ" sz="2400">
                <a:solidFill>
                  <a:srgbClr val="FFFFCC"/>
                </a:solidFill>
              </a:rPr>
              <a:t> – posloupnost nerovnovážných stavů, některé stavové veličiny nejsou definovány.</a:t>
            </a:r>
          </a:p>
          <a:p>
            <a:pPr eaLnBrk="1" hangingPunct="1">
              <a:lnSpc>
                <a:spcPct val="80000"/>
              </a:lnSpc>
              <a:defRPr/>
            </a:pPr>
            <a:r>
              <a:rPr lang="cs-CZ" sz="2400"/>
              <a:t>Kruhový děj</a:t>
            </a:r>
            <a:r>
              <a:rPr lang="cs-CZ" sz="2400">
                <a:solidFill>
                  <a:srgbClr val="FFFFCC"/>
                </a:solidFill>
              </a:rPr>
              <a:t>: počáteční a konečný stav systému jsou totožné</a:t>
            </a:r>
          </a:p>
          <a:p>
            <a:pPr eaLnBrk="1" hangingPunct="1">
              <a:lnSpc>
                <a:spcPct val="80000"/>
              </a:lnSpc>
              <a:defRPr/>
            </a:pPr>
            <a:r>
              <a:rPr lang="cs-CZ" sz="2400">
                <a:solidFill>
                  <a:srgbClr val="FFFFCC"/>
                </a:solidFill>
              </a:rPr>
              <a:t>Znaménková konvence: Teplo i práci přijímanou systémem považujeme za kladné, teplo systémem odevzdávané a práci systémem konanou považujeme za veličiny záporné.</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cs-CZ">
                <a:solidFill>
                  <a:srgbClr val="FFFF99"/>
                </a:solidFill>
              </a:rPr>
              <a:t>Reverzibilní (vratný) děj:</a:t>
            </a:r>
          </a:p>
        </p:txBody>
      </p:sp>
      <p:sp>
        <p:nvSpPr>
          <p:cNvPr id="93187" name="Rectangle 3"/>
          <p:cNvSpPr>
            <a:spLocks noGrp="1" noChangeArrowheads="1"/>
          </p:cNvSpPr>
          <p:nvPr>
            <p:ph type="body" idx="1"/>
          </p:nvPr>
        </p:nvSpPr>
        <p:spPr/>
        <p:txBody>
          <a:bodyPr/>
          <a:lstStyle/>
          <a:p>
            <a:pPr eaLnBrk="1" hangingPunct="1">
              <a:defRPr/>
            </a:pPr>
            <a:r>
              <a:rPr lang="cs-CZ"/>
              <a:t>Stav A</a:t>
            </a:r>
          </a:p>
          <a:p>
            <a:pPr eaLnBrk="1" hangingPunct="1">
              <a:defRPr/>
            </a:pPr>
            <a:r>
              <a:rPr lang="cs-CZ"/>
              <a:t>Stav B – stejné stavové veličiny (A=B)</a:t>
            </a:r>
          </a:p>
          <a:p>
            <a:pPr eaLnBrk="1" hangingPunct="1">
              <a:buFont typeface="Wingdings" pitchFamily="2" charset="2"/>
              <a:buNone/>
              <a:defRPr/>
            </a:pPr>
            <a:r>
              <a:rPr lang="cs-CZ"/>
              <a:t>Jejich změna po proběhnutí vratného kruhového děje = 0!!!</a:t>
            </a:r>
          </a:p>
          <a:p>
            <a:pPr eaLnBrk="1" hangingPunct="1">
              <a:buFont typeface="Wingdings" pitchFamily="2" charset="2"/>
              <a:buNone/>
              <a:defRPr/>
            </a:pPr>
            <a:endParaRPr lang="cs-CZ"/>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p:txBody>
          <a:bodyPr/>
          <a:lstStyle/>
          <a:p>
            <a:pPr eaLnBrk="1" hangingPunct="1">
              <a:defRPr/>
            </a:pPr>
            <a:r>
              <a:rPr lang="cs-CZ" sz="4000">
                <a:solidFill>
                  <a:schemeClr val="tx1"/>
                </a:solidFill>
              </a:rPr>
              <a:t>Ireversibilní = nevratný děj</a:t>
            </a:r>
            <a:br>
              <a:rPr lang="cs-CZ" sz="4000">
                <a:solidFill>
                  <a:schemeClr val="tx1"/>
                </a:solidFill>
              </a:rPr>
            </a:br>
            <a:endParaRPr lang="cs-CZ" sz="4000">
              <a:solidFill>
                <a:schemeClr val="tx1"/>
              </a:solidFill>
            </a:endParaRPr>
          </a:p>
        </p:txBody>
      </p:sp>
      <p:sp>
        <p:nvSpPr>
          <p:cNvPr id="39938" name="Rectangle 3"/>
          <p:cNvSpPr>
            <a:spLocks noGrp="1" noChangeArrowheads="1"/>
          </p:cNvSpPr>
          <p:nvPr>
            <p:ph type="body" idx="4294967295"/>
          </p:nvPr>
        </p:nvSpPr>
        <p:spPr/>
        <p:txBody>
          <a:bodyPr/>
          <a:lstStyle/>
          <a:p>
            <a:pPr eaLnBrk="1" hangingPunct="1">
              <a:buFont typeface="Wingdings" pitchFamily="2" charset="2"/>
              <a:buNone/>
              <a:defRPr/>
            </a:pPr>
            <a:r>
              <a:rPr lang="cs-CZ"/>
              <a:t> </a:t>
            </a:r>
            <a:r>
              <a:rPr lang="cs-CZ">
                <a:solidFill>
                  <a:srgbClr val="FFFF00"/>
                </a:solidFill>
              </a:rPr>
              <a:t>= posloupnost nerovnovážných stavů</a:t>
            </a:r>
          </a:p>
          <a:p>
            <a:pPr eaLnBrk="1" hangingPunct="1">
              <a:buFont typeface="Wingdings" pitchFamily="2" charset="2"/>
              <a:buNone/>
              <a:defRPr/>
            </a:pPr>
            <a:endParaRPr lang="cs-CZ">
              <a:solidFill>
                <a:srgbClr val="FFFF00"/>
              </a:solidFill>
            </a:endParaRPr>
          </a:p>
          <a:p>
            <a:pPr eaLnBrk="1" hangingPunct="1">
              <a:buFont typeface="Wingdings" pitchFamily="2" charset="2"/>
              <a:buNone/>
              <a:defRPr/>
            </a:pPr>
            <a:r>
              <a:rPr lang="cs-CZ"/>
              <a:t>Čas potřebný k návratu do rovnovážného stavu – relaxační čas</a:t>
            </a:r>
          </a:p>
          <a:p>
            <a:pPr eaLnBrk="1" hangingPunct="1">
              <a:buFont typeface="Wingdings" pitchFamily="2" charset="2"/>
              <a:buNone/>
              <a:defRPr/>
            </a:pPr>
            <a:r>
              <a:rPr lang="cs-CZ"/>
              <a:t>(nová rovnováha nebude totožná s původní rovnováhou, např. po zahřátí termodynam. sy)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p:txBody>
          <a:bodyPr/>
          <a:lstStyle/>
          <a:p>
            <a:pPr eaLnBrk="1" hangingPunct="1">
              <a:defRPr/>
            </a:pPr>
            <a:r>
              <a:rPr lang="cs-CZ">
                <a:solidFill>
                  <a:srgbClr val="FFFF99"/>
                </a:solidFill>
              </a:rPr>
              <a:t>Relaxační čas</a:t>
            </a:r>
          </a:p>
        </p:txBody>
      </p:sp>
      <p:sp>
        <p:nvSpPr>
          <p:cNvPr id="40962" name="Rectangle 3"/>
          <p:cNvSpPr>
            <a:spLocks noGrp="1" noChangeArrowheads="1"/>
          </p:cNvSpPr>
          <p:nvPr>
            <p:ph type="body" idx="4294967295"/>
          </p:nvPr>
        </p:nvSpPr>
        <p:spPr/>
        <p:txBody>
          <a:bodyPr/>
          <a:lstStyle/>
          <a:p>
            <a:pPr eaLnBrk="1" hangingPunct="1">
              <a:buFont typeface="Wingdings" pitchFamily="2" charset="2"/>
              <a:buNone/>
              <a:defRPr/>
            </a:pPr>
            <a:r>
              <a:rPr lang="cs-CZ">
                <a:solidFill>
                  <a:srgbClr val="FFFFCC"/>
                </a:solidFill>
              </a:rPr>
              <a:t>Izolovaný sy v rovnovážném stavu </a:t>
            </a:r>
            <a:r>
              <a:rPr lang="cs-CZ">
                <a:solidFill>
                  <a:srgbClr val="FFFFCC"/>
                </a:solidFill>
                <a:cs typeface="Arial" charset="0"/>
              </a:rPr>
              <a:t>→ makroskopický zásah (např. část zahřejeme) → otevřený sy → obnovení stavu „izolace“ – probíhají nevratné děje, které vedou k obnovení termodynamické rovnováhy. Doba, potřebná k vytvoření nového rovnovážného stavu (není totožný s původním rovnovážným stavem) se nazývá: </a:t>
            </a:r>
            <a:r>
              <a:rPr lang="cs-CZ">
                <a:solidFill>
                  <a:srgbClr val="FE24C5"/>
                </a:solidFill>
                <a:cs typeface="Arial" charset="0"/>
              </a:rPr>
              <a:t>relaxační čas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p:txBody>
          <a:bodyPr/>
          <a:lstStyle/>
          <a:p>
            <a:pPr eaLnBrk="1" hangingPunct="1">
              <a:defRPr/>
            </a:pPr>
            <a:r>
              <a:rPr lang="cs-CZ">
                <a:solidFill>
                  <a:srgbClr val="FFFF99"/>
                </a:solidFill>
              </a:rPr>
              <a:t>Základní pojmy</a:t>
            </a:r>
          </a:p>
        </p:txBody>
      </p:sp>
      <p:sp>
        <p:nvSpPr>
          <p:cNvPr id="41986" name="Rectangle 3"/>
          <p:cNvSpPr>
            <a:spLocks noGrp="1" noChangeArrowheads="1"/>
          </p:cNvSpPr>
          <p:nvPr>
            <p:ph type="body" idx="4294967295"/>
          </p:nvPr>
        </p:nvSpPr>
        <p:spPr/>
        <p:txBody>
          <a:bodyPr/>
          <a:lstStyle/>
          <a:p>
            <a:pPr eaLnBrk="1" hangingPunct="1">
              <a:lnSpc>
                <a:spcPct val="90000"/>
              </a:lnSpc>
              <a:defRPr/>
            </a:pPr>
            <a:r>
              <a:rPr lang="cs-CZ" sz="2800">
                <a:solidFill>
                  <a:srgbClr val="FFFFCC"/>
                </a:solidFill>
              </a:rPr>
              <a:t>Veličiny, které termodynamický systém v rovnovážném stavu popisují, se nazývají </a:t>
            </a:r>
            <a:r>
              <a:rPr lang="cs-CZ" sz="2800" b="1">
                <a:solidFill>
                  <a:srgbClr val="FFFF00"/>
                </a:solidFill>
              </a:rPr>
              <a:t>stavové</a:t>
            </a:r>
            <a:r>
              <a:rPr lang="cs-CZ" sz="2800" b="1"/>
              <a:t>.</a:t>
            </a:r>
          </a:p>
          <a:p>
            <a:pPr eaLnBrk="1" hangingPunct="1">
              <a:lnSpc>
                <a:spcPct val="90000"/>
              </a:lnSpc>
              <a:defRPr/>
            </a:pPr>
            <a:r>
              <a:rPr lang="cs-CZ" sz="2800">
                <a:solidFill>
                  <a:srgbClr val="FFFFCC"/>
                </a:solidFill>
              </a:rPr>
              <a:t>K úplnému popisu termodynamického systému je nutný určitý soubor stavových veličin.</a:t>
            </a:r>
          </a:p>
          <a:p>
            <a:pPr eaLnBrk="1" hangingPunct="1">
              <a:lnSpc>
                <a:spcPct val="90000"/>
              </a:lnSpc>
              <a:defRPr/>
            </a:pPr>
            <a:r>
              <a:rPr lang="cs-CZ" sz="2800">
                <a:solidFill>
                  <a:srgbClr val="FFFFCC"/>
                </a:solidFill>
              </a:rPr>
              <a:t>Tyto veličiny jsou uváděny do vzájemného vztahu ve </a:t>
            </a:r>
            <a:r>
              <a:rPr lang="cs-CZ" sz="2800" b="1">
                <a:solidFill>
                  <a:srgbClr val="FFFF00"/>
                </a:solidFill>
              </a:rPr>
              <a:t>stavových rovnicích.</a:t>
            </a:r>
          </a:p>
          <a:p>
            <a:pPr eaLnBrk="1" hangingPunct="1">
              <a:lnSpc>
                <a:spcPct val="90000"/>
              </a:lnSpc>
              <a:defRPr/>
            </a:pPr>
            <a:r>
              <a:rPr lang="cs-CZ" sz="2800">
                <a:solidFill>
                  <a:srgbClr val="FFFFCC"/>
                </a:solidFill>
              </a:rPr>
              <a:t>Nejjednodušší termodynamický systém: </a:t>
            </a:r>
          </a:p>
          <a:p>
            <a:pPr eaLnBrk="1" hangingPunct="1">
              <a:lnSpc>
                <a:spcPct val="90000"/>
              </a:lnSpc>
              <a:buFont typeface="Wingdings" pitchFamily="2" charset="2"/>
              <a:buNone/>
              <a:defRPr/>
            </a:pPr>
            <a:r>
              <a:rPr lang="cs-CZ" sz="2800">
                <a:solidFill>
                  <a:schemeClr val="bg1"/>
                </a:solidFill>
              </a:rPr>
              <a:t>    </a:t>
            </a:r>
            <a:r>
              <a:rPr lang="cs-CZ" sz="2800">
                <a:solidFill>
                  <a:srgbClr val="FE24C5"/>
                </a:solidFill>
              </a:rPr>
              <a:t>ideální plyn</a:t>
            </a:r>
            <a:r>
              <a:rPr lang="cs-CZ" sz="2800">
                <a:solidFill>
                  <a:schemeClr val="bg1"/>
                </a:solidFill>
              </a:rPr>
              <a:t> </a:t>
            </a:r>
            <a:r>
              <a:rPr lang="cs-CZ">
                <a:solidFill>
                  <a:schemeClr val="bg1"/>
                </a:solidFill>
              </a:rPr>
              <a:t>(je dokonale stlačitelný a bez vnitřního tření).</a:t>
            </a:r>
          </a:p>
          <a:p>
            <a:pPr eaLnBrk="1" hangingPunct="1">
              <a:lnSpc>
                <a:spcPct val="90000"/>
              </a:lnSpc>
              <a:defRPr/>
            </a:pPr>
            <a:endParaRPr lang="cs-CZ">
              <a:solidFill>
                <a:schemeClr val="bg1"/>
              </a:solidFill>
            </a:endParaRPr>
          </a:p>
          <a:p>
            <a:pPr eaLnBrk="1" hangingPunct="1">
              <a:lnSpc>
                <a:spcPct val="90000"/>
              </a:lnSpc>
              <a:buFont typeface="Wingdings" pitchFamily="2" charset="2"/>
              <a:buNone/>
              <a:defRPr/>
            </a:pPr>
            <a:endParaRPr lang="cs-CZ" sz="2800" b="1">
              <a:solidFill>
                <a:srgbClr val="FFFFCC"/>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idx="4294967295"/>
          </p:nvPr>
        </p:nvSpPr>
        <p:spPr/>
        <p:txBody>
          <a:bodyPr/>
          <a:lstStyle/>
          <a:p>
            <a:pPr eaLnBrk="1" hangingPunct="1">
              <a:defRPr/>
            </a:pPr>
            <a:r>
              <a:rPr lang="cs-CZ">
                <a:solidFill>
                  <a:srgbClr val="FFFF99"/>
                </a:solidFill>
              </a:rPr>
              <a:t>Stavové veličiny</a:t>
            </a:r>
          </a:p>
        </p:txBody>
      </p:sp>
      <p:sp>
        <p:nvSpPr>
          <p:cNvPr id="73730" name="Rectangle 3"/>
          <p:cNvSpPr>
            <a:spLocks noGrp="1" noChangeArrowheads="1"/>
          </p:cNvSpPr>
          <p:nvPr>
            <p:ph type="body" idx="4294967295"/>
          </p:nvPr>
        </p:nvSpPr>
        <p:spPr/>
        <p:txBody>
          <a:bodyPr/>
          <a:lstStyle/>
          <a:p>
            <a:pPr eaLnBrk="1" hangingPunct="1">
              <a:defRPr/>
            </a:pPr>
            <a:r>
              <a:rPr lang="cs-CZ"/>
              <a:t>Jejich změna po proběhnutí</a:t>
            </a:r>
            <a:r>
              <a:rPr lang="cs-CZ">
                <a:solidFill>
                  <a:schemeClr val="bg1"/>
                </a:solidFill>
              </a:rPr>
              <a:t> </a:t>
            </a:r>
            <a:r>
              <a:rPr lang="cs-CZ" sz="2800">
                <a:solidFill>
                  <a:srgbClr val="FF0066"/>
                </a:solidFill>
              </a:rPr>
              <a:t>vratného </a:t>
            </a:r>
            <a:r>
              <a:rPr lang="cs-CZ"/>
              <a:t>kruhového děje je nulová.</a:t>
            </a:r>
          </a:p>
          <a:p>
            <a:pPr eaLnBrk="1" hangingPunct="1">
              <a:defRPr/>
            </a:pPr>
            <a:r>
              <a:rPr lang="cs-CZ"/>
              <a:t>Výchozí stav (kruhového děje) A = konečný stav B (stejné hodnoty stavových veličin)</a:t>
            </a:r>
          </a:p>
          <a:p>
            <a:pPr eaLnBrk="1" hangingPunct="1">
              <a:buFont typeface="Wingdings" pitchFamily="2" charset="2"/>
              <a:buNone/>
              <a:defRPr/>
            </a:pPr>
            <a:r>
              <a:rPr lang="cs-CZ" b="1">
                <a:solidFill>
                  <a:srgbClr val="FFFF00"/>
                </a:solidFill>
              </a:rPr>
              <a:t>Teplo</a:t>
            </a:r>
            <a:r>
              <a:rPr lang="cs-CZ" b="1">
                <a:solidFill>
                  <a:srgbClr val="FFFFCC"/>
                </a:solidFill>
              </a:rPr>
              <a:t> </a:t>
            </a:r>
            <a:r>
              <a:rPr lang="cs-CZ">
                <a:solidFill>
                  <a:srgbClr val="FFFFCC"/>
                </a:solidFill>
              </a:rPr>
              <a:t>(sy vyměňuje s okolím) </a:t>
            </a:r>
          </a:p>
          <a:p>
            <a:pPr eaLnBrk="1" hangingPunct="1">
              <a:buFont typeface="Wingdings" pitchFamily="2" charset="2"/>
              <a:buNone/>
              <a:defRPr/>
            </a:pPr>
            <a:r>
              <a:rPr lang="cs-CZ" b="1">
                <a:solidFill>
                  <a:srgbClr val="FFFF00"/>
                </a:solidFill>
              </a:rPr>
              <a:t>Práce</a:t>
            </a:r>
            <a:r>
              <a:rPr lang="cs-CZ">
                <a:solidFill>
                  <a:srgbClr val="FFFF00"/>
                </a:solidFill>
              </a:rPr>
              <a:t> </a:t>
            </a:r>
            <a:r>
              <a:rPr lang="cs-CZ">
                <a:solidFill>
                  <a:srgbClr val="FFFFCC"/>
                </a:solidFill>
              </a:rPr>
              <a:t>(sy koná) </a:t>
            </a:r>
          </a:p>
          <a:p>
            <a:pPr eaLnBrk="1" hangingPunct="1">
              <a:buFont typeface="Wingdings" pitchFamily="2" charset="2"/>
              <a:buNone/>
              <a:defRPr/>
            </a:pPr>
            <a:r>
              <a:rPr lang="cs-CZ">
                <a:solidFill>
                  <a:srgbClr val="FFFF00"/>
                </a:solidFill>
              </a:rPr>
              <a:t>– </a:t>
            </a:r>
            <a:r>
              <a:rPr lang="cs-CZ" b="1">
                <a:solidFill>
                  <a:srgbClr val="FFFF00"/>
                </a:solidFill>
              </a:rPr>
              <a:t>nejsou stavové veličiny!!!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p:txBody>
          <a:bodyPr/>
          <a:lstStyle/>
          <a:p>
            <a:pPr eaLnBrk="1" hangingPunct="1">
              <a:defRPr/>
            </a:pPr>
            <a:r>
              <a:rPr lang="cs-CZ">
                <a:solidFill>
                  <a:srgbClr val="FFFF99"/>
                </a:solidFill>
              </a:rPr>
              <a:t>Stavové veličiny</a:t>
            </a:r>
          </a:p>
        </p:txBody>
      </p:sp>
      <p:sp>
        <p:nvSpPr>
          <p:cNvPr id="44034" name="Rectangle 3"/>
          <p:cNvSpPr>
            <a:spLocks noGrp="1" noChangeArrowheads="1"/>
          </p:cNvSpPr>
          <p:nvPr>
            <p:ph type="body" idx="4294967295"/>
          </p:nvPr>
        </p:nvSpPr>
        <p:spPr/>
        <p:txBody>
          <a:bodyPr/>
          <a:lstStyle/>
          <a:p>
            <a:pPr eaLnBrk="1" hangingPunct="1">
              <a:lnSpc>
                <a:spcPct val="90000"/>
              </a:lnSpc>
              <a:buFont typeface="Wingdings" pitchFamily="2" charset="2"/>
              <a:buNone/>
              <a:defRPr/>
            </a:pPr>
            <a:r>
              <a:rPr lang="cs-CZ" sz="2800"/>
              <a:t>Rovnovážné sy</a:t>
            </a:r>
          </a:p>
          <a:p>
            <a:pPr eaLnBrk="1" hangingPunct="1">
              <a:lnSpc>
                <a:spcPct val="90000"/>
              </a:lnSpc>
              <a:defRPr/>
            </a:pPr>
            <a:r>
              <a:rPr lang="cs-CZ" sz="2800" b="1" u="sng">
                <a:solidFill>
                  <a:srgbClr val="FFFFCC"/>
                </a:solidFill>
              </a:rPr>
              <a:t>Intenzivní (lokální) stavové veličiny</a:t>
            </a:r>
          </a:p>
          <a:p>
            <a:pPr eaLnBrk="1" hangingPunct="1">
              <a:lnSpc>
                <a:spcPct val="90000"/>
              </a:lnSpc>
              <a:buFont typeface="Wingdings" pitchFamily="2" charset="2"/>
              <a:buNone/>
              <a:defRPr/>
            </a:pPr>
            <a:r>
              <a:rPr lang="cs-CZ" sz="2800"/>
              <a:t>Rovnovážný systém rozdělený na několik částí, stavové veličiny mají stejné hodnoty ve všech částech sy např.</a:t>
            </a:r>
            <a:r>
              <a:rPr lang="cs-CZ" sz="2800">
                <a:solidFill>
                  <a:schemeClr val="bg1"/>
                </a:solidFill>
              </a:rPr>
              <a:t> </a:t>
            </a:r>
            <a:r>
              <a:rPr lang="cs-CZ" sz="2800" b="1">
                <a:solidFill>
                  <a:srgbClr val="FE24C5"/>
                </a:solidFill>
              </a:rPr>
              <a:t>tlak, teplota</a:t>
            </a:r>
            <a:endParaRPr lang="cs-CZ" sz="2800" b="1"/>
          </a:p>
          <a:p>
            <a:pPr eaLnBrk="1" hangingPunct="1">
              <a:lnSpc>
                <a:spcPct val="90000"/>
              </a:lnSpc>
              <a:defRPr/>
            </a:pPr>
            <a:r>
              <a:rPr lang="cs-CZ" sz="2800" b="1" u="sng">
                <a:solidFill>
                  <a:srgbClr val="FFFFCC"/>
                </a:solidFill>
              </a:rPr>
              <a:t>Extenzivní (aditivní, globální) stavové veličiny</a:t>
            </a:r>
            <a:r>
              <a:rPr lang="cs-CZ" sz="2800">
                <a:solidFill>
                  <a:srgbClr val="FFFFCC"/>
                </a:solidFill>
              </a:rPr>
              <a:t> </a:t>
            </a:r>
            <a:endParaRPr lang="cs-CZ" sz="2800"/>
          </a:p>
          <a:p>
            <a:pPr eaLnBrk="1" hangingPunct="1">
              <a:lnSpc>
                <a:spcPct val="90000"/>
              </a:lnSpc>
              <a:buFont typeface="Wingdings" pitchFamily="2" charset="2"/>
              <a:buNone/>
              <a:defRPr/>
            </a:pPr>
            <a:r>
              <a:rPr lang="cs-CZ" sz="2800"/>
              <a:t>(součet jejich hodnot v jednotlivých částech sy = hodnota platná pro celý systém) např</a:t>
            </a:r>
            <a:r>
              <a:rPr lang="cs-CZ" sz="2800">
                <a:solidFill>
                  <a:schemeClr val="bg1"/>
                </a:solidFill>
              </a:rPr>
              <a:t>. </a:t>
            </a:r>
            <a:r>
              <a:rPr lang="cs-CZ" sz="2800" b="1">
                <a:solidFill>
                  <a:srgbClr val="FE24C5"/>
                </a:solidFill>
              </a:rPr>
              <a:t>vnitřní energie, objem.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p:txBody>
          <a:bodyPr/>
          <a:lstStyle/>
          <a:p>
            <a:pPr eaLnBrk="1" hangingPunct="1">
              <a:defRPr/>
            </a:pPr>
            <a:r>
              <a:rPr lang="cs-CZ" sz="4000" b="1">
                <a:solidFill>
                  <a:srgbClr val="FFFF99"/>
                </a:solidFill>
              </a:rPr>
              <a:t>FYZIKÁLNÍ CHEMIE</a:t>
            </a:r>
            <a:r>
              <a:rPr lang="cs-CZ" sz="4000"/>
              <a:t/>
            </a:r>
            <a:br>
              <a:rPr lang="cs-CZ" sz="4000"/>
            </a:br>
            <a:endParaRPr lang="cs-CZ" sz="4000"/>
          </a:p>
        </p:txBody>
      </p:sp>
      <p:sp>
        <p:nvSpPr>
          <p:cNvPr id="24578" name="Rectangle 3"/>
          <p:cNvSpPr>
            <a:spLocks noGrp="1" noChangeArrowheads="1"/>
          </p:cNvSpPr>
          <p:nvPr>
            <p:ph type="body" idx="4294967295"/>
          </p:nvPr>
        </p:nvSpPr>
        <p:spPr>
          <a:xfrm>
            <a:off x="457200" y="1052513"/>
            <a:ext cx="8229600" cy="5616575"/>
          </a:xfrm>
        </p:spPr>
        <p:txBody>
          <a:bodyPr/>
          <a:lstStyle/>
          <a:p>
            <a:pPr eaLnBrk="1" hangingPunct="1">
              <a:lnSpc>
                <a:spcPct val="80000"/>
              </a:lnSpc>
              <a:buFont typeface="Wingdings" pitchFamily="2" charset="2"/>
              <a:buNone/>
              <a:defRPr/>
            </a:pPr>
            <a:r>
              <a:rPr lang="cs-CZ" sz="1600"/>
              <a:t>     </a:t>
            </a:r>
            <a:r>
              <a:rPr lang="cs-CZ" sz="2000"/>
              <a:t>Fyzikální chemie</a:t>
            </a:r>
          </a:p>
          <a:p>
            <a:pPr eaLnBrk="1" hangingPunct="1">
              <a:lnSpc>
                <a:spcPct val="80000"/>
              </a:lnSpc>
              <a:buFont typeface="Wingdings" pitchFamily="2" charset="2"/>
              <a:buNone/>
              <a:defRPr/>
            </a:pPr>
            <a:r>
              <a:rPr lang="cs-CZ" sz="2000"/>
              <a:t>    je obor, který studuje chování látek během chemických reakcí probíhajících za různých podmínek, a které souvisí s jejich chemickými a fyzikálními vlastnostmi. Využívá různých měření.</a:t>
            </a:r>
          </a:p>
          <a:p>
            <a:pPr eaLnBrk="1" hangingPunct="1">
              <a:lnSpc>
                <a:spcPct val="80000"/>
              </a:lnSpc>
              <a:buFont typeface="Wingdings" pitchFamily="2" charset="2"/>
              <a:buNone/>
              <a:defRPr/>
            </a:pPr>
            <a:r>
              <a:rPr lang="cs-CZ" sz="2000"/>
              <a:t> </a:t>
            </a:r>
            <a:br>
              <a:rPr lang="cs-CZ" sz="2000"/>
            </a:br>
            <a:r>
              <a:rPr lang="cs-CZ" sz="2400" b="1">
                <a:solidFill>
                  <a:srgbClr val="FFFF99"/>
                </a:solidFill>
              </a:rPr>
              <a:t>FYZIKÁLNÍ CHEMIE SE ZABÝVÁ:</a:t>
            </a:r>
            <a:r>
              <a:rPr lang="cs-CZ" sz="2000">
                <a:solidFill>
                  <a:srgbClr val="FFFF99"/>
                </a:solidFill>
              </a:rPr>
              <a:t> </a:t>
            </a:r>
            <a:br>
              <a:rPr lang="cs-CZ" sz="2000">
                <a:solidFill>
                  <a:srgbClr val="FFFF99"/>
                </a:solidFill>
              </a:rPr>
            </a:br>
            <a:r>
              <a:rPr lang="cs-CZ" sz="2000"/>
              <a:t>1. Tuhými látkami, kapalinami a plyny, změnami skupenství, jejich příčinami ve vztahu k struktuře látek.</a:t>
            </a:r>
            <a:br>
              <a:rPr lang="cs-CZ" sz="2000"/>
            </a:br>
            <a:r>
              <a:rPr lang="cs-CZ" sz="2000"/>
              <a:t>2. Fyzikální a chemickou strukturou látek, jejich částicemi a vazbami</a:t>
            </a:r>
            <a:br>
              <a:rPr lang="cs-CZ" sz="2000"/>
            </a:br>
            <a:r>
              <a:rPr lang="cs-CZ" sz="2000"/>
              <a:t>3. Strukturou atomu a jejím významem ve struktuře látek</a:t>
            </a:r>
            <a:br>
              <a:rPr lang="cs-CZ" sz="2000"/>
            </a:br>
            <a:r>
              <a:rPr lang="cs-CZ" sz="2000"/>
              <a:t>4. Měřením množství a vztahy pro množství kapalných látek, plynů a tuhých látek</a:t>
            </a:r>
            <a:br>
              <a:rPr lang="cs-CZ" sz="2000"/>
            </a:br>
            <a:r>
              <a:rPr lang="cs-CZ" sz="2000"/>
              <a:t>5. Typy chemického chování</a:t>
            </a:r>
            <a:br>
              <a:rPr lang="cs-CZ" sz="2000"/>
            </a:br>
            <a:r>
              <a:rPr lang="cs-CZ" sz="2000"/>
              <a:t>6. Popisem látek a chemických reakcí</a:t>
            </a:r>
            <a:br>
              <a:rPr lang="cs-CZ" sz="2000"/>
            </a:br>
            <a:r>
              <a:rPr lang="cs-CZ" sz="2000"/>
              <a:t>7. Jak se látky směsují</a:t>
            </a:r>
            <a:br>
              <a:rPr lang="cs-CZ" sz="2000"/>
            </a:br>
            <a:r>
              <a:rPr lang="cs-CZ" sz="2000"/>
              <a:t>8. Změnami při chemických reakcích</a:t>
            </a:r>
            <a:br>
              <a:rPr lang="cs-CZ" sz="2000"/>
            </a:br>
            <a:r>
              <a:rPr lang="cs-CZ" sz="2000"/>
              <a:t>9. Působením elektrického proudu na látky a získáváním elektrického proudu prostřednictvím reakcí</a:t>
            </a:r>
            <a:br>
              <a:rPr lang="cs-CZ" sz="2000"/>
            </a:br>
            <a:r>
              <a:rPr lang="cs-CZ" sz="2000"/>
              <a:t>10. Rozdílnou reaktivitou látek a jejím vysvětlováním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p:txBody>
          <a:bodyPr/>
          <a:lstStyle/>
          <a:p>
            <a:pPr eaLnBrk="1" hangingPunct="1">
              <a:defRPr/>
            </a:pPr>
            <a:r>
              <a:rPr lang="cs-CZ">
                <a:solidFill>
                  <a:srgbClr val="FFFF99"/>
                </a:solidFill>
              </a:rPr>
              <a:t>Ideální plyn</a:t>
            </a:r>
          </a:p>
        </p:txBody>
      </p:sp>
      <p:sp>
        <p:nvSpPr>
          <p:cNvPr id="45058" name="Rectangle 3"/>
          <p:cNvSpPr>
            <a:spLocks noGrp="1" noChangeArrowheads="1"/>
          </p:cNvSpPr>
          <p:nvPr>
            <p:ph type="body" idx="4294967295"/>
          </p:nvPr>
        </p:nvSpPr>
        <p:spPr>
          <a:xfrm>
            <a:off x="457200" y="1268413"/>
            <a:ext cx="8229600" cy="4857750"/>
          </a:xfrm>
        </p:spPr>
        <p:txBody>
          <a:bodyPr/>
          <a:lstStyle/>
          <a:p>
            <a:pPr eaLnBrk="1" hangingPunct="1">
              <a:defRPr/>
            </a:pPr>
            <a:r>
              <a:rPr lang="cs-CZ"/>
              <a:t>Nejjednodušší termodynamický systém, uzavřený v prostoru o objemu V, neomezeně stlačitelný.</a:t>
            </a:r>
          </a:p>
          <a:p>
            <a:pPr eaLnBrk="1" hangingPunct="1">
              <a:defRPr/>
            </a:pPr>
            <a:r>
              <a:rPr lang="cs-CZ"/>
              <a:t>Systém hmotných bodů (předávání energie pružnými nárazy, chaotický, tepelný pohyb).</a:t>
            </a:r>
          </a:p>
          <a:p>
            <a:pPr eaLnBrk="1" hangingPunct="1">
              <a:defRPr/>
            </a:pPr>
            <a:r>
              <a:rPr lang="cs-CZ"/>
              <a:t>Popis v rovnovážném stavu: postačují 3 ze 4 stavových veličin – objem, teplota, tlak a látkové množství (počet molů).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4" name="Rectangle 2"/>
          <p:cNvSpPr>
            <a:spLocks noGrp="1" noChangeArrowheads="1"/>
          </p:cNvSpPr>
          <p:nvPr>
            <p:ph type="title" idx="4294967295"/>
          </p:nvPr>
        </p:nvSpPr>
        <p:spPr/>
        <p:txBody>
          <a:bodyPr/>
          <a:lstStyle/>
          <a:p>
            <a:pPr eaLnBrk="1" hangingPunct="1">
              <a:defRPr/>
            </a:pPr>
            <a:r>
              <a:rPr lang="cs-CZ" sz="4000">
                <a:solidFill>
                  <a:srgbClr val="FFFF99"/>
                </a:solidFill>
              </a:rPr>
              <a:t>Stavová rovnice ideálního plynu:</a:t>
            </a:r>
          </a:p>
        </p:txBody>
      </p:sp>
      <p:sp>
        <p:nvSpPr>
          <p:cNvPr id="12305" name="Rectangle 3"/>
          <p:cNvSpPr>
            <a:spLocks noGrp="1" noChangeArrowheads="1"/>
          </p:cNvSpPr>
          <p:nvPr>
            <p:ph type="body" sz="half" idx="4294967295"/>
          </p:nvPr>
        </p:nvSpPr>
        <p:spPr>
          <a:xfrm>
            <a:off x="250825" y="1268413"/>
            <a:ext cx="7715250" cy="1728787"/>
          </a:xfrm>
        </p:spPr>
        <p:txBody>
          <a:bodyPr/>
          <a:lstStyle/>
          <a:p>
            <a:pPr algn="ctr" eaLnBrk="1" hangingPunct="1">
              <a:buFont typeface="Wingdings" pitchFamily="2" charset="2"/>
              <a:buNone/>
              <a:defRPr/>
            </a:pPr>
            <a:r>
              <a:rPr lang="cs-CZ" sz="3600" i="1">
                <a:solidFill>
                  <a:srgbClr val="FFFFCC"/>
                </a:solidFill>
              </a:rPr>
              <a:t>p.V = n.R.T</a:t>
            </a:r>
            <a:r>
              <a:rPr lang="cs-CZ" sz="2400"/>
              <a:t> </a:t>
            </a:r>
          </a:p>
          <a:p>
            <a:pPr algn="ctr" eaLnBrk="1" hangingPunct="1">
              <a:buFont typeface="Wingdings" pitchFamily="2" charset="2"/>
              <a:buNone/>
              <a:defRPr/>
            </a:pPr>
            <a:r>
              <a:rPr lang="cs-CZ" sz="2400">
                <a:solidFill>
                  <a:srgbClr val="FFFFCC"/>
                </a:solidFill>
              </a:rPr>
              <a:t>[Pa, m</a:t>
            </a:r>
            <a:r>
              <a:rPr lang="cs-CZ" sz="2400" baseline="30000">
                <a:solidFill>
                  <a:srgbClr val="FFFFCC"/>
                </a:solidFill>
              </a:rPr>
              <a:t>3</a:t>
            </a:r>
            <a:r>
              <a:rPr lang="cs-CZ" sz="2400">
                <a:solidFill>
                  <a:srgbClr val="FFFFCC"/>
                </a:solidFill>
              </a:rPr>
              <a:t>, mol, (8,314 J.K</a:t>
            </a:r>
            <a:r>
              <a:rPr lang="cs-CZ" sz="2400" baseline="30000">
                <a:solidFill>
                  <a:srgbClr val="FFFFCC"/>
                </a:solidFill>
              </a:rPr>
              <a:t>-1</a:t>
            </a:r>
            <a:r>
              <a:rPr lang="cs-CZ" sz="2400">
                <a:solidFill>
                  <a:srgbClr val="FFFFCC"/>
                </a:solidFill>
              </a:rPr>
              <a:t>.mol</a:t>
            </a:r>
            <a:r>
              <a:rPr lang="cs-CZ" sz="2400" baseline="30000">
                <a:solidFill>
                  <a:srgbClr val="FFFFCC"/>
                </a:solidFill>
              </a:rPr>
              <a:t>-1 </a:t>
            </a:r>
            <a:r>
              <a:rPr lang="cs-CZ" sz="2400">
                <a:solidFill>
                  <a:srgbClr val="FFFFCC"/>
                </a:solidFill>
              </a:rPr>
              <a:t>), K]</a:t>
            </a:r>
          </a:p>
          <a:p>
            <a:pPr algn="ctr" eaLnBrk="1" hangingPunct="1">
              <a:buFont typeface="Wingdings" pitchFamily="2" charset="2"/>
              <a:buNone/>
              <a:defRPr/>
            </a:pPr>
            <a:r>
              <a:rPr lang="cs-CZ" sz="2400">
                <a:solidFill>
                  <a:schemeClr val="bg1"/>
                </a:solidFill>
              </a:rPr>
              <a:t>      Platné jen pro rovnovážný stav </a:t>
            </a:r>
            <a:r>
              <a:rPr lang="cs-CZ" sz="2400">
                <a:solidFill>
                  <a:schemeClr val="accent1"/>
                </a:solidFill>
              </a:rPr>
              <a:t>ideálního plynu</a:t>
            </a:r>
          </a:p>
        </p:txBody>
      </p:sp>
      <p:sp>
        <p:nvSpPr>
          <p:cNvPr id="12306" name="Rectangle 5"/>
          <p:cNvSpPr>
            <a:spLocks noChangeArrowheads="1"/>
          </p:cNvSpPr>
          <p:nvPr/>
        </p:nvSpPr>
        <p:spPr bwMode="auto">
          <a:xfrm>
            <a:off x="0" y="2947988"/>
            <a:ext cx="9144000" cy="0"/>
          </a:xfrm>
          <a:prstGeom prst="rect">
            <a:avLst/>
          </a:prstGeom>
          <a:noFill/>
          <a:ln w="9525">
            <a:noFill/>
            <a:miter lim="800000"/>
            <a:headEnd/>
            <a:tailEnd/>
          </a:ln>
        </p:spPr>
        <p:txBody>
          <a:bodyPr wrap="none" anchor="ctr">
            <a:spAutoFit/>
          </a:bodyPr>
          <a:lstStyle/>
          <a:p>
            <a:pPr>
              <a:lnSpc>
                <a:spcPct val="80000"/>
              </a:lnSpc>
              <a:spcBef>
                <a:spcPct val="20000"/>
              </a:spcBef>
              <a:buFontTx/>
              <a:buChar char="•"/>
            </a:pPr>
            <a:endParaRPr lang="cs-CZ" sz="2000"/>
          </a:p>
        </p:txBody>
      </p:sp>
      <p:sp>
        <p:nvSpPr>
          <p:cNvPr id="12307" name="Rectangle 7"/>
          <p:cNvSpPr>
            <a:spLocks noChangeArrowheads="1"/>
          </p:cNvSpPr>
          <p:nvPr/>
        </p:nvSpPr>
        <p:spPr bwMode="auto">
          <a:xfrm>
            <a:off x="611188" y="4149725"/>
            <a:ext cx="9144000" cy="0"/>
          </a:xfrm>
          <a:prstGeom prst="rect">
            <a:avLst/>
          </a:prstGeom>
          <a:noFill/>
          <a:ln w="9525">
            <a:noFill/>
            <a:miter lim="800000"/>
            <a:headEnd/>
            <a:tailEnd/>
          </a:ln>
        </p:spPr>
        <p:txBody>
          <a:bodyPr wrap="none" anchor="ctr">
            <a:spAutoFit/>
          </a:bodyPr>
          <a:lstStyle/>
          <a:p>
            <a:pPr>
              <a:lnSpc>
                <a:spcPct val="80000"/>
              </a:lnSpc>
              <a:spcBef>
                <a:spcPct val="20000"/>
              </a:spcBef>
              <a:buFontTx/>
              <a:buChar char="•"/>
            </a:pPr>
            <a:endParaRPr lang="cs-CZ" sz="2000"/>
          </a:p>
        </p:txBody>
      </p:sp>
      <p:sp>
        <p:nvSpPr>
          <p:cNvPr id="12308" name="Rectangle 11"/>
          <p:cNvSpPr>
            <a:spLocks noChangeArrowheads="1"/>
          </p:cNvSpPr>
          <p:nvPr/>
        </p:nvSpPr>
        <p:spPr bwMode="auto">
          <a:xfrm>
            <a:off x="0" y="2943225"/>
            <a:ext cx="9144000" cy="0"/>
          </a:xfrm>
          <a:prstGeom prst="rect">
            <a:avLst/>
          </a:prstGeom>
          <a:noFill/>
          <a:ln w="9525">
            <a:noFill/>
            <a:miter lim="800000"/>
            <a:headEnd/>
            <a:tailEnd/>
          </a:ln>
        </p:spPr>
        <p:txBody>
          <a:bodyPr wrap="none" anchor="ctr">
            <a:spAutoFit/>
          </a:bodyPr>
          <a:lstStyle/>
          <a:p>
            <a:pPr>
              <a:lnSpc>
                <a:spcPct val="80000"/>
              </a:lnSpc>
              <a:spcBef>
                <a:spcPct val="20000"/>
              </a:spcBef>
              <a:buFontTx/>
              <a:buChar char="•"/>
            </a:pPr>
            <a:endParaRPr lang="cs-CZ" sz="2000"/>
          </a:p>
        </p:txBody>
      </p:sp>
      <p:sp>
        <p:nvSpPr>
          <p:cNvPr id="12309" name="Rectangle 13"/>
          <p:cNvSpPr>
            <a:spLocks noChangeArrowheads="1"/>
          </p:cNvSpPr>
          <p:nvPr/>
        </p:nvSpPr>
        <p:spPr bwMode="auto">
          <a:xfrm>
            <a:off x="0" y="2943225"/>
            <a:ext cx="9144000" cy="0"/>
          </a:xfrm>
          <a:prstGeom prst="rect">
            <a:avLst/>
          </a:prstGeom>
          <a:noFill/>
          <a:ln w="9525">
            <a:noFill/>
            <a:miter lim="800000"/>
            <a:headEnd/>
            <a:tailEnd/>
          </a:ln>
        </p:spPr>
        <p:txBody>
          <a:bodyPr wrap="none" anchor="ctr">
            <a:spAutoFit/>
          </a:bodyPr>
          <a:lstStyle/>
          <a:p>
            <a:pPr>
              <a:lnSpc>
                <a:spcPct val="80000"/>
              </a:lnSpc>
              <a:spcBef>
                <a:spcPct val="20000"/>
              </a:spcBef>
              <a:buFontTx/>
              <a:buChar char="•"/>
            </a:pPr>
            <a:endParaRPr lang="cs-CZ" sz="2000"/>
          </a:p>
        </p:txBody>
      </p:sp>
      <p:graphicFrame>
        <p:nvGraphicFramePr>
          <p:cNvPr id="12303" name="Object 15"/>
          <p:cNvGraphicFramePr>
            <a:graphicFrameLocks noChangeAspect="1"/>
          </p:cNvGraphicFramePr>
          <p:nvPr>
            <p:ph sz="half" idx="4294967295"/>
          </p:nvPr>
        </p:nvGraphicFramePr>
        <p:xfrm>
          <a:off x="1619250" y="4008438"/>
          <a:ext cx="5473700" cy="1201737"/>
        </p:xfrm>
        <a:graphic>
          <a:graphicData uri="http://schemas.openxmlformats.org/presentationml/2006/ole">
            <p:oleObj spid="_x0000_s12303" name="Rastrový obrázek" r:id="rId3" imgW="5087060" imgH="971686" progId="PBrush">
              <p:embed/>
            </p:oleObj>
          </a:graphicData>
        </a:graphic>
      </p:graphicFrame>
      <p:sp>
        <p:nvSpPr>
          <p:cNvPr id="12310" name="Text Box 17"/>
          <p:cNvSpPr txBox="1">
            <a:spLocks noChangeArrowheads="1"/>
          </p:cNvSpPr>
          <p:nvPr/>
        </p:nvSpPr>
        <p:spPr bwMode="auto">
          <a:xfrm>
            <a:off x="1331913" y="6021388"/>
            <a:ext cx="6049962" cy="579437"/>
          </a:xfrm>
          <a:prstGeom prst="rect">
            <a:avLst/>
          </a:prstGeom>
          <a:noFill/>
          <a:ln w="9525">
            <a:noFill/>
            <a:miter lim="800000"/>
            <a:headEnd/>
            <a:tailEnd/>
          </a:ln>
        </p:spPr>
        <p:txBody>
          <a:bodyPr>
            <a:spAutoFit/>
          </a:bodyPr>
          <a:lstStyle/>
          <a:p>
            <a:pPr>
              <a:spcBef>
                <a:spcPct val="50000"/>
              </a:spcBef>
            </a:pPr>
            <a:r>
              <a:rPr lang="cs-CZ" sz="3200">
                <a:solidFill>
                  <a:srgbClr val="FFFFCC"/>
                </a:solidFill>
              </a:rPr>
              <a:t>a, b - semiempirické konstanty</a:t>
            </a:r>
          </a:p>
        </p:txBody>
      </p:sp>
      <p:sp>
        <p:nvSpPr>
          <p:cNvPr id="12311" name="Text Box 18"/>
          <p:cNvSpPr txBox="1">
            <a:spLocks noChangeArrowheads="1"/>
          </p:cNvSpPr>
          <p:nvPr/>
        </p:nvSpPr>
        <p:spPr bwMode="auto">
          <a:xfrm>
            <a:off x="0" y="3141663"/>
            <a:ext cx="7956550" cy="457200"/>
          </a:xfrm>
          <a:prstGeom prst="rect">
            <a:avLst/>
          </a:prstGeom>
          <a:noFill/>
          <a:ln w="9525" algn="ctr">
            <a:noFill/>
            <a:miter lim="800000"/>
            <a:headEnd/>
            <a:tailEnd/>
          </a:ln>
        </p:spPr>
        <p:txBody>
          <a:bodyPr>
            <a:spAutoFit/>
          </a:bodyPr>
          <a:lstStyle/>
          <a:p>
            <a:pPr algn="ctr">
              <a:spcBef>
                <a:spcPct val="20000"/>
              </a:spcBef>
            </a:pPr>
            <a:r>
              <a:rPr lang="cs-CZ" sz="2400">
                <a:solidFill>
                  <a:schemeClr val="accent1"/>
                </a:solidFill>
              </a:rPr>
              <a:t>Reálný plyn</a:t>
            </a:r>
            <a:r>
              <a:rPr lang="cs-CZ" sz="2400">
                <a:solidFill>
                  <a:srgbClr val="FFFFCC"/>
                </a:solidFill>
              </a:rPr>
              <a:t> - rovnice van der Waalsova: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idx="4294967295"/>
          </p:nvPr>
        </p:nvSpPr>
        <p:spPr/>
        <p:txBody>
          <a:bodyPr/>
          <a:lstStyle/>
          <a:p>
            <a:pPr eaLnBrk="1" hangingPunct="1">
              <a:defRPr/>
            </a:pPr>
            <a:r>
              <a:rPr lang="cs-CZ" sz="4000">
                <a:solidFill>
                  <a:srgbClr val="FFFF99"/>
                </a:solidFill>
              </a:rPr>
              <a:t>Práce termodynamického systému</a:t>
            </a:r>
            <a:r>
              <a:rPr lang="cs-CZ" sz="4000"/>
              <a:t> </a:t>
            </a:r>
          </a:p>
        </p:txBody>
      </p:sp>
      <p:sp>
        <p:nvSpPr>
          <p:cNvPr id="15366" name="Rectangle 3"/>
          <p:cNvSpPr>
            <a:spLocks noGrp="1" noChangeArrowheads="1"/>
          </p:cNvSpPr>
          <p:nvPr>
            <p:ph type="body" sz="half" idx="4294967295"/>
          </p:nvPr>
        </p:nvSpPr>
        <p:spPr>
          <a:xfrm>
            <a:off x="781050" y="1557338"/>
            <a:ext cx="7607300" cy="2303462"/>
          </a:xfrm>
        </p:spPr>
        <p:txBody>
          <a:bodyPr/>
          <a:lstStyle/>
          <a:p>
            <a:pPr eaLnBrk="1" hangingPunct="1">
              <a:lnSpc>
                <a:spcPct val="90000"/>
              </a:lnSpc>
              <a:buFont typeface="Wingdings" pitchFamily="2" charset="2"/>
              <a:buNone/>
              <a:defRPr/>
            </a:pPr>
            <a:r>
              <a:rPr lang="cs-CZ" sz="2400">
                <a:solidFill>
                  <a:srgbClr val="FFFFCC"/>
                </a:solidFill>
              </a:rPr>
              <a:t>Objemová práce tmd. systému (“práce pístu”):</a:t>
            </a:r>
          </a:p>
          <a:p>
            <a:pPr eaLnBrk="1" hangingPunct="1">
              <a:lnSpc>
                <a:spcPct val="90000"/>
              </a:lnSpc>
              <a:buFont typeface="Wingdings" pitchFamily="2" charset="2"/>
              <a:buNone/>
              <a:defRPr/>
            </a:pPr>
            <a:r>
              <a:rPr lang="cs-CZ" sz="2400">
                <a:solidFill>
                  <a:srgbClr val="FFFFCC"/>
                </a:solidFill>
              </a:rPr>
              <a:t>z mechaniky: </a:t>
            </a:r>
            <a:r>
              <a:rPr lang="cs-CZ" sz="2400" b="1">
                <a:solidFill>
                  <a:srgbClr val="FFFF00"/>
                </a:solidFill>
              </a:rPr>
              <a:t>W = F . </a:t>
            </a:r>
            <a:r>
              <a:rPr lang="cs-CZ" sz="2800" b="1">
                <a:solidFill>
                  <a:srgbClr val="FFFF00"/>
                </a:solidFill>
                <a:latin typeface="Symbol" pitchFamily="18" charset="2"/>
              </a:rPr>
              <a:t>D</a:t>
            </a:r>
            <a:r>
              <a:rPr lang="cs-CZ" sz="2400" b="1">
                <a:solidFill>
                  <a:srgbClr val="FFFF00"/>
                </a:solidFill>
              </a:rPr>
              <a:t>s</a:t>
            </a:r>
          </a:p>
          <a:p>
            <a:pPr eaLnBrk="1" hangingPunct="1">
              <a:lnSpc>
                <a:spcPct val="90000"/>
              </a:lnSpc>
              <a:buFont typeface="Wingdings" pitchFamily="2" charset="2"/>
              <a:buNone/>
              <a:defRPr/>
            </a:pPr>
            <a:endParaRPr lang="cs-CZ" sz="2400" b="1">
              <a:solidFill>
                <a:srgbClr val="FFFF00"/>
              </a:solidFill>
            </a:endParaRPr>
          </a:p>
          <a:p>
            <a:pPr algn="ctr" eaLnBrk="1" hangingPunct="1">
              <a:lnSpc>
                <a:spcPct val="90000"/>
              </a:lnSpc>
              <a:buFont typeface="Wingdings" pitchFamily="2" charset="2"/>
              <a:buNone/>
              <a:defRPr/>
            </a:pPr>
            <a:r>
              <a:rPr lang="cs-CZ" sz="2800" i="1">
                <a:solidFill>
                  <a:srgbClr val="FFFFCC"/>
                </a:solidFill>
              </a:rPr>
              <a:t>W = - p.</a:t>
            </a:r>
            <a:r>
              <a:rPr lang="cs-CZ" sz="2800">
                <a:solidFill>
                  <a:srgbClr val="FFFFCC"/>
                </a:solidFill>
                <a:latin typeface="Symbol" pitchFamily="18" charset="2"/>
              </a:rPr>
              <a:t>D</a:t>
            </a:r>
            <a:r>
              <a:rPr lang="cs-CZ" sz="2800" i="1">
                <a:solidFill>
                  <a:srgbClr val="FFFFCC"/>
                </a:solidFill>
              </a:rPr>
              <a:t>V     </a:t>
            </a:r>
            <a:r>
              <a:rPr lang="cs-CZ" sz="2800">
                <a:solidFill>
                  <a:srgbClr val="FFFFCC"/>
                </a:solidFill>
              </a:rPr>
              <a:t>(</a:t>
            </a:r>
            <a:r>
              <a:rPr lang="cs-CZ" sz="2800" i="1">
                <a:solidFill>
                  <a:srgbClr val="FFFFCC"/>
                </a:solidFill>
              </a:rPr>
              <a:t>p </a:t>
            </a:r>
            <a:r>
              <a:rPr lang="cs-CZ" sz="2800">
                <a:solidFill>
                  <a:srgbClr val="FFFFCC"/>
                </a:solidFill>
              </a:rPr>
              <a:t>= konst., izobarický děj)</a:t>
            </a:r>
          </a:p>
          <a:p>
            <a:pPr algn="ctr" eaLnBrk="1" hangingPunct="1">
              <a:lnSpc>
                <a:spcPct val="90000"/>
              </a:lnSpc>
              <a:buFont typeface="Wingdings" pitchFamily="2" charset="2"/>
              <a:buNone/>
              <a:defRPr/>
            </a:pPr>
            <a:r>
              <a:rPr lang="cs-CZ" sz="2400" i="1">
                <a:solidFill>
                  <a:srgbClr val="FFFFCC"/>
                </a:solidFill>
              </a:rPr>
              <a:t>Obecně: dW = - p.dV</a:t>
            </a:r>
            <a:r>
              <a:rPr lang="cs-CZ" sz="2400"/>
              <a:t>  </a:t>
            </a:r>
            <a:r>
              <a:rPr lang="cs-CZ" sz="2400">
                <a:solidFill>
                  <a:srgbClr val="FFFFCC"/>
                </a:solidFill>
              </a:rPr>
              <a:t>čili:</a:t>
            </a:r>
          </a:p>
        </p:txBody>
      </p:sp>
      <p:graphicFrame>
        <p:nvGraphicFramePr>
          <p:cNvPr id="15364" name="Object 4"/>
          <p:cNvGraphicFramePr>
            <a:graphicFrameLocks noChangeAspect="1"/>
          </p:cNvGraphicFramePr>
          <p:nvPr>
            <p:ph sz="half" idx="4294967295"/>
          </p:nvPr>
        </p:nvGraphicFramePr>
        <p:xfrm>
          <a:off x="3059113" y="4008438"/>
          <a:ext cx="2952750" cy="1127125"/>
        </p:xfrm>
        <a:graphic>
          <a:graphicData uri="http://schemas.openxmlformats.org/presentationml/2006/ole">
            <p:oleObj spid="_x0000_s15364" name="Rastrový obrázek" r:id="rId3" imgW="1971950" imgH="752381" progId="PBrush">
              <p:embed/>
            </p:oleObj>
          </a:graphicData>
        </a:graphic>
      </p:graphicFrame>
      <p:sp>
        <p:nvSpPr>
          <p:cNvPr id="15367" name="Text Box 6"/>
          <p:cNvSpPr txBox="1">
            <a:spLocks noChangeArrowheads="1"/>
          </p:cNvSpPr>
          <p:nvPr/>
        </p:nvSpPr>
        <p:spPr bwMode="auto">
          <a:xfrm>
            <a:off x="900113" y="5084763"/>
            <a:ext cx="7632700" cy="1373187"/>
          </a:xfrm>
          <a:prstGeom prst="rect">
            <a:avLst/>
          </a:prstGeom>
          <a:noFill/>
          <a:ln w="9525">
            <a:noFill/>
            <a:miter lim="800000"/>
            <a:headEnd/>
            <a:tailEnd/>
          </a:ln>
        </p:spPr>
        <p:txBody>
          <a:bodyPr>
            <a:spAutoFit/>
          </a:bodyPr>
          <a:lstStyle/>
          <a:p>
            <a:pPr>
              <a:spcBef>
                <a:spcPct val="50000"/>
              </a:spcBef>
            </a:pPr>
            <a:r>
              <a:rPr lang="cs-CZ" sz="2800">
                <a:solidFill>
                  <a:srgbClr val="FFFFCC"/>
                </a:solidFill>
              </a:rPr>
              <a:t>Tmd. systémy mohou konat i jiné druhy práce, např. elektrickou (</a:t>
            </a:r>
            <a:r>
              <a:rPr lang="cs-CZ" sz="2800" i="1">
                <a:solidFill>
                  <a:srgbClr val="FFFFCC"/>
                </a:solidFill>
              </a:rPr>
              <a:t>W = U.Q</a:t>
            </a:r>
            <a:r>
              <a:rPr lang="cs-CZ" sz="2800">
                <a:solidFill>
                  <a:srgbClr val="FFFFCC"/>
                </a:solidFill>
              </a:rPr>
              <a:t>) nebo chemickou </a:t>
            </a:r>
            <a:r>
              <a:rPr lang="cs-CZ" sz="2800" i="1">
                <a:solidFill>
                  <a:srgbClr val="FFFFCC"/>
                </a:solidFill>
              </a:rPr>
              <a:t>W = </a:t>
            </a:r>
            <a:r>
              <a:rPr lang="cs-CZ" sz="2800">
                <a:solidFill>
                  <a:srgbClr val="FFFFCC"/>
                </a:solidFill>
                <a:latin typeface="Symbol" pitchFamily="18" charset="2"/>
              </a:rPr>
              <a:t>m</a:t>
            </a:r>
            <a:r>
              <a:rPr lang="cs-CZ" sz="2800">
                <a:solidFill>
                  <a:srgbClr val="FFFFCC"/>
                </a:solidFill>
              </a:rPr>
              <a:t>.</a:t>
            </a:r>
            <a:r>
              <a:rPr lang="cs-CZ" sz="2800">
                <a:solidFill>
                  <a:srgbClr val="FFFFCC"/>
                </a:solidFill>
                <a:latin typeface="Symbol" pitchFamily="18" charset="2"/>
              </a:rPr>
              <a:t>D</a:t>
            </a:r>
            <a:r>
              <a:rPr lang="cs-CZ" sz="2800" i="1">
                <a:solidFill>
                  <a:srgbClr val="FFFFCC"/>
                </a:solidFill>
              </a:rPr>
              <a:t>n</a:t>
            </a:r>
            <a:r>
              <a:rPr lang="cs-CZ" sz="2800">
                <a:solidFill>
                  <a:srgbClr val="FFFFCC"/>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cs-CZ" sz="4000">
                <a:solidFill>
                  <a:srgbClr val="FFFF99"/>
                </a:solidFill>
              </a:rPr>
              <a:t>Práce termodynamického systému</a:t>
            </a:r>
          </a:p>
        </p:txBody>
      </p:sp>
      <p:sp>
        <p:nvSpPr>
          <p:cNvPr id="94211" name="Rectangle 3"/>
          <p:cNvSpPr>
            <a:spLocks noGrp="1" noChangeArrowheads="1"/>
          </p:cNvSpPr>
          <p:nvPr>
            <p:ph type="body" idx="1"/>
          </p:nvPr>
        </p:nvSpPr>
        <p:spPr>
          <a:xfrm>
            <a:off x="457200" y="1600200"/>
            <a:ext cx="8229600" cy="5068888"/>
          </a:xfrm>
        </p:spPr>
        <p:txBody>
          <a:bodyPr/>
          <a:lstStyle/>
          <a:p>
            <a:pPr eaLnBrk="1" hangingPunct="1">
              <a:defRPr/>
            </a:pPr>
            <a:r>
              <a:rPr lang="cs-CZ"/>
              <a:t>Složitější situace: </a:t>
            </a:r>
            <a:r>
              <a:rPr lang="cs-CZ" b="1">
                <a:solidFill>
                  <a:srgbClr val="FFFF00"/>
                </a:solidFill>
              </a:rPr>
              <a:t>F</a:t>
            </a:r>
            <a:r>
              <a:rPr lang="cs-CZ"/>
              <a:t> (podél dráhy </a:t>
            </a:r>
            <a:r>
              <a:rPr lang="cs-CZ" b="1">
                <a:solidFill>
                  <a:srgbClr val="FFFF00"/>
                </a:solidFill>
              </a:rPr>
              <a:t>s</a:t>
            </a:r>
            <a:r>
              <a:rPr lang="cs-CZ"/>
              <a:t> mezi body </a:t>
            </a:r>
            <a:r>
              <a:rPr lang="cs-CZ">
                <a:solidFill>
                  <a:srgbClr val="FFFF00"/>
                </a:solidFill>
              </a:rPr>
              <a:t>S</a:t>
            </a:r>
            <a:r>
              <a:rPr lang="cs-CZ" baseline="-25000">
                <a:solidFill>
                  <a:srgbClr val="FFFF00"/>
                </a:solidFill>
              </a:rPr>
              <a:t>1  </a:t>
            </a:r>
            <a:r>
              <a:rPr lang="cs-CZ">
                <a:solidFill>
                  <a:srgbClr val="FFFF00"/>
                </a:solidFill>
              </a:rPr>
              <a:t>S</a:t>
            </a:r>
            <a:r>
              <a:rPr lang="cs-CZ" baseline="-25000">
                <a:solidFill>
                  <a:srgbClr val="FFFF00"/>
                </a:solidFill>
              </a:rPr>
              <a:t>2</a:t>
            </a:r>
            <a:r>
              <a:rPr lang="cs-CZ" baseline="-25000"/>
              <a:t>  </a:t>
            </a:r>
            <a:r>
              <a:rPr lang="cs-CZ"/>
              <a:t>se mění = </a:t>
            </a:r>
            <a:r>
              <a:rPr lang="cs-CZ">
                <a:solidFill>
                  <a:srgbClr val="FFFF99"/>
                </a:solidFill>
              </a:rPr>
              <a:t>není konstantní.</a:t>
            </a:r>
          </a:p>
          <a:p>
            <a:pPr eaLnBrk="1" hangingPunct="1">
              <a:buFont typeface="Wingdings" pitchFamily="2" charset="2"/>
              <a:buNone/>
              <a:defRPr/>
            </a:pPr>
            <a:r>
              <a:rPr lang="cs-CZ"/>
              <a:t>Dráhu nutno rozdělit na malé úseky ds v nichž F je konstantní.</a:t>
            </a:r>
          </a:p>
          <a:p>
            <a:pPr eaLnBrk="1" hangingPunct="1">
              <a:buFont typeface="Wingdings" pitchFamily="2" charset="2"/>
              <a:buNone/>
              <a:defRPr/>
            </a:pPr>
            <a:r>
              <a:rPr lang="cs-CZ"/>
              <a:t>Na úseku ds bude vykonána velmi malá práce:  </a:t>
            </a:r>
            <a:r>
              <a:rPr lang="cs-CZ" b="1">
                <a:solidFill>
                  <a:srgbClr val="FFFF00"/>
                </a:solidFill>
              </a:rPr>
              <a:t>dW = F(s) . ds</a:t>
            </a:r>
          </a:p>
          <a:p>
            <a:pPr eaLnBrk="1" hangingPunct="1">
              <a:buFont typeface="Wingdings" pitchFamily="2" charset="2"/>
              <a:buNone/>
              <a:defRPr/>
            </a:pPr>
            <a:r>
              <a:rPr lang="cs-CZ" b="1"/>
              <a:t>V celém úseku</a:t>
            </a:r>
            <a:r>
              <a:rPr lang="cs-CZ" b="1">
                <a:solidFill>
                  <a:srgbClr val="FFFF00"/>
                </a:solidFill>
              </a:rPr>
              <a:t> S</a:t>
            </a:r>
            <a:r>
              <a:rPr lang="cs-CZ" b="1" baseline="-25000">
                <a:solidFill>
                  <a:srgbClr val="FFFF00"/>
                </a:solidFill>
              </a:rPr>
              <a:t>1 </a:t>
            </a:r>
            <a:r>
              <a:rPr lang="cs-CZ" b="1" baseline="-25000"/>
              <a:t>až</a:t>
            </a:r>
            <a:r>
              <a:rPr lang="cs-CZ" b="1" baseline="-25000">
                <a:solidFill>
                  <a:srgbClr val="FFFF00"/>
                </a:solidFill>
              </a:rPr>
              <a:t> </a:t>
            </a:r>
            <a:r>
              <a:rPr lang="cs-CZ" b="1">
                <a:solidFill>
                  <a:srgbClr val="FFFF00"/>
                </a:solidFill>
              </a:rPr>
              <a:t>S</a:t>
            </a:r>
            <a:r>
              <a:rPr lang="cs-CZ" b="1" baseline="-25000">
                <a:solidFill>
                  <a:srgbClr val="FFFF00"/>
                </a:solidFill>
              </a:rPr>
              <a:t>2</a:t>
            </a:r>
          </a:p>
          <a:p>
            <a:pPr eaLnBrk="1" hangingPunct="1">
              <a:buFont typeface="Wingdings" pitchFamily="2" charset="2"/>
              <a:buNone/>
              <a:defRPr/>
            </a:pPr>
            <a:r>
              <a:rPr lang="cs-CZ"/>
              <a:t>bude celková práce W: integrál pravé strany rovnice </a:t>
            </a:r>
            <a:r>
              <a:rPr lang="cs-CZ" b="1">
                <a:solidFill>
                  <a:srgbClr val="FFFF00"/>
                </a:solidFill>
              </a:rPr>
              <a:t>( W = </a:t>
            </a:r>
            <a:r>
              <a:rPr lang="cs-CZ" b="1">
                <a:solidFill>
                  <a:srgbClr val="FFFF00"/>
                </a:solidFill>
                <a:cs typeface="Arial" charset="0"/>
              </a:rPr>
              <a:t>∫</a:t>
            </a:r>
            <a:r>
              <a:rPr lang="cs-CZ" b="1">
                <a:solidFill>
                  <a:srgbClr val="FFFF00"/>
                </a:solidFill>
              </a:rPr>
              <a:t> F(s) . ds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Rectangle 2"/>
          <p:cNvSpPr>
            <a:spLocks noGrp="1" noChangeArrowheads="1"/>
          </p:cNvSpPr>
          <p:nvPr>
            <p:ph type="title" idx="4294967295"/>
          </p:nvPr>
        </p:nvSpPr>
        <p:spPr/>
        <p:txBody>
          <a:bodyPr/>
          <a:lstStyle/>
          <a:p>
            <a:pPr eaLnBrk="1" hangingPunct="1">
              <a:defRPr/>
            </a:pPr>
            <a:r>
              <a:rPr lang="cs-CZ">
                <a:solidFill>
                  <a:srgbClr val="FFFF99"/>
                </a:solidFill>
              </a:rPr>
              <a:t>Termodynamické děje</a:t>
            </a:r>
          </a:p>
        </p:txBody>
      </p:sp>
      <p:sp>
        <p:nvSpPr>
          <p:cNvPr id="23560" name="Rectangle 3"/>
          <p:cNvSpPr>
            <a:spLocks noGrp="1" noChangeArrowheads="1"/>
          </p:cNvSpPr>
          <p:nvPr>
            <p:ph type="body" sz="half" idx="4294967295"/>
          </p:nvPr>
        </p:nvSpPr>
        <p:spPr>
          <a:xfrm>
            <a:off x="468313" y="1773238"/>
            <a:ext cx="4475162" cy="4354512"/>
          </a:xfrm>
        </p:spPr>
        <p:txBody>
          <a:bodyPr/>
          <a:lstStyle/>
          <a:p>
            <a:pPr eaLnBrk="1" hangingPunct="1">
              <a:defRPr/>
            </a:pPr>
            <a:r>
              <a:rPr lang="cs-CZ" sz="2800">
                <a:solidFill>
                  <a:srgbClr val="FFFFCC"/>
                </a:solidFill>
              </a:rPr>
              <a:t>izotermický (teplota)</a:t>
            </a:r>
          </a:p>
          <a:p>
            <a:pPr eaLnBrk="1" hangingPunct="1">
              <a:buFont typeface="Wingdings" pitchFamily="2" charset="2"/>
              <a:buNone/>
              <a:defRPr/>
            </a:pPr>
            <a:r>
              <a:rPr lang="cs-CZ" sz="2800">
                <a:solidFill>
                  <a:srgbClr val="FFFFCC"/>
                </a:solidFill>
              </a:rPr>
              <a:t>(</a:t>
            </a:r>
            <a:r>
              <a:rPr lang="cs-CZ" sz="2800" i="1">
                <a:solidFill>
                  <a:srgbClr val="FFFFCC"/>
                </a:solidFill>
              </a:rPr>
              <a:t>p.V = k., W=RT.</a:t>
            </a:r>
            <a:r>
              <a:rPr lang="cs-CZ" sz="2800">
                <a:solidFill>
                  <a:srgbClr val="FFFFCC"/>
                </a:solidFill>
              </a:rPr>
              <a:t>ln</a:t>
            </a:r>
            <a:r>
              <a:rPr lang="cs-CZ" sz="2800" i="1">
                <a:solidFill>
                  <a:srgbClr val="FFFFCC"/>
                </a:solidFill>
              </a:rPr>
              <a:t>(V</a:t>
            </a:r>
            <a:r>
              <a:rPr lang="cs-CZ" sz="2800" i="1" baseline="-25000">
                <a:solidFill>
                  <a:srgbClr val="FFFFCC"/>
                </a:solidFill>
              </a:rPr>
              <a:t>2</a:t>
            </a:r>
            <a:r>
              <a:rPr lang="cs-CZ" sz="2800" i="1">
                <a:solidFill>
                  <a:srgbClr val="FFFFCC"/>
                </a:solidFill>
              </a:rPr>
              <a:t>/V</a:t>
            </a:r>
            <a:r>
              <a:rPr lang="cs-CZ" sz="2800" i="1" baseline="-25000">
                <a:solidFill>
                  <a:srgbClr val="FFFFCC"/>
                </a:solidFill>
              </a:rPr>
              <a:t>1</a:t>
            </a:r>
            <a:r>
              <a:rPr lang="cs-CZ" sz="2800">
                <a:solidFill>
                  <a:srgbClr val="FFFFCC"/>
                </a:solidFill>
              </a:rPr>
              <a:t>))</a:t>
            </a:r>
          </a:p>
          <a:p>
            <a:pPr eaLnBrk="1" hangingPunct="1">
              <a:defRPr/>
            </a:pPr>
            <a:r>
              <a:rPr lang="cs-CZ" sz="2800">
                <a:solidFill>
                  <a:srgbClr val="FFFFCC"/>
                </a:solidFill>
              </a:rPr>
              <a:t>izobarický (tlak)</a:t>
            </a:r>
          </a:p>
          <a:p>
            <a:pPr eaLnBrk="1" hangingPunct="1">
              <a:buFont typeface="Wingdings" pitchFamily="2" charset="2"/>
              <a:buNone/>
              <a:defRPr/>
            </a:pPr>
            <a:r>
              <a:rPr lang="cs-CZ" sz="2800">
                <a:solidFill>
                  <a:srgbClr val="FFFFCC"/>
                </a:solidFill>
              </a:rPr>
              <a:t>(</a:t>
            </a:r>
            <a:r>
              <a:rPr lang="cs-CZ" sz="2800" i="1">
                <a:solidFill>
                  <a:srgbClr val="FFFFCC"/>
                </a:solidFill>
              </a:rPr>
              <a:t>p/T = k., W = p(V</a:t>
            </a:r>
            <a:r>
              <a:rPr lang="cs-CZ" sz="2800" i="1" baseline="-25000">
                <a:solidFill>
                  <a:srgbClr val="FFFFCC"/>
                </a:solidFill>
              </a:rPr>
              <a:t>2</a:t>
            </a:r>
            <a:r>
              <a:rPr lang="cs-CZ" sz="2800" i="1">
                <a:solidFill>
                  <a:srgbClr val="FFFFCC"/>
                </a:solidFill>
              </a:rPr>
              <a:t> – V</a:t>
            </a:r>
            <a:r>
              <a:rPr lang="cs-CZ" sz="2800" i="1" baseline="-25000">
                <a:solidFill>
                  <a:srgbClr val="FFFFCC"/>
                </a:solidFill>
              </a:rPr>
              <a:t>1</a:t>
            </a:r>
            <a:r>
              <a:rPr lang="cs-CZ" sz="2800">
                <a:solidFill>
                  <a:srgbClr val="FFFFCC"/>
                </a:solidFill>
              </a:rPr>
              <a:t>))</a:t>
            </a:r>
          </a:p>
          <a:p>
            <a:pPr eaLnBrk="1" hangingPunct="1">
              <a:defRPr/>
            </a:pPr>
            <a:r>
              <a:rPr lang="cs-CZ" sz="2800">
                <a:solidFill>
                  <a:srgbClr val="FFFFCC"/>
                </a:solidFill>
              </a:rPr>
              <a:t>izochorický (objem)</a:t>
            </a:r>
          </a:p>
          <a:p>
            <a:pPr eaLnBrk="1" hangingPunct="1">
              <a:buFont typeface="Wingdings" pitchFamily="2" charset="2"/>
              <a:buNone/>
              <a:defRPr/>
            </a:pPr>
            <a:r>
              <a:rPr lang="cs-CZ" sz="2800">
                <a:solidFill>
                  <a:srgbClr val="FFFFCC"/>
                </a:solidFill>
              </a:rPr>
              <a:t>(</a:t>
            </a:r>
            <a:r>
              <a:rPr lang="cs-CZ" sz="2800" i="1">
                <a:solidFill>
                  <a:srgbClr val="FFFFCC"/>
                </a:solidFill>
              </a:rPr>
              <a:t>V/T = k., W = 0</a:t>
            </a:r>
            <a:r>
              <a:rPr lang="cs-CZ" sz="2800">
                <a:solidFill>
                  <a:srgbClr val="FFFFCC"/>
                </a:solidFill>
              </a:rPr>
              <a:t>)</a:t>
            </a:r>
          </a:p>
          <a:p>
            <a:pPr eaLnBrk="1" hangingPunct="1">
              <a:defRPr/>
            </a:pPr>
            <a:r>
              <a:rPr lang="cs-CZ" sz="2800">
                <a:solidFill>
                  <a:srgbClr val="FFFFCC"/>
                </a:solidFill>
              </a:rPr>
              <a:t>adiabatický (entropie)</a:t>
            </a:r>
          </a:p>
          <a:p>
            <a:pPr eaLnBrk="1" hangingPunct="1">
              <a:buFont typeface="Wingdings" pitchFamily="2" charset="2"/>
              <a:buNone/>
              <a:defRPr/>
            </a:pPr>
            <a:r>
              <a:rPr lang="cs-CZ" sz="2800">
                <a:solidFill>
                  <a:srgbClr val="FFFFCC"/>
                </a:solidFill>
              </a:rPr>
              <a:t>(</a:t>
            </a:r>
            <a:r>
              <a:rPr lang="cs-CZ" sz="2800" i="1">
                <a:solidFill>
                  <a:srgbClr val="FFFFCC"/>
                </a:solidFill>
              </a:rPr>
              <a:t>p.V</a:t>
            </a:r>
            <a:r>
              <a:rPr lang="cs-CZ" sz="2800" i="1" baseline="30000">
                <a:solidFill>
                  <a:srgbClr val="FFFFCC"/>
                </a:solidFill>
                <a:latin typeface="Symbol" pitchFamily="18" charset="2"/>
              </a:rPr>
              <a:t>k</a:t>
            </a:r>
            <a:r>
              <a:rPr lang="cs-CZ" sz="2800" i="1">
                <a:solidFill>
                  <a:srgbClr val="FFFFCC"/>
                </a:solidFill>
              </a:rPr>
              <a:t> = k.)</a:t>
            </a:r>
          </a:p>
        </p:txBody>
      </p:sp>
      <p:graphicFrame>
        <p:nvGraphicFramePr>
          <p:cNvPr id="23558" name="Object 6"/>
          <p:cNvGraphicFramePr>
            <a:graphicFrameLocks noChangeAspect="1"/>
          </p:cNvGraphicFramePr>
          <p:nvPr>
            <p:ph sz="half" idx="4294967295"/>
          </p:nvPr>
        </p:nvGraphicFramePr>
        <p:xfrm>
          <a:off x="4859338" y="2422525"/>
          <a:ext cx="3811587" cy="3586163"/>
        </p:xfrm>
        <a:graphic>
          <a:graphicData uri="http://schemas.openxmlformats.org/presentationml/2006/ole">
            <p:oleObj spid="_x0000_s23558" name="Rastrový obrázek" r:id="rId3" imgW="3971429" imgH="3734321" progId="PBrush">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Rectangle 2"/>
          <p:cNvSpPr>
            <a:spLocks noGrp="1" noChangeArrowheads="1"/>
          </p:cNvSpPr>
          <p:nvPr>
            <p:ph type="title" idx="4294967295"/>
          </p:nvPr>
        </p:nvSpPr>
        <p:spPr/>
        <p:txBody>
          <a:bodyPr/>
          <a:lstStyle/>
          <a:p>
            <a:pPr eaLnBrk="1" hangingPunct="1">
              <a:defRPr/>
            </a:pPr>
            <a:r>
              <a:rPr lang="cs-CZ" sz="4000">
                <a:solidFill>
                  <a:srgbClr val="FFFF99"/>
                </a:solidFill>
              </a:rPr>
              <a:t>Další důležité veličiny: Teplota</a:t>
            </a:r>
            <a:br>
              <a:rPr lang="cs-CZ" sz="4000">
                <a:solidFill>
                  <a:srgbClr val="FFFF99"/>
                </a:solidFill>
              </a:rPr>
            </a:br>
            <a:r>
              <a:rPr lang="cs-CZ" sz="2800">
                <a:solidFill>
                  <a:srgbClr val="FFFF99"/>
                </a:solidFill>
              </a:rPr>
              <a:t>(stavová veličina)</a:t>
            </a:r>
          </a:p>
        </p:txBody>
      </p:sp>
      <p:sp>
        <p:nvSpPr>
          <p:cNvPr id="17416" name="Rectangle 3"/>
          <p:cNvSpPr>
            <a:spLocks noGrp="1" noChangeArrowheads="1"/>
          </p:cNvSpPr>
          <p:nvPr>
            <p:ph type="body" sz="half" idx="4294967295"/>
          </p:nvPr>
        </p:nvSpPr>
        <p:spPr>
          <a:xfrm>
            <a:off x="539750" y="1412875"/>
            <a:ext cx="8208963" cy="1223963"/>
          </a:xfrm>
        </p:spPr>
        <p:txBody>
          <a:bodyPr/>
          <a:lstStyle/>
          <a:p>
            <a:pPr eaLnBrk="1" hangingPunct="1">
              <a:buFont typeface="Wingdings" pitchFamily="2" charset="2"/>
              <a:buNone/>
              <a:defRPr/>
            </a:pPr>
            <a:r>
              <a:rPr lang="cs-CZ" sz="2400" b="1">
                <a:solidFill>
                  <a:srgbClr val="FFFF99"/>
                </a:solidFill>
              </a:rPr>
              <a:t>Termodynamická (Kelvinova, absolutní) teplota</a:t>
            </a:r>
            <a:r>
              <a:rPr lang="cs-CZ" sz="2400">
                <a:solidFill>
                  <a:srgbClr val="FFFFCC"/>
                </a:solidFill>
              </a:rPr>
              <a:t> je</a:t>
            </a:r>
            <a:r>
              <a:rPr lang="cs-CZ" sz="2400" b="1">
                <a:solidFill>
                  <a:srgbClr val="FFFFCC"/>
                </a:solidFill>
              </a:rPr>
              <a:t> </a:t>
            </a:r>
            <a:r>
              <a:rPr lang="cs-CZ" sz="2400">
                <a:solidFill>
                  <a:srgbClr val="FFFFCC"/>
                </a:solidFill>
              </a:rPr>
              <a:t>veličina úměrná střední kinetické energii jedné částice ideálního (jednoatomového) plynu, definovaná vztahem:</a:t>
            </a:r>
          </a:p>
        </p:txBody>
      </p:sp>
      <p:graphicFrame>
        <p:nvGraphicFramePr>
          <p:cNvPr id="17412" name="Object 4"/>
          <p:cNvGraphicFramePr>
            <a:graphicFrameLocks noChangeAspect="1"/>
          </p:cNvGraphicFramePr>
          <p:nvPr>
            <p:ph sz="quarter" idx="4294967295"/>
          </p:nvPr>
        </p:nvGraphicFramePr>
        <p:xfrm>
          <a:off x="1187450" y="2925763"/>
          <a:ext cx="1685925" cy="876300"/>
        </p:xfrm>
        <a:graphic>
          <a:graphicData uri="http://schemas.openxmlformats.org/presentationml/2006/ole">
            <p:oleObj spid="_x0000_s17412" name="Rastrový obraz" r:id="rId3" imgW="1685714" imgH="876190" progId="PBrush">
              <p:embed/>
            </p:oleObj>
          </a:graphicData>
        </a:graphic>
      </p:graphicFrame>
      <p:graphicFrame>
        <p:nvGraphicFramePr>
          <p:cNvPr id="17414" name="Object 6"/>
          <p:cNvGraphicFramePr>
            <a:graphicFrameLocks noChangeAspect="1"/>
          </p:cNvGraphicFramePr>
          <p:nvPr>
            <p:ph sz="quarter" idx="4294967295"/>
          </p:nvPr>
        </p:nvGraphicFramePr>
        <p:xfrm>
          <a:off x="5867400" y="2854325"/>
          <a:ext cx="1790700" cy="914400"/>
        </p:xfrm>
        <a:graphic>
          <a:graphicData uri="http://schemas.openxmlformats.org/presentationml/2006/ole">
            <p:oleObj spid="_x0000_s17414" name="Rastrový obraz" r:id="rId4" imgW="1790476" imgH="914286" progId="PBrush">
              <p:embed/>
            </p:oleObj>
          </a:graphicData>
        </a:graphic>
      </p:graphicFrame>
      <p:sp>
        <p:nvSpPr>
          <p:cNvPr id="17417" name="Text Box 8"/>
          <p:cNvSpPr txBox="1">
            <a:spLocks noChangeArrowheads="1"/>
          </p:cNvSpPr>
          <p:nvPr/>
        </p:nvSpPr>
        <p:spPr bwMode="auto">
          <a:xfrm>
            <a:off x="3203575" y="2997200"/>
            <a:ext cx="2376488" cy="457200"/>
          </a:xfrm>
          <a:prstGeom prst="rect">
            <a:avLst/>
          </a:prstGeom>
          <a:noFill/>
          <a:ln w="9525">
            <a:noFill/>
            <a:miter lim="800000"/>
            <a:headEnd/>
            <a:tailEnd/>
          </a:ln>
        </p:spPr>
        <p:txBody>
          <a:bodyPr>
            <a:spAutoFit/>
          </a:bodyPr>
          <a:lstStyle/>
          <a:p>
            <a:pPr>
              <a:spcBef>
                <a:spcPct val="50000"/>
              </a:spcBef>
            </a:pPr>
            <a:r>
              <a:rPr lang="cs-CZ" sz="2400">
                <a:solidFill>
                  <a:srgbClr val="FFFFCC"/>
                </a:solidFill>
              </a:rPr>
              <a:t>pak ale platí:</a:t>
            </a:r>
          </a:p>
        </p:txBody>
      </p:sp>
      <p:sp>
        <p:nvSpPr>
          <p:cNvPr id="17418" name="Text Box 9"/>
          <p:cNvSpPr txBox="1">
            <a:spLocks noChangeArrowheads="1"/>
          </p:cNvSpPr>
          <p:nvPr/>
        </p:nvSpPr>
        <p:spPr bwMode="auto">
          <a:xfrm>
            <a:off x="611188" y="4005263"/>
            <a:ext cx="7921625" cy="2447925"/>
          </a:xfrm>
          <a:prstGeom prst="rect">
            <a:avLst/>
          </a:prstGeom>
          <a:noFill/>
          <a:ln w="9525">
            <a:noFill/>
            <a:miter lim="800000"/>
            <a:headEnd/>
            <a:tailEnd/>
          </a:ln>
        </p:spPr>
        <p:txBody>
          <a:bodyPr/>
          <a:lstStyle/>
          <a:p>
            <a:pPr>
              <a:spcBef>
                <a:spcPct val="50000"/>
              </a:spcBef>
            </a:pPr>
            <a:r>
              <a:rPr lang="cs-CZ" sz="2400" b="1">
                <a:solidFill>
                  <a:srgbClr val="FFFF00"/>
                </a:solidFill>
              </a:rPr>
              <a:t>Vnitřní energie (U)</a:t>
            </a:r>
            <a:r>
              <a:rPr lang="cs-CZ" sz="2400"/>
              <a:t> systému je</a:t>
            </a:r>
            <a:r>
              <a:rPr lang="cs-CZ" sz="2400" b="1"/>
              <a:t> </a:t>
            </a:r>
            <a:r>
              <a:rPr lang="cs-CZ" sz="2400"/>
              <a:t>součet kinetických energií všech částic, které tvoří systém, a potenciálních energií vzájemných interakcí těchto částic.</a:t>
            </a:r>
          </a:p>
          <a:p>
            <a:pPr>
              <a:spcBef>
                <a:spcPct val="50000"/>
              </a:spcBef>
            </a:pPr>
            <a:r>
              <a:rPr lang="cs-CZ" sz="2400" b="1">
                <a:solidFill>
                  <a:srgbClr val="FFFF00"/>
                </a:solidFill>
              </a:rPr>
              <a:t>Teplo (Q)</a:t>
            </a:r>
            <a:r>
              <a:rPr lang="cs-CZ" sz="2400"/>
              <a:t> (tepelná energie)</a:t>
            </a:r>
            <a:r>
              <a:rPr lang="cs-CZ" sz="2400" b="1"/>
              <a:t> </a:t>
            </a:r>
            <a:r>
              <a:rPr lang="cs-CZ" sz="2400"/>
              <a:t>je ta část vnitřní energie systému, kterou si mohou vyměnit tmd. systémy s různými teplotami a která se nemění v práci.</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idx="4294967295"/>
          </p:nvPr>
        </p:nvSpPr>
        <p:spPr/>
        <p:txBody>
          <a:bodyPr/>
          <a:lstStyle/>
          <a:p>
            <a:pPr eaLnBrk="1" hangingPunct="1">
              <a:defRPr/>
            </a:pPr>
            <a:r>
              <a:rPr lang="cs-CZ" sz="4000">
                <a:solidFill>
                  <a:srgbClr val="FFFF99"/>
                </a:solidFill>
              </a:rPr>
              <a:t>Celsiova teplota t [</a:t>
            </a:r>
            <a:r>
              <a:rPr lang="cs-CZ" sz="4000" baseline="30000">
                <a:solidFill>
                  <a:srgbClr val="FFFF99"/>
                </a:solidFill>
              </a:rPr>
              <a:t>o</a:t>
            </a:r>
            <a:r>
              <a:rPr lang="cs-CZ" sz="4000">
                <a:solidFill>
                  <a:srgbClr val="FFFF99"/>
                </a:solidFill>
              </a:rPr>
              <a:t>C]</a:t>
            </a:r>
            <a:br>
              <a:rPr lang="cs-CZ" sz="4000">
                <a:solidFill>
                  <a:srgbClr val="FFFF99"/>
                </a:solidFill>
              </a:rPr>
            </a:br>
            <a:endParaRPr lang="cs-CZ" sz="4000">
              <a:solidFill>
                <a:srgbClr val="FFFF99"/>
              </a:solidFill>
            </a:endParaRPr>
          </a:p>
        </p:txBody>
      </p:sp>
      <p:sp>
        <p:nvSpPr>
          <p:cNvPr id="54274" name="Rectangle 3"/>
          <p:cNvSpPr>
            <a:spLocks noGrp="1" noChangeArrowheads="1"/>
          </p:cNvSpPr>
          <p:nvPr>
            <p:ph type="body" idx="4294967295"/>
          </p:nvPr>
        </p:nvSpPr>
        <p:spPr/>
        <p:txBody>
          <a:bodyPr/>
          <a:lstStyle/>
          <a:p>
            <a:pPr eaLnBrk="1" hangingPunct="1">
              <a:buFont typeface="Wingdings" pitchFamily="2" charset="2"/>
              <a:buNone/>
              <a:defRPr/>
            </a:pPr>
            <a:r>
              <a:rPr lang="cs-CZ">
                <a:solidFill>
                  <a:schemeClr val="bg1"/>
                </a:solidFill>
              </a:rPr>
              <a:t>   </a:t>
            </a:r>
            <a:r>
              <a:rPr lang="cs-CZ"/>
              <a:t>(Veličina, která každému tělesu přiřazuje číselnou hodnotu).</a:t>
            </a:r>
          </a:p>
          <a:p>
            <a:pPr eaLnBrk="1" hangingPunct="1">
              <a:buFont typeface="Wingdings" pitchFamily="2" charset="2"/>
              <a:buNone/>
              <a:defRPr/>
            </a:pPr>
            <a:endParaRPr lang="cs-CZ"/>
          </a:p>
          <a:p>
            <a:pPr eaLnBrk="1" hangingPunct="1">
              <a:buFont typeface="Wingdings" pitchFamily="2" charset="2"/>
              <a:buNone/>
              <a:defRPr/>
            </a:pPr>
            <a:r>
              <a:rPr lang="cs-CZ"/>
              <a:t>Za normálního atmosférického tlaku:</a:t>
            </a:r>
          </a:p>
          <a:p>
            <a:pPr eaLnBrk="1" hangingPunct="1">
              <a:buFont typeface="Wingdings" pitchFamily="2" charset="2"/>
              <a:buNone/>
              <a:defRPr/>
            </a:pPr>
            <a:r>
              <a:rPr lang="cs-CZ"/>
              <a:t>Bod tuhnutí čisté vody = 0 [</a:t>
            </a:r>
            <a:r>
              <a:rPr lang="cs-CZ" baseline="30000"/>
              <a:t>o</a:t>
            </a:r>
            <a:r>
              <a:rPr lang="cs-CZ"/>
              <a:t>C]</a:t>
            </a:r>
          </a:p>
          <a:p>
            <a:pPr eaLnBrk="1" hangingPunct="1">
              <a:buFont typeface="Wingdings" pitchFamily="2" charset="2"/>
              <a:buNone/>
              <a:defRPr/>
            </a:pPr>
            <a:r>
              <a:rPr lang="cs-CZ"/>
              <a:t>Bod varu čisté vody = 100 [</a:t>
            </a:r>
            <a:r>
              <a:rPr lang="cs-CZ" baseline="30000"/>
              <a:t>o</a:t>
            </a:r>
            <a:r>
              <a:rPr lang="cs-CZ"/>
              <a:t>C]</a:t>
            </a:r>
          </a:p>
          <a:p>
            <a:pPr eaLnBrk="1" hangingPunct="1">
              <a:buFont typeface="Wingdings" pitchFamily="2" charset="2"/>
              <a:buNone/>
              <a:defRPr/>
            </a:pPr>
            <a:r>
              <a:rPr lang="cs-CZ"/>
              <a:t>Změna tlaku </a:t>
            </a:r>
            <a:r>
              <a:rPr lang="cs-CZ">
                <a:cs typeface="Arial" charset="0"/>
              </a:rPr>
              <a:t>→ změna hodnoty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p:txBody>
          <a:bodyPr/>
          <a:lstStyle/>
          <a:p>
            <a:pPr eaLnBrk="1" hangingPunct="1">
              <a:defRPr/>
            </a:pPr>
            <a:r>
              <a:rPr lang="cs-CZ">
                <a:solidFill>
                  <a:srgbClr val="FFFFCC"/>
                </a:solidFill>
              </a:rPr>
              <a:t>Termodynamické zákony</a:t>
            </a:r>
          </a:p>
        </p:txBody>
      </p:sp>
      <p:sp>
        <p:nvSpPr>
          <p:cNvPr id="55298" name="Rectangle 3"/>
          <p:cNvSpPr>
            <a:spLocks noGrp="1" noChangeArrowheads="1"/>
          </p:cNvSpPr>
          <p:nvPr>
            <p:ph type="body" idx="4294967295"/>
          </p:nvPr>
        </p:nvSpPr>
        <p:spPr/>
        <p:txBody>
          <a:bodyPr/>
          <a:lstStyle/>
          <a:p>
            <a:pPr eaLnBrk="1" hangingPunct="1">
              <a:buFont typeface="Wingdings" pitchFamily="2" charset="2"/>
              <a:buNone/>
              <a:defRPr/>
            </a:pPr>
            <a:r>
              <a:rPr lang="cs-CZ">
                <a:solidFill>
                  <a:srgbClr val="FFFF00"/>
                </a:solidFill>
              </a:rPr>
              <a:t>= termodynamické věty (důležité při: objasňování procesů i v živých sy).</a:t>
            </a:r>
          </a:p>
          <a:p>
            <a:pPr eaLnBrk="1" hangingPunct="1">
              <a:buFont typeface="Wingdings" pitchFamily="2" charset="2"/>
              <a:buNone/>
              <a:defRPr/>
            </a:pPr>
            <a:r>
              <a:rPr lang="cs-CZ">
                <a:solidFill>
                  <a:srgbClr val="FFFF00"/>
                </a:solidFill>
              </a:rPr>
              <a:t>Celkem: 3</a:t>
            </a:r>
          </a:p>
          <a:p>
            <a:pPr eaLnBrk="1" hangingPunct="1">
              <a:buFont typeface="Wingdings" pitchFamily="2" charset="2"/>
              <a:buNone/>
              <a:defRPr/>
            </a:pPr>
            <a:endParaRPr lang="cs-CZ">
              <a:solidFill>
                <a:srgbClr val="FFFF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idx="4294967295"/>
          </p:nvPr>
        </p:nvSpPr>
        <p:spPr/>
        <p:txBody>
          <a:bodyPr/>
          <a:lstStyle/>
          <a:p>
            <a:pPr eaLnBrk="1" hangingPunct="1">
              <a:defRPr/>
            </a:pPr>
            <a:r>
              <a:rPr lang="cs-CZ">
                <a:solidFill>
                  <a:srgbClr val="FFFF99"/>
                </a:solidFill>
              </a:rPr>
              <a:t>1. TERMODYNAMICKÝ ZÁKON</a:t>
            </a:r>
          </a:p>
        </p:txBody>
      </p:sp>
      <p:sp>
        <p:nvSpPr>
          <p:cNvPr id="56322" name="Rectangle 3"/>
          <p:cNvSpPr>
            <a:spLocks noGrp="1" noChangeArrowheads="1"/>
          </p:cNvSpPr>
          <p:nvPr>
            <p:ph type="body" idx="4294967295"/>
          </p:nvPr>
        </p:nvSpPr>
        <p:spPr>
          <a:xfrm>
            <a:off x="468313" y="1916113"/>
            <a:ext cx="8229600" cy="3844925"/>
          </a:xfrm>
        </p:spPr>
        <p:txBody>
          <a:bodyPr/>
          <a:lstStyle/>
          <a:p>
            <a:pPr eaLnBrk="1" hangingPunct="1">
              <a:lnSpc>
                <a:spcPct val="80000"/>
              </a:lnSpc>
              <a:buFont typeface="Wingdings" pitchFamily="2" charset="2"/>
              <a:buNone/>
              <a:defRPr/>
            </a:pPr>
            <a:endParaRPr lang="cs-CZ">
              <a:solidFill>
                <a:srgbClr val="FFFFCC"/>
              </a:solidFill>
            </a:endParaRPr>
          </a:p>
          <a:p>
            <a:pPr eaLnBrk="1" hangingPunct="1">
              <a:lnSpc>
                <a:spcPct val="80000"/>
              </a:lnSpc>
              <a:buFont typeface="Wingdings" pitchFamily="2" charset="2"/>
              <a:buNone/>
              <a:defRPr/>
            </a:pPr>
            <a:r>
              <a:rPr lang="cs-CZ">
                <a:solidFill>
                  <a:srgbClr val="FFFFCC"/>
                </a:solidFill>
              </a:rPr>
              <a:t>(formulace zákona zachování energie užívaná v termodynamice):</a:t>
            </a:r>
          </a:p>
          <a:p>
            <a:pPr algn="ctr" eaLnBrk="1" hangingPunct="1">
              <a:lnSpc>
                <a:spcPct val="80000"/>
              </a:lnSpc>
              <a:buFont typeface="Wingdings" pitchFamily="2" charset="2"/>
              <a:buNone/>
              <a:defRPr/>
            </a:pPr>
            <a:r>
              <a:rPr lang="cs-CZ">
                <a:solidFill>
                  <a:srgbClr val="FFFFCC"/>
                </a:solidFill>
                <a:latin typeface="Symbol" pitchFamily="18" charset="2"/>
              </a:rPr>
              <a:t>D</a:t>
            </a:r>
            <a:r>
              <a:rPr lang="cs-CZ" i="1">
                <a:solidFill>
                  <a:srgbClr val="FFFFCC"/>
                </a:solidFill>
              </a:rPr>
              <a:t>U = W + Q         dU = dW + dQ</a:t>
            </a:r>
          </a:p>
          <a:p>
            <a:pPr algn="ctr" eaLnBrk="1" hangingPunct="1">
              <a:lnSpc>
                <a:spcPct val="80000"/>
              </a:lnSpc>
              <a:buFont typeface="Wingdings" pitchFamily="2" charset="2"/>
              <a:buNone/>
              <a:defRPr/>
            </a:pPr>
            <a:endParaRPr lang="cs-CZ" i="1">
              <a:solidFill>
                <a:srgbClr val="FFFFCC"/>
              </a:solidFill>
            </a:endParaRPr>
          </a:p>
          <a:p>
            <a:pPr eaLnBrk="1" hangingPunct="1">
              <a:lnSpc>
                <a:spcPct val="80000"/>
              </a:lnSpc>
              <a:buFont typeface="Wingdings" pitchFamily="2" charset="2"/>
              <a:buNone/>
              <a:defRPr/>
            </a:pPr>
            <a:r>
              <a:rPr lang="cs-CZ" sz="2000" i="1">
                <a:solidFill>
                  <a:srgbClr val="FFFFCC"/>
                </a:solidFill>
              </a:rPr>
              <a:t>Čteme např.:  Vnitřní energie(U) systému se zvýší o práci (W), kterou vykonalo okolí na systému, a o teplo(Q), které systém z okolí přijal.</a:t>
            </a:r>
          </a:p>
          <a:p>
            <a:pPr eaLnBrk="1" hangingPunct="1">
              <a:lnSpc>
                <a:spcPct val="80000"/>
              </a:lnSpc>
              <a:buFont typeface="Wingdings" pitchFamily="2" charset="2"/>
              <a:buNone/>
              <a:defRPr/>
            </a:pPr>
            <a:endParaRPr lang="cs-CZ" sz="2000" i="1">
              <a:solidFill>
                <a:srgbClr val="FFFFCC"/>
              </a:solidFill>
            </a:endParaRPr>
          </a:p>
          <a:p>
            <a:pPr eaLnBrk="1" hangingPunct="1">
              <a:lnSpc>
                <a:spcPct val="80000"/>
              </a:lnSpc>
              <a:buFont typeface="Wingdings" pitchFamily="2" charset="2"/>
              <a:buNone/>
              <a:defRPr/>
            </a:pPr>
            <a:r>
              <a:rPr lang="cs-CZ" sz="2400">
                <a:solidFill>
                  <a:srgbClr val="FF0066"/>
                </a:solidFill>
              </a:rPr>
              <a:t>Vnitřní energie</a:t>
            </a:r>
            <a:r>
              <a:rPr lang="cs-CZ" sz="2400">
                <a:solidFill>
                  <a:srgbClr val="FE24C5"/>
                </a:solidFill>
              </a:rPr>
              <a:t> </a:t>
            </a:r>
            <a:r>
              <a:rPr lang="cs-CZ" sz="2400">
                <a:solidFill>
                  <a:srgbClr val="FFFFCC"/>
                </a:solidFill>
              </a:rPr>
              <a:t>je</a:t>
            </a:r>
            <a:r>
              <a:rPr lang="cs-CZ" sz="2400">
                <a:solidFill>
                  <a:srgbClr val="FE24C5"/>
                </a:solidFill>
              </a:rPr>
              <a:t> stavovou veličinou, </a:t>
            </a:r>
            <a:r>
              <a:rPr lang="cs-CZ" sz="2400">
                <a:solidFill>
                  <a:srgbClr val="FF0066"/>
                </a:solidFill>
              </a:rPr>
              <a:t>teplo a práce</a:t>
            </a:r>
            <a:r>
              <a:rPr lang="cs-CZ" sz="2400">
                <a:solidFill>
                  <a:srgbClr val="FE24C5"/>
                </a:solidFill>
              </a:rPr>
              <a:t> </a:t>
            </a:r>
            <a:r>
              <a:rPr lang="cs-CZ" sz="2400">
                <a:solidFill>
                  <a:srgbClr val="FFFFCC"/>
                </a:solidFill>
              </a:rPr>
              <a:t>nejsou</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idx="4294967295"/>
          </p:nvPr>
        </p:nvSpPr>
        <p:spPr/>
        <p:txBody>
          <a:bodyPr/>
          <a:lstStyle/>
          <a:p>
            <a:pPr eaLnBrk="1" hangingPunct="1">
              <a:defRPr/>
            </a:pPr>
            <a:r>
              <a:rPr lang="cs-CZ">
                <a:solidFill>
                  <a:srgbClr val="FFFF99"/>
                </a:solidFill>
              </a:rPr>
              <a:t>1. TERMODYNAMICKÝ ZÁKON</a:t>
            </a:r>
          </a:p>
        </p:txBody>
      </p:sp>
      <p:sp>
        <p:nvSpPr>
          <p:cNvPr id="57346" name="Rectangle 3"/>
          <p:cNvSpPr>
            <a:spLocks noGrp="1" noChangeArrowheads="1"/>
          </p:cNvSpPr>
          <p:nvPr>
            <p:ph type="subTitle" idx="4294967295"/>
          </p:nvPr>
        </p:nvSpPr>
        <p:spPr>
          <a:xfrm>
            <a:off x="323850" y="1484313"/>
            <a:ext cx="8820150" cy="5113337"/>
          </a:xfrm>
        </p:spPr>
        <p:txBody>
          <a:bodyPr/>
          <a:lstStyle/>
          <a:p>
            <a:pPr marL="0" indent="0" algn="ctr" eaLnBrk="1" hangingPunct="1">
              <a:buFont typeface="Wingdings" pitchFamily="2" charset="2"/>
              <a:buNone/>
              <a:defRPr/>
            </a:pPr>
            <a:r>
              <a:rPr lang="cs-CZ">
                <a:solidFill>
                  <a:srgbClr val="FFFFCC"/>
                </a:solidFill>
              </a:rPr>
              <a:t>Při kruhovém ději (vratném) je změna vnitřní energie systému rovna nule.</a:t>
            </a:r>
          </a:p>
          <a:p>
            <a:pPr marL="0" indent="0" eaLnBrk="1" hangingPunct="1">
              <a:buFont typeface="Wingdings" pitchFamily="2" charset="2"/>
              <a:buNone/>
              <a:defRPr/>
            </a:pPr>
            <a:r>
              <a:rPr lang="cs-CZ">
                <a:solidFill>
                  <a:srgbClr val="FFFFCC"/>
                </a:solidFill>
              </a:rPr>
              <a:t>1.Termodynamický zákon = definice vnitřní energie U (stavová fce)</a:t>
            </a:r>
          </a:p>
          <a:p>
            <a:pPr marL="0" indent="0" eaLnBrk="1" hangingPunct="1">
              <a:buFont typeface="Wingdings" pitchFamily="2" charset="2"/>
              <a:buNone/>
              <a:defRPr/>
            </a:pPr>
            <a:r>
              <a:rPr lang="cs-CZ">
                <a:solidFill>
                  <a:srgbClr val="FFFFCC"/>
                </a:solidFill>
              </a:rPr>
              <a:t>Podle tohoto zákona je celková energie izolované soustavy stálá (časově neměnná). Energie tedy v izolované soustavě nemůže samovolně vznikat ani zanikat. Druh energie se však může měnit, např. mechanická energie může přecházet na teplo apod.</a:t>
            </a:r>
          </a:p>
          <a:p>
            <a:pPr marL="0" indent="0" eaLnBrk="1" hangingPunct="1">
              <a:buFont typeface="Wingdings" pitchFamily="2" charset="2"/>
              <a:buNone/>
              <a:defRPr/>
            </a:pPr>
            <a:endParaRPr lang="cs-CZ">
              <a:solidFill>
                <a:srgbClr val="FFFFCC"/>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5" descr="22_03"/>
          <p:cNvPicPr>
            <a:picLocks noChangeAspect="1" noChangeArrowheads="1"/>
          </p:cNvPicPr>
          <p:nvPr/>
        </p:nvPicPr>
        <p:blipFill>
          <a:blip r:embed="rId2"/>
          <a:srcRect/>
          <a:stretch>
            <a:fillRect/>
          </a:stretch>
        </p:blipFill>
        <p:spPr bwMode="auto">
          <a:xfrm>
            <a:off x="0" y="1196975"/>
            <a:ext cx="4643438" cy="2592388"/>
          </a:xfrm>
          <a:prstGeom prst="rect">
            <a:avLst/>
          </a:prstGeom>
          <a:noFill/>
          <a:ln w="9525">
            <a:noFill/>
            <a:miter lim="800000"/>
            <a:headEnd/>
            <a:tailEnd/>
          </a:ln>
        </p:spPr>
      </p:pic>
      <p:pic>
        <p:nvPicPr>
          <p:cNvPr id="28674" name="Picture 3" descr="rytina"/>
          <p:cNvPicPr>
            <a:picLocks noChangeAspect="1" noChangeArrowheads="1"/>
          </p:cNvPicPr>
          <p:nvPr/>
        </p:nvPicPr>
        <p:blipFill>
          <a:blip r:embed="rId3"/>
          <a:srcRect/>
          <a:stretch>
            <a:fillRect/>
          </a:stretch>
        </p:blipFill>
        <p:spPr bwMode="auto">
          <a:xfrm>
            <a:off x="4787900" y="3843338"/>
            <a:ext cx="4897438" cy="3014662"/>
          </a:xfrm>
          <a:prstGeom prst="rect">
            <a:avLst/>
          </a:prstGeom>
          <a:noFill/>
          <a:ln w="9525">
            <a:noFill/>
            <a:miter lim="800000"/>
            <a:headEnd/>
            <a:tailEnd/>
          </a:ln>
        </p:spPr>
      </p:pic>
      <p:pic>
        <p:nvPicPr>
          <p:cNvPr id="28675" name="Picture 5" descr="16197000"/>
          <p:cNvPicPr>
            <a:picLocks noChangeAspect="1" noChangeArrowheads="1"/>
          </p:cNvPicPr>
          <p:nvPr/>
        </p:nvPicPr>
        <p:blipFill>
          <a:blip r:embed="rId4"/>
          <a:srcRect/>
          <a:stretch>
            <a:fillRect/>
          </a:stretch>
        </p:blipFill>
        <p:spPr bwMode="auto">
          <a:xfrm>
            <a:off x="323850" y="3976688"/>
            <a:ext cx="4176713" cy="2881312"/>
          </a:xfrm>
          <a:prstGeom prst="rect">
            <a:avLst/>
          </a:prstGeom>
          <a:noFill/>
          <a:ln w="9525">
            <a:noFill/>
            <a:miter lim="800000"/>
            <a:headEnd/>
            <a:tailEnd/>
          </a:ln>
        </p:spPr>
      </p:pic>
      <p:pic>
        <p:nvPicPr>
          <p:cNvPr id="28676" name="Picture 7" descr="HK2006_069"/>
          <p:cNvPicPr>
            <a:picLocks noChangeAspect="1" noChangeArrowheads="1"/>
          </p:cNvPicPr>
          <p:nvPr/>
        </p:nvPicPr>
        <p:blipFill>
          <a:blip r:embed="rId5"/>
          <a:srcRect/>
          <a:stretch>
            <a:fillRect/>
          </a:stretch>
        </p:blipFill>
        <p:spPr bwMode="auto">
          <a:xfrm>
            <a:off x="4859338" y="0"/>
            <a:ext cx="4105275" cy="3024188"/>
          </a:xfrm>
          <a:prstGeom prst="rect">
            <a:avLst/>
          </a:prstGeom>
          <a:noFill/>
          <a:ln w="9525">
            <a:noFill/>
            <a:miter lim="800000"/>
            <a:headEnd/>
            <a:tailEnd/>
          </a:ln>
        </p:spPr>
      </p:pic>
      <p:sp>
        <p:nvSpPr>
          <p:cNvPr id="62473" name="Rectangle 9"/>
          <p:cNvSpPr>
            <a:spLocks noGrp="1" noChangeArrowheads="1"/>
          </p:cNvSpPr>
          <p:nvPr>
            <p:ph type="title"/>
          </p:nvPr>
        </p:nvSpPr>
        <p:spPr/>
        <p:txBody>
          <a:bodyPr/>
          <a:lstStyle/>
          <a:p>
            <a:pPr algn="l" eaLnBrk="1" hangingPunct="1">
              <a:defRPr/>
            </a:pPr>
            <a:r>
              <a:rPr lang="cs-CZ"/>
              <a:t>Parní stroje</a:t>
            </a:r>
          </a:p>
        </p:txBody>
      </p:sp>
      <p:pic>
        <p:nvPicPr>
          <p:cNvPr id="28678" name="Picture 11" descr="Dampflokomotive_38_205_Chemnitz_Hilbersdorf"/>
          <p:cNvPicPr>
            <a:picLocks noChangeAspect="1" noChangeArrowheads="1"/>
          </p:cNvPicPr>
          <p:nvPr/>
        </p:nvPicPr>
        <p:blipFill>
          <a:blip r:embed="rId6"/>
          <a:srcRect/>
          <a:stretch>
            <a:fillRect/>
          </a:stretch>
        </p:blipFill>
        <p:spPr bwMode="auto">
          <a:xfrm>
            <a:off x="4643438" y="2781300"/>
            <a:ext cx="3816350" cy="18716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idx="4294967295"/>
          </p:nvPr>
        </p:nvSpPr>
        <p:spPr/>
        <p:txBody>
          <a:bodyPr/>
          <a:lstStyle/>
          <a:p>
            <a:pPr eaLnBrk="1" hangingPunct="1">
              <a:defRPr/>
            </a:pPr>
            <a:r>
              <a:rPr lang="cs-CZ">
                <a:solidFill>
                  <a:srgbClr val="FFFF99"/>
                </a:solidFill>
              </a:rPr>
              <a:t>1. TERMODYNAMICKÝ ZÁKON</a:t>
            </a:r>
          </a:p>
        </p:txBody>
      </p:sp>
      <p:sp>
        <p:nvSpPr>
          <p:cNvPr id="58370" name="Rectangle 3"/>
          <p:cNvSpPr>
            <a:spLocks noGrp="1" noChangeArrowheads="1"/>
          </p:cNvSpPr>
          <p:nvPr>
            <p:ph type="body" idx="4294967295"/>
          </p:nvPr>
        </p:nvSpPr>
        <p:spPr/>
        <p:txBody>
          <a:bodyPr/>
          <a:lstStyle/>
          <a:p>
            <a:pPr eaLnBrk="1" hangingPunct="1">
              <a:buFont typeface="Wingdings" pitchFamily="2" charset="2"/>
              <a:buNone/>
              <a:defRPr/>
            </a:pPr>
            <a:r>
              <a:rPr lang="cs-CZ" sz="2800">
                <a:solidFill>
                  <a:srgbClr val="FFFFCC"/>
                </a:solidFill>
              </a:rPr>
              <a:t>Jiné vyjádření:</a:t>
            </a:r>
          </a:p>
          <a:p>
            <a:pPr eaLnBrk="1" hangingPunct="1">
              <a:defRPr/>
            </a:pPr>
            <a:r>
              <a:rPr lang="cs-CZ" sz="2800">
                <a:solidFill>
                  <a:srgbClr val="FFFFCC"/>
                </a:solidFill>
              </a:rPr>
              <a:t>Nelze sestrojit stroj, který by trvale dodával mechanickou energii, aniž by spotřeboval odpovídající množství energie jiného druhu.</a:t>
            </a:r>
          </a:p>
          <a:p>
            <a:pPr eaLnBrk="1" hangingPunct="1">
              <a:defRPr/>
            </a:pPr>
            <a:r>
              <a:rPr lang="cs-CZ" sz="2800">
                <a:solidFill>
                  <a:srgbClr val="FFFFCC"/>
                </a:solidFill>
              </a:rPr>
              <a:t>Tato formulace říká, že neexistuje tepelný stroj, který by porušoval zákon zachování energie tím, že by cyklicky vykonával mechanickou práci bez přísunu energie. Takový stroj se označuje jako perpetuum mobile prvního druhu.</a:t>
            </a:r>
          </a:p>
          <a:p>
            <a:pPr eaLnBrk="1" hangingPunct="1">
              <a:defRPr/>
            </a:pPr>
            <a:endParaRPr lang="cs-CZ" sz="2800">
              <a:solidFill>
                <a:srgbClr val="FFFFCC"/>
              </a:solidFill>
            </a:endParaRPr>
          </a:p>
          <a:p>
            <a:pPr eaLnBrk="1" hangingPunct="1">
              <a:defRPr/>
            </a:pPr>
            <a:endParaRPr lang="cs-CZ" sz="2800"/>
          </a:p>
          <a:p>
            <a:pPr eaLnBrk="1" hangingPunct="1">
              <a:defRPr/>
            </a:pPr>
            <a:endParaRPr lang="cs-CZ" sz="2800"/>
          </a:p>
          <a:p>
            <a:pPr eaLnBrk="1" hangingPunct="1">
              <a:defRPr/>
            </a:pPr>
            <a:endParaRPr lang="cs-CZ" sz="2800"/>
          </a:p>
          <a:p>
            <a:pPr eaLnBrk="1" hangingPunct="1">
              <a:defRPr/>
            </a:pPr>
            <a:endParaRPr lang="cs-CZ" sz="2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idx="4294967295"/>
          </p:nvPr>
        </p:nvSpPr>
        <p:spPr/>
        <p:txBody>
          <a:bodyPr/>
          <a:lstStyle/>
          <a:p>
            <a:pPr eaLnBrk="1" hangingPunct="1">
              <a:defRPr/>
            </a:pPr>
            <a:r>
              <a:rPr lang="cs-CZ" sz="4000">
                <a:solidFill>
                  <a:srgbClr val="FFFF99"/>
                </a:solidFill>
              </a:rPr>
              <a:t>Zákon, určující směr procesů v izolovaných sy:</a:t>
            </a:r>
          </a:p>
        </p:txBody>
      </p:sp>
      <p:sp>
        <p:nvSpPr>
          <p:cNvPr id="59394" name="Rectangle 3"/>
          <p:cNvSpPr>
            <a:spLocks noGrp="1" noChangeArrowheads="1"/>
          </p:cNvSpPr>
          <p:nvPr>
            <p:ph type="body" idx="4294967295"/>
          </p:nvPr>
        </p:nvSpPr>
        <p:spPr/>
        <p:txBody>
          <a:bodyPr/>
          <a:lstStyle/>
          <a:p>
            <a:pPr eaLnBrk="1" hangingPunct="1">
              <a:defRPr/>
            </a:pPr>
            <a:r>
              <a:rPr lang="cs-CZ"/>
              <a:t>Plyn rozptýlený do prostoru z nádoby se samovolně do ní nevrátí…</a:t>
            </a:r>
          </a:p>
          <a:p>
            <a:pPr eaLnBrk="1" hangingPunct="1">
              <a:defRPr/>
            </a:pPr>
            <a:r>
              <a:rPr lang="cs-CZ"/>
              <a:t>Kolo se neroztočí teplem zahřáté brzdy…</a:t>
            </a:r>
          </a:p>
          <a:p>
            <a:pPr eaLnBrk="1" hangingPunct="1">
              <a:buFont typeface="Wingdings" pitchFamily="2" charset="2"/>
              <a:buNone/>
              <a:defRPr/>
            </a:pPr>
            <a:r>
              <a:rPr lang="cs-CZ"/>
              <a:t>…při obrácení toku času – ireversibilní procesy, sledy nerovnovážných stavů, jejich průběh není možné obrátit.</a:t>
            </a:r>
          </a:p>
          <a:p>
            <a:pPr eaLnBrk="1" hangingPunct="1">
              <a:defRPr/>
            </a:pPr>
            <a:endParaRPr lang="cs-CZ"/>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a:xfrm>
            <a:off x="468313" y="260350"/>
            <a:ext cx="8229600" cy="1143000"/>
          </a:xfrm>
        </p:spPr>
        <p:txBody>
          <a:bodyPr/>
          <a:lstStyle/>
          <a:p>
            <a:pPr eaLnBrk="1" hangingPunct="1">
              <a:defRPr/>
            </a:pPr>
            <a:r>
              <a:rPr lang="cs-CZ">
                <a:solidFill>
                  <a:srgbClr val="FFFF99"/>
                </a:solidFill>
              </a:rPr>
              <a:t>2. TERMODYNAMICKÝ ZÁKON</a:t>
            </a:r>
          </a:p>
        </p:txBody>
      </p:sp>
      <p:sp>
        <p:nvSpPr>
          <p:cNvPr id="60418" name="Rectangle 3"/>
          <p:cNvSpPr>
            <a:spLocks noGrp="1" noChangeArrowheads="1"/>
          </p:cNvSpPr>
          <p:nvPr>
            <p:ph type="body" idx="4294967295"/>
          </p:nvPr>
        </p:nvSpPr>
        <p:spPr>
          <a:xfrm>
            <a:off x="323850" y="1773238"/>
            <a:ext cx="8229600" cy="4638675"/>
          </a:xfrm>
        </p:spPr>
        <p:txBody>
          <a:bodyPr/>
          <a:lstStyle/>
          <a:p>
            <a:pPr eaLnBrk="1" hangingPunct="1">
              <a:buFont typeface="Wingdings" pitchFamily="2" charset="2"/>
              <a:buNone/>
              <a:defRPr/>
            </a:pPr>
            <a:r>
              <a:rPr lang="cs-CZ" sz="2800" b="1">
                <a:solidFill>
                  <a:srgbClr val="FFFF99"/>
                </a:solidFill>
              </a:rPr>
              <a:t>zákon určující “směr” nevratných dějů</a:t>
            </a:r>
            <a:r>
              <a:rPr lang="cs-CZ" sz="2800">
                <a:solidFill>
                  <a:srgbClr val="FFFFCC"/>
                </a:solidFill>
              </a:rPr>
              <a:t>, jeden z nejdůležitějších zákonů, platných ve všech přírodních vědách (určující přirozený směr, kterým přírodní procesy probíhají).</a:t>
            </a:r>
          </a:p>
          <a:p>
            <a:pPr eaLnBrk="1" hangingPunct="1">
              <a:buFont typeface="Wingdings" pitchFamily="2" charset="2"/>
              <a:buNone/>
              <a:defRPr/>
            </a:pPr>
            <a:r>
              <a:rPr lang="cs-CZ" sz="2800">
                <a:solidFill>
                  <a:srgbClr val="FFFFCC"/>
                </a:solidFill>
              </a:rPr>
              <a:t>Dvě ekvivalentní formulace:</a:t>
            </a:r>
          </a:p>
          <a:p>
            <a:pPr eaLnBrk="1" hangingPunct="1">
              <a:defRPr/>
            </a:pPr>
            <a:r>
              <a:rPr lang="cs-CZ" sz="2800">
                <a:solidFill>
                  <a:srgbClr val="FFFFCC"/>
                </a:solidFill>
              </a:rPr>
              <a:t>Nelze sestrojit periodicky pracující stroj (perpetuum mobile druhého druhu), který by pouze odebíral teplo zásobníku a přeměňoval je na ekvivalentní práci, aniž by určité množství tepla přešlo z teplejšího na chladnější těleso.</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8" name="Rectangle 3"/>
          <p:cNvSpPr>
            <a:spLocks noGrp="1" noChangeArrowheads="1"/>
          </p:cNvSpPr>
          <p:nvPr>
            <p:ph type="body" sz="half" idx="4294967295"/>
          </p:nvPr>
        </p:nvSpPr>
        <p:spPr>
          <a:xfrm>
            <a:off x="755650" y="476250"/>
            <a:ext cx="7704138" cy="1439863"/>
          </a:xfrm>
        </p:spPr>
        <p:txBody>
          <a:bodyPr/>
          <a:lstStyle/>
          <a:p>
            <a:pPr marL="533400" indent="-533400" eaLnBrk="1" hangingPunct="1">
              <a:lnSpc>
                <a:spcPct val="80000"/>
              </a:lnSpc>
              <a:defRPr/>
            </a:pPr>
            <a:r>
              <a:rPr lang="cs-CZ" sz="1800">
                <a:solidFill>
                  <a:srgbClr val="FFFFCC"/>
                </a:solidFill>
              </a:rPr>
              <a:t> </a:t>
            </a:r>
            <a:r>
              <a:rPr lang="cs-CZ" sz="2400">
                <a:solidFill>
                  <a:srgbClr val="FFFFCC"/>
                </a:solidFill>
              </a:rPr>
              <a:t>Existuje aditivní stavová funkce </a:t>
            </a:r>
            <a:r>
              <a:rPr lang="cs-CZ" sz="2400" b="1">
                <a:solidFill>
                  <a:srgbClr val="FFFF99"/>
                </a:solidFill>
              </a:rPr>
              <a:t>entropie </a:t>
            </a:r>
            <a:r>
              <a:rPr lang="cs-CZ" sz="2400" b="1" i="1">
                <a:solidFill>
                  <a:srgbClr val="FFFF99"/>
                </a:solidFill>
              </a:rPr>
              <a:t>S</a:t>
            </a:r>
            <a:r>
              <a:rPr lang="cs-CZ" sz="2400">
                <a:solidFill>
                  <a:srgbClr val="FFFFCC"/>
                </a:solidFill>
              </a:rPr>
              <a:t>, definovaná vztahem:</a:t>
            </a:r>
          </a:p>
          <a:p>
            <a:pPr marL="533400" indent="-533400" eaLnBrk="1" hangingPunct="1">
              <a:lnSpc>
                <a:spcPct val="80000"/>
              </a:lnSpc>
              <a:buFont typeface="Wingdings" pitchFamily="2" charset="2"/>
              <a:buNone/>
              <a:defRPr/>
            </a:pPr>
            <a:endParaRPr lang="cs-CZ" sz="2400">
              <a:solidFill>
                <a:srgbClr val="FFFFCC"/>
              </a:solidFill>
            </a:endParaRPr>
          </a:p>
          <a:p>
            <a:pPr marL="533400" indent="-533400" eaLnBrk="1" hangingPunct="1">
              <a:lnSpc>
                <a:spcPct val="80000"/>
              </a:lnSpc>
              <a:buFont typeface="Wingdings" pitchFamily="2" charset="2"/>
              <a:buNone/>
              <a:defRPr/>
            </a:pPr>
            <a:r>
              <a:rPr lang="cs-CZ" sz="1800" i="1">
                <a:solidFill>
                  <a:srgbClr val="FFFFCC"/>
                </a:solidFill>
              </a:rPr>
              <a:t>Změna entropie je dána množstvím tepla, které systém přijal při teplotě T.</a:t>
            </a:r>
          </a:p>
        </p:txBody>
      </p:sp>
      <p:graphicFrame>
        <p:nvGraphicFramePr>
          <p:cNvPr id="26630" name="Object 6"/>
          <p:cNvGraphicFramePr>
            <a:graphicFrameLocks noChangeAspect="1"/>
          </p:cNvGraphicFramePr>
          <p:nvPr>
            <p:ph sz="quarter" idx="4294967295"/>
          </p:nvPr>
        </p:nvGraphicFramePr>
        <p:xfrm>
          <a:off x="1476375" y="1989138"/>
          <a:ext cx="1693863" cy="1276350"/>
        </p:xfrm>
        <a:graphic>
          <a:graphicData uri="http://schemas.openxmlformats.org/presentationml/2006/ole">
            <p:oleObj spid="_x0000_s26630" name="Rastrový obraz" r:id="rId3" imgW="809738" imgH="609524" progId="PBrush">
              <p:embed/>
            </p:oleObj>
          </a:graphicData>
        </a:graphic>
      </p:graphicFrame>
      <p:graphicFrame>
        <p:nvGraphicFramePr>
          <p:cNvPr id="26637" name="Object 13"/>
          <p:cNvGraphicFramePr>
            <a:graphicFrameLocks noChangeAspect="1"/>
          </p:cNvGraphicFramePr>
          <p:nvPr>
            <p:ph sz="quarter" idx="4294967295"/>
          </p:nvPr>
        </p:nvGraphicFramePr>
        <p:xfrm>
          <a:off x="5724525" y="2060575"/>
          <a:ext cx="1873250" cy="1250950"/>
        </p:xfrm>
        <a:graphic>
          <a:graphicData uri="http://schemas.openxmlformats.org/presentationml/2006/ole">
            <p:oleObj spid="_x0000_s26637" name="Rastrový obraz" r:id="rId4" imgW="914286" imgH="609524" progId="PBrush">
              <p:embed/>
            </p:oleObj>
          </a:graphicData>
        </a:graphic>
      </p:graphicFrame>
      <p:sp>
        <p:nvSpPr>
          <p:cNvPr id="26639" name="Text Box 15"/>
          <p:cNvSpPr txBox="1">
            <a:spLocks noChangeArrowheads="1"/>
          </p:cNvSpPr>
          <p:nvPr/>
        </p:nvSpPr>
        <p:spPr bwMode="auto">
          <a:xfrm>
            <a:off x="3924300" y="1989138"/>
            <a:ext cx="1511300" cy="457200"/>
          </a:xfrm>
          <a:prstGeom prst="rect">
            <a:avLst/>
          </a:prstGeom>
          <a:noFill/>
          <a:ln w="9525">
            <a:noFill/>
            <a:miter lim="800000"/>
            <a:headEnd/>
            <a:tailEnd/>
          </a:ln>
        </p:spPr>
        <p:txBody>
          <a:bodyPr>
            <a:spAutoFit/>
          </a:bodyPr>
          <a:lstStyle/>
          <a:p>
            <a:pPr>
              <a:spcBef>
                <a:spcPct val="50000"/>
              </a:spcBef>
            </a:pPr>
            <a:r>
              <a:rPr lang="cs-CZ" sz="2400">
                <a:solidFill>
                  <a:srgbClr val="FFFFCC"/>
                </a:solidFill>
              </a:rPr>
              <a:t>obecně</a:t>
            </a:r>
          </a:p>
        </p:txBody>
      </p:sp>
      <p:sp>
        <p:nvSpPr>
          <p:cNvPr id="26640" name="Text Box 16"/>
          <p:cNvSpPr txBox="1">
            <a:spLocks noChangeArrowheads="1"/>
          </p:cNvSpPr>
          <p:nvPr/>
        </p:nvSpPr>
        <p:spPr bwMode="auto">
          <a:xfrm>
            <a:off x="755650" y="3141663"/>
            <a:ext cx="8388350" cy="4113212"/>
          </a:xfrm>
          <a:prstGeom prst="rect">
            <a:avLst/>
          </a:prstGeom>
          <a:noFill/>
          <a:ln w="9525">
            <a:noFill/>
            <a:miter lim="800000"/>
            <a:headEnd/>
            <a:tailEnd/>
          </a:ln>
        </p:spPr>
        <p:txBody>
          <a:bodyPr>
            <a:spAutoFit/>
          </a:bodyPr>
          <a:lstStyle/>
          <a:p>
            <a:r>
              <a:rPr lang="cs-CZ" sz="3200">
                <a:solidFill>
                  <a:srgbClr val="FFFFCC"/>
                </a:solidFill>
              </a:rPr>
              <a:t>N</a:t>
            </a:r>
            <a:r>
              <a:rPr lang="cs-CZ" sz="2400">
                <a:solidFill>
                  <a:srgbClr val="FFFFCC"/>
                </a:solidFill>
              </a:rPr>
              <a:t>erovnost platí pro ireverzibilní děje (posloupnosti nerovnovážných stavů), rovnost platí pro reverzibilní děje (posloupnosti rovnovážných stavů). </a:t>
            </a:r>
          </a:p>
          <a:p>
            <a:r>
              <a:rPr lang="cs-CZ" sz="2400">
                <a:solidFill>
                  <a:srgbClr val="FFFFCC"/>
                </a:solidFill>
              </a:rPr>
              <a:t>V izolovaném systému (teplo se nevyměňuje s okolím, </a:t>
            </a:r>
          </a:p>
          <a:p>
            <a:r>
              <a:rPr lang="cs-CZ" sz="2400" i="1">
                <a:solidFill>
                  <a:srgbClr val="FFFFCC"/>
                </a:solidFill>
              </a:rPr>
              <a:t>Q = 0</a:t>
            </a:r>
            <a:r>
              <a:rPr lang="cs-CZ" sz="2400">
                <a:solidFill>
                  <a:srgbClr val="FFFFCC"/>
                </a:solidFill>
              </a:rPr>
              <a:t>) </a:t>
            </a:r>
          </a:p>
          <a:p>
            <a:r>
              <a:rPr lang="cs-CZ" sz="2400">
                <a:solidFill>
                  <a:srgbClr val="FFFFCC"/>
                </a:solidFill>
              </a:rPr>
              <a:t>platí  </a:t>
            </a:r>
            <a:r>
              <a:rPr lang="cs-CZ" sz="4000">
                <a:solidFill>
                  <a:srgbClr val="FFFFCC"/>
                </a:solidFill>
                <a:latin typeface="Symbol" pitchFamily="18" charset="2"/>
              </a:rPr>
              <a:t>D</a:t>
            </a:r>
            <a:r>
              <a:rPr lang="cs-CZ" sz="4000" i="1">
                <a:solidFill>
                  <a:srgbClr val="FFFFCC"/>
                </a:solidFill>
              </a:rPr>
              <a:t>S ≥ 0</a:t>
            </a:r>
            <a:r>
              <a:rPr lang="cs-CZ" sz="2400">
                <a:solidFill>
                  <a:srgbClr val="FFFFCC"/>
                </a:solidFill>
              </a:rPr>
              <a:t>      obecně     </a:t>
            </a:r>
            <a:r>
              <a:rPr lang="cs-CZ" sz="4000" i="1">
                <a:solidFill>
                  <a:srgbClr val="FFFFCC"/>
                </a:solidFill>
              </a:rPr>
              <a:t>dS ≥ 0</a:t>
            </a:r>
          </a:p>
          <a:p>
            <a:r>
              <a:rPr lang="cs-CZ" sz="2800">
                <a:solidFill>
                  <a:srgbClr val="FE24C5"/>
                </a:solidFill>
              </a:rPr>
              <a:t>II.Zákon termodynamiky = zákon růstu entropie</a:t>
            </a:r>
          </a:p>
          <a:p>
            <a:endParaRPr lang="cs-CZ" sz="2800">
              <a:solidFill>
                <a:srgbClr val="FE24C5"/>
              </a:solidFill>
            </a:endParaRPr>
          </a:p>
          <a:p>
            <a:r>
              <a:rPr lang="cs-CZ" sz="4000" i="1">
                <a:solidFill>
                  <a:srgbClr val="FFFFCC"/>
                </a:solidFill>
              </a:rPr>
              <a:t>I</a:t>
            </a:r>
            <a:endParaRPr lang="cs-CZ" sz="2400">
              <a:solidFill>
                <a:srgbClr val="FFFFCC"/>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p:txBody>
          <a:bodyPr/>
          <a:lstStyle/>
          <a:p>
            <a:pPr eaLnBrk="1" hangingPunct="1">
              <a:defRPr/>
            </a:pPr>
            <a:r>
              <a:rPr lang="cs-CZ">
                <a:solidFill>
                  <a:schemeClr val="tx1"/>
                </a:solidFill>
              </a:rPr>
              <a:t>Zákon růstu entropie</a:t>
            </a:r>
          </a:p>
        </p:txBody>
      </p:sp>
      <p:sp>
        <p:nvSpPr>
          <p:cNvPr id="63490" name="Rectangle 3"/>
          <p:cNvSpPr>
            <a:spLocks noGrp="1" noChangeArrowheads="1"/>
          </p:cNvSpPr>
          <p:nvPr>
            <p:ph type="body" idx="4294967295"/>
          </p:nvPr>
        </p:nvSpPr>
        <p:spPr/>
        <p:txBody>
          <a:bodyPr/>
          <a:lstStyle/>
          <a:p>
            <a:pPr eaLnBrk="1" hangingPunct="1">
              <a:defRPr/>
            </a:pPr>
            <a:r>
              <a:rPr lang="cs-CZ">
                <a:solidFill>
                  <a:srgbClr val="FFFFCC"/>
                </a:solidFill>
              </a:rPr>
              <a:t>V izolovaném sy může být změna entropie </a:t>
            </a:r>
            <a:r>
              <a:rPr lang="cs-CZ">
                <a:solidFill>
                  <a:srgbClr val="FFFFCC"/>
                </a:solidFill>
                <a:cs typeface="Arial" charset="0"/>
              </a:rPr>
              <a:t>∆S pouze kladná → entropie může pouze růst. Procesy v izolovaném sy → směřují k ustavení termodynamické rovnováhy →</a:t>
            </a:r>
            <a:r>
              <a:rPr lang="cs-CZ">
                <a:cs typeface="Arial" charset="0"/>
              </a:rPr>
              <a:t> </a:t>
            </a:r>
            <a:r>
              <a:rPr lang="cs-CZ">
                <a:solidFill>
                  <a:srgbClr val="FE24C5"/>
                </a:solidFill>
                <a:cs typeface="Arial" charset="0"/>
              </a:rPr>
              <a:t>entropie dosahuje svého maxima!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5" descr="000925o2"/>
          <p:cNvPicPr>
            <a:picLocks noChangeAspect="1" noChangeArrowheads="1"/>
          </p:cNvPicPr>
          <p:nvPr/>
        </p:nvPicPr>
        <p:blipFill>
          <a:blip r:embed="rId2"/>
          <a:srcRect/>
          <a:stretch>
            <a:fillRect/>
          </a:stretch>
        </p:blipFill>
        <p:spPr bwMode="auto">
          <a:xfrm>
            <a:off x="323850" y="1412875"/>
            <a:ext cx="3743325" cy="3006725"/>
          </a:xfrm>
          <a:prstGeom prst="rect">
            <a:avLst/>
          </a:prstGeom>
          <a:noFill/>
          <a:ln w="9525">
            <a:noFill/>
            <a:miter lim="800000"/>
            <a:headEnd/>
            <a:tailEnd/>
          </a:ln>
        </p:spPr>
      </p:pic>
      <p:pic>
        <p:nvPicPr>
          <p:cNvPr id="75778" name="Picture 7" descr="000925o3"/>
          <p:cNvPicPr>
            <a:picLocks noChangeAspect="1" noChangeArrowheads="1"/>
          </p:cNvPicPr>
          <p:nvPr/>
        </p:nvPicPr>
        <p:blipFill>
          <a:blip r:embed="rId3"/>
          <a:srcRect/>
          <a:stretch>
            <a:fillRect/>
          </a:stretch>
        </p:blipFill>
        <p:spPr bwMode="auto">
          <a:xfrm>
            <a:off x="4716463" y="1412875"/>
            <a:ext cx="3959225" cy="3078163"/>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idx="4294967295"/>
          </p:nvPr>
        </p:nvSpPr>
        <p:spPr/>
        <p:txBody>
          <a:bodyPr/>
          <a:lstStyle/>
          <a:p>
            <a:pPr eaLnBrk="1" hangingPunct="1">
              <a:defRPr/>
            </a:pPr>
            <a:r>
              <a:rPr lang="cs-CZ">
                <a:solidFill>
                  <a:srgbClr val="FFFF99"/>
                </a:solidFill>
              </a:rPr>
              <a:t>3. TERMODYNAMICKÝ ZÁKON</a:t>
            </a:r>
          </a:p>
        </p:txBody>
      </p:sp>
      <p:sp>
        <p:nvSpPr>
          <p:cNvPr id="65538" name="Rectangle 3"/>
          <p:cNvSpPr>
            <a:spLocks noGrp="1" noChangeArrowheads="1"/>
          </p:cNvSpPr>
          <p:nvPr>
            <p:ph type="body" idx="4294967295"/>
          </p:nvPr>
        </p:nvSpPr>
        <p:spPr/>
        <p:txBody>
          <a:bodyPr/>
          <a:lstStyle/>
          <a:p>
            <a:pPr eaLnBrk="1" hangingPunct="1">
              <a:lnSpc>
                <a:spcPct val="90000"/>
              </a:lnSpc>
              <a:buFont typeface="Wingdings" pitchFamily="2" charset="2"/>
              <a:buNone/>
              <a:defRPr/>
            </a:pPr>
            <a:r>
              <a:rPr lang="cs-CZ" sz="2400">
                <a:solidFill>
                  <a:srgbClr val="FFFFCC"/>
                </a:solidFill>
              </a:rPr>
              <a:t>Z biofyzikálního pohledu není významný!</a:t>
            </a:r>
          </a:p>
          <a:p>
            <a:pPr eaLnBrk="1" hangingPunct="1">
              <a:lnSpc>
                <a:spcPct val="90000"/>
              </a:lnSpc>
              <a:buFont typeface="Wingdings" pitchFamily="2" charset="2"/>
              <a:buNone/>
              <a:defRPr/>
            </a:pPr>
            <a:r>
              <a:rPr lang="cs-CZ" sz="2400">
                <a:solidFill>
                  <a:srgbClr val="FFFFCC"/>
                </a:solidFill>
              </a:rPr>
              <a:t>Popisuje chování látek v blízkosti  absolutní nulové teploty</a:t>
            </a:r>
          </a:p>
          <a:p>
            <a:pPr eaLnBrk="1" hangingPunct="1">
              <a:lnSpc>
                <a:spcPct val="90000"/>
              </a:lnSpc>
              <a:buFont typeface="Wingdings" pitchFamily="2" charset="2"/>
              <a:buNone/>
              <a:defRPr/>
            </a:pPr>
            <a:endParaRPr lang="cs-CZ" sz="2400">
              <a:solidFill>
                <a:srgbClr val="FFFFCC"/>
              </a:solidFill>
            </a:endParaRPr>
          </a:p>
          <a:p>
            <a:pPr eaLnBrk="1" hangingPunct="1">
              <a:lnSpc>
                <a:spcPct val="90000"/>
              </a:lnSpc>
              <a:buFont typeface="Wingdings" pitchFamily="2" charset="2"/>
              <a:buNone/>
              <a:defRPr/>
            </a:pPr>
            <a:r>
              <a:rPr lang="cs-CZ" sz="2400">
                <a:solidFill>
                  <a:srgbClr val="FFFFCC"/>
                </a:solidFill>
              </a:rPr>
              <a:t>Při absolutní nulové teplotě je entropie čisté látky pevného nebo kapalného skupenství rovna nule.</a:t>
            </a:r>
          </a:p>
          <a:p>
            <a:pPr eaLnBrk="1" hangingPunct="1">
              <a:lnSpc>
                <a:spcPct val="90000"/>
              </a:lnSpc>
              <a:buFont typeface="Wingdings" pitchFamily="2" charset="2"/>
              <a:buNone/>
              <a:defRPr/>
            </a:pPr>
            <a:r>
              <a:rPr lang="cs-CZ" sz="2400">
                <a:solidFill>
                  <a:srgbClr val="FFFFCC"/>
                </a:solidFill>
              </a:rPr>
              <a:t>Čistou pevnou látku nelze konečným pochodem ochladit na absolutní nulovou teplotu.</a:t>
            </a:r>
          </a:p>
          <a:p>
            <a:pPr eaLnBrk="1" hangingPunct="1">
              <a:lnSpc>
                <a:spcPct val="90000"/>
              </a:lnSpc>
              <a:buFont typeface="Wingdings" pitchFamily="2" charset="2"/>
              <a:buNone/>
              <a:defRPr/>
            </a:pPr>
            <a:endParaRPr lang="cs-CZ" sz="2400">
              <a:solidFill>
                <a:srgbClr val="FFFFCC"/>
              </a:solidFill>
            </a:endParaRPr>
          </a:p>
          <a:p>
            <a:pPr eaLnBrk="1" hangingPunct="1">
              <a:lnSpc>
                <a:spcPct val="90000"/>
              </a:lnSpc>
              <a:buFont typeface="Wingdings" pitchFamily="2" charset="2"/>
              <a:buNone/>
              <a:defRPr/>
            </a:pPr>
            <a:endParaRPr lang="cs-CZ" sz="2400">
              <a:solidFill>
                <a:srgbClr val="FFFFCC"/>
              </a:solidFill>
            </a:endParaRPr>
          </a:p>
          <a:p>
            <a:pPr eaLnBrk="1" hangingPunct="1">
              <a:lnSpc>
                <a:spcPct val="90000"/>
              </a:lnSpc>
              <a:buFont typeface="Wingdings" pitchFamily="2" charset="2"/>
              <a:buNone/>
              <a:defRPr/>
            </a:pPr>
            <a:r>
              <a:rPr lang="cs-CZ" sz="2400">
                <a:solidFill>
                  <a:srgbClr val="FE24C5"/>
                </a:solidFill>
              </a:rPr>
              <a:t>Žádným konečným procesem nelze systém přivést k teplotě absolutní nuly.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idx="4294967295"/>
          </p:nvPr>
        </p:nvSpPr>
        <p:spPr/>
        <p:txBody>
          <a:bodyPr/>
          <a:lstStyle/>
          <a:p>
            <a:pPr eaLnBrk="1" hangingPunct="1">
              <a:defRPr/>
            </a:pPr>
            <a:r>
              <a:rPr lang="cs-CZ">
                <a:solidFill>
                  <a:srgbClr val="FFFF99"/>
                </a:solidFill>
              </a:rPr>
              <a:t>Co dál?</a:t>
            </a:r>
          </a:p>
        </p:txBody>
      </p:sp>
      <p:sp>
        <p:nvSpPr>
          <p:cNvPr id="66562" name="Rectangle 3"/>
          <p:cNvSpPr>
            <a:spLocks noGrp="1" noChangeArrowheads="1"/>
          </p:cNvSpPr>
          <p:nvPr>
            <p:ph type="body" sz="half" idx="4294967295"/>
          </p:nvPr>
        </p:nvSpPr>
        <p:spPr>
          <a:xfrm>
            <a:off x="457200" y="1600200"/>
            <a:ext cx="5194300" cy="3921125"/>
          </a:xfrm>
        </p:spPr>
        <p:txBody>
          <a:bodyPr/>
          <a:lstStyle/>
          <a:p>
            <a:pPr eaLnBrk="1" hangingPunct="1">
              <a:defRPr/>
            </a:pPr>
            <a:r>
              <a:rPr lang="cs-CZ" sz="2400">
                <a:solidFill>
                  <a:srgbClr val="FFFFCC"/>
                </a:solidFill>
              </a:rPr>
              <a:t>Zatím jsme definovali entropii jako fyzikální veličinu, jejíž změny zřejmě charakterizují přechod tmd. systému do rovnovážného stavu. Nyní se pokusíme pochopit souvislost mezi entropií a neuspořádaností systému.</a:t>
            </a:r>
          </a:p>
          <a:p>
            <a:pPr eaLnBrk="1" hangingPunct="1">
              <a:defRPr/>
            </a:pPr>
            <a:r>
              <a:rPr lang="cs-CZ" sz="2400">
                <a:solidFill>
                  <a:srgbClr val="FFFFCC"/>
                </a:solidFill>
              </a:rPr>
              <a:t>Předpoklad dalších úvah: celková energie částic a jejich počet v systému se nemění.</a:t>
            </a:r>
          </a:p>
        </p:txBody>
      </p:sp>
      <p:pic>
        <p:nvPicPr>
          <p:cNvPr id="77827" name="Picture 4" descr="Brownian"/>
          <p:cNvPicPr>
            <a:picLocks noChangeAspect="1" noChangeArrowheads="1" noCrop="1"/>
          </p:cNvPicPr>
          <p:nvPr>
            <p:ph sz="half" idx="4294967295"/>
          </p:nvPr>
        </p:nvPicPr>
        <p:blipFill>
          <a:blip r:embed="rId2"/>
          <a:srcRect/>
          <a:stretch>
            <a:fillRect/>
          </a:stretch>
        </p:blipFill>
        <p:spPr>
          <a:xfrm>
            <a:off x="6224588" y="2406650"/>
            <a:ext cx="2379662" cy="1792288"/>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idx="4294967295"/>
          </p:nvPr>
        </p:nvSpPr>
        <p:spPr/>
        <p:txBody>
          <a:bodyPr/>
          <a:lstStyle/>
          <a:p>
            <a:pPr eaLnBrk="1" hangingPunct="1">
              <a:defRPr/>
            </a:pPr>
            <a:r>
              <a:rPr lang="cs-CZ" b="1" smtClean="0">
                <a:solidFill>
                  <a:srgbClr val="FFFF99"/>
                </a:solidFill>
              </a:rPr>
              <a:t>Statická fyzika</a:t>
            </a:r>
          </a:p>
        </p:txBody>
      </p:sp>
      <p:sp>
        <p:nvSpPr>
          <p:cNvPr id="68610" name="Rectangle 3"/>
          <p:cNvSpPr>
            <a:spLocks noGrp="1" noChangeArrowheads="1"/>
          </p:cNvSpPr>
          <p:nvPr>
            <p:ph type="body" idx="4294967295"/>
          </p:nvPr>
        </p:nvSpPr>
        <p:spPr/>
        <p:txBody>
          <a:bodyPr/>
          <a:lstStyle/>
          <a:p>
            <a:pPr eaLnBrk="1" hangingPunct="1">
              <a:buFont typeface="Wingdings" pitchFamily="2" charset="2"/>
              <a:buNone/>
              <a:defRPr/>
            </a:pPr>
            <a:r>
              <a:rPr lang="cs-CZ" smtClean="0"/>
              <a:t>Základní charakteristika systému – </a:t>
            </a:r>
            <a:r>
              <a:rPr lang="cs-CZ" b="1" smtClean="0">
                <a:solidFill>
                  <a:srgbClr val="FE24C5"/>
                </a:solidFill>
              </a:rPr>
              <a:t>energie</a:t>
            </a:r>
          </a:p>
          <a:p>
            <a:pPr eaLnBrk="1" hangingPunct="1">
              <a:buFont typeface="Wingdings" pitchFamily="2" charset="2"/>
              <a:buNone/>
              <a:defRPr/>
            </a:pPr>
            <a:r>
              <a:rPr lang="cs-CZ" b="1" smtClean="0">
                <a:solidFill>
                  <a:srgbClr val="FFFFCC"/>
                </a:solidFill>
              </a:rPr>
              <a:t>   Celková energie částic i jejich počet je konstantní!</a:t>
            </a:r>
          </a:p>
          <a:p>
            <a:pPr eaLnBrk="1" hangingPunct="1">
              <a:buFont typeface="Wingdings" pitchFamily="2" charset="2"/>
              <a:buNone/>
              <a:defRPr/>
            </a:pPr>
            <a:r>
              <a:rPr lang="cs-CZ" b="1" smtClean="0">
                <a:solidFill>
                  <a:srgbClr val="FFFFCC"/>
                </a:solidFill>
              </a:rPr>
              <a:t>ale</a:t>
            </a:r>
          </a:p>
          <a:p>
            <a:pPr eaLnBrk="1" hangingPunct="1">
              <a:buFont typeface="Wingdings" pitchFamily="2" charset="2"/>
              <a:buNone/>
              <a:defRPr/>
            </a:pPr>
            <a:r>
              <a:rPr lang="cs-CZ" b="1" smtClean="0">
                <a:solidFill>
                  <a:srgbClr val="FFFFCC"/>
                </a:solidFill>
              </a:rPr>
              <a:t>   </a:t>
            </a:r>
            <a:r>
              <a:rPr lang="cs-CZ" b="1" smtClean="0">
                <a:solidFill>
                  <a:srgbClr val="FE24C5"/>
                </a:solidFill>
              </a:rPr>
              <a:t>všechny částice nemají stejnou energii!!!</a:t>
            </a:r>
          </a:p>
          <a:p>
            <a:pPr eaLnBrk="1" hangingPunct="1">
              <a:buFont typeface="Wingdings" pitchFamily="2" charset="2"/>
              <a:buNone/>
              <a:defRPr/>
            </a:pPr>
            <a:endParaRPr lang="cs-CZ" b="1" smtClean="0">
              <a:solidFill>
                <a:srgbClr val="FE24C5"/>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idx="4294967295"/>
          </p:nvPr>
        </p:nvSpPr>
        <p:spPr/>
        <p:txBody>
          <a:bodyPr/>
          <a:lstStyle/>
          <a:p>
            <a:pPr eaLnBrk="1" hangingPunct="1">
              <a:defRPr/>
            </a:pPr>
            <a:r>
              <a:rPr lang="cs-CZ" sz="4000">
                <a:solidFill>
                  <a:srgbClr val="FFFF99"/>
                </a:solidFill>
              </a:rPr>
              <a:t>Několik termínů ze statistické fyziky:</a:t>
            </a:r>
            <a:endParaRPr lang="cs-CZ" sz="4000">
              <a:solidFill>
                <a:schemeClr val="bg1"/>
              </a:solidFill>
            </a:endParaRPr>
          </a:p>
        </p:txBody>
      </p:sp>
      <p:sp>
        <p:nvSpPr>
          <p:cNvPr id="67586" name="Rectangle 3"/>
          <p:cNvSpPr>
            <a:spLocks noGrp="1" noChangeArrowheads="1"/>
          </p:cNvSpPr>
          <p:nvPr>
            <p:ph type="body" idx="4294967295"/>
          </p:nvPr>
        </p:nvSpPr>
        <p:spPr/>
        <p:txBody>
          <a:bodyPr/>
          <a:lstStyle/>
          <a:p>
            <a:pPr eaLnBrk="1" hangingPunct="1">
              <a:lnSpc>
                <a:spcPct val="80000"/>
              </a:lnSpc>
              <a:defRPr/>
            </a:pPr>
            <a:r>
              <a:rPr lang="cs-CZ" sz="2000">
                <a:solidFill>
                  <a:srgbClr val="FFFFCC"/>
                </a:solidFill>
              </a:rPr>
              <a:t>fázový prostor</a:t>
            </a:r>
          </a:p>
          <a:p>
            <a:pPr eaLnBrk="1" hangingPunct="1">
              <a:lnSpc>
                <a:spcPct val="80000"/>
              </a:lnSpc>
              <a:defRPr/>
            </a:pPr>
            <a:r>
              <a:rPr lang="cs-CZ" sz="2000">
                <a:solidFill>
                  <a:srgbClr val="FFFFCC"/>
                </a:solidFill>
              </a:rPr>
              <a:t>buňka fázového prostoru</a:t>
            </a:r>
          </a:p>
          <a:p>
            <a:pPr eaLnBrk="1" hangingPunct="1">
              <a:lnSpc>
                <a:spcPct val="80000"/>
              </a:lnSpc>
              <a:defRPr/>
            </a:pPr>
            <a:r>
              <a:rPr lang="cs-CZ" sz="2000">
                <a:solidFill>
                  <a:srgbClr val="FFFFCC"/>
                </a:solidFill>
              </a:rPr>
              <a:t>obsazovací čísla</a:t>
            </a:r>
          </a:p>
          <a:p>
            <a:pPr eaLnBrk="1" hangingPunct="1">
              <a:lnSpc>
                <a:spcPct val="80000"/>
              </a:lnSpc>
              <a:defRPr/>
            </a:pPr>
            <a:r>
              <a:rPr lang="cs-CZ" sz="2000">
                <a:solidFill>
                  <a:srgbClr val="FFFFCC"/>
                </a:solidFill>
              </a:rPr>
              <a:t>rozdělovací funkce</a:t>
            </a:r>
          </a:p>
          <a:p>
            <a:pPr eaLnBrk="1" hangingPunct="1">
              <a:lnSpc>
                <a:spcPct val="80000"/>
              </a:lnSpc>
              <a:defRPr/>
            </a:pPr>
            <a:r>
              <a:rPr lang="cs-CZ" sz="2000">
                <a:solidFill>
                  <a:srgbClr val="FFFFCC"/>
                </a:solidFill>
              </a:rPr>
              <a:t>mikrostav a makrostav</a:t>
            </a:r>
          </a:p>
          <a:p>
            <a:pPr eaLnBrk="1" hangingPunct="1">
              <a:lnSpc>
                <a:spcPct val="80000"/>
              </a:lnSpc>
              <a:buFont typeface="Wingdings" pitchFamily="2" charset="2"/>
              <a:buNone/>
              <a:defRPr/>
            </a:pPr>
            <a:endParaRPr lang="cs-CZ" sz="2000">
              <a:solidFill>
                <a:srgbClr val="FFFFCC"/>
              </a:solidFill>
            </a:endParaRPr>
          </a:p>
          <a:p>
            <a:pPr eaLnBrk="1" hangingPunct="1">
              <a:lnSpc>
                <a:spcPct val="80000"/>
              </a:lnSpc>
              <a:buFont typeface="Wingdings" pitchFamily="2" charset="2"/>
              <a:buNone/>
              <a:defRPr/>
            </a:pPr>
            <a:r>
              <a:rPr lang="cs-CZ" sz="2000">
                <a:solidFill>
                  <a:srgbClr val="FFFFCC"/>
                </a:solidFill>
              </a:rPr>
              <a:t>Věty (axiómy - soudy, jejichž pravdivost je předpokládaná a ověřená praxí):</a:t>
            </a:r>
          </a:p>
          <a:p>
            <a:pPr eaLnBrk="1" hangingPunct="1">
              <a:lnSpc>
                <a:spcPct val="80000"/>
              </a:lnSpc>
              <a:defRPr/>
            </a:pPr>
            <a:r>
              <a:rPr lang="cs-CZ" sz="2000">
                <a:solidFill>
                  <a:srgbClr val="FFFFCC"/>
                </a:solidFill>
              </a:rPr>
              <a:t>Pravděpodobnost vzniku kteréhokoliv ze všech možných mikrostavů je stejná.</a:t>
            </a:r>
          </a:p>
          <a:p>
            <a:pPr eaLnBrk="1" hangingPunct="1">
              <a:lnSpc>
                <a:spcPct val="80000"/>
              </a:lnSpc>
              <a:defRPr/>
            </a:pPr>
            <a:r>
              <a:rPr lang="cs-CZ" sz="2000">
                <a:solidFill>
                  <a:srgbClr val="FFFFCC"/>
                </a:solidFill>
              </a:rPr>
              <a:t>V izolovaných systémech se s největší pravděpodobností realizuje makrostav, který je tvořen největším počtem mikrostavů.</a:t>
            </a:r>
          </a:p>
          <a:p>
            <a:pPr eaLnBrk="1" hangingPunct="1">
              <a:lnSpc>
                <a:spcPct val="80000"/>
              </a:lnSpc>
              <a:defRPr/>
            </a:pPr>
            <a:r>
              <a:rPr lang="cs-CZ" sz="2000">
                <a:solidFill>
                  <a:srgbClr val="FFFFCC"/>
                </a:solidFill>
              </a:rPr>
              <a:t>Počet mikrostavů, které realizují tentýž makrostav, se nazývá statistická pravděpodobnost (P).</a:t>
            </a:r>
          </a:p>
          <a:p>
            <a:pPr eaLnBrk="1" hangingPunct="1">
              <a:lnSpc>
                <a:spcPct val="80000"/>
              </a:lnSpc>
              <a:defRPr/>
            </a:pPr>
            <a:r>
              <a:rPr lang="cs-CZ" sz="2000">
                <a:solidFill>
                  <a:srgbClr val="FFFFCC"/>
                </a:solidFill>
              </a:rPr>
              <a:t>Makrostavy se od sebe liší svými obsazovacími čísly.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5" descr="Francis_Turbine_complete"/>
          <p:cNvPicPr>
            <a:picLocks noChangeAspect="1" noChangeArrowheads="1"/>
          </p:cNvPicPr>
          <p:nvPr/>
        </p:nvPicPr>
        <p:blipFill>
          <a:blip r:embed="rId2"/>
          <a:srcRect/>
          <a:stretch>
            <a:fillRect/>
          </a:stretch>
        </p:blipFill>
        <p:spPr bwMode="auto">
          <a:xfrm>
            <a:off x="179388" y="3500438"/>
            <a:ext cx="4932362" cy="3213100"/>
          </a:xfrm>
          <a:prstGeom prst="rect">
            <a:avLst/>
          </a:prstGeom>
          <a:noFill/>
          <a:ln w="9525">
            <a:noFill/>
            <a:miter lim="800000"/>
            <a:headEnd/>
            <a:tailEnd/>
          </a:ln>
        </p:spPr>
      </p:pic>
      <p:pic>
        <p:nvPicPr>
          <p:cNvPr id="29698" name="Picture 3" descr="skalicka1"/>
          <p:cNvPicPr>
            <a:picLocks noChangeAspect="1" noChangeArrowheads="1"/>
          </p:cNvPicPr>
          <p:nvPr/>
        </p:nvPicPr>
        <p:blipFill>
          <a:blip r:embed="rId3"/>
          <a:srcRect/>
          <a:stretch>
            <a:fillRect/>
          </a:stretch>
        </p:blipFill>
        <p:spPr bwMode="auto">
          <a:xfrm>
            <a:off x="5435600" y="3644900"/>
            <a:ext cx="3559175" cy="3054350"/>
          </a:xfrm>
          <a:prstGeom prst="rect">
            <a:avLst/>
          </a:prstGeom>
          <a:noFill/>
          <a:ln w="9525">
            <a:noFill/>
            <a:miter lim="800000"/>
            <a:headEnd/>
            <a:tailEnd/>
          </a:ln>
        </p:spPr>
      </p:pic>
      <p:pic>
        <p:nvPicPr>
          <p:cNvPr id="29699" name="Picture 5" descr="220px-Water_turbine"/>
          <p:cNvPicPr>
            <a:picLocks noChangeAspect="1" noChangeArrowheads="1"/>
          </p:cNvPicPr>
          <p:nvPr/>
        </p:nvPicPr>
        <p:blipFill>
          <a:blip r:embed="rId4"/>
          <a:srcRect/>
          <a:stretch>
            <a:fillRect/>
          </a:stretch>
        </p:blipFill>
        <p:spPr bwMode="auto">
          <a:xfrm>
            <a:off x="611188" y="1052513"/>
            <a:ext cx="3095625" cy="2376487"/>
          </a:xfrm>
          <a:prstGeom prst="rect">
            <a:avLst/>
          </a:prstGeom>
          <a:noFill/>
          <a:ln w="9525">
            <a:noFill/>
            <a:miter lim="800000"/>
            <a:headEnd/>
            <a:tailEnd/>
          </a:ln>
        </p:spPr>
      </p:pic>
      <p:pic>
        <p:nvPicPr>
          <p:cNvPr id="29700" name="Picture 7" descr="foto_turbina"/>
          <p:cNvPicPr>
            <a:picLocks noChangeAspect="1" noChangeArrowheads="1"/>
          </p:cNvPicPr>
          <p:nvPr/>
        </p:nvPicPr>
        <p:blipFill>
          <a:blip r:embed="rId5"/>
          <a:srcRect/>
          <a:stretch>
            <a:fillRect/>
          </a:stretch>
        </p:blipFill>
        <p:spPr bwMode="auto">
          <a:xfrm>
            <a:off x="4643438" y="404813"/>
            <a:ext cx="4168775" cy="3011487"/>
          </a:xfrm>
          <a:prstGeom prst="rect">
            <a:avLst/>
          </a:prstGeom>
          <a:noFill/>
          <a:ln w="9525">
            <a:noFill/>
            <a:miter lim="800000"/>
            <a:headEnd/>
            <a:tailEnd/>
          </a:ln>
        </p:spPr>
      </p:pic>
      <p:sp>
        <p:nvSpPr>
          <p:cNvPr id="29701" name="Rectangle 9"/>
          <p:cNvSpPr>
            <a:spLocks noGrp="1" noChangeArrowheads="1"/>
          </p:cNvSpPr>
          <p:nvPr>
            <p:ph type="title"/>
          </p:nvPr>
        </p:nvSpPr>
        <p:spPr>
          <a:xfrm>
            <a:off x="457200" y="457200"/>
            <a:ext cx="8229600" cy="595313"/>
          </a:xfrm>
        </p:spPr>
        <p:txBody>
          <a:bodyPr/>
          <a:lstStyle/>
          <a:p>
            <a:pPr eaLnBrk="1" hangingPunct="1"/>
            <a:r>
              <a:rPr lang="cs-CZ" sz="4000" smtClean="0"/>
              <a:t>Turbíny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cs-CZ" sz="4000">
                <a:solidFill>
                  <a:srgbClr val="FFFFCC"/>
                </a:solidFill>
              </a:rPr>
              <a:t>Fázový prostor</a:t>
            </a:r>
            <a:br>
              <a:rPr lang="cs-CZ" sz="4000">
                <a:solidFill>
                  <a:srgbClr val="FFFFCC"/>
                </a:solidFill>
              </a:rPr>
            </a:br>
            <a:endParaRPr lang="cs-CZ" sz="4000">
              <a:solidFill>
                <a:srgbClr val="FFFFCC"/>
              </a:solidFill>
            </a:endParaRPr>
          </a:p>
        </p:txBody>
      </p:sp>
      <p:sp>
        <p:nvSpPr>
          <p:cNvPr id="97283" name="Rectangle 3"/>
          <p:cNvSpPr>
            <a:spLocks noGrp="1" noChangeArrowheads="1"/>
          </p:cNvSpPr>
          <p:nvPr>
            <p:ph type="body" idx="1"/>
          </p:nvPr>
        </p:nvSpPr>
        <p:spPr/>
        <p:txBody>
          <a:bodyPr/>
          <a:lstStyle/>
          <a:p>
            <a:pPr eaLnBrk="1" hangingPunct="1">
              <a:defRPr/>
            </a:pPr>
            <a:r>
              <a:rPr lang="cs-CZ" smtClean="0"/>
              <a:t>Šestirozměrný</a:t>
            </a:r>
          </a:p>
          <a:p>
            <a:pPr eaLnBrk="1" hangingPunct="1">
              <a:buFont typeface="Wingdings" pitchFamily="2" charset="2"/>
              <a:buNone/>
              <a:defRPr/>
            </a:pPr>
            <a:r>
              <a:rPr lang="cs-CZ" smtClean="0"/>
              <a:t>3 složky = </a:t>
            </a:r>
            <a:r>
              <a:rPr lang="cs-CZ" smtClean="0">
                <a:solidFill>
                  <a:srgbClr val="FFFF00"/>
                </a:solidFill>
              </a:rPr>
              <a:t>vektor polohy</a:t>
            </a:r>
            <a:r>
              <a:rPr lang="cs-CZ" smtClean="0"/>
              <a:t> (trojrozměrný prostor)</a:t>
            </a:r>
          </a:p>
          <a:p>
            <a:pPr eaLnBrk="1" hangingPunct="1">
              <a:buFont typeface="Wingdings" pitchFamily="2" charset="2"/>
              <a:buNone/>
              <a:defRPr/>
            </a:pPr>
            <a:r>
              <a:rPr lang="cs-CZ" smtClean="0"/>
              <a:t>3 složky = </a:t>
            </a:r>
            <a:r>
              <a:rPr lang="cs-CZ" smtClean="0">
                <a:solidFill>
                  <a:srgbClr val="FFFF00"/>
                </a:solidFill>
              </a:rPr>
              <a:t>vektor hybnosti</a:t>
            </a:r>
            <a:r>
              <a:rPr lang="cs-CZ" smtClean="0"/>
              <a:t> </a:t>
            </a:r>
            <a:r>
              <a:rPr lang="cs-CZ" smtClean="0">
                <a:cs typeface="Arial" charset="0"/>
              </a:rPr>
              <a:t>→ ve směru souřadnicových os: </a:t>
            </a:r>
            <a:r>
              <a:rPr lang="cs-CZ" smtClean="0">
                <a:solidFill>
                  <a:srgbClr val="FFFFCC"/>
                </a:solidFill>
                <a:cs typeface="Arial" charset="0"/>
              </a:rPr>
              <a:t>x, y, z.</a:t>
            </a:r>
          </a:p>
          <a:p>
            <a:pPr eaLnBrk="1" hangingPunct="1">
              <a:buFont typeface="Wingdings" pitchFamily="2" charset="2"/>
              <a:buNone/>
              <a:defRPr/>
            </a:pPr>
            <a:r>
              <a:rPr lang="cs-CZ" smtClean="0">
                <a:solidFill>
                  <a:srgbClr val="FFFFCC"/>
                </a:solidFill>
                <a:cs typeface="Arial" charset="0"/>
              </a:rPr>
              <a:t>Vhodně zvolené části fázového prostoru („šestirozměrné“ krychle)</a:t>
            </a:r>
          </a:p>
          <a:p>
            <a:pPr eaLnBrk="1" hangingPunct="1">
              <a:buFont typeface="Wingdings" pitchFamily="2" charset="2"/>
              <a:buNone/>
              <a:defRPr/>
            </a:pPr>
            <a:r>
              <a:rPr lang="cs-CZ" smtClean="0">
                <a:solidFill>
                  <a:srgbClr val="FFFFCC"/>
                </a:solidFill>
                <a:cs typeface="Arial" charset="0"/>
              </a:rPr>
              <a:t> = </a:t>
            </a:r>
            <a:r>
              <a:rPr lang="cs-CZ" smtClean="0">
                <a:solidFill>
                  <a:srgbClr val="FFFF00"/>
                </a:solidFill>
                <a:cs typeface="Arial" charset="0"/>
              </a:rPr>
              <a:t>buňky fázového prostoru</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cs-CZ" smtClean="0">
                <a:solidFill>
                  <a:srgbClr val="FFFFCC"/>
                </a:solidFill>
                <a:effectLst/>
              </a:rPr>
              <a:t>Obsazovací čísla</a:t>
            </a:r>
          </a:p>
        </p:txBody>
      </p:sp>
      <p:sp>
        <p:nvSpPr>
          <p:cNvPr id="81922" name="Rectangle 3"/>
          <p:cNvSpPr>
            <a:spLocks noGrp="1" noChangeArrowheads="1"/>
          </p:cNvSpPr>
          <p:nvPr>
            <p:ph type="body" idx="1"/>
          </p:nvPr>
        </p:nvSpPr>
        <p:spPr/>
        <p:txBody>
          <a:bodyPr/>
          <a:lstStyle/>
          <a:p>
            <a:r>
              <a:rPr lang="cs-CZ" smtClean="0">
                <a:effectLst/>
              </a:rPr>
              <a:t>Soubor </a:t>
            </a:r>
            <a:r>
              <a:rPr lang="cs-CZ" smtClean="0">
                <a:solidFill>
                  <a:srgbClr val="FFFF00"/>
                </a:solidFill>
                <a:effectLst/>
              </a:rPr>
              <a:t>N – částic </a:t>
            </a:r>
            <a:r>
              <a:rPr lang="cs-CZ" smtClean="0">
                <a:effectLst/>
              </a:rPr>
              <a:t>s celkovou </a:t>
            </a:r>
            <a:r>
              <a:rPr lang="cs-CZ" smtClean="0">
                <a:solidFill>
                  <a:srgbClr val="FFFF00"/>
                </a:solidFill>
                <a:effectLst/>
              </a:rPr>
              <a:t>energií E</a:t>
            </a:r>
          </a:p>
          <a:p>
            <a:r>
              <a:rPr lang="cs-CZ" smtClean="0">
                <a:solidFill>
                  <a:srgbClr val="FFFF00"/>
                </a:solidFill>
                <a:effectLst/>
                <a:cs typeface="Arial" charset="0"/>
              </a:rPr>
              <a:t>→ </a:t>
            </a:r>
            <a:r>
              <a:rPr lang="cs-CZ" smtClean="0">
                <a:effectLst/>
                <a:cs typeface="Arial" charset="0"/>
              </a:rPr>
              <a:t>možno rozdělit do buněk obsazených vždy </a:t>
            </a:r>
            <a:r>
              <a:rPr lang="cs-CZ" b="1" smtClean="0">
                <a:solidFill>
                  <a:srgbClr val="FFFF00"/>
                </a:solidFill>
                <a:effectLst/>
                <a:cs typeface="Arial" charset="0"/>
              </a:rPr>
              <a:t>N</a:t>
            </a:r>
            <a:r>
              <a:rPr lang="cs-CZ" b="1" baseline="-25000" smtClean="0">
                <a:solidFill>
                  <a:srgbClr val="FFFF00"/>
                </a:solidFill>
                <a:effectLst/>
                <a:cs typeface="Arial" charset="0"/>
              </a:rPr>
              <a:t>i</a:t>
            </a:r>
            <a:r>
              <a:rPr lang="cs-CZ" b="1" smtClean="0">
                <a:effectLst/>
                <a:cs typeface="Arial" charset="0"/>
              </a:rPr>
              <a:t> </a:t>
            </a:r>
            <a:r>
              <a:rPr lang="cs-CZ" smtClean="0">
                <a:effectLst/>
                <a:cs typeface="Arial" charset="0"/>
              </a:rPr>
              <a:t>částicemi s </a:t>
            </a:r>
            <a:r>
              <a:rPr lang="cs-CZ" b="1" smtClean="0">
                <a:solidFill>
                  <a:srgbClr val="FFFF00"/>
                </a:solidFill>
                <a:effectLst/>
                <a:cs typeface="Arial" charset="0"/>
              </a:rPr>
              <a:t>E</a:t>
            </a:r>
            <a:r>
              <a:rPr lang="cs-CZ" b="1" baseline="-25000" smtClean="0">
                <a:solidFill>
                  <a:srgbClr val="FFFF00"/>
                </a:solidFill>
                <a:effectLst/>
                <a:cs typeface="Arial" charset="0"/>
              </a:rPr>
              <a:t>i</a:t>
            </a:r>
            <a:r>
              <a:rPr lang="cs-CZ" baseline="-25000" smtClean="0">
                <a:effectLst/>
                <a:cs typeface="Arial" charset="0"/>
              </a:rPr>
              <a:t> </a:t>
            </a:r>
            <a:r>
              <a:rPr lang="cs-CZ" smtClean="0">
                <a:effectLst/>
                <a:cs typeface="Arial" charset="0"/>
              </a:rPr>
              <a:t>energií</a:t>
            </a:r>
          </a:p>
          <a:p>
            <a:r>
              <a:rPr lang="cs-CZ" smtClean="0">
                <a:effectLst/>
                <a:cs typeface="Arial" charset="0"/>
              </a:rPr>
              <a:t>V jednotlivých buňkách budou vždy částice s blízkými hodnotami hybnosti a polohy.</a:t>
            </a:r>
          </a:p>
          <a:p>
            <a:r>
              <a:rPr lang="cs-CZ" b="1" smtClean="0">
                <a:solidFill>
                  <a:srgbClr val="FFFF00"/>
                </a:solidFill>
                <a:effectLst/>
                <a:cs typeface="Arial" charset="0"/>
              </a:rPr>
              <a:t>N</a:t>
            </a:r>
            <a:r>
              <a:rPr lang="cs-CZ" b="1" baseline="-25000" smtClean="0">
                <a:solidFill>
                  <a:srgbClr val="FFFF00"/>
                </a:solidFill>
                <a:effectLst/>
                <a:cs typeface="Arial" charset="0"/>
              </a:rPr>
              <a:t>i </a:t>
            </a:r>
            <a:r>
              <a:rPr lang="cs-CZ" b="1" baseline="-25000" smtClean="0">
                <a:effectLst/>
                <a:cs typeface="Arial" charset="0"/>
              </a:rPr>
              <a:t> =  </a:t>
            </a:r>
            <a:r>
              <a:rPr lang="cs-CZ" b="1" smtClean="0">
                <a:solidFill>
                  <a:srgbClr val="FFFF00"/>
                </a:solidFill>
                <a:effectLst/>
                <a:cs typeface="Arial" charset="0"/>
              </a:rPr>
              <a:t>obsazovací čísla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r>
              <a:rPr lang="cs-CZ" smtClean="0">
                <a:solidFill>
                  <a:srgbClr val="FFFFCC"/>
                </a:solidFill>
                <a:effectLst/>
              </a:rPr>
              <a:t>Rozdělovací funkce</a:t>
            </a:r>
          </a:p>
        </p:txBody>
      </p:sp>
      <p:sp>
        <p:nvSpPr>
          <p:cNvPr id="82946" name="Rectangle 3"/>
          <p:cNvSpPr>
            <a:spLocks noGrp="1" noChangeArrowheads="1"/>
          </p:cNvSpPr>
          <p:nvPr>
            <p:ph type="body" idx="1"/>
          </p:nvPr>
        </p:nvSpPr>
        <p:spPr/>
        <p:txBody>
          <a:bodyPr/>
          <a:lstStyle/>
          <a:p>
            <a:r>
              <a:rPr lang="cs-CZ" smtClean="0">
                <a:effectLst/>
              </a:rPr>
              <a:t>Funkce určující poměr obsazovacích čísel k počtu všech částic </a:t>
            </a:r>
          </a:p>
          <a:p>
            <a:pPr>
              <a:buFont typeface="Wingdings" pitchFamily="2" charset="2"/>
              <a:buNone/>
            </a:pPr>
            <a:r>
              <a:rPr lang="cs-CZ" smtClean="0">
                <a:effectLst/>
              </a:rPr>
              <a:t>= </a:t>
            </a:r>
            <a:r>
              <a:rPr lang="cs-CZ" b="1" smtClean="0">
                <a:solidFill>
                  <a:srgbClr val="FFFF00"/>
                </a:solidFill>
                <a:effectLst/>
              </a:rPr>
              <a:t>rozdělovací funkce</a:t>
            </a:r>
          </a:p>
          <a:p>
            <a:pPr>
              <a:buFont typeface="Wingdings" pitchFamily="2" charset="2"/>
              <a:buNone/>
            </a:pPr>
            <a:r>
              <a:rPr lang="cs-CZ" b="1" smtClean="0">
                <a:solidFill>
                  <a:srgbClr val="FFFFCC"/>
                </a:solidFill>
                <a:effectLst/>
              </a:rPr>
              <a:t>(např. Maxwell – Boltzmannova)</a:t>
            </a:r>
          </a:p>
          <a:p>
            <a:pPr>
              <a:buFont typeface="Wingdings" pitchFamily="2" charset="2"/>
              <a:buNone/>
            </a:pPr>
            <a:r>
              <a:rPr lang="cs-CZ" b="1" smtClean="0">
                <a:solidFill>
                  <a:srgbClr val="FFFFCC"/>
                </a:solidFill>
                <a:effectLst/>
              </a:rPr>
              <a:t>N = </a:t>
            </a:r>
            <a:r>
              <a:rPr lang="cs-CZ" b="1" smtClean="0">
                <a:solidFill>
                  <a:srgbClr val="FFFFCC"/>
                </a:solidFill>
                <a:effectLst/>
                <a:cs typeface="Arial" charset="0"/>
              </a:rPr>
              <a:t>∑N</a:t>
            </a:r>
            <a:r>
              <a:rPr lang="cs-CZ" b="1" baseline="-25000" smtClean="0">
                <a:solidFill>
                  <a:srgbClr val="FFFFCC"/>
                </a:solidFill>
                <a:effectLst/>
                <a:cs typeface="Arial" charset="0"/>
              </a:rPr>
              <a:t>i</a:t>
            </a:r>
            <a:r>
              <a:rPr lang="cs-CZ" b="1" smtClean="0">
                <a:solidFill>
                  <a:srgbClr val="FFFFCC"/>
                </a:solidFill>
                <a:effectLst/>
                <a:cs typeface="Arial" charset="0"/>
              </a:rPr>
              <a:t> = konst. a E = ∑N</a:t>
            </a:r>
            <a:r>
              <a:rPr lang="cs-CZ" b="1" baseline="-25000" smtClean="0">
                <a:solidFill>
                  <a:srgbClr val="FFFFCC"/>
                </a:solidFill>
                <a:effectLst/>
                <a:cs typeface="Arial" charset="0"/>
              </a:rPr>
              <a:t>i</a:t>
            </a:r>
            <a:r>
              <a:rPr lang="cs-CZ" b="1" smtClean="0">
                <a:solidFill>
                  <a:srgbClr val="FFFFCC"/>
                </a:solidFill>
                <a:effectLst/>
                <a:cs typeface="Arial" charset="0"/>
              </a:rPr>
              <a:t> . E</a:t>
            </a:r>
            <a:r>
              <a:rPr lang="cs-CZ" b="1" baseline="-25000" smtClean="0">
                <a:solidFill>
                  <a:srgbClr val="FFFFCC"/>
                </a:solidFill>
                <a:effectLst/>
                <a:cs typeface="Arial" charset="0"/>
              </a:rPr>
              <a:t>i</a:t>
            </a:r>
            <a:r>
              <a:rPr lang="cs-CZ" b="1" smtClean="0">
                <a:solidFill>
                  <a:srgbClr val="FFFFCC"/>
                </a:solidFill>
                <a:effectLst/>
                <a:cs typeface="Arial" charset="0"/>
              </a:rPr>
              <a:t> = konst.</a:t>
            </a:r>
          </a:p>
          <a:p>
            <a:pPr>
              <a:buFont typeface="Wingdings" pitchFamily="2" charset="2"/>
              <a:buNone/>
            </a:pPr>
            <a:r>
              <a:rPr lang="cs-CZ" b="1" smtClean="0">
                <a:solidFill>
                  <a:srgbClr val="FFFFCC"/>
                </a:solidFill>
                <a:effectLst/>
                <a:cs typeface="Arial" charset="0"/>
              </a:rPr>
              <a:t>Střední (průměrná) energie částic je dána: </a:t>
            </a:r>
          </a:p>
          <a:p>
            <a:pPr>
              <a:buFont typeface="Wingdings" pitchFamily="2" charset="2"/>
              <a:buNone/>
            </a:pPr>
            <a:r>
              <a:rPr lang="cs-CZ" b="1" smtClean="0">
                <a:solidFill>
                  <a:srgbClr val="FFFFCC"/>
                </a:solidFill>
                <a:effectLst/>
                <a:cs typeface="Arial" charset="0"/>
              </a:rPr>
              <a:t> </a:t>
            </a:r>
            <a:r>
              <a:rPr lang="cs-CZ" b="1" u="sng" smtClean="0">
                <a:solidFill>
                  <a:srgbClr val="FFFFCC"/>
                </a:solidFill>
                <a:effectLst/>
                <a:cs typeface="Arial" charset="0"/>
              </a:rPr>
              <a:t>E</a:t>
            </a:r>
            <a:r>
              <a:rPr lang="cs-CZ" b="1" u="sng" baseline="-25000" smtClean="0">
                <a:solidFill>
                  <a:srgbClr val="FFFFCC"/>
                </a:solidFill>
                <a:effectLst/>
                <a:cs typeface="Arial" charset="0"/>
              </a:rPr>
              <a:t>s </a:t>
            </a:r>
            <a:r>
              <a:rPr lang="cs-CZ" b="1" u="sng" smtClean="0">
                <a:solidFill>
                  <a:srgbClr val="FFFFCC"/>
                </a:solidFill>
                <a:effectLst/>
                <a:cs typeface="Arial" charset="0"/>
              </a:rPr>
              <a:t>= 1/N . ∑N</a:t>
            </a:r>
            <a:r>
              <a:rPr lang="cs-CZ" b="1" u="sng" baseline="-25000" smtClean="0">
                <a:solidFill>
                  <a:srgbClr val="FFFFCC"/>
                </a:solidFill>
                <a:effectLst/>
                <a:cs typeface="Arial" charset="0"/>
              </a:rPr>
              <a:t>i</a:t>
            </a:r>
            <a:r>
              <a:rPr lang="cs-CZ" b="1" u="sng" smtClean="0">
                <a:solidFill>
                  <a:srgbClr val="FFFFCC"/>
                </a:solidFill>
                <a:effectLst/>
                <a:cs typeface="Arial" charset="0"/>
              </a:rPr>
              <a:t> . E</a:t>
            </a:r>
            <a:r>
              <a:rPr lang="cs-CZ" b="1" u="sng" baseline="-25000" smtClean="0">
                <a:solidFill>
                  <a:srgbClr val="FFFFCC"/>
                </a:solidFill>
                <a:effectLst/>
                <a:cs typeface="Arial" charset="0"/>
              </a:rPr>
              <a:t>i</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r>
              <a:rPr lang="cs-CZ" smtClean="0">
                <a:solidFill>
                  <a:srgbClr val="FFFFCC"/>
                </a:solidFill>
                <a:effectLst/>
              </a:rPr>
              <a:t>Makrostav a mikrostav</a:t>
            </a:r>
          </a:p>
        </p:txBody>
      </p:sp>
      <p:sp>
        <p:nvSpPr>
          <p:cNvPr id="94211"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cs-CZ" sz="2800" smtClean="0">
                <a:solidFill>
                  <a:srgbClr val="FFFFCC"/>
                </a:solidFill>
              </a:rPr>
              <a:t>Věty (axiómy - soudy, jejichž pravdivost je předpokládaná a ověřená praxí):</a:t>
            </a:r>
          </a:p>
          <a:p>
            <a:pPr eaLnBrk="1" hangingPunct="1">
              <a:lnSpc>
                <a:spcPct val="80000"/>
              </a:lnSpc>
              <a:defRPr/>
            </a:pPr>
            <a:r>
              <a:rPr lang="cs-CZ" sz="2800" smtClean="0">
                <a:solidFill>
                  <a:srgbClr val="FFFFCC"/>
                </a:solidFill>
              </a:rPr>
              <a:t>Pravděpodobnost vzniku kteréhokoliv ze všech možných mikrostavů je stejná.</a:t>
            </a:r>
          </a:p>
          <a:p>
            <a:pPr eaLnBrk="1" hangingPunct="1">
              <a:lnSpc>
                <a:spcPct val="80000"/>
              </a:lnSpc>
              <a:defRPr/>
            </a:pPr>
            <a:r>
              <a:rPr lang="cs-CZ" sz="2800" smtClean="0">
                <a:solidFill>
                  <a:srgbClr val="FFFFCC"/>
                </a:solidFill>
              </a:rPr>
              <a:t>V izolovaných systémech se s největší pravděpodobností realizuje makrostav, který je tvořen největším počtem mikrostavů.</a:t>
            </a:r>
          </a:p>
          <a:p>
            <a:pPr eaLnBrk="1" hangingPunct="1">
              <a:lnSpc>
                <a:spcPct val="80000"/>
              </a:lnSpc>
              <a:defRPr/>
            </a:pPr>
            <a:r>
              <a:rPr lang="cs-CZ" sz="2800" smtClean="0">
                <a:solidFill>
                  <a:srgbClr val="FFFFCC"/>
                </a:solidFill>
              </a:rPr>
              <a:t>Počet mikrostavů, které realizují tentýž makrostav, se nazývá statistická pravděpodobnost (P).</a:t>
            </a:r>
          </a:p>
          <a:p>
            <a:pPr eaLnBrk="1" hangingPunct="1">
              <a:lnSpc>
                <a:spcPct val="80000"/>
              </a:lnSpc>
              <a:defRPr/>
            </a:pPr>
            <a:r>
              <a:rPr lang="cs-CZ" sz="2800" smtClean="0">
                <a:solidFill>
                  <a:srgbClr val="FFFFCC"/>
                </a:solidFill>
              </a:rPr>
              <a:t>Makrostavy se od sebe liší svými obsazovacími čísly.</a:t>
            </a:r>
          </a:p>
          <a:p>
            <a:pPr>
              <a:lnSpc>
                <a:spcPct val="80000"/>
              </a:lnSpc>
              <a:buFont typeface="Wingdings" pitchFamily="2" charset="2"/>
              <a:buNone/>
              <a:defRPr/>
            </a:pPr>
            <a:endParaRPr lang="cs-CZ" sz="2800" smtClean="0">
              <a:effectLs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6"/>
          <p:cNvSpPr>
            <a:spLocks noGrp="1" noChangeArrowheads="1"/>
          </p:cNvSpPr>
          <p:nvPr>
            <p:ph type="title" sz="quarter" idx="4294967295"/>
          </p:nvPr>
        </p:nvSpPr>
        <p:spPr/>
        <p:txBody>
          <a:bodyPr/>
          <a:lstStyle/>
          <a:p>
            <a:pPr eaLnBrk="1" hangingPunct="1">
              <a:defRPr/>
            </a:pPr>
            <a:r>
              <a:rPr lang="cs-CZ">
                <a:solidFill>
                  <a:srgbClr val="FFFF99"/>
                </a:solidFill>
              </a:rPr>
              <a:t>„Pokus s kuličkami“</a:t>
            </a:r>
          </a:p>
        </p:txBody>
      </p:sp>
      <p:pic>
        <p:nvPicPr>
          <p:cNvPr id="84994" name="Picture 9" descr="shoebox"/>
          <p:cNvPicPr>
            <a:picLocks noChangeAspect="1" noChangeArrowheads="1"/>
          </p:cNvPicPr>
          <p:nvPr>
            <p:ph sz="quarter" idx="4294967295"/>
          </p:nvPr>
        </p:nvPicPr>
        <p:blipFill>
          <a:blip r:embed="rId2"/>
          <a:srcRect/>
          <a:stretch>
            <a:fillRect/>
          </a:stretch>
        </p:blipFill>
        <p:spPr>
          <a:xfrm>
            <a:off x="1331913" y="1557338"/>
            <a:ext cx="2652712" cy="2185987"/>
          </a:xfrm>
        </p:spPr>
      </p:pic>
      <p:pic>
        <p:nvPicPr>
          <p:cNvPr id="34836" name="Picture 20" descr="smajlik"/>
          <p:cNvPicPr>
            <a:picLocks noChangeAspect="1" noChangeArrowheads="1" noCrop="1"/>
          </p:cNvPicPr>
          <p:nvPr>
            <p:ph sz="quarter" idx="4294967295"/>
          </p:nvPr>
        </p:nvPicPr>
        <p:blipFill>
          <a:blip r:embed="rId3"/>
          <a:srcRect/>
          <a:stretch>
            <a:fillRect/>
          </a:stretch>
        </p:blipFill>
        <p:spPr>
          <a:xfrm>
            <a:off x="5795963" y="2854325"/>
            <a:ext cx="457200" cy="457200"/>
          </a:xfrm>
        </p:spPr>
      </p:pic>
      <p:pic>
        <p:nvPicPr>
          <p:cNvPr id="34839" name="Picture 23" descr="smajlik"/>
          <p:cNvPicPr>
            <a:picLocks noChangeAspect="1" noChangeArrowheads="1" noCrop="1"/>
          </p:cNvPicPr>
          <p:nvPr>
            <p:ph sz="quarter" idx="4294967295"/>
          </p:nvPr>
        </p:nvPicPr>
        <p:blipFill>
          <a:blip r:embed="rId3"/>
          <a:srcRect/>
          <a:stretch>
            <a:fillRect/>
          </a:stretch>
        </p:blipFill>
        <p:spPr>
          <a:xfrm>
            <a:off x="6948488" y="1989138"/>
            <a:ext cx="457200" cy="458787"/>
          </a:xfrm>
        </p:spPr>
      </p:pic>
      <p:pic>
        <p:nvPicPr>
          <p:cNvPr id="34842" name="Picture 26" descr="smajlik"/>
          <p:cNvPicPr>
            <a:picLocks noChangeAspect="1" noChangeArrowheads="1" noCrop="1"/>
          </p:cNvPicPr>
          <p:nvPr/>
        </p:nvPicPr>
        <p:blipFill>
          <a:blip r:embed="rId3"/>
          <a:srcRect/>
          <a:stretch>
            <a:fillRect/>
          </a:stretch>
        </p:blipFill>
        <p:spPr bwMode="auto">
          <a:xfrm>
            <a:off x="6588125" y="3284538"/>
            <a:ext cx="457200" cy="457200"/>
          </a:xfrm>
          <a:prstGeom prst="rect">
            <a:avLst/>
          </a:prstGeom>
          <a:noFill/>
          <a:ln w="9525">
            <a:noFill/>
            <a:miter lim="800000"/>
            <a:headEnd/>
            <a:tailEnd/>
          </a:ln>
        </p:spPr>
      </p:pic>
      <p:pic>
        <p:nvPicPr>
          <p:cNvPr id="34844" name="Picture 28" descr="smajlik"/>
          <p:cNvPicPr>
            <a:picLocks noChangeAspect="1" noChangeArrowheads="1" noCrop="1"/>
          </p:cNvPicPr>
          <p:nvPr/>
        </p:nvPicPr>
        <p:blipFill>
          <a:blip r:embed="rId3"/>
          <a:srcRect/>
          <a:stretch>
            <a:fillRect/>
          </a:stretch>
        </p:blipFill>
        <p:spPr bwMode="auto">
          <a:xfrm>
            <a:off x="7164388" y="2708275"/>
            <a:ext cx="457200" cy="457200"/>
          </a:xfrm>
          <a:prstGeom prst="rect">
            <a:avLst/>
          </a:prstGeom>
          <a:noFill/>
          <a:ln w="9525">
            <a:noFill/>
            <a:miter lim="800000"/>
            <a:headEnd/>
            <a:tailEnd/>
          </a:ln>
        </p:spPr>
      </p:pic>
      <p:pic>
        <p:nvPicPr>
          <p:cNvPr id="34846" name="Picture 30" descr="smajlik"/>
          <p:cNvPicPr>
            <a:picLocks noChangeAspect="1" noChangeArrowheads="1" noCrop="1"/>
          </p:cNvPicPr>
          <p:nvPr/>
        </p:nvPicPr>
        <p:blipFill>
          <a:blip r:embed="rId3"/>
          <a:srcRect/>
          <a:stretch>
            <a:fillRect/>
          </a:stretch>
        </p:blipFill>
        <p:spPr bwMode="auto">
          <a:xfrm>
            <a:off x="6372225" y="2492375"/>
            <a:ext cx="457200" cy="457200"/>
          </a:xfrm>
          <a:prstGeom prst="rect">
            <a:avLst/>
          </a:prstGeom>
          <a:noFill/>
          <a:ln w="9525">
            <a:noFill/>
            <a:miter lim="800000"/>
            <a:headEnd/>
            <a:tailEnd/>
          </a:ln>
        </p:spPr>
      </p:pic>
      <p:pic>
        <p:nvPicPr>
          <p:cNvPr id="34848" name="Picture 32" descr="smajlik"/>
          <p:cNvPicPr>
            <a:picLocks noChangeAspect="1" noChangeArrowheads="1" noCrop="1"/>
          </p:cNvPicPr>
          <p:nvPr/>
        </p:nvPicPr>
        <p:blipFill>
          <a:blip r:embed="rId3"/>
          <a:srcRect/>
          <a:stretch>
            <a:fillRect/>
          </a:stretch>
        </p:blipFill>
        <p:spPr bwMode="auto">
          <a:xfrm>
            <a:off x="6084888" y="1844675"/>
            <a:ext cx="457200" cy="457200"/>
          </a:xfrm>
          <a:prstGeom prst="rect">
            <a:avLst/>
          </a:prstGeom>
          <a:noFill/>
          <a:ln w="9525">
            <a:noFill/>
            <a:miter lim="800000"/>
            <a:headEnd/>
            <a:tailEnd/>
          </a:ln>
        </p:spPr>
      </p:pic>
      <p:sp>
        <p:nvSpPr>
          <p:cNvPr id="85001" name="Text Box 34"/>
          <p:cNvSpPr txBox="1">
            <a:spLocks noChangeArrowheads="1"/>
          </p:cNvSpPr>
          <p:nvPr/>
        </p:nvSpPr>
        <p:spPr bwMode="auto">
          <a:xfrm>
            <a:off x="1331913" y="4076700"/>
            <a:ext cx="6769100" cy="2225675"/>
          </a:xfrm>
          <a:prstGeom prst="rect">
            <a:avLst/>
          </a:prstGeom>
          <a:noFill/>
          <a:ln w="9525" algn="ctr">
            <a:noFill/>
            <a:miter lim="800000"/>
            <a:headEnd/>
            <a:tailEnd/>
          </a:ln>
        </p:spPr>
        <p:txBody>
          <a:bodyPr>
            <a:spAutoFit/>
          </a:bodyPr>
          <a:lstStyle/>
          <a:p>
            <a:pPr>
              <a:spcBef>
                <a:spcPct val="50000"/>
              </a:spcBef>
              <a:buFontTx/>
              <a:buChar char="•"/>
            </a:pPr>
            <a:r>
              <a:rPr lang="cs-CZ" sz="2000">
                <a:solidFill>
                  <a:srgbClr val="FFFFCC"/>
                </a:solidFill>
              </a:rPr>
              <a:t>Kuličky mohou být rozlišeny pomocí písmen nebo zůstat nerozlišeny.</a:t>
            </a:r>
          </a:p>
          <a:p>
            <a:pPr>
              <a:spcBef>
                <a:spcPct val="50000"/>
              </a:spcBef>
              <a:buFontTx/>
              <a:buChar char="•"/>
            </a:pPr>
            <a:r>
              <a:rPr lang="cs-CZ" sz="2000">
                <a:solidFill>
                  <a:srgbClr val="FFFFCC"/>
                </a:solidFill>
              </a:rPr>
              <a:t>V krabici od bot narýsujeme čáru, rozdělující její dno na dvě stejné poloviny.</a:t>
            </a:r>
          </a:p>
          <a:p>
            <a:pPr>
              <a:spcBef>
                <a:spcPct val="50000"/>
              </a:spcBef>
              <a:buFontTx/>
              <a:buChar char="•"/>
            </a:pPr>
            <a:r>
              <a:rPr lang="cs-CZ" sz="2000">
                <a:solidFill>
                  <a:srgbClr val="FFFFCC"/>
                </a:solidFill>
              </a:rPr>
              <a:t>Krabicí zatřepeme, a pak zaznamenáme rozmístění kuliček.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848"/>
                                        </p:tgtEl>
                                        <p:attrNameLst>
                                          <p:attrName>style.visibility</p:attrName>
                                        </p:attrNameLst>
                                      </p:cBhvr>
                                      <p:to>
                                        <p:strVal val="visible"/>
                                      </p:to>
                                    </p:set>
                                    <p:animEffect transition="in" filter="fade">
                                      <p:cBhvr>
                                        <p:cTn id="7" dur="1000"/>
                                        <p:tgtEl>
                                          <p:spTgt spid="3484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4839"/>
                                        </p:tgtEl>
                                        <p:attrNameLst>
                                          <p:attrName>style.visibility</p:attrName>
                                        </p:attrNameLst>
                                      </p:cBhvr>
                                      <p:to>
                                        <p:strVal val="visible"/>
                                      </p:to>
                                    </p:set>
                                    <p:animEffect transition="in" filter="fade">
                                      <p:cBhvr>
                                        <p:cTn id="11" dur="1000"/>
                                        <p:tgtEl>
                                          <p:spTgt spid="3483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4846"/>
                                        </p:tgtEl>
                                        <p:attrNameLst>
                                          <p:attrName>style.visibility</p:attrName>
                                        </p:attrNameLst>
                                      </p:cBhvr>
                                      <p:to>
                                        <p:strVal val="visible"/>
                                      </p:to>
                                    </p:set>
                                    <p:animEffect transition="in" filter="fade">
                                      <p:cBhvr>
                                        <p:cTn id="15" dur="1000"/>
                                        <p:tgtEl>
                                          <p:spTgt spid="3484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4844"/>
                                        </p:tgtEl>
                                        <p:attrNameLst>
                                          <p:attrName>style.visibility</p:attrName>
                                        </p:attrNameLst>
                                      </p:cBhvr>
                                      <p:to>
                                        <p:strVal val="visible"/>
                                      </p:to>
                                    </p:set>
                                    <p:animEffect transition="in" filter="fade">
                                      <p:cBhvr>
                                        <p:cTn id="19" dur="1000"/>
                                        <p:tgtEl>
                                          <p:spTgt spid="34844"/>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4836"/>
                                        </p:tgtEl>
                                        <p:attrNameLst>
                                          <p:attrName>style.visibility</p:attrName>
                                        </p:attrNameLst>
                                      </p:cBhvr>
                                      <p:to>
                                        <p:strVal val="visible"/>
                                      </p:to>
                                    </p:set>
                                    <p:animEffect transition="in" filter="fade">
                                      <p:cBhvr>
                                        <p:cTn id="23" dur="1000"/>
                                        <p:tgtEl>
                                          <p:spTgt spid="34836"/>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4842"/>
                                        </p:tgtEl>
                                        <p:attrNameLst>
                                          <p:attrName>style.visibility</p:attrName>
                                        </p:attrNameLst>
                                      </p:cBhvr>
                                      <p:to>
                                        <p:strVal val="visible"/>
                                      </p:to>
                                    </p:set>
                                    <p:animEffect transition="in" filter="fade">
                                      <p:cBhvr>
                                        <p:cTn id="27" dur="1000"/>
                                        <p:tgtEl>
                                          <p:spTgt spid="34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r>
              <a:rPr lang="cs-CZ" smtClean="0">
                <a:effectLst/>
              </a:rPr>
              <a:t>Makrostav a mikrostav</a:t>
            </a:r>
          </a:p>
        </p:txBody>
      </p:sp>
      <p:sp>
        <p:nvSpPr>
          <p:cNvPr id="86018" name="Rectangle 3"/>
          <p:cNvSpPr>
            <a:spLocks noGrp="1" noChangeArrowheads="1"/>
          </p:cNvSpPr>
          <p:nvPr>
            <p:ph type="body" idx="1"/>
          </p:nvPr>
        </p:nvSpPr>
        <p:spPr/>
        <p:txBody>
          <a:bodyPr/>
          <a:lstStyle/>
          <a:p>
            <a:r>
              <a:rPr lang="cs-CZ" smtClean="0">
                <a:effectLst/>
              </a:rPr>
              <a:t>V praxi nerozlišujeme statistickou pravděpodobnost (počet mikrostavů) graficky, ale výpočtem!!!</a:t>
            </a:r>
          </a:p>
          <a:p>
            <a:r>
              <a:rPr lang="cs-CZ" smtClean="0">
                <a:effectLst/>
              </a:rPr>
              <a:t>W = N! / ………</a:t>
            </a:r>
          </a:p>
        </p:txBody>
      </p:sp>
      <p:pic>
        <p:nvPicPr>
          <p:cNvPr id="86019" name="Picture 5" descr="31479"/>
          <p:cNvPicPr>
            <a:picLocks noChangeAspect="1" noChangeArrowheads="1"/>
          </p:cNvPicPr>
          <p:nvPr/>
        </p:nvPicPr>
        <p:blipFill>
          <a:blip r:embed="rId2"/>
          <a:srcRect/>
          <a:stretch>
            <a:fillRect/>
          </a:stretch>
        </p:blipFill>
        <p:spPr bwMode="auto">
          <a:xfrm>
            <a:off x="5508625" y="2781300"/>
            <a:ext cx="1295400" cy="2303463"/>
          </a:xfrm>
          <a:prstGeom prst="rect">
            <a:avLst/>
          </a:prstGeom>
          <a:noFill/>
          <a:ln w="9525">
            <a:noFill/>
            <a:miter lim="800000"/>
            <a:headEnd/>
            <a:tailEnd/>
          </a:ln>
        </p:spPr>
      </p:pic>
      <p:pic>
        <p:nvPicPr>
          <p:cNvPr id="86020" name="Picture 11" descr="img97"/>
          <p:cNvPicPr>
            <a:picLocks noChangeAspect="1" noChangeArrowheads="1"/>
          </p:cNvPicPr>
          <p:nvPr/>
        </p:nvPicPr>
        <p:blipFill>
          <a:blip r:embed="rId3"/>
          <a:srcRect/>
          <a:stretch>
            <a:fillRect/>
          </a:stretch>
        </p:blipFill>
        <p:spPr bwMode="auto">
          <a:xfrm>
            <a:off x="1331913" y="4149725"/>
            <a:ext cx="3067050" cy="809625"/>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327" name="Group 47"/>
          <p:cNvGraphicFramePr>
            <a:graphicFrameLocks noGrp="1"/>
          </p:cNvGraphicFramePr>
          <p:nvPr/>
        </p:nvGraphicFramePr>
        <p:xfrm>
          <a:off x="1524000" y="1397000"/>
          <a:ext cx="6096000" cy="5089525"/>
        </p:xfrm>
        <a:graphic>
          <a:graphicData uri="http://schemas.openxmlformats.org/drawingml/2006/table">
            <a:tbl>
              <a:tblPr/>
              <a:tblGrid>
                <a:gridCol w="2032000"/>
                <a:gridCol w="2032000"/>
                <a:gridCol w="2032000"/>
              </a:tblGrid>
              <a:tr h="450850">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cs-CZ" sz="2800" b="0" i="0" u="none" strike="noStrike" cap="none" normalizeH="0" baseline="0" smtClean="0">
                          <a:ln>
                            <a:noFill/>
                          </a:ln>
                          <a:solidFill>
                            <a:schemeClr val="tx1"/>
                          </a:solidFill>
                          <a:effectLst/>
                          <a:latin typeface="Arial" charset="0"/>
                        </a:rPr>
                        <a:t>Počet částic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cs-CZ" sz="2800" b="0" i="0" u="none" strike="noStrike" cap="none" normalizeH="0" baseline="0" smtClean="0">
                          <a:ln>
                            <a:noFill/>
                          </a:ln>
                          <a:solidFill>
                            <a:schemeClr val="tx1"/>
                          </a:solidFill>
                          <a:effectLst/>
                          <a:latin typeface="Arial" charset="0"/>
                        </a:rPr>
                        <a:t>Způsob rozdělení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cs-CZ" sz="2800" b="0" i="0" u="none" strike="noStrike" cap="none" normalizeH="0" baseline="0" smtClean="0">
                          <a:ln>
                            <a:noFill/>
                          </a:ln>
                          <a:solidFill>
                            <a:schemeClr val="tx1"/>
                          </a:solidFill>
                          <a:effectLst/>
                          <a:latin typeface="Arial" charset="0"/>
                        </a:rPr>
                        <a:t>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cs-CZ" sz="2800" b="0" i="0" u="none" strike="noStrike" cap="none" normalizeH="0" baseline="0" smtClean="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cs-CZ" sz="2800" b="0" i="0" u="none" strike="noStrike" cap="none" normalizeH="0" baseline="0" smtClean="0">
                          <a:ln>
                            <a:noFill/>
                          </a:ln>
                          <a:solidFill>
                            <a:schemeClr val="tx1"/>
                          </a:solidFill>
                          <a:effectLst/>
                          <a:latin typeface="Arial" charset="0"/>
                        </a:rPr>
                        <a:t>2 :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cs-CZ" sz="28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cs-CZ" sz="2800" b="0" i="0" u="none" strike="noStrike" cap="none" normalizeH="0" baseline="0" smtClean="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cs-CZ" sz="2800" b="0" i="0" u="none" strike="noStrike" cap="none" normalizeH="0" baseline="0" smtClean="0">
                          <a:ln>
                            <a:noFill/>
                          </a:ln>
                          <a:solidFill>
                            <a:schemeClr val="tx1"/>
                          </a:solidFill>
                          <a:effectLst/>
                          <a:latin typeface="Arial" charset="0"/>
                        </a:rPr>
                        <a:t>1 :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cs-CZ" sz="28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cs-CZ" sz="2800" b="0" i="0" u="none" strike="noStrike" cap="none" normalizeH="0" baseline="0" smtClean="0">
                          <a:ln>
                            <a:noFill/>
                          </a:ln>
                          <a:solidFill>
                            <a:schemeClr val="tx1"/>
                          </a:solidFill>
                          <a:effectLst/>
                          <a:latin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cs-CZ" sz="2800" b="0" i="0" u="none" strike="noStrike" cap="none" normalizeH="0" baseline="0" smtClean="0">
                          <a:ln>
                            <a:noFill/>
                          </a:ln>
                          <a:solidFill>
                            <a:schemeClr val="tx1"/>
                          </a:solidFill>
                          <a:effectLst/>
                          <a:latin typeface="Arial" charset="0"/>
                        </a:rPr>
                        <a:t>4 :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cs-CZ" sz="2800" b="0" i="0" u="none" strike="noStrike" cap="none" normalizeH="0" baseline="0" smtClean="0">
                          <a:ln>
                            <a:noFill/>
                          </a:ln>
                          <a:solidFill>
                            <a:schemeClr val="tx1"/>
                          </a:solidFill>
                          <a:effectLst/>
                          <a:latin typeface="Arial" charset="0"/>
                        </a:rPr>
                        <a:t>210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cs-CZ" sz="2800" b="0" i="0" u="none" strike="noStrike" cap="none" normalizeH="0" baseline="0" smtClean="0">
                          <a:ln>
                            <a:noFill/>
                          </a:ln>
                          <a:solidFill>
                            <a:schemeClr val="tx1"/>
                          </a:solidFill>
                          <a:effectLst/>
                          <a:latin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cs-CZ" sz="2800" b="0" i="0" u="none" strike="noStrike" cap="none" normalizeH="0" baseline="0" smtClean="0">
                          <a:ln>
                            <a:noFill/>
                          </a:ln>
                          <a:solidFill>
                            <a:schemeClr val="tx1"/>
                          </a:solidFill>
                          <a:effectLst/>
                          <a:latin typeface="Arial" charset="0"/>
                        </a:rPr>
                        <a:t>1 : 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cs-CZ" sz="28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cs-CZ" sz="2800" b="0" i="0" u="none" strike="noStrike" cap="none" normalizeH="0" baseline="0" smtClean="0">
                          <a:ln>
                            <a:noFill/>
                          </a:ln>
                          <a:solidFill>
                            <a:schemeClr val="tx1"/>
                          </a:solidFill>
                          <a:effectLst/>
                          <a:latin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cs-CZ" sz="2800" b="0" i="0" u="none" strike="noStrike" cap="none" normalizeH="0" baseline="0" smtClean="0">
                          <a:ln>
                            <a:noFill/>
                          </a:ln>
                          <a:solidFill>
                            <a:schemeClr val="tx1"/>
                          </a:solidFill>
                          <a:effectLst/>
                          <a:latin typeface="Arial" charset="0"/>
                        </a:rPr>
                        <a:t>5 :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cs-CZ" sz="2800" b="0" i="0" u="none" strike="noStrike" cap="none" normalizeH="0" baseline="0" smtClean="0">
                          <a:ln>
                            <a:noFill/>
                          </a:ln>
                          <a:solidFill>
                            <a:schemeClr val="tx1"/>
                          </a:solidFill>
                          <a:effectLst/>
                          <a:latin typeface="Arial" charset="0"/>
                        </a:rPr>
                        <a:t>210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cs-CZ" sz="2800" b="0" i="0" u="none" strike="noStrike" cap="none" normalizeH="0" baseline="0" smtClean="0">
                          <a:ln>
                            <a:noFill/>
                          </a:ln>
                          <a:solidFill>
                            <a:schemeClr val="tx1"/>
                          </a:solidFill>
                          <a:effectLst/>
                          <a:latin typeface="Arial"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cs-CZ" sz="2800" b="0" i="0" u="none" strike="noStrike" cap="none" normalizeH="0" baseline="0" smtClean="0">
                          <a:ln>
                            <a:noFill/>
                          </a:ln>
                          <a:solidFill>
                            <a:schemeClr val="tx1"/>
                          </a:solidFill>
                          <a:effectLst/>
                          <a:latin typeface="Arial" charset="0"/>
                        </a:rPr>
                        <a:t>8 : 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cs-CZ" sz="2800" b="0" i="0" u="none" strike="noStrike" cap="none" normalizeH="0" baseline="0" smtClean="0">
                          <a:ln>
                            <a:noFill/>
                          </a:ln>
                          <a:solidFill>
                            <a:schemeClr val="tx1"/>
                          </a:solidFill>
                          <a:effectLst/>
                          <a:latin typeface="Arial" charset="0"/>
                        </a:rPr>
                        <a:t>125 970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cs-CZ" sz="2800" b="0" i="0" u="none" strike="noStrike" cap="none" normalizeH="0" baseline="0" smtClean="0">
                          <a:ln>
                            <a:noFill/>
                          </a:ln>
                          <a:solidFill>
                            <a:schemeClr val="tx1"/>
                          </a:solidFill>
                          <a:effectLst/>
                          <a:latin typeface="Arial"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cs-CZ" sz="2800" b="0" i="0" u="none" strike="noStrike" cap="none" normalizeH="0" baseline="0" smtClean="0">
                          <a:ln>
                            <a:noFill/>
                          </a:ln>
                          <a:solidFill>
                            <a:schemeClr val="tx1"/>
                          </a:solidFill>
                          <a:effectLst/>
                          <a:latin typeface="Arial" charset="0"/>
                        </a:rPr>
                        <a:t>1 :19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cs-CZ" sz="28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cs-CZ" sz="2800" b="0" i="0" u="none" strike="noStrike" cap="none" normalizeH="0" baseline="0" smtClean="0">
                          <a:ln>
                            <a:noFill/>
                          </a:ln>
                          <a:solidFill>
                            <a:schemeClr val="tx1"/>
                          </a:solidFill>
                          <a:effectLst/>
                          <a:latin typeface="Arial"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cs-CZ" sz="2800" b="0" i="0" u="none" strike="noStrike" cap="none" normalizeH="0" baseline="0" smtClean="0">
                          <a:ln>
                            <a:noFill/>
                          </a:ln>
                          <a:solidFill>
                            <a:schemeClr val="tx1"/>
                          </a:solidFill>
                          <a:effectLst/>
                          <a:latin typeface="Arial" charset="0"/>
                        </a:rPr>
                        <a:t>10.10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itchFamily="2" charset="2"/>
                        <a:buNone/>
                        <a:tabLst/>
                      </a:pPr>
                      <a:r>
                        <a:rPr kumimoji="0" lang="cs-CZ" sz="2800" b="0" i="0" u="none" strike="noStrike" cap="none" normalizeH="0" baseline="0" smtClean="0">
                          <a:ln>
                            <a:noFill/>
                          </a:ln>
                          <a:solidFill>
                            <a:schemeClr val="tx1"/>
                          </a:solidFill>
                          <a:effectLst/>
                          <a:latin typeface="Arial" charset="0"/>
                        </a:rPr>
                        <a:t>184 756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bunky"/>
          <p:cNvPicPr>
            <a:picLocks noChangeAspect="1" noChangeArrowheads="1"/>
          </p:cNvPicPr>
          <p:nvPr>
            <p:ph idx="4294967295"/>
          </p:nvPr>
        </p:nvPicPr>
        <p:blipFill>
          <a:blip r:embed="rId2"/>
          <a:srcRect/>
          <a:stretch>
            <a:fillRect/>
          </a:stretch>
        </p:blipFill>
        <p:spPr>
          <a:xfrm>
            <a:off x="1835150" y="0"/>
            <a:ext cx="6046788"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wipe(up)">
                                      <p:cBhvr>
                                        <p:cTn id="7" dur="10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r>
              <a:rPr lang="cs-CZ" sz="4000" smtClean="0">
                <a:effectLst/>
              </a:rPr>
              <a:t>STATISTICKÁ PRAVDĚPODOBNOST</a:t>
            </a:r>
          </a:p>
        </p:txBody>
      </p:sp>
      <p:sp>
        <p:nvSpPr>
          <p:cNvPr id="89090" name="Rectangle 3"/>
          <p:cNvSpPr>
            <a:spLocks noGrp="1" noChangeArrowheads="1"/>
          </p:cNvSpPr>
          <p:nvPr>
            <p:ph type="body" idx="1"/>
          </p:nvPr>
        </p:nvSpPr>
        <p:spPr/>
        <p:txBody>
          <a:bodyPr/>
          <a:lstStyle/>
          <a:p>
            <a:pPr>
              <a:lnSpc>
                <a:spcPct val="90000"/>
              </a:lnSpc>
            </a:pPr>
            <a:r>
              <a:rPr lang="cs-CZ" sz="2800" smtClean="0">
                <a:effectLst/>
              </a:rPr>
              <a:t>Největší statistickou pravděpodobnost – makrostav 4 (tvořen největším počtem mikrostavů) = představa o „rovnoměrném“ rozdělení částic do buněk fázového prostoru.</a:t>
            </a:r>
          </a:p>
          <a:p>
            <a:pPr>
              <a:lnSpc>
                <a:spcPct val="90000"/>
              </a:lnSpc>
            </a:pPr>
            <a:r>
              <a:rPr lang="cs-CZ" sz="2800" smtClean="0">
                <a:effectLst/>
              </a:rPr>
              <a:t>Čím méně je rozložení rovnoměrné = menší statistická pravděpodobnost</a:t>
            </a:r>
          </a:p>
          <a:p>
            <a:pPr>
              <a:lnSpc>
                <a:spcPct val="90000"/>
              </a:lnSpc>
            </a:pPr>
            <a:r>
              <a:rPr lang="cs-CZ" sz="2800" smtClean="0">
                <a:effectLst/>
              </a:rPr>
              <a:t>Stavy uspořádané: nerovnoměrné rozdělení částic.</a:t>
            </a:r>
          </a:p>
          <a:p>
            <a:pPr>
              <a:lnSpc>
                <a:spcPct val="90000"/>
              </a:lnSpc>
            </a:pPr>
            <a:r>
              <a:rPr lang="cs-CZ" sz="2800" smtClean="0">
                <a:effectLst/>
              </a:rPr>
              <a:t>Stavy neuspořádané: rovnoměrné rozdělení částic.</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idx="4294967295"/>
          </p:nvPr>
        </p:nvSpPr>
        <p:spPr/>
        <p:txBody>
          <a:bodyPr/>
          <a:lstStyle/>
          <a:p>
            <a:pPr eaLnBrk="1" hangingPunct="1">
              <a:defRPr/>
            </a:pPr>
            <a:r>
              <a:rPr lang="cs-CZ">
                <a:solidFill>
                  <a:srgbClr val="FFFF99"/>
                </a:solidFill>
              </a:rPr>
              <a:t>Gay-Lussacův pokus:</a:t>
            </a:r>
          </a:p>
        </p:txBody>
      </p:sp>
      <p:sp>
        <p:nvSpPr>
          <p:cNvPr id="71682" name="Rectangle 3"/>
          <p:cNvSpPr>
            <a:spLocks noGrp="1" noChangeArrowheads="1"/>
          </p:cNvSpPr>
          <p:nvPr>
            <p:ph type="body" sz="half" idx="4294967295"/>
          </p:nvPr>
        </p:nvSpPr>
        <p:spPr>
          <a:xfrm>
            <a:off x="1187450" y="1484313"/>
            <a:ext cx="7570788" cy="820737"/>
          </a:xfrm>
        </p:spPr>
        <p:txBody>
          <a:bodyPr/>
          <a:lstStyle/>
          <a:p>
            <a:pPr eaLnBrk="1" hangingPunct="1">
              <a:buFont typeface="Wingdings" pitchFamily="2" charset="2"/>
              <a:buNone/>
              <a:defRPr/>
            </a:pPr>
            <a:r>
              <a:rPr lang="cs-CZ" sz="2800">
                <a:solidFill>
                  <a:srgbClr val="FFFFCC"/>
                </a:solidFill>
              </a:rPr>
              <a:t>(průběh nevratného děje v ideálním plynu)</a:t>
            </a:r>
          </a:p>
        </p:txBody>
      </p:sp>
      <p:pic>
        <p:nvPicPr>
          <p:cNvPr id="90115" name="Picture 4"/>
          <p:cNvPicPr>
            <a:picLocks noChangeAspect="1" noChangeArrowheads="1"/>
          </p:cNvPicPr>
          <p:nvPr>
            <p:ph sz="half" idx="4294967295"/>
          </p:nvPr>
        </p:nvPicPr>
        <p:blipFill>
          <a:blip r:embed="rId2"/>
          <a:srcRect/>
          <a:stretch>
            <a:fillRect/>
          </a:stretch>
        </p:blipFill>
        <p:spPr>
          <a:xfrm>
            <a:off x="1187450" y="2422525"/>
            <a:ext cx="6697663" cy="1730375"/>
          </a:xfrm>
        </p:spPr>
      </p:pic>
      <p:sp>
        <p:nvSpPr>
          <p:cNvPr id="90116" name="Text Box 6"/>
          <p:cNvSpPr txBox="1">
            <a:spLocks noChangeArrowheads="1"/>
          </p:cNvSpPr>
          <p:nvPr/>
        </p:nvSpPr>
        <p:spPr bwMode="auto">
          <a:xfrm>
            <a:off x="1187450" y="4581525"/>
            <a:ext cx="7416800" cy="1920875"/>
          </a:xfrm>
          <a:prstGeom prst="rect">
            <a:avLst/>
          </a:prstGeom>
          <a:noFill/>
          <a:ln w="9525" algn="ctr">
            <a:noFill/>
            <a:miter lim="800000"/>
            <a:headEnd/>
            <a:tailEnd/>
          </a:ln>
        </p:spPr>
        <p:txBody>
          <a:bodyPr>
            <a:spAutoFit/>
          </a:bodyPr>
          <a:lstStyle/>
          <a:p>
            <a:r>
              <a:rPr lang="cs-CZ" sz="2000">
                <a:solidFill>
                  <a:srgbClr val="FFFFCC"/>
                </a:solidFill>
              </a:rPr>
              <a:t>A) Nádoba je rozdělena na dvě části. V jedné z nich se nachází stlačený ideální plyn v rovnovážném stavu.</a:t>
            </a:r>
          </a:p>
          <a:p>
            <a:r>
              <a:rPr lang="cs-CZ" sz="2000">
                <a:solidFill>
                  <a:srgbClr val="FFFFCC"/>
                </a:solidFill>
              </a:rPr>
              <a:t>B) Do přepážky uděláme otvor, plyn expanduje do druhé části nádoby - probíhá nevratný děj.</a:t>
            </a:r>
          </a:p>
          <a:p>
            <a:r>
              <a:rPr lang="cs-CZ" sz="2000">
                <a:solidFill>
                  <a:srgbClr val="FFFFCC"/>
                </a:solidFill>
              </a:rPr>
              <a:t>C) Po uplynutí (relaxačního) času se v obou částech nádoby ustaluje tmd. rovnováha.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link="rId2"/>
          <a:srcRect/>
          <a:tile tx="0" ty="0" sx="100000" sy="100000" flip="none" algn="tl"/>
        </a:blipFill>
        <a:effectLst/>
      </p:bgPr>
    </p:bg>
    <p:spTree>
      <p:nvGrpSpPr>
        <p:cNvPr id="1" name=""/>
        <p:cNvGrpSpPr/>
        <p:nvPr/>
      </p:nvGrpSpPr>
      <p:grpSpPr>
        <a:xfrm>
          <a:off x="0" y="0"/>
          <a:ext cx="0" cy="0"/>
          <a:chOff x="0" y="0"/>
          <a:chExt cx="0" cy="0"/>
        </a:xfrm>
      </p:grpSpPr>
      <p:pic>
        <p:nvPicPr>
          <p:cNvPr id="30722" name="Picture 5" descr="dite"/>
          <p:cNvPicPr>
            <a:picLocks noChangeAspect="1" noChangeArrowheads="1"/>
          </p:cNvPicPr>
          <p:nvPr/>
        </p:nvPicPr>
        <p:blipFill>
          <a:blip r:embed="rId3"/>
          <a:srcRect/>
          <a:stretch>
            <a:fillRect/>
          </a:stretch>
        </p:blipFill>
        <p:spPr bwMode="auto">
          <a:xfrm>
            <a:off x="468313" y="1052513"/>
            <a:ext cx="3389312" cy="4076700"/>
          </a:xfrm>
          <a:prstGeom prst="rect">
            <a:avLst/>
          </a:prstGeom>
          <a:noFill/>
          <a:ln w="9525">
            <a:noFill/>
            <a:miter lim="800000"/>
            <a:headEnd/>
            <a:tailEnd/>
          </a:ln>
        </p:spPr>
      </p:pic>
      <p:pic>
        <p:nvPicPr>
          <p:cNvPr id="30723" name="Picture 4" descr="plynovy"/>
          <p:cNvPicPr>
            <a:picLocks noChangeAspect="1" noChangeArrowheads="1"/>
          </p:cNvPicPr>
          <p:nvPr/>
        </p:nvPicPr>
        <p:blipFill>
          <a:blip r:embed="rId4"/>
          <a:srcRect/>
          <a:stretch>
            <a:fillRect/>
          </a:stretch>
        </p:blipFill>
        <p:spPr bwMode="auto">
          <a:xfrm>
            <a:off x="3995738" y="3500438"/>
            <a:ext cx="4895850" cy="3168650"/>
          </a:xfrm>
          <a:prstGeom prst="rect">
            <a:avLst/>
          </a:prstGeom>
          <a:noFill/>
          <a:ln w="9525">
            <a:noFill/>
            <a:miter lim="800000"/>
            <a:headEnd/>
            <a:tailEnd/>
          </a:ln>
        </p:spPr>
      </p:pic>
      <p:sp>
        <p:nvSpPr>
          <p:cNvPr id="30724" name="Rectangle 5"/>
          <p:cNvSpPr>
            <a:spLocks noGrp="1" noChangeArrowheads="1"/>
          </p:cNvSpPr>
          <p:nvPr>
            <p:ph type="title"/>
          </p:nvPr>
        </p:nvSpPr>
        <p:spPr>
          <a:xfrm>
            <a:off x="457200" y="457200"/>
            <a:ext cx="8229600" cy="595313"/>
          </a:xfrm>
        </p:spPr>
        <p:txBody>
          <a:bodyPr/>
          <a:lstStyle/>
          <a:p>
            <a:pPr eaLnBrk="1" hangingPunct="1"/>
            <a:r>
              <a:rPr lang="cs-CZ" sz="4000" smtClean="0"/>
              <a:t>Výbušné motory</a:t>
            </a:r>
          </a:p>
        </p:txBody>
      </p:sp>
      <p:pic>
        <p:nvPicPr>
          <p:cNvPr id="30725" name="Picture 7" descr="dite"/>
          <p:cNvPicPr>
            <a:picLocks noChangeAspect="1" noChangeArrowheads="1"/>
          </p:cNvPicPr>
          <p:nvPr/>
        </p:nvPicPr>
        <p:blipFill>
          <a:blip r:embed="rId5"/>
          <a:srcRect/>
          <a:stretch>
            <a:fillRect/>
          </a:stretch>
        </p:blipFill>
        <p:spPr bwMode="auto">
          <a:xfrm>
            <a:off x="4500563" y="404813"/>
            <a:ext cx="2376487" cy="3960812"/>
          </a:xfrm>
          <a:prstGeom prst="rect">
            <a:avLst/>
          </a:prstGeom>
          <a:noFill/>
          <a:ln w="9525">
            <a:noFill/>
            <a:miter lim="800000"/>
            <a:headEnd/>
            <a:tailEnd/>
          </a:ln>
        </p:spPr>
      </p:pic>
      <p:pic>
        <p:nvPicPr>
          <p:cNvPr id="30726" name="Picture 9" descr="ANd9GcTPcTTFPeynlpxMGy1MtnTigTxVo7NHAdvwXn1gPTXqYIfBLlL6"/>
          <p:cNvPicPr>
            <a:picLocks noChangeAspect="1" noChangeArrowheads="1"/>
          </p:cNvPicPr>
          <p:nvPr/>
        </p:nvPicPr>
        <p:blipFill>
          <a:blip r:embed="rId6"/>
          <a:srcRect/>
          <a:stretch>
            <a:fillRect/>
          </a:stretch>
        </p:blipFill>
        <p:spPr bwMode="auto">
          <a:xfrm>
            <a:off x="6516688" y="549275"/>
            <a:ext cx="2447925" cy="1584325"/>
          </a:xfrm>
          <a:prstGeom prst="rect">
            <a:avLst/>
          </a:prstGeom>
          <a:noFill/>
          <a:ln w="9525">
            <a:noFill/>
            <a:miter lim="800000"/>
            <a:headEnd/>
            <a:tailEnd/>
          </a:ln>
        </p:spPr>
      </p:pic>
      <p:pic>
        <p:nvPicPr>
          <p:cNvPr id="30727" name="Picture 11" descr="img_4473"/>
          <p:cNvPicPr>
            <a:picLocks noChangeAspect="1" noChangeArrowheads="1"/>
          </p:cNvPicPr>
          <p:nvPr/>
        </p:nvPicPr>
        <p:blipFill>
          <a:blip r:embed="rId7"/>
          <a:srcRect/>
          <a:stretch>
            <a:fillRect/>
          </a:stretch>
        </p:blipFill>
        <p:spPr bwMode="auto">
          <a:xfrm>
            <a:off x="755650" y="4868863"/>
            <a:ext cx="2857500" cy="17907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idx="4294967295"/>
          </p:nvPr>
        </p:nvSpPr>
        <p:spPr/>
        <p:txBody>
          <a:bodyPr/>
          <a:lstStyle/>
          <a:p>
            <a:pPr eaLnBrk="1" hangingPunct="1">
              <a:defRPr/>
            </a:pPr>
            <a:r>
              <a:rPr lang="cs-CZ" sz="4000">
                <a:solidFill>
                  <a:srgbClr val="FFFF99"/>
                </a:solidFill>
              </a:rPr>
              <a:t>Mezi oběma myšlenými pokusy existuje analogie:</a:t>
            </a:r>
            <a:r>
              <a:rPr lang="cs-CZ" sz="4000"/>
              <a:t> </a:t>
            </a:r>
          </a:p>
        </p:txBody>
      </p:sp>
      <p:pic>
        <p:nvPicPr>
          <p:cNvPr id="97282" name="Picture 4"/>
          <p:cNvPicPr>
            <a:picLocks noChangeAspect="1" noChangeArrowheads="1"/>
          </p:cNvPicPr>
          <p:nvPr>
            <p:ph idx="4294967295"/>
          </p:nvPr>
        </p:nvPicPr>
        <p:blipFill>
          <a:blip r:embed="rId2"/>
          <a:srcRect/>
          <a:stretch>
            <a:fillRect/>
          </a:stretch>
        </p:blipFill>
        <p:spPr>
          <a:xfrm>
            <a:off x="827088" y="1700213"/>
            <a:ext cx="7561262" cy="4730750"/>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idx="4294967295"/>
          </p:nvPr>
        </p:nvSpPr>
        <p:spPr/>
        <p:txBody>
          <a:bodyPr/>
          <a:lstStyle/>
          <a:p>
            <a:pPr eaLnBrk="1" hangingPunct="1">
              <a:defRPr/>
            </a:pPr>
            <a:r>
              <a:rPr lang="cs-CZ" sz="4000">
                <a:solidFill>
                  <a:srgbClr val="FFFF99"/>
                </a:solidFill>
              </a:rPr>
              <a:t>ENTROPIE JE MÍROU NEUSPOŘÁDANOSTI SYSTÉMU.</a:t>
            </a:r>
          </a:p>
        </p:txBody>
      </p:sp>
      <p:sp>
        <p:nvSpPr>
          <p:cNvPr id="75778" name="Rectangle 3"/>
          <p:cNvSpPr>
            <a:spLocks noGrp="1" noChangeArrowheads="1"/>
          </p:cNvSpPr>
          <p:nvPr>
            <p:ph type="body" idx="4294967295"/>
          </p:nvPr>
        </p:nvSpPr>
        <p:spPr>
          <a:xfrm>
            <a:off x="468313" y="1989138"/>
            <a:ext cx="8229600" cy="3700462"/>
          </a:xfrm>
        </p:spPr>
        <p:txBody>
          <a:bodyPr/>
          <a:lstStyle/>
          <a:p>
            <a:pPr eaLnBrk="1" hangingPunct="1">
              <a:defRPr/>
            </a:pPr>
            <a:r>
              <a:rPr lang="cs-CZ">
                <a:solidFill>
                  <a:srgbClr val="FFFFCC"/>
                </a:solidFill>
              </a:rPr>
              <a:t>Lze usoudit, že entropie souvisí se statistickou pravděpodobností systému a tím i s jeho neuspořádaností. Můžeme odvodit vztah popisující tuto souvislost:</a:t>
            </a:r>
            <a:endParaRPr lang="cs-CZ" b="1" i="1">
              <a:solidFill>
                <a:srgbClr val="FFFFCC"/>
              </a:solidFill>
            </a:endParaRPr>
          </a:p>
          <a:p>
            <a:pPr algn="ctr" eaLnBrk="1" hangingPunct="1">
              <a:buFont typeface="Wingdings" pitchFamily="2" charset="2"/>
              <a:buNone/>
              <a:defRPr/>
            </a:pPr>
            <a:r>
              <a:rPr lang="cs-CZ" i="1">
                <a:solidFill>
                  <a:srgbClr val="FFFFCC"/>
                </a:solidFill>
              </a:rPr>
              <a:t>S = k.</a:t>
            </a:r>
            <a:r>
              <a:rPr lang="cs-CZ">
                <a:solidFill>
                  <a:srgbClr val="FFFFCC"/>
                </a:solidFill>
              </a:rPr>
              <a:t>ln(</a:t>
            </a:r>
            <a:r>
              <a:rPr lang="cs-CZ" i="1">
                <a:solidFill>
                  <a:srgbClr val="FFFFCC"/>
                </a:solidFill>
              </a:rPr>
              <a:t>P</a:t>
            </a:r>
            <a:r>
              <a:rPr lang="cs-CZ">
                <a:solidFill>
                  <a:srgbClr val="FFFFCC"/>
                </a:solidFill>
              </a:rPr>
              <a:t>)</a:t>
            </a:r>
          </a:p>
          <a:p>
            <a:pPr eaLnBrk="1" hangingPunct="1">
              <a:buFont typeface="Wingdings" pitchFamily="2" charset="2"/>
              <a:buNone/>
              <a:defRPr/>
            </a:pPr>
            <a:r>
              <a:rPr lang="cs-CZ" i="1">
                <a:solidFill>
                  <a:srgbClr val="FFFFCC"/>
                </a:solidFill>
              </a:rPr>
              <a:t>k</a:t>
            </a:r>
            <a:r>
              <a:rPr lang="cs-CZ">
                <a:solidFill>
                  <a:srgbClr val="FFFFCC"/>
                </a:solidFill>
              </a:rPr>
              <a:t> je Boltzmannova konstanta (k = R/N</a:t>
            </a:r>
            <a:r>
              <a:rPr lang="cs-CZ" baseline="-25000">
                <a:solidFill>
                  <a:srgbClr val="FFFFCC"/>
                </a:solidFill>
              </a:rPr>
              <a:t>A</a:t>
            </a:r>
            <a:r>
              <a:rPr lang="cs-CZ">
                <a:solidFill>
                  <a:srgbClr val="FFFFCC"/>
                </a:solidFill>
              </a:rPr>
              <a:t> = 1,38.10</a:t>
            </a:r>
            <a:r>
              <a:rPr lang="cs-CZ" baseline="30000">
                <a:solidFill>
                  <a:srgbClr val="FFFFCC"/>
                </a:solidFill>
              </a:rPr>
              <a:t>-23</a:t>
            </a:r>
            <a:r>
              <a:rPr lang="cs-CZ">
                <a:solidFill>
                  <a:srgbClr val="FFFFCC"/>
                </a:solidFill>
              </a:rPr>
              <a:t> J.K</a:t>
            </a:r>
            <a:r>
              <a:rPr lang="cs-CZ" baseline="30000">
                <a:solidFill>
                  <a:srgbClr val="FFFFCC"/>
                </a:solidFill>
              </a:rPr>
              <a:t>-1</a:t>
            </a:r>
            <a:r>
              <a:rPr lang="cs-CZ">
                <a:solidFill>
                  <a:srgbClr val="FFFFCC"/>
                </a:solidFill>
              </a:rPr>
              <a: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r>
              <a:rPr lang="cs-CZ" sz="4000" b="1" smtClean="0">
                <a:effectLst/>
              </a:rPr>
              <a:t>Maxwellův démon </a:t>
            </a:r>
            <a:br>
              <a:rPr lang="cs-CZ" sz="4000" b="1" smtClean="0">
                <a:effectLst/>
              </a:rPr>
            </a:br>
            <a:endParaRPr lang="cs-CZ" sz="4000" b="1" smtClean="0">
              <a:effectLst/>
            </a:endParaRPr>
          </a:p>
        </p:txBody>
      </p:sp>
      <p:sp>
        <p:nvSpPr>
          <p:cNvPr id="91138" name="Rectangle 3"/>
          <p:cNvSpPr>
            <a:spLocks noGrp="1" noChangeArrowheads="1"/>
          </p:cNvSpPr>
          <p:nvPr>
            <p:ph type="body" idx="1"/>
          </p:nvPr>
        </p:nvSpPr>
        <p:spPr>
          <a:xfrm>
            <a:off x="457200" y="2420938"/>
            <a:ext cx="8229600" cy="4176712"/>
          </a:xfrm>
        </p:spPr>
        <p:txBody>
          <a:bodyPr/>
          <a:lstStyle/>
          <a:p>
            <a:r>
              <a:rPr lang="cs-CZ" b="1" smtClean="0">
                <a:effectLst/>
              </a:rPr>
              <a:t>Maxwellův démon</a:t>
            </a:r>
            <a:r>
              <a:rPr lang="cs-CZ" smtClean="0">
                <a:effectLst/>
              </a:rPr>
              <a:t> je myšlenkový experiment, který formuloval anglický fyzik James Clerk Maxwell, </a:t>
            </a:r>
          </a:p>
          <a:p>
            <a:pPr>
              <a:buFont typeface="Wingdings" pitchFamily="2" charset="2"/>
              <a:buNone/>
            </a:pPr>
            <a:r>
              <a:rPr lang="cs-CZ" smtClean="0">
                <a:effectLst/>
              </a:rPr>
              <a:t>    jeden ze zakladatelů statistické fyziky. Jeho základem je problematická (přinejmenším v Maxwellově době) fyzikální definice pojmu informace.</a:t>
            </a:r>
          </a:p>
        </p:txBody>
      </p:sp>
      <p:pic>
        <p:nvPicPr>
          <p:cNvPr id="91140" name="Picture 4" descr="Maxwell"/>
          <p:cNvPicPr>
            <a:picLocks noChangeAspect="1" noChangeArrowheads="1"/>
          </p:cNvPicPr>
          <p:nvPr/>
        </p:nvPicPr>
        <p:blipFill>
          <a:blip r:embed="rId2"/>
          <a:srcRect/>
          <a:stretch>
            <a:fillRect/>
          </a:stretch>
        </p:blipFill>
        <p:spPr bwMode="auto">
          <a:xfrm>
            <a:off x="7164388" y="620713"/>
            <a:ext cx="1655762" cy="1944687"/>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r>
              <a:rPr lang="cs-CZ" sz="4000" b="1" smtClean="0">
                <a:effectLst/>
              </a:rPr>
              <a:t>Historie</a:t>
            </a:r>
            <a:br>
              <a:rPr lang="cs-CZ" sz="4000" b="1" smtClean="0">
                <a:effectLst/>
              </a:rPr>
            </a:br>
            <a:endParaRPr lang="cs-CZ" sz="4000" b="1" smtClean="0">
              <a:effectLst/>
            </a:endParaRPr>
          </a:p>
        </p:txBody>
      </p:sp>
      <p:sp>
        <p:nvSpPr>
          <p:cNvPr id="92162" name="Rectangle 3"/>
          <p:cNvSpPr>
            <a:spLocks noGrp="1" noChangeArrowheads="1"/>
          </p:cNvSpPr>
          <p:nvPr>
            <p:ph type="body" idx="1"/>
          </p:nvPr>
        </p:nvSpPr>
        <p:spPr/>
        <p:txBody>
          <a:bodyPr/>
          <a:lstStyle/>
          <a:p>
            <a:pPr>
              <a:lnSpc>
                <a:spcPct val="80000"/>
              </a:lnSpc>
            </a:pPr>
            <a:r>
              <a:rPr lang="cs-CZ" sz="2000" smtClean="0">
                <a:effectLst/>
              </a:rPr>
              <a:t>Myšlenku předložil Maxwell v roce 1867, kdy pracoval na teoretických základech nauky o teple a kinetické teorie látek. Představme si dvě nádoby se stejným plynem o stejné teplotě. Jsou rozděleny přepážkou, ve které sídlí malý diblík. Rychlosti molekul jsou podle Maxwell-Boltzmannova rozdělení náhodné, ale diblík každou z nich zná a propouští rychlé molekuly jedním směrem a pomalé druhým. Po čase tak rychlé molekuly zůstanou v jedné nádobě a pomalé v druhé, čímž vznikne rozdíl teplot v nádobách, ze kterého lze získat mechanickou či jinou práci. Při prvním pohledu se všechny tyto úvahy zdají být v pořádku a je tedy podle nich možné aspoň teoreticky sestrojit perpetuum mobile prvního druhu – „démon“ je pouze metafora, která měla poukázat na obecnost Maxwellových úvah, ve skutečnosti může jít o jakýkoliv mechanickou či elektrickou závoru.</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r>
              <a:rPr lang="cs-CZ" sz="4000" b="1" smtClean="0">
                <a:effectLst/>
              </a:rPr>
              <a:t>Řešení</a:t>
            </a:r>
            <a:br>
              <a:rPr lang="cs-CZ" sz="4000" b="1" smtClean="0">
                <a:effectLst/>
              </a:rPr>
            </a:br>
            <a:endParaRPr lang="cs-CZ" sz="4000" b="1" smtClean="0">
              <a:effectLst/>
            </a:endParaRPr>
          </a:p>
        </p:txBody>
      </p:sp>
      <p:sp>
        <p:nvSpPr>
          <p:cNvPr id="93186" name="Rectangle 3"/>
          <p:cNvSpPr>
            <a:spLocks noGrp="1" noChangeArrowheads="1"/>
          </p:cNvSpPr>
          <p:nvPr>
            <p:ph type="body" idx="1"/>
          </p:nvPr>
        </p:nvSpPr>
        <p:spPr/>
        <p:txBody>
          <a:bodyPr/>
          <a:lstStyle/>
          <a:p>
            <a:pPr>
              <a:lnSpc>
                <a:spcPct val="80000"/>
              </a:lnSpc>
            </a:pPr>
            <a:r>
              <a:rPr lang="cs-CZ" sz="2400" smtClean="0">
                <a:effectLst/>
              </a:rPr>
              <a:t>Tuto fyzikální hádanku nakonec rozřešili fyzikové </a:t>
            </a:r>
            <a:r>
              <a:rPr lang="cs-CZ" sz="2400" smtClean="0">
                <a:effectLst/>
                <a:hlinkClick r:id="rId2" tooltip="Leo Szilard (stránka neexistuje)"/>
              </a:rPr>
              <a:t>Leo Szilard</a:t>
            </a:r>
            <a:r>
              <a:rPr lang="cs-CZ" sz="2400" smtClean="0">
                <a:effectLst/>
              </a:rPr>
              <a:t> a </a:t>
            </a:r>
            <a:r>
              <a:rPr lang="cs-CZ" sz="2400" smtClean="0">
                <a:effectLst/>
                <a:hlinkClick r:id="rId3" tooltip="Marian Smoluchowski (stránka neexistuje)"/>
              </a:rPr>
              <a:t>Marian Smoluchowski</a:t>
            </a:r>
            <a:r>
              <a:rPr lang="cs-CZ" sz="2400" smtClean="0">
                <a:effectLst/>
              </a:rPr>
              <a:t> ve 20. století. Porušení zákona zachování energie je „možné“ pouze v případě, že do soustavy nezahrnujeme démona samotného. Problém spočívá v tom, že k tomu, aby znal rychlost molekul, musí ji nejprve změřit, což je fyzikální proces, při kterém je spotřebovávána energie. Nejjednodušším „démonem“ je obyčejná jednosměrná záklopka, kterou dokážou otevřít pouze molekuly s dostatečně velkou kinetickou energií. Přitom však z ní část ztratí na samotné otevření – přemění se na teplo. Tepelný gradient se sice vytvoří, ale součet celkových ztrát ze všech otevření záklopky bude větší, než energie, kterou z něj lze získat pro práci.</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r>
              <a:rPr lang="cs-CZ" sz="4000" smtClean="0">
                <a:effectLst/>
              </a:rPr>
              <a:t> </a:t>
            </a:r>
            <a:r>
              <a:rPr lang="cs-CZ" sz="4000" b="1" smtClean="0">
                <a:effectLst/>
              </a:rPr>
              <a:t>Využití</a:t>
            </a:r>
            <a:br>
              <a:rPr lang="cs-CZ" sz="4000" b="1" smtClean="0">
                <a:effectLst/>
              </a:rPr>
            </a:br>
            <a:endParaRPr lang="cs-CZ" sz="4000" b="1" smtClean="0">
              <a:effectLst/>
            </a:endParaRPr>
          </a:p>
        </p:txBody>
      </p:sp>
      <p:sp>
        <p:nvSpPr>
          <p:cNvPr id="94210" name="Rectangle 3"/>
          <p:cNvSpPr>
            <a:spLocks noGrp="1" noChangeArrowheads="1"/>
          </p:cNvSpPr>
          <p:nvPr>
            <p:ph type="body" idx="1"/>
          </p:nvPr>
        </p:nvSpPr>
        <p:spPr>
          <a:xfrm>
            <a:off x="457200" y="981075"/>
            <a:ext cx="8229600" cy="5616575"/>
          </a:xfrm>
        </p:spPr>
        <p:txBody>
          <a:bodyPr/>
          <a:lstStyle/>
          <a:p>
            <a:pPr>
              <a:lnSpc>
                <a:spcPct val="90000"/>
              </a:lnSpc>
            </a:pPr>
            <a:r>
              <a:rPr lang="cs-CZ" sz="2400" smtClean="0">
                <a:effectLst/>
              </a:rPr>
              <a:t>Z výše uvedeného vyplývá, že sestrojit pohon, využívající informace o rychlosti molekul a vytvářející gradient teplot, principiálně lze, bude však málo účinný. Zcela určitě to platí v makrosvětě, kde jej předčí například spalovací motory. Vědci však uvažují o využití tohoto principu k pohonu nanostrojů v měřítkách, kde lze jen obtížně sestrojit například obdobu elektrického nebo spalovacího motoru.</a:t>
            </a:r>
          </a:p>
          <a:p>
            <a:pPr>
              <a:lnSpc>
                <a:spcPct val="90000"/>
              </a:lnSpc>
            </a:pPr>
            <a:r>
              <a:rPr lang="cs-CZ" sz="2400" smtClean="0">
                <a:effectLst/>
              </a:rPr>
              <a:t>Prvním příslibem se stal nedávný pokus japonských vědců na Tokijské univerzitě, kteří využili Brownova pohybu pro zjišťování rychlosti částic v koloidním roztoku a úlohy démona se zhostil syntetický polymerní útvar stočený do řetízku tak, že roztáčet se na jednu stranu pro něj bylo výhodnější, než na druhou. Účinnost takového systému je okolo 28 %, což souhlasí s teoretickou předpovědí.</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0" y="277813"/>
            <a:ext cx="8229600" cy="1143000"/>
          </a:xfrm>
          <a:noFill/>
          <a:ln/>
        </p:spPr>
        <p:txBody>
          <a:bodyPr/>
          <a:lstStyle/>
          <a:p>
            <a:r>
              <a:rPr lang="cs-CZ" smtClean="0">
                <a:solidFill>
                  <a:srgbClr val="FFFF99"/>
                </a:solidFill>
              </a:rPr>
              <a:t>Maxwellův démon</a:t>
            </a:r>
          </a:p>
        </p:txBody>
      </p:sp>
      <p:pic>
        <p:nvPicPr>
          <p:cNvPr id="102405" name="Picture 5" descr="maxwellDaemon1"/>
          <p:cNvPicPr>
            <a:picLocks noChangeAspect="1" noChangeArrowheads="1"/>
          </p:cNvPicPr>
          <p:nvPr/>
        </p:nvPicPr>
        <p:blipFill>
          <a:blip r:embed="rId2"/>
          <a:srcRect/>
          <a:stretch>
            <a:fillRect/>
          </a:stretch>
        </p:blipFill>
        <p:spPr bwMode="auto">
          <a:xfrm>
            <a:off x="0" y="1341438"/>
            <a:ext cx="4500563" cy="4319587"/>
          </a:xfrm>
          <a:prstGeom prst="rect">
            <a:avLst/>
          </a:prstGeom>
          <a:noFill/>
        </p:spPr>
      </p:pic>
      <p:pic>
        <p:nvPicPr>
          <p:cNvPr id="102407" name="Picture 7" descr="s_1170911748"/>
          <p:cNvPicPr>
            <a:picLocks noChangeAspect="1" noChangeArrowheads="1"/>
          </p:cNvPicPr>
          <p:nvPr/>
        </p:nvPicPr>
        <p:blipFill>
          <a:blip r:embed="rId3"/>
          <a:srcRect/>
          <a:stretch>
            <a:fillRect/>
          </a:stretch>
        </p:blipFill>
        <p:spPr bwMode="auto">
          <a:xfrm>
            <a:off x="4716463" y="1412875"/>
            <a:ext cx="3673475" cy="2781300"/>
          </a:xfrm>
          <a:prstGeom prst="rect">
            <a:avLst/>
          </a:prstGeom>
          <a:noFill/>
        </p:spPr>
      </p:pic>
      <p:pic>
        <p:nvPicPr>
          <p:cNvPr id="102409" name="Picture 9" descr="maxwell1"/>
          <p:cNvPicPr>
            <a:picLocks noChangeAspect="1" noChangeArrowheads="1"/>
          </p:cNvPicPr>
          <p:nvPr/>
        </p:nvPicPr>
        <p:blipFill>
          <a:blip r:embed="rId4"/>
          <a:srcRect/>
          <a:stretch>
            <a:fillRect/>
          </a:stretch>
        </p:blipFill>
        <p:spPr bwMode="auto">
          <a:xfrm>
            <a:off x="4859338" y="4437063"/>
            <a:ext cx="3529012" cy="2160587"/>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Rectangle 8"/>
          <p:cNvSpPr>
            <a:spLocks noGrp="1" noChangeArrowheads="1"/>
          </p:cNvSpPr>
          <p:nvPr>
            <p:ph type="title" idx="4294967295"/>
          </p:nvPr>
        </p:nvSpPr>
        <p:spPr/>
        <p:txBody>
          <a:bodyPr/>
          <a:lstStyle/>
          <a:p>
            <a:pPr eaLnBrk="1" hangingPunct="1">
              <a:defRPr/>
            </a:pPr>
            <a:r>
              <a:rPr lang="cs-CZ">
                <a:solidFill>
                  <a:srgbClr val="FFFF99"/>
                </a:solidFill>
              </a:rPr>
              <a:t>Maxwellův démon</a:t>
            </a:r>
          </a:p>
        </p:txBody>
      </p:sp>
      <p:graphicFrame>
        <p:nvGraphicFramePr>
          <p:cNvPr id="43012" name="Object 4"/>
          <p:cNvGraphicFramePr>
            <a:graphicFrameLocks noChangeAspect="1"/>
          </p:cNvGraphicFramePr>
          <p:nvPr>
            <p:ph sz="half" idx="4294967295"/>
          </p:nvPr>
        </p:nvGraphicFramePr>
        <p:xfrm>
          <a:off x="457200" y="2362200"/>
          <a:ext cx="4038600" cy="3006725"/>
        </p:xfrm>
        <a:graphic>
          <a:graphicData uri="http://schemas.openxmlformats.org/presentationml/2006/ole">
            <p:oleObj spid="_x0000_s43012" name="Rastrový obrázek" r:id="rId3" imgW="4428571" imgH="3296110" progId="PBrush">
              <p:embed/>
            </p:oleObj>
          </a:graphicData>
        </a:graphic>
      </p:graphicFrame>
      <p:graphicFrame>
        <p:nvGraphicFramePr>
          <p:cNvPr id="43015" name="Object 7"/>
          <p:cNvGraphicFramePr>
            <a:graphicFrameLocks noChangeAspect="1"/>
          </p:cNvGraphicFramePr>
          <p:nvPr>
            <p:ph sz="half" idx="4294967295"/>
          </p:nvPr>
        </p:nvGraphicFramePr>
        <p:xfrm>
          <a:off x="4648200" y="2349500"/>
          <a:ext cx="4038600" cy="3032125"/>
        </p:xfrm>
        <a:graphic>
          <a:graphicData uri="http://schemas.openxmlformats.org/presentationml/2006/ole">
            <p:oleObj spid="_x0000_s43015" name="Rastrový obrázek" r:id="rId4" imgW="4371429" imgH="3277057" progId="PBrush">
              <p:embed/>
            </p:oleObj>
          </a:graphicData>
        </a:graphic>
      </p:graphicFrame>
      <p:sp>
        <p:nvSpPr>
          <p:cNvPr id="43017" name="Text Box 10"/>
          <p:cNvSpPr txBox="1">
            <a:spLocks noChangeArrowheads="1"/>
          </p:cNvSpPr>
          <p:nvPr/>
        </p:nvSpPr>
        <p:spPr bwMode="auto">
          <a:xfrm>
            <a:off x="755650" y="5734050"/>
            <a:ext cx="7704138" cy="396875"/>
          </a:xfrm>
          <a:prstGeom prst="rect">
            <a:avLst/>
          </a:prstGeom>
          <a:noFill/>
          <a:ln w="9525" algn="ctr">
            <a:noFill/>
            <a:miter lim="800000"/>
            <a:headEnd/>
            <a:tailEnd/>
          </a:ln>
        </p:spPr>
        <p:txBody>
          <a:bodyPr>
            <a:spAutoFit/>
          </a:bodyPr>
          <a:lstStyle/>
          <a:p>
            <a:pPr>
              <a:spcBef>
                <a:spcPct val="50000"/>
              </a:spcBef>
              <a:buFontTx/>
              <a:buChar char="•"/>
            </a:pPr>
            <a:r>
              <a:rPr lang="cs-CZ" sz="2000">
                <a:solidFill>
                  <a:srgbClr val="FFFFCC"/>
                </a:solidFill>
              </a:rPr>
              <a:t>http://www.bun.kyoto-u.ac.jp/~suchii/intro.PS/Mdemon.html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fade">
                                      <p:cBhvr>
                                        <p:cTn id="7" dur="2000"/>
                                        <p:tgtEl>
                                          <p:spTgt spid="430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15"/>
                                        </p:tgtEl>
                                        <p:attrNameLst>
                                          <p:attrName>style.visibility</p:attrName>
                                        </p:attrNameLst>
                                      </p:cBhvr>
                                      <p:to>
                                        <p:strVal val="visible"/>
                                      </p:to>
                                    </p:set>
                                    <p:animEffect transition="in" filter="fade">
                                      <p:cBhvr>
                                        <p:cTn id="12" dur="2000"/>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a:lstStyle/>
          <a:p>
            <a:pPr eaLnBrk="1" hangingPunct="1">
              <a:defRPr/>
            </a:pPr>
            <a:r>
              <a:rPr lang="cs-CZ" sz="5400">
                <a:solidFill>
                  <a:srgbClr val="FFFF99"/>
                </a:solidFill>
                <a:latin typeface="Monotype Corsiva" pitchFamily="66" charset="0"/>
              </a:rPr>
              <a:t>Děkuji za pozornost!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path" presetSubtype="0" accel="50000" decel="50000" fill="hold" grpId="0" nodeType="afterEffect">
                                  <p:stCondLst>
                                    <p:cond delay="0"/>
                                  </p:stCondLst>
                                  <p:childTnLst>
                                    <p:animMotion origin="layout" path="M 0.0 0.0  C 0.03 -0.05061  0.075 -0.08257  0.125 -0.08257  C 0.175 -0.08257  0.22 -0.05061  0.25 0.0  C 0.22 0.05061  0.175 0.08257  0.125 0.08257  C 0.075 0.08257  0.03 0.05061  0.0 0.0  Z" pathEditMode="relative" ptsTypes="">
                                      <p:cBhvr>
                                        <p:cTn id="6" dur="2000" fill="hold"/>
                                        <p:tgtEl>
                                          <p:spTgt spid="4915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p:txBody>
          <a:bodyPr/>
          <a:lstStyle/>
          <a:p>
            <a:pPr eaLnBrk="1" hangingPunct="1">
              <a:defRPr/>
            </a:pPr>
            <a:r>
              <a:rPr lang="cs-CZ">
                <a:solidFill>
                  <a:srgbClr val="FFFF99"/>
                </a:solidFill>
              </a:rPr>
              <a:t>Definice termodynamiky</a:t>
            </a:r>
          </a:p>
        </p:txBody>
      </p:sp>
      <p:sp>
        <p:nvSpPr>
          <p:cNvPr id="18434" name="Rectangle 3"/>
          <p:cNvSpPr>
            <a:spLocks noGrp="1" noChangeArrowheads="1"/>
          </p:cNvSpPr>
          <p:nvPr>
            <p:ph type="body" idx="4294967295"/>
          </p:nvPr>
        </p:nvSpPr>
        <p:spPr/>
        <p:txBody>
          <a:bodyPr/>
          <a:lstStyle/>
          <a:p>
            <a:pPr eaLnBrk="1" hangingPunct="1">
              <a:defRPr/>
            </a:pPr>
            <a:r>
              <a:rPr lang="cs-CZ">
                <a:solidFill>
                  <a:srgbClr val="FF0066"/>
                </a:solidFill>
              </a:rPr>
              <a:t>Vědní obor – studium energetických poměrů (přeměn) v systémech tvořených mnoha částicemi.</a:t>
            </a:r>
          </a:p>
          <a:p>
            <a:pPr eaLnBrk="1" hangingPunct="1">
              <a:defRPr/>
            </a:pPr>
            <a:r>
              <a:rPr lang="cs-CZ">
                <a:solidFill>
                  <a:srgbClr val="FF0066"/>
                </a:solidFill>
              </a:rPr>
              <a:t>Věda – studuje tepelný pohyb hmoty (a jevy s tím související).</a:t>
            </a:r>
          </a:p>
          <a:p>
            <a:pPr eaLnBrk="1" hangingPunct="1">
              <a:defRPr/>
            </a:pPr>
            <a:r>
              <a:rPr lang="cs-CZ">
                <a:solidFill>
                  <a:srgbClr val="FF0066"/>
                </a:solidFill>
              </a:rPr>
              <a:t>Abstraktní fyzikální věda.</a:t>
            </a:r>
          </a:p>
          <a:p>
            <a:pPr eaLnBrk="1" hangingPunct="1">
              <a:buFont typeface="Wingdings" pitchFamily="2" charset="2"/>
              <a:buNone/>
              <a:defRPr/>
            </a:pPr>
            <a:endParaRPr lang="cs-CZ">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p:txBody>
          <a:bodyPr/>
          <a:lstStyle/>
          <a:p>
            <a:pPr eaLnBrk="1" hangingPunct="1">
              <a:defRPr/>
            </a:pPr>
            <a:r>
              <a:rPr lang="cs-CZ" sz="4000">
                <a:solidFill>
                  <a:schemeClr val="tx1"/>
                </a:solidFill>
              </a:rPr>
              <a:t>Bioenergetika</a:t>
            </a:r>
          </a:p>
        </p:txBody>
      </p:sp>
      <p:sp>
        <p:nvSpPr>
          <p:cNvPr id="19458" name="Rectangle 3"/>
          <p:cNvSpPr>
            <a:spLocks noGrp="1" noChangeArrowheads="1"/>
          </p:cNvSpPr>
          <p:nvPr>
            <p:ph type="body" idx="4294967295"/>
          </p:nvPr>
        </p:nvSpPr>
        <p:spPr/>
        <p:txBody>
          <a:bodyPr/>
          <a:lstStyle/>
          <a:p>
            <a:pPr eaLnBrk="1" hangingPunct="1">
              <a:lnSpc>
                <a:spcPct val="90000"/>
              </a:lnSpc>
              <a:defRPr/>
            </a:pPr>
            <a:r>
              <a:rPr lang="cs-CZ"/>
              <a:t>Přeměny energie v živých systémech</a:t>
            </a:r>
          </a:p>
          <a:p>
            <a:pPr eaLnBrk="1" hangingPunct="1">
              <a:lnSpc>
                <a:spcPct val="90000"/>
              </a:lnSpc>
              <a:defRPr/>
            </a:pPr>
            <a:r>
              <a:rPr lang="cs-CZ"/>
              <a:t>Aplikace termodynamiky (získávání, přeměna a využití energie v živých systémech).</a:t>
            </a:r>
          </a:p>
          <a:p>
            <a:pPr eaLnBrk="1" hangingPunct="1">
              <a:lnSpc>
                <a:spcPct val="90000"/>
              </a:lnSpc>
              <a:buFont typeface="Wingdings" pitchFamily="2" charset="2"/>
              <a:buNone/>
              <a:defRPr/>
            </a:pPr>
            <a:r>
              <a:rPr lang="cs-CZ">
                <a:solidFill>
                  <a:srgbClr val="FFFF00"/>
                </a:solidFill>
              </a:rPr>
              <a:t>Fototrofní organismy</a:t>
            </a:r>
          </a:p>
          <a:p>
            <a:pPr eaLnBrk="1" hangingPunct="1">
              <a:lnSpc>
                <a:spcPct val="90000"/>
              </a:lnSpc>
              <a:buFont typeface="Wingdings" pitchFamily="2" charset="2"/>
              <a:buNone/>
              <a:defRPr/>
            </a:pPr>
            <a:r>
              <a:rPr lang="cs-CZ">
                <a:solidFill>
                  <a:srgbClr val="FFFF00"/>
                </a:solidFill>
              </a:rPr>
              <a:t>Chemotrofní organismy</a:t>
            </a:r>
          </a:p>
          <a:p>
            <a:pPr eaLnBrk="1" hangingPunct="1">
              <a:lnSpc>
                <a:spcPct val="90000"/>
              </a:lnSpc>
              <a:buFont typeface="Wingdings" pitchFamily="2" charset="2"/>
              <a:buNone/>
              <a:defRPr/>
            </a:pPr>
            <a:r>
              <a:rPr lang="cs-CZ">
                <a:solidFill>
                  <a:srgbClr val="FFFF00"/>
                </a:solidFill>
              </a:rPr>
              <a:t>Autotrofní organismy </a:t>
            </a:r>
            <a:r>
              <a:rPr lang="cs-CZ" sz="3600">
                <a:solidFill>
                  <a:srgbClr val="FFFF00"/>
                </a:solidFill>
              </a:rPr>
              <a:t>(</a:t>
            </a:r>
            <a:endParaRPr lang="cs-CZ">
              <a:solidFill>
                <a:srgbClr val="FFFF00"/>
              </a:solidFill>
            </a:endParaRPr>
          </a:p>
          <a:p>
            <a:pPr eaLnBrk="1" hangingPunct="1">
              <a:lnSpc>
                <a:spcPct val="90000"/>
              </a:lnSpc>
              <a:buFont typeface="Wingdings" pitchFamily="2" charset="2"/>
              <a:buNone/>
              <a:defRPr/>
            </a:pPr>
            <a:r>
              <a:rPr lang="cs-CZ">
                <a:solidFill>
                  <a:srgbClr val="FFFF00"/>
                </a:solidFill>
              </a:rPr>
              <a:t>Heterotrofní organismy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p:txBody>
          <a:bodyPr/>
          <a:lstStyle/>
          <a:p>
            <a:pPr eaLnBrk="1" hangingPunct="1">
              <a:defRPr/>
            </a:pPr>
            <a:r>
              <a:rPr lang="cs-CZ" b="1">
                <a:solidFill>
                  <a:srgbClr val="FFFF99"/>
                </a:solidFill>
              </a:rPr>
              <a:t>Heterotrofní organismy</a:t>
            </a:r>
          </a:p>
        </p:txBody>
      </p:sp>
      <p:sp>
        <p:nvSpPr>
          <p:cNvPr id="20482" name="Rectangle 3"/>
          <p:cNvSpPr>
            <a:spLocks noGrp="1" noChangeArrowheads="1"/>
          </p:cNvSpPr>
          <p:nvPr>
            <p:ph type="body" idx="4294967295"/>
          </p:nvPr>
        </p:nvSpPr>
        <p:spPr>
          <a:xfrm>
            <a:off x="457200" y="1600200"/>
            <a:ext cx="8229600" cy="5068888"/>
          </a:xfrm>
        </p:spPr>
        <p:txBody>
          <a:bodyPr/>
          <a:lstStyle/>
          <a:p>
            <a:pPr eaLnBrk="1" hangingPunct="1">
              <a:lnSpc>
                <a:spcPct val="80000"/>
              </a:lnSpc>
              <a:buFont typeface="Wingdings" pitchFamily="2" charset="2"/>
              <a:buNone/>
              <a:defRPr/>
            </a:pPr>
            <a:r>
              <a:rPr lang="cs-CZ" sz="2400">
                <a:solidFill>
                  <a:schemeClr val="bg1"/>
                </a:solidFill>
              </a:rPr>
              <a:t>    </a:t>
            </a:r>
            <a:r>
              <a:rPr lang="cs-CZ" sz="2400" b="1">
                <a:solidFill>
                  <a:schemeClr val="bg1"/>
                </a:solidFill>
              </a:rPr>
              <a:t> </a:t>
            </a:r>
            <a:r>
              <a:rPr lang="cs-CZ" sz="2400" b="1">
                <a:solidFill>
                  <a:srgbClr val="FFFF99"/>
                </a:solidFill>
              </a:rPr>
              <a:t>Heterotrofie</a:t>
            </a:r>
            <a:r>
              <a:rPr lang="cs-CZ" sz="2400" b="1">
                <a:solidFill>
                  <a:schemeClr val="bg1"/>
                </a:solidFill>
              </a:rPr>
              <a:t> </a:t>
            </a:r>
            <a:r>
              <a:rPr lang="cs-CZ" sz="2400">
                <a:solidFill>
                  <a:srgbClr val="FFFF99"/>
                </a:solidFill>
              </a:rPr>
              <a:t>(z řec. heterone - jiný a trophe - výživa)</a:t>
            </a:r>
            <a:r>
              <a:rPr lang="cs-CZ" sz="2400">
                <a:solidFill>
                  <a:schemeClr val="bg1"/>
                </a:solidFill>
              </a:rPr>
              <a:t> </a:t>
            </a:r>
            <a:r>
              <a:rPr lang="cs-CZ" sz="2400">
                <a:solidFill>
                  <a:srgbClr val="FF0066"/>
                </a:solidFill>
              </a:rPr>
              <a:t>je způsob získávání uhlíku tzv. heterotrofních organismů pro tvorbu vlastních uhlíkatých skeletů organických látek.</a:t>
            </a:r>
            <a:r>
              <a:rPr lang="cs-CZ" sz="2400">
                <a:solidFill>
                  <a:schemeClr val="bg1"/>
                </a:solidFill>
              </a:rPr>
              <a:t> </a:t>
            </a:r>
            <a:r>
              <a:rPr lang="cs-CZ" sz="2400"/>
              <a:t>Heterotrofní organismy (konzumenti, kteří se živí organickou potravou) nedokážou na rozdíl od autotrofních tyto skelety syntetizovat z anorganických látek, a proto je získávají z jiné organické hmoty. Mezi heterotrofní organismy náleží</a:t>
            </a:r>
            <a:r>
              <a:rPr lang="cs-CZ" sz="2400">
                <a:solidFill>
                  <a:schemeClr val="bg1"/>
                </a:solidFill>
              </a:rPr>
              <a:t> </a:t>
            </a:r>
            <a:r>
              <a:rPr lang="cs-CZ" sz="2400">
                <a:solidFill>
                  <a:srgbClr val="66FF33"/>
                </a:solidFill>
              </a:rPr>
              <a:t>živočichové, houby, nezelené rostliny a řada mikroorganismů</a:t>
            </a:r>
            <a:r>
              <a:rPr lang="cs-CZ" sz="2400">
                <a:solidFill>
                  <a:schemeClr val="bg1"/>
                </a:solidFill>
              </a:rPr>
              <a:t>. </a:t>
            </a:r>
            <a:r>
              <a:rPr lang="cs-CZ" sz="2400"/>
              <a:t>Často se pojí s chemotrofií (získáváním energie rozkladem organické hmoty vytvořené jinými organismy). Některé organismy kombinují autotrofii i heterotrofii (např. masožravé rostliny), takové nazýváme mixotrofní.</a:t>
            </a:r>
          </a:p>
          <a:p>
            <a:pPr eaLnBrk="1" hangingPunct="1">
              <a:lnSpc>
                <a:spcPct val="80000"/>
              </a:lnSpc>
              <a:buFont typeface="Wingdings" pitchFamily="2" charset="2"/>
              <a:buNone/>
              <a:defRPr/>
            </a:pPr>
            <a:r>
              <a:rPr lang="cs-CZ" sz="2400"/>
              <a:t>    Konzumenti (spotřebitelé) se dělí na primární (býložravci), sekundární (všežravci a masožravci), následují konzumenti vyšších řádů.</a:t>
            </a:r>
          </a:p>
          <a:p>
            <a:pPr eaLnBrk="1" hangingPunct="1">
              <a:lnSpc>
                <a:spcPct val="80000"/>
              </a:lnSpc>
              <a:defRPr/>
            </a:pPr>
            <a:endParaRPr lang="cs-CZ" sz="2400"/>
          </a:p>
        </p:txBody>
      </p:sp>
    </p:spTree>
  </p:cSld>
  <p:clrMapOvr>
    <a:masterClrMapping/>
  </p:clrMapOvr>
</p:sld>
</file>

<file path=ppt/theme/theme1.xml><?xml version="1.0" encoding="utf-8"?>
<a:theme xmlns:a="http://schemas.openxmlformats.org/drawingml/2006/main" name="Paprsky">
  <a:themeElements>
    <a:clrScheme name="Paprsky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Paprsk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aprsky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Paprsky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Paprsky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Paprsky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Paprsky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Paprsky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Paprsky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Paprsky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Paprsky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Beam</Template>
  <TotalTime>2399</TotalTime>
  <Words>2635</Words>
  <Application>Microsoft PowerPoint</Application>
  <PresentationFormat>On-screen Show (4:3)</PresentationFormat>
  <Paragraphs>313</Paragraphs>
  <Slides>68</Slides>
  <Notes>0</Notes>
  <HiddenSlides>0</HiddenSlides>
  <MMClips>0</MMClips>
  <ScaleCrop>false</ScaleCrop>
  <HeadingPairs>
    <vt:vector size="8" baseType="variant">
      <vt:variant>
        <vt:lpstr>Použitá písma</vt:lpstr>
      </vt:variant>
      <vt:variant>
        <vt:i4>7</vt:i4>
      </vt:variant>
      <vt:variant>
        <vt:lpstr>Šablona návrhu</vt:lpstr>
      </vt:variant>
      <vt:variant>
        <vt:i4>4</vt:i4>
      </vt:variant>
      <vt:variant>
        <vt:lpstr>Vložené servery OLE</vt:lpstr>
      </vt:variant>
      <vt:variant>
        <vt:i4>2</vt:i4>
      </vt:variant>
      <vt:variant>
        <vt:lpstr>Nadpisy snímků</vt:lpstr>
      </vt:variant>
      <vt:variant>
        <vt:i4>68</vt:i4>
      </vt:variant>
    </vt:vector>
  </HeadingPairs>
  <TitlesOfParts>
    <vt:vector size="81" baseType="lpstr">
      <vt:lpstr>Arial</vt:lpstr>
      <vt:lpstr>Wingdings</vt:lpstr>
      <vt:lpstr>Calibri</vt:lpstr>
      <vt:lpstr>Arial Black</vt:lpstr>
      <vt:lpstr>Times New Roman</vt:lpstr>
      <vt:lpstr>Symbol</vt:lpstr>
      <vt:lpstr>Monotype Corsiva</vt:lpstr>
      <vt:lpstr>Paprsky</vt:lpstr>
      <vt:lpstr>Pixel</vt:lpstr>
      <vt:lpstr>Paprsky</vt:lpstr>
      <vt:lpstr>Pixel</vt:lpstr>
      <vt:lpstr>Rastrový obrázek</vt:lpstr>
      <vt:lpstr>Rastrový obraz</vt:lpstr>
      <vt:lpstr> Přednášky z lékařské biofyziky Bioenergetika pro obor:  Nutriční terapeut 2011/2012  </vt:lpstr>
      <vt:lpstr>Termodynamika - fyzikální obor, zabývající se přeměnami (a vše co s tím souvisí) energie v makroskopických systémech. (Věda – o tepelném pohybu hmoty + jevy s tím související, abstraktní věda)</vt:lpstr>
      <vt:lpstr>FYZIKÁLNÍ CHEMIE </vt:lpstr>
      <vt:lpstr>Parní stroje</vt:lpstr>
      <vt:lpstr>Turbíny</vt:lpstr>
      <vt:lpstr>Výbušné motory</vt:lpstr>
      <vt:lpstr>Definice termodynamiky</vt:lpstr>
      <vt:lpstr>Bioenergetika</vt:lpstr>
      <vt:lpstr>Heterotrofní organismy</vt:lpstr>
      <vt:lpstr>Fototrofní organismy</vt:lpstr>
      <vt:lpstr>Autotrofní organismy</vt:lpstr>
      <vt:lpstr>Klasická a statická termodynamika</vt:lpstr>
      <vt:lpstr>Rovnovážná a nerovnovážná termodynamika</vt:lpstr>
      <vt:lpstr>Termodynamický systém</vt:lpstr>
      <vt:lpstr>Snímek 15</vt:lpstr>
      <vt:lpstr>Snímek 16</vt:lpstr>
      <vt:lpstr>TERMODYNAMICKÝ SYSTÉM – „SYSTÉM“</vt:lpstr>
      <vt:lpstr>Systém – dělení dle interakce s okolím</vt:lpstr>
      <vt:lpstr>Popis systému</vt:lpstr>
      <vt:lpstr>Rovnovážný stav</vt:lpstr>
      <vt:lpstr>Nerovnovážný stav</vt:lpstr>
      <vt:lpstr>Vratný – reversibilní děj</vt:lpstr>
      <vt:lpstr>Reverzibilní (vratný) děj:</vt:lpstr>
      <vt:lpstr>Reverzibilní (vratný) děj:</vt:lpstr>
      <vt:lpstr>Ireversibilní = nevratný děj </vt:lpstr>
      <vt:lpstr>Relaxační čas</vt:lpstr>
      <vt:lpstr>Základní pojmy</vt:lpstr>
      <vt:lpstr>Stavové veličiny</vt:lpstr>
      <vt:lpstr>Stavové veličiny</vt:lpstr>
      <vt:lpstr>Ideální plyn</vt:lpstr>
      <vt:lpstr>Stavová rovnice ideálního plynu:</vt:lpstr>
      <vt:lpstr>Práce termodynamického systému </vt:lpstr>
      <vt:lpstr>Práce termodynamického systému</vt:lpstr>
      <vt:lpstr>Termodynamické děje</vt:lpstr>
      <vt:lpstr>Další důležité veličiny: Teplota (stavová veličina)</vt:lpstr>
      <vt:lpstr>Celsiova teplota t [oC] </vt:lpstr>
      <vt:lpstr>Termodynamické zákony</vt:lpstr>
      <vt:lpstr>1. TERMODYNAMICKÝ ZÁKON</vt:lpstr>
      <vt:lpstr>1. TERMODYNAMICKÝ ZÁKON</vt:lpstr>
      <vt:lpstr>1. TERMODYNAMICKÝ ZÁKON</vt:lpstr>
      <vt:lpstr>Zákon, určující směr procesů v izolovaných sy:</vt:lpstr>
      <vt:lpstr>2. TERMODYNAMICKÝ ZÁKON</vt:lpstr>
      <vt:lpstr>Snímek 43</vt:lpstr>
      <vt:lpstr>Zákon růstu entropie</vt:lpstr>
      <vt:lpstr>Snímek 45</vt:lpstr>
      <vt:lpstr>3. TERMODYNAMICKÝ ZÁKON</vt:lpstr>
      <vt:lpstr>Co dál?</vt:lpstr>
      <vt:lpstr>Statická fyzika</vt:lpstr>
      <vt:lpstr>Několik termínů ze statistické fyziky:</vt:lpstr>
      <vt:lpstr>Fázový prostor </vt:lpstr>
      <vt:lpstr>Obsazovací čísla</vt:lpstr>
      <vt:lpstr>Rozdělovací funkce</vt:lpstr>
      <vt:lpstr>Makrostav a mikrostav</vt:lpstr>
      <vt:lpstr>„Pokus s kuličkami“</vt:lpstr>
      <vt:lpstr>Makrostav a mikrostav</vt:lpstr>
      <vt:lpstr>Snímek 56</vt:lpstr>
      <vt:lpstr>Snímek 57</vt:lpstr>
      <vt:lpstr>STATISTICKÁ PRAVDĚPODOBNOST</vt:lpstr>
      <vt:lpstr>Gay-Lussacův pokus:</vt:lpstr>
      <vt:lpstr>Mezi oběma myšlenými pokusy existuje analogie: </vt:lpstr>
      <vt:lpstr>ENTROPIE JE MÍROU NEUSPOŘÁDANOSTI SYSTÉMU.</vt:lpstr>
      <vt:lpstr>Maxwellův démon  </vt:lpstr>
      <vt:lpstr>Historie </vt:lpstr>
      <vt:lpstr>Řešení </vt:lpstr>
      <vt:lpstr> Využití </vt:lpstr>
      <vt:lpstr>Maxwellův démon</vt:lpstr>
      <vt:lpstr>Maxwellův démon</vt:lpstr>
      <vt:lpstr>Děkuji za pozornost!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Přednášky z lékařské biofyziky Masarykova univerzita v Brně</dc:title>
  <dc:creator>doc. Mornstein</dc:creator>
  <cp:lastModifiedBy>forytkova</cp:lastModifiedBy>
  <cp:revision>56</cp:revision>
  <dcterms:created xsi:type="dcterms:W3CDTF">2002-09-11T06:40:40Z</dcterms:created>
  <dcterms:modified xsi:type="dcterms:W3CDTF">2012-03-21T15:19:19Z</dcterms:modified>
</cp:coreProperties>
</file>