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9" r:id="rId2"/>
    <p:sldId id="280" r:id="rId3"/>
    <p:sldId id="257" r:id="rId4"/>
    <p:sldId id="258" r:id="rId5"/>
    <p:sldId id="259" r:id="rId6"/>
    <p:sldId id="260" r:id="rId7"/>
    <p:sldId id="283" r:id="rId8"/>
    <p:sldId id="284" r:id="rId9"/>
    <p:sldId id="282" r:id="rId10"/>
    <p:sldId id="261" r:id="rId11"/>
    <p:sldId id="262" r:id="rId12"/>
    <p:sldId id="263" r:id="rId13"/>
    <p:sldId id="273" r:id="rId14"/>
    <p:sldId id="264" r:id="rId15"/>
    <p:sldId id="265" r:id="rId16"/>
    <p:sldId id="275" r:id="rId17"/>
    <p:sldId id="266" r:id="rId18"/>
    <p:sldId id="267" r:id="rId19"/>
    <p:sldId id="268" r:id="rId20"/>
    <p:sldId id="276" r:id="rId21"/>
    <p:sldId id="269" r:id="rId22"/>
    <p:sldId id="270" r:id="rId23"/>
    <p:sldId id="27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B1E7F-51F1-4D8E-80C6-7034E74D1ECF}" type="datetime1">
              <a:rPr lang="cs-CZ" smtClean="0"/>
              <a:t>23.2.2012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Vytvořil Institut biostatistiky a analýz, Masarykova univerzita  J. Jarkovský, L. Dušek, M. Cvanová, T.Hodásová 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165EC-DB74-4A78-806B-0CF3973044F4}" type="datetime1">
              <a:rPr lang="cs-CZ" smtClean="0"/>
              <a:t>23.2.2012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5CA71-EAC2-4AD6-882B-3A6EFE8F2440}" type="datetime1">
              <a:rPr lang="cs-CZ" smtClean="0"/>
              <a:t>23.2.2012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Vytvořil Institut biostatistiky a analýz, Masarykova univerzita  J. Jarkovský, L. Dušek, M. Cvanová, T.Hodásová 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12FFDF-B9F7-4F97-8D4C-3176602A1B35}" type="datetime1">
              <a:rPr lang="cs-CZ" smtClean="0"/>
              <a:t>23.2.2012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pitchFamily="34" charset="0"/>
              </a:rPr>
              <a:t>Vytvořil Institut biostatistiky a analýz, Masarykova univerzita  J. Jarkovský, L. Dušek, M. Cvanová, T.Hodásová </a:t>
            </a: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000" dirty="0" smtClean="0"/>
              <a:t>Štvrtok 14:00-16:00</a:t>
            </a:r>
          </a:p>
          <a:p>
            <a:r>
              <a:rPr lang="sk-SK" sz="2000" dirty="0" smtClean="0"/>
              <a:t>IBA</a:t>
            </a:r>
            <a:endParaRPr lang="sk-SK" sz="20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Štatistika-cvičenia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 J. Jarkovský, L. Dušek, M. Cvanová, T.Hodásová </a:t>
            </a:r>
            <a:endParaRPr lang="cs-CZ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Správa a práce s tabulárními daty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Řazení dat, výběry z dat, přehledy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Formátování a přehledné zobrazení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Zobrazení dat ve formě grafů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Různé druhy výpočtů pomocí zabudovaných funkcí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tiskových sestav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Makra – zautomatizování častých činností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aplikací (</a:t>
            </a:r>
            <a:r>
              <a:rPr lang="cs-CZ" sz="1600" dirty="0" err="1" smtClean="0">
                <a:solidFill>
                  <a:srgbClr val="000000"/>
                </a:solidFill>
              </a:rPr>
              <a:t>Visual</a:t>
            </a:r>
            <a:r>
              <a:rPr lang="cs-CZ" sz="1600" dirty="0" smtClean="0">
                <a:solidFill>
                  <a:srgbClr val="000000"/>
                </a:solidFill>
              </a:rPr>
              <a:t> Basic </a:t>
            </a:r>
            <a:r>
              <a:rPr lang="cs-CZ" sz="1600" dirty="0" err="1" smtClean="0">
                <a:solidFill>
                  <a:srgbClr val="000000"/>
                </a:solidFill>
              </a:rPr>
              <a:t>for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Aplications</a:t>
            </a:r>
            <a:r>
              <a:rPr lang="cs-CZ" sz="16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076700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1557338"/>
            <a:ext cx="3162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652963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221163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 smtClean="0"/>
              <a:t> import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 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lvl="1"/>
            <a:r>
              <a:rPr lang="cs-CZ" sz="1700" dirty="0" smtClean="0"/>
              <a:t> využití textových souborů jako kompatibilního formátu pro přenos dat mezi různými aplikacemi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! 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596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Osnova </a:t>
            </a:r>
            <a:r>
              <a:rPr lang="cs-CZ" dirty="0" err="1" smtClean="0"/>
              <a:t>predmetu</a:t>
            </a:r>
            <a:endParaRPr lang="cs-CZ" dirty="0" smtClean="0"/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5048272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Excel – </a:t>
            </a:r>
            <a:r>
              <a:rPr lang="cs-CZ" sz="2000" dirty="0" err="1" smtClean="0"/>
              <a:t>ukladanie</a:t>
            </a:r>
            <a:r>
              <a:rPr lang="cs-CZ" sz="2000" dirty="0" smtClean="0"/>
              <a:t> dát, možnosti programu.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Excel – popisné </a:t>
            </a:r>
            <a:r>
              <a:rPr lang="cs-CZ" sz="2000" dirty="0" err="1" smtClean="0"/>
              <a:t>štatistiky</a:t>
            </a:r>
            <a:r>
              <a:rPr lang="cs-CZ" sz="2000" dirty="0" smtClean="0"/>
              <a:t> a </a:t>
            </a:r>
            <a:r>
              <a:rPr lang="cs-CZ" sz="2000" dirty="0" err="1" smtClean="0"/>
              <a:t>funkcie</a:t>
            </a:r>
            <a:r>
              <a:rPr lang="cs-CZ" sz="2000" dirty="0" smtClean="0"/>
              <a:t>, grafy.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Excel – </a:t>
            </a:r>
            <a:r>
              <a:rPr lang="cs-CZ" sz="2000" dirty="0" err="1" smtClean="0"/>
              <a:t>kontingenčné</a:t>
            </a:r>
            <a:r>
              <a:rPr lang="cs-CZ" sz="2000" dirty="0" smtClean="0"/>
              <a:t> </a:t>
            </a:r>
            <a:r>
              <a:rPr lang="cs-CZ" sz="2000" dirty="0" err="1" smtClean="0"/>
              <a:t>tabuľky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Dotazník.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</a:t>
            </a:r>
            <a:r>
              <a:rPr lang="cs-CZ" sz="2000" dirty="0" err="1" smtClean="0"/>
              <a:t>zoznámenie</a:t>
            </a:r>
            <a:r>
              <a:rPr lang="cs-CZ" sz="2000" dirty="0" smtClean="0"/>
              <a:t> s </a:t>
            </a:r>
            <a:r>
              <a:rPr lang="cs-CZ" sz="2000" dirty="0" err="1" smtClean="0"/>
              <a:t>programom</a:t>
            </a:r>
            <a:r>
              <a:rPr lang="cs-CZ" sz="2000" dirty="0" smtClean="0"/>
              <a:t> </a:t>
            </a:r>
            <a:r>
              <a:rPr lang="cs-CZ" sz="2000" dirty="0" smtClean="0"/>
              <a:t>a jeho </a:t>
            </a:r>
            <a:r>
              <a:rPr lang="cs-CZ" sz="2000" dirty="0" err="1" smtClean="0"/>
              <a:t>inštalácia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základné popisné </a:t>
            </a:r>
            <a:r>
              <a:rPr lang="cs-CZ" sz="2000" dirty="0" err="1" smtClean="0"/>
              <a:t>štatistiky</a:t>
            </a:r>
            <a:r>
              <a:rPr lang="cs-CZ" sz="2000" dirty="0" smtClean="0"/>
              <a:t>, grafy, trocha </a:t>
            </a:r>
            <a:r>
              <a:rPr lang="cs-CZ" sz="2000" dirty="0" err="1" smtClean="0"/>
              <a:t>teórie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odhady a </a:t>
            </a:r>
            <a:r>
              <a:rPr lang="cs-CZ" sz="2000" dirty="0" err="1" smtClean="0"/>
              <a:t>teória</a:t>
            </a:r>
            <a:r>
              <a:rPr lang="cs-CZ" sz="2000" dirty="0" smtClean="0"/>
              <a:t> </a:t>
            </a:r>
            <a:r>
              <a:rPr lang="cs-CZ" sz="2000" dirty="0" err="1" smtClean="0"/>
              <a:t>testovania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1- a 2-</a:t>
            </a:r>
            <a:r>
              <a:rPr lang="cs-CZ" sz="2000" dirty="0" err="1" smtClean="0"/>
              <a:t>výberové</a:t>
            </a:r>
            <a:r>
              <a:rPr lang="cs-CZ" sz="2000" dirty="0" smtClean="0"/>
              <a:t> testy.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</a:t>
            </a:r>
            <a:r>
              <a:rPr lang="cs-CZ" sz="2000" dirty="0" err="1" smtClean="0"/>
              <a:t>kontingenčné</a:t>
            </a:r>
            <a:r>
              <a:rPr lang="cs-CZ" sz="2000" dirty="0" smtClean="0"/>
              <a:t> </a:t>
            </a:r>
            <a:r>
              <a:rPr lang="cs-CZ" sz="2000" dirty="0" err="1" smtClean="0"/>
              <a:t>tabuľky</a:t>
            </a:r>
            <a:r>
              <a:rPr lang="cs-CZ" sz="2000" dirty="0" smtClean="0"/>
              <a:t> – testy. 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ANOVA a </a:t>
            </a:r>
            <a:r>
              <a:rPr lang="cs-CZ" sz="2000" dirty="0" err="1" smtClean="0"/>
              <a:t>korelácia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</a:t>
            </a:r>
            <a:r>
              <a:rPr lang="cs-CZ" sz="2000" dirty="0" err="1" smtClean="0"/>
              <a:t>opakovanie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err="1" smtClean="0"/>
              <a:t>Záverečný</a:t>
            </a:r>
            <a:r>
              <a:rPr lang="cs-CZ" sz="2000" dirty="0" smtClean="0"/>
              <a:t> test.</a:t>
            </a:r>
          </a:p>
          <a:p>
            <a:pPr marL="514350" indent="-514350">
              <a:buFont typeface="+mj-lt"/>
              <a:buAutoNum type="arabicParenR"/>
            </a:pPr>
            <a:endParaRPr lang="cs-CZ" dirty="0" smtClean="0"/>
          </a:p>
          <a:p>
            <a:pPr marL="514350" indent="-514350">
              <a:buFont typeface="+mj-lt"/>
              <a:buAutoNum type="arabicParenR"/>
            </a:pPr>
            <a:endParaRPr lang="cs-CZ" dirty="0" smtClean="0"/>
          </a:p>
          <a:p>
            <a:pPr marL="514350" indent="-514350">
              <a:buFont typeface="+mj-lt"/>
              <a:buAutoNum type="arabicParenR"/>
            </a:pPr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p:oleObj spid="_x0000_s1026" name="Visio" r:id="rId3" imgW="495148" imgH="448170" progId="">
              <p:embed/>
            </p:oleObj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dirty="0" smtClean="0"/>
              <a:t>U sloupců použitých pro filtraci jsou rozbalovací seznamy zbarveny modře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Vytvořil Institut biostatistiky a analýz, Masarykova univerzita  J. Jarkovský, L. Dušek, M. Cvanová, T.Hodásová 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r>
              <a:rPr lang="cs-CZ" dirty="0" smtClean="0"/>
              <a:t>Neméně důležité je věnovat pozornost čištění dat předcházející vlastní analýze. Každá chyba, která vznikne nebo není nalezeno ve fázi přípravy dat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82688"/>
            <a:ext cx="83820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5074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</a:t>
            </a:r>
          </a:p>
          <a:p>
            <a:r>
              <a:rPr lang="cs-CZ" sz="1800" dirty="0" smtClean="0"/>
              <a:t>Je vhodné rozmyslet si předem jak budou data ukládána</a:t>
            </a:r>
          </a:p>
          <a:p>
            <a:r>
              <a:rPr lang="cs-CZ" sz="1800" dirty="0" smtClean="0"/>
              <a:t>Pro počítačové zpracování dat je nezbytné ukládat data  v tabulární formě</a:t>
            </a:r>
          </a:p>
          <a:p>
            <a:r>
              <a:rPr lang="cs-CZ" sz="1800" dirty="0" smtClean="0"/>
              <a:t>Nejvhodnějším způsobem je uložení dat ve formě databázové tabulky</a:t>
            </a:r>
          </a:p>
          <a:p>
            <a:pPr lvl="1"/>
            <a:r>
              <a:rPr lang="cs-CZ" sz="1600" dirty="0" smtClean="0"/>
              <a:t>Každý sloupec obsahuje pouze jediný typ dat, identifikovaný hlavičkou sloupce</a:t>
            </a:r>
          </a:p>
          <a:p>
            <a:pPr lvl="1"/>
            <a:r>
              <a:rPr lang="cs-CZ" sz="1600" dirty="0" smtClean="0"/>
              <a:t>Každý řádek obsahuje minimální jednotku dat (např. pacient, jedna návštěva pacienta apod.)</a:t>
            </a:r>
          </a:p>
          <a:p>
            <a:pPr lvl="1"/>
            <a:r>
              <a:rPr lang="cs-CZ" sz="1600" dirty="0" smtClean="0"/>
              <a:t>Je nepřípustné kombinovat v jednom sloupci číselné a textové hodnoty</a:t>
            </a:r>
          </a:p>
          <a:p>
            <a:pPr lvl="1"/>
            <a:r>
              <a:rPr lang="cs-CZ" sz="1600" dirty="0" smtClean="0"/>
              <a:t>Komentáře jsou uloženy v samostatných sloupcích</a:t>
            </a:r>
          </a:p>
          <a:p>
            <a:pPr lvl="1"/>
            <a:r>
              <a:rPr lang="cs-CZ" sz="1600" dirty="0" smtClean="0"/>
              <a:t>U textových dat nezbytné kontrolovat překlepy v názvech kategorií</a:t>
            </a:r>
          </a:p>
          <a:p>
            <a:pPr lvl="1"/>
            <a:r>
              <a:rPr lang="cs-CZ" sz="1600" dirty="0" smtClean="0"/>
              <a:t>Specifickým typem dat jsou </a:t>
            </a:r>
            <a:r>
              <a:rPr lang="cs-CZ" sz="1600" dirty="0" err="1" smtClean="0"/>
              <a:t>datumy</a:t>
            </a:r>
            <a:r>
              <a:rPr lang="cs-CZ" sz="1600" dirty="0" smtClean="0"/>
              <a:t> u nichž je nezbytné kontrolovat, zda jsou </a:t>
            </a:r>
            <a:r>
              <a:rPr lang="cs-CZ" sz="1600" dirty="0" err="1" smtClean="0"/>
              <a:t>datumy</a:t>
            </a:r>
            <a:r>
              <a:rPr lang="cs-CZ" sz="1600" dirty="0" smtClean="0"/>
              <a:t> uloženy v korektním formátu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</a:t>
            </a:r>
          </a:p>
          <a:p>
            <a:r>
              <a:rPr lang="cs-CZ" sz="1800" dirty="0" smtClean="0"/>
              <a:t>Pro základní uložení a čištění dat menšího rozsahu je možné využít aplikací MS Office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00174"/>
            <a:ext cx="8507412" cy="4589476"/>
          </a:xfrm>
          <a:noFill/>
        </p:spPr>
        <p:txBody>
          <a:bodyPr/>
          <a:lstStyle/>
          <a:p>
            <a:r>
              <a:rPr lang="cs-CZ" sz="2000" dirty="0" err="1" smtClean="0"/>
              <a:t>Nominálne</a:t>
            </a:r>
            <a:r>
              <a:rPr lang="cs-CZ" sz="2000" dirty="0" smtClean="0"/>
              <a:t> – </a:t>
            </a:r>
            <a:r>
              <a:rPr lang="cs-CZ" sz="2000" dirty="0" err="1" smtClean="0"/>
              <a:t>majú</a:t>
            </a:r>
            <a:r>
              <a:rPr lang="cs-CZ" sz="2000" dirty="0" smtClean="0"/>
              <a:t> význam </a:t>
            </a:r>
            <a:r>
              <a:rPr lang="cs-CZ" sz="2000" dirty="0" err="1" smtClean="0"/>
              <a:t>určitej</a:t>
            </a:r>
            <a:r>
              <a:rPr lang="cs-CZ" sz="2000" dirty="0" smtClean="0"/>
              <a:t> kvality, </a:t>
            </a:r>
            <a:r>
              <a:rPr lang="cs-CZ" sz="2000" dirty="0" err="1" smtClean="0"/>
              <a:t>nie</a:t>
            </a:r>
            <a:r>
              <a:rPr lang="cs-CZ" sz="2000" dirty="0" smtClean="0"/>
              <a:t> </a:t>
            </a:r>
            <a:r>
              <a:rPr lang="cs-CZ" sz="2000" dirty="0" err="1" smtClean="0"/>
              <a:t>sú</a:t>
            </a:r>
            <a:r>
              <a:rPr lang="cs-CZ" sz="2000" dirty="0" smtClean="0"/>
              <a:t> </a:t>
            </a:r>
            <a:r>
              <a:rPr lang="cs-CZ" sz="2000" dirty="0" err="1" smtClean="0"/>
              <a:t>usporiadané</a:t>
            </a:r>
            <a:r>
              <a:rPr lang="cs-CZ" sz="2000" dirty="0" smtClean="0"/>
              <a:t> a teda </a:t>
            </a:r>
            <a:r>
              <a:rPr lang="cs-CZ" sz="2000" dirty="0" err="1" smtClean="0"/>
              <a:t>sa</a:t>
            </a:r>
            <a:r>
              <a:rPr lang="cs-CZ" sz="2000" dirty="0" smtClean="0"/>
              <a:t> </a:t>
            </a:r>
            <a:r>
              <a:rPr lang="cs-CZ" sz="2000" dirty="0" err="1" smtClean="0"/>
              <a:t>nedajú</a:t>
            </a:r>
            <a:r>
              <a:rPr lang="cs-CZ" sz="2000" dirty="0" smtClean="0"/>
              <a:t> </a:t>
            </a:r>
            <a:r>
              <a:rPr lang="cs-CZ" sz="2000" dirty="0" err="1" smtClean="0"/>
              <a:t>porovnávať</a:t>
            </a:r>
            <a:r>
              <a:rPr lang="cs-CZ" sz="2000" dirty="0" smtClean="0"/>
              <a:t>, </a:t>
            </a:r>
            <a:r>
              <a:rPr lang="cs-CZ" sz="2000" dirty="0" err="1" smtClean="0"/>
              <a:t>zvyčajne</a:t>
            </a:r>
            <a:r>
              <a:rPr lang="cs-CZ" sz="2000" dirty="0" smtClean="0"/>
              <a:t> </a:t>
            </a:r>
            <a:r>
              <a:rPr lang="cs-CZ" sz="2000" dirty="0" err="1" smtClean="0"/>
              <a:t>výber</a:t>
            </a:r>
            <a:r>
              <a:rPr lang="cs-CZ" sz="2000" dirty="0" smtClean="0"/>
              <a:t> z </a:t>
            </a:r>
            <a:r>
              <a:rPr lang="cs-CZ" sz="2000" dirty="0" err="1" smtClean="0"/>
              <a:t>konečnej</a:t>
            </a:r>
            <a:r>
              <a:rPr lang="cs-CZ" sz="2000" dirty="0" smtClean="0"/>
              <a:t> množiny, </a:t>
            </a:r>
            <a:r>
              <a:rPr lang="cs-CZ" sz="2000" dirty="0" err="1" smtClean="0"/>
              <a:t>kódovanie</a:t>
            </a:r>
            <a:r>
              <a:rPr lang="cs-CZ" sz="2000" dirty="0" smtClean="0"/>
              <a:t> </a:t>
            </a:r>
            <a:r>
              <a:rPr lang="cs-CZ" sz="2000" dirty="0" err="1" smtClean="0"/>
              <a:t>číslom</a:t>
            </a:r>
            <a:r>
              <a:rPr lang="cs-CZ" sz="2000" dirty="0" smtClean="0"/>
              <a:t> </a:t>
            </a:r>
            <a:r>
              <a:rPr lang="cs-CZ" sz="2000" dirty="0" err="1" smtClean="0"/>
              <a:t>nedáva</a:t>
            </a:r>
            <a:r>
              <a:rPr lang="cs-CZ" sz="2000" dirty="0" smtClean="0"/>
              <a:t> </a:t>
            </a:r>
            <a:r>
              <a:rPr lang="cs-CZ" sz="2000" dirty="0" err="1" smtClean="0"/>
              <a:t>usporiadanie</a:t>
            </a:r>
            <a:r>
              <a:rPr lang="cs-CZ" sz="2000" dirty="0" smtClean="0"/>
              <a:t> , hodnotí </a:t>
            </a:r>
            <a:r>
              <a:rPr lang="cs-CZ" sz="2000" dirty="0" err="1" smtClean="0"/>
              <a:t>sa</a:t>
            </a:r>
            <a:r>
              <a:rPr lang="cs-CZ" sz="2000" dirty="0" smtClean="0"/>
              <a:t> </a:t>
            </a:r>
            <a:r>
              <a:rPr lang="cs-CZ" sz="2000" dirty="0" err="1" smtClean="0"/>
              <a:t>četnosť</a:t>
            </a:r>
            <a:r>
              <a:rPr lang="cs-CZ" sz="2000" dirty="0" smtClean="0"/>
              <a:t> ,                                                                                                                            ( </a:t>
            </a:r>
            <a:r>
              <a:rPr lang="cs-CZ" sz="2000" dirty="0" err="1" smtClean="0"/>
              <a:t>napr</a:t>
            </a:r>
            <a:r>
              <a:rPr lang="cs-CZ" sz="2000" dirty="0" smtClean="0"/>
              <a:t>. </a:t>
            </a:r>
            <a:r>
              <a:rPr lang="cs-CZ" sz="2000" dirty="0" err="1" smtClean="0"/>
              <a:t>farba</a:t>
            </a:r>
            <a:r>
              <a:rPr lang="cs-CZ" sz="2000" dirty="0" smtClean="0"/>
              <a:t> očí, </a:t>
            </a:r>
            <a:r>
              <a:rPr lang="cs-CZ" sz="2000" dirty="0" err="1" smtClean="0"/>
              <a:t>krvná</a:t>
            </a:r>
            <a:r>
              <a:rPr lang="cs-CZ" sz="2000" dirty="0" smtClean="0"/>
              <a:t> skupina, rodinný stav).                       </a:t>
            </a:r>
          </a:p>
          <a:p>
            <a:r>
              <a:rPr lang="cs-CZ" sz="2000" dirty="0" smtClean="0"/>
              <a:t>Dichotomické – </a:t>
            </a:r>
            <a:r>
              <a:rPr lang="cs-CZ" sz="2000" dirty="0" err="1" smtClean="0"/>
              <a:t>špeciálny</a:t>
            </a:r>
            <a:r>
              <a:rPr lang="cs-CZ" sz="2000" dirty="0" smtClean="0"/>
              <a:t> </a:t>
            </a:r>
            <a:r>
              <a:rPr lang="cs-CZ" sz="2000" dirty="0" err="1" smtClean="0"/>
              <a:t>prípad</a:t>
            </a:r>
            <a:r>
              <a:rPr lang="cs-CZ" sz="2000" dirty="0" smtClean="0"/>
              <a:t> </a:t>
            </a:r>
            <a:r>
              <a:rPr lang="cs-CZ" sz="2000" dirty="0" err="1" smtClean="0"/>
              <a:t>nominálnych</a:t>
            </a:r>
            <a:r>
              <a:rPr lang="cs-CZ" sz="2000" dirty="0" smtClean="0"/>
              <a:t>, </a:t>
            </a:r>
            <a:r>
              <a:rPr lang="cs-CZ" sz="2000" dirty="0" err="1" smtClean="0"/>
              <a:t>kedy</a:t>
            </a:r>
            <a:r>
              <a:rPr lang="cs-CZ" sz="2000" dirty="0" smtClean="0"/>
              <a:t> máme na </a:t>
            </a:r>
            <a:r>
              <a:rPr lang="cs-CZ" sz="2000" dirty="0" err="1" smtClean="0"/>
              <a:t>výber</a:t>
            </a:r>
            <a:r>
              <a:rPr lang="cs-CZ" sz="2000" dirty="0" smtClean="0"/>
              <a:t> len z možností ano-</a:t>
            </a:r>
            <a:r>
              <a:rPr lang="cs-CZ" sz="2000" dirty="0" err="1" smtClean="0"/>
              <a:t>nie</a:t>
            </a:r>
            <a:r>
              <a:rPr lang="cs-CZ" sz="2000" dirty="0" smtClean="0"/>
              <a:t>.</a:t>
            </a:r>
          </a:p>
          <a:p>
            <a:r>
              <a:rPr lang="cs-CZ" sz="2000" dirty="0" err="1" smtClean="0"/>
              <a:t>Ordinálne</a:t>
            </a:r>
            <a:r>
              <a:rPr lang="cs-CZ" sz="2000" dirty="0" smtClean="0"/>
              <a:t> – </a:t>
            </a:r>
            <a:r>
              <a:rPr lang="cs-CZ" sz="2000" dirty="0" err="1" smtClean="0"/>
              <a:t>nominálne</a:t>
            </a:r>
            <a:r>
              <a:rPr lang="cs-CZ" sz="2000" dirty="0" smtClean="0"/>
              <a:t> znaky, </a:t>
            </a:r>
            <a:r>
              <a:rPr lang="cs-CZ" sz="2000" dirty="0" err="1" smtClean="0"/>
              <a:t>ktorých</a:t>
            </a:r>
            <a:r>
              <a:rPr lang="cs-CZ" sz="2000" dirty="0" smtClean="0"/>
              <a:t> hodnoty </a:t>
            </a:r>
            <a:r>
              <a:rPr lang="cs-CZ" sz="2000" dirty="0" err="1" smtClean="0"/>
              <a:t>sa</a:t>
            </a:r>
            <a:r>
              <a:rPr lang="cs-CZ" sz="2000" dirty="0" smtClean="0"/>
              <a:t> </a:t>
            </a:r>
            <a:r>
              <a:rPr lang="cs-CZ" sz="2000" dirty="0" err="1" smtClean="0"/>
              <a:t>dajú</a:t>
            </a:r>
            <a:r>
              <a:rPr lang="cs-CZ" sz="2000" dirty="0" smtClean="0"/>
              <a:t> </a:t>
            </a:r>
            <a:r>
              <a:rPr lang="cs-CZ" sz="2000" dirty="0" err="1" smtClean="0"/>
              <a:t>prirodzene</a:t>
            </a:r>
            <a:r>
              <a:rPr lang="cs-CZ" sz="2000" dirty="0" smtClean="0"/>
              <a:t> </a:t>
            </a:r>
            <a:r>
              <a:rPr lang="cs-CZ" sz="2000" dirty="0" err="1" smtClean="0"/>
              <a:t>usporiadať</a:t>
            </a:r>
            <a:r>
              <a:rPr lang="cs-CZ" sz="2000" dirty="0" smtClean="0"/>
              <a:t>                      ( </a:t>
            </a:r>
            <a:r>
              <a:rPr lang="cs-CZ" sz="2000" dirty="0" err="1" smtClean="0"/>
              <a:t>napr</a:t>
            </a:r>
            <a:r>
              <a:rPr lang="cs-CZ" sz="2000" dirty="0" smtClean="0"/>
              <a:t>. </a:t>
            </a:r>
            <a:r>
              <a:rPr lang="cs-CZ" sz="2000" dirty="0" err="1" smtClean="0"/>
              <a:t>n</a:t>
            </a:r>
            <a:r>
              <a:rPr lang="cs-CZ" sz="2000" dirty="0" err="1" smtClean="0"/>
              <a:t>ajvyššie</a:t>
            </a:r>
            <a:r>
              <a:rPr lang="cs-CZ" sz="2000" dirty="0" smtClean="0"/>
              <a:t> </a:t>
            </a:r>
            <a:r>
              <a:rPr lang="cs-CZ" sz="2000" dirty="0" err="1" smtClean="0"/>
              <a:t>dosiahnuté</a:t>
            </a:r>
            <a:r>
              <a:rPr lang="cs-CZ" sz="2000" dirty="0" smtClean="0"/>
              <a:t> </a:t>
            </a:r>
            <a:r>
              <a:rPr lang="cs-CZ" sz="2000" dirty="0" err="1" smtClean="0"/>
              <a:t>vzdelanie</a:t>
            </a:r>
            <a:r>
              <a:rPr lang="cs-CZ" sz="2000" dirty="0" smtClean="0"/>
              <a:t>, </a:t>
            </a:r>
            <a:r>
              <a:rPr lang="cs-CZ" sz="2000" dirty="0" err="1" smtClean="0"/>
              <a:t>hodnosť</a:t>
            </a:r>
            <a:r>
              <a:rPr lang="cs-CZ" sz="2000" dirty="0" smtClean="0"/>
              <a:t> u vojska).</a:t>
            </a:r>
          </a:p>
          <a:p>
            <a:r>
              <a:rPr lang="cs-CZ" sz="2000" dirty="0" smtClean="0"/>
              <a:t>Intervalové – číselné hodnoty, </a:t>
            </a:r>
            <a:r>
              <a:rPr lang="cs-CZ" sz="2000" dirty="0" err="1" smtClean="0"/>
              <a:t>ktoré</a:t>
            </a:r>
            <a:r>
              <a:rPr lang="cs-CZ" sz="2000" dirty="0" smtClean="0"/>
              <a:t> </a:t>
            </a:r>
            <a:r>
              <a:rPr lang="cs-CZ" sz="2000" dirty="0" err="1" smtClean="0"/>
              <a:t>sú</a:t>
            </a:r>
            <a:r>
              <a:rPr lang="cs-CZ" sz="2000" dirty="0" smtClean="0"/>
              <a:t> </a:t>
            </a:r>
            <a:r>
              <a:rPr lang="cs-CZ" sz="2000" dirty="0" err="1" smtClean="0"/>
              <a:t>usporiadané</a:t>
            </a:r>
            <a:r>
              <a:rPr lang="cs-CZ" sz="2000" dirty="0" smtClean="0"/>
              <a:t> a </a:t>
            </a:r>
            <a:r>
              <a:rPr lang="cs-CZ" sz="2000" dirty="0" err="1" smtClean="0"/>
              <a:t>vieme</a:t>
            </a:r>
            <a:r>
              <a:rPr lang="cs-CZ" sz="2000" dirty="0" smtClean="0"/>
              <a:t> </a:t>
            </a:r>
            <a:r>
              <a:rPr lang="cs-CZ" sz="2000" dirty="0" err="1" smtClean="0"/>
              <a:t>určiť</a:t>
            </a:r>
            <a:r>
              <a:rPr lang="cs-CZ" sz="2000" dirty="0" smtClean="0"/>
              <a:t> </a:t>
            </a:r>
            <a:r>
              <a:rPr lang="cs-CZ" sz="2000" dirty="0" err="1" smtClean="0"/>
              <a:t>ich</a:t>
            </a:r>
            <a:r>
              <a:rPr lang="cs-CZ" sz="2000" dirty="0" smtClean="0"/>
              <a:t> </a:t>
            </a:r>
            <a:r>
              <a:rPr lang="cs-CZ" sz="2000" dirty="0" err="1" smtClean="0"/>
              <a:t>vzdialenosť</a:t>
            </a:r>
            <a:r>
              <a:rPr lang="cs-CZ" sz="2000" dirty="0" smtClean="0"/>
              <a:t> (</a:t>
            </a:r>
            <a:r>
              <a:rPr lang="cs-CZ" sz="2000" dirty="0" err="1" smtClean="0"/>
              <a:t>napr</a:t>
            </a:r>
            <a:r>
              <a:rPr lang="cs-CZ" sz="2000" dirty="0" smtClean="0"/>
              <a:t>. </a:t>
            </a:r>
            <a:r>
              <a:rPr lang="cs-CZ" sz="2000" dirty="0" smtClean="0"/>
              <a:t>t</a:t>
            </a:r>
            <a:r>
              <a:rPr lang="cs-CZ" sz="2000" dirty="0" smtClean="0"/>
              <a:t>eplota v °C).</a:t>
            </a:r>
          </a:p>
          <a:p>
            <a:r>
              <a:rPr lang="cs-CZ" sz="2000" dirty="0" err="1" smtClean="0"/>
              <a:t>Pomerové</a:t>
            </a:r>
            <a:r>
              <a:rPr lang="cs-CZ" sz="2000" dirty="0" smtClean="0"/>
              <a:t> – hodnoty </a:t>
            </a:r>
            <a:r>
              <a:rPr lang="cs-CZ" sz="2000" dirty="0" err="1" smtClean="0"/>
              <a:t>sa</a:t>
            </a:r>
            <a:r>
              <a:rPr lang="cs-CZ" sz="2000" dirty="0" smtClean="0"/>
              <a:t> </a:t>
            </a:r>
            <a:r>
              <a:rPr lang="cs-CZ" sz="2000" dirty="0" err="1" smtClean="0"/>
              <a:t>vzťahujú</a:t>
            </a:r>
            <a:r>
              <a:rPr lang="cs-CZ" sz="2000" dirty="0" smtClean="0"/>
              <a:t> k </a:t>
            </a:r>
            <a:r>
              <a:rPr lang="cs-CZ" sz="2000" dirty="0" err="1" smtClean="0"/>
              <a:t>určitej</a:t>
            </a:r>
            <a:r>
              <a:rPr lang="cs-CZ" sz="2000" dirty="0" smtClean="0"/>
              <a:t> </a:t>
            </a:r>
            <a:r>
              <a:rPr lang="cs-CZ" sz="2000" dirty="0" err="1" smtClean="0"/>
              <a:t>dohodnutej</a:t>
            </a:r>
            <a:r>
              <a:rPr lang="cs-CZ" sz="2000" dirty="0" smtClean="0"/>
              <a:t> </a:t>
            </a:r>
            <a:r>
              <a:rPr lang="cs-CZ" sz="2000" dirty="0" err="1" smtClean="0"/>
              <a:t>jednotke</a:t>
            </a:r>
            <a:r>
              <a:rPr lang="cs-CZ" sz="2000" dirty="0" smtClean="0"/>
              <a:t>, </a:t>
            </a:r>
            <a:r>
              <a:rPr lang="cs-CZ" sz="2000" dirty="0" err="1" smtClean="0"/>
              <a:t>sú</a:t>
            </a:r>
            <a:r>
              <a:rPr lang="cs-CZ" sz="2000" dirty="0" smtClean="0"/>
              <a:t> to jej násobky , </a:t>
            </a:r>
            <a:r>
              <a:rPr lang="cs-CZ" sz="2000" dirty="0" err="1" smtClean="0"/>
              <a:t>môžeme</a:t>
            </a:r>
            <a:r>
              <a:rPr lang="en-US" sz="2000" dirty="0" smtClean="0"/>
              <a:t> </a:t>
            </a:r>
            <a:r>
              <a:rPr lang="en-US" sz="2000" dirty="0" smtClean="0"/>
              <a:t>+, - , *,/ ,  </a:t>
            </a:r>
            <a:r>
              <a:rPr lang="cs-CZ" sz="2000" dirty="0" smtClean="0"/>
              <a:t>(</a:t>
            </a:r>
            <a:r>
              <a:rPr lang="cs-CZ" sz="2000" dirty="0" err="1" smtClean="0"/>
              <a:t>napr</a:t>
            </a:r>
            <a:r>
              <a:rPr lang="cs-CZ" sz="2000" dirty="0" smtClean="0"/>
              <a:t>. </a:t>
            </a:r>
            <a:r>
              <a:rPr lang="en-US" sz="2000" dirty="0" err="1" smtClean="0"/>
              <a:t>f</a:t>
            </a:r>
            <a:r>
              <a:rPr lang="en-US" sz="2000" dirty="0" err="1" smtClean="0"/>
              <a:t>yz</a:t>
            </a:r>
            <a:r>
              <a:rPr lang="en-US" sz="2000" dirty="0" smtClean="0"/>
              <a:t>. </a:t>
            </a:r>
            <a:r>
              <a:rPr lang="en-US" sz="2000" dirty="0" err="1" smtClean="0"/>
              <a:t>Jednotky</a:t>
            </a:r>
            <a:r>
              <a:rPr lang="en-US" sz="2000" dirty="0" smtClean="0"/>
              <a:t> SI</a:t>
            </a:r>
            <a:r>
              <a:rPr lang="cs-CZ" sz="2000" dirty="0" smtClean="0"/>
              <a:t>). 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Typy dát</a:t>
            </a:r>
            <a:endParaRPr lang="cs-CZ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00174"/>
            <a:ext cx="8507412" cy="4589476"/>
          </a:xfrm>
          <a:noFill/>
        </p:spPr>
        <p:txBody>
          <a:bodyPr/>
          <a:lstStyle/>
          <a:p>
            <a:r>
              <a:rPr lang="en-US" sz="2000" dirty="0" err="1" smtClean="0"/>
              <a:t>Spojit</a:t>
            </a:r>
            <a:r>
              <a:rPr lang="sk-SK" sz="2000" dirty="0" smtClean="0"/>
              <a:t>é – nadobúdajú akékoľvek hodnoty v závislosti na jednotkách, ak  potrebujeme zmeniť na diskrétne, tak si určíme intervaly. (napr. BMI -</a:t>
            </a:r>
            <a:r>
              <a:rPr lang="en-US" sz="2000" dirty="0" smtClean="0"/>
              <a:t>&gt; </a:t>
            </a:r>
            <a:r>
              <a:rPr lang="sk-SK" sz="2000" dirty="0" smtClean="0"/>
              <a:t>podváha, normálna, nadváha)</a:t>
            </a:r>
          </a:p>
          <a:p>
            <a:r>
              <a:rPr lang="sk-SK" sz="2000" dirty="0" smtClean="0"/>
              <a:t>Diskrétne – konečný počet hodnôt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Typy dát II.</a:t>
            </a:r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928694"/>
          </a:xfrm>
        </p:spPr>
        <p:txBody>
          <a:bodyPr/>
          <a:lstStyle/>
          <a:p>
            <a:r>
              <a:rPr lang="sk-SK" dirty="0" smtClean="0"/>
              <a:t>Typy dát</a:t>
            </a:r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ministrativní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1670</Words>
  <Application>Microsoft Office PowerPoint</Application>
  <PresentationFormat>Předvádění na obrazovce (4:3)</PresentationFormat>
  <Paragraphs>215</Paragraphs>
  <Slides>23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Administrativní</vt:lpstr>
      <vt:lpstr>Visio</vt:lpstr>
      <vt:lpstr>Štatistika-cvičenia</vt:lpstr>
      <vt:lpstr>Osnova predmetu</vt:lpstr>
      <vt:lpstr>I. Příprava dat</vt:lpstr>
      <vt:lpstr>Anotace</vt:lpstr>
      <vt:lpstr>Snímek 5</vt:lpstr>
      <vt:lpstr>Zásady pro ukládání dat</vt:lpstr>
      <vt:lpstr>Typy dát</vt:lpstr>
      <vt:lpstr>Typy dát II.</vt:lpstr>
      <vt:lpstr>Typy dát</vt:lpstr>
      <vt:lpstr>Možnosti MS Excel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Automatické dokončování hodnot buněk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Tery</cp:lastModifiedBy>
  <cp:revision>53</cp:revision>
  <dcterms:created xsi:type="dcterms:W3CDTF">2011-03-03T07:28:24Z</dcterms:created>
  <dcterms:modified xsi:type="dcterms:W3CDTF">2012-02-23T11:22:24Z</dcterms:modified>
</cp:coreProperties>
</file>