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24" autoAdjust="0"/>
  </p:normalViewPr>
  <p:slideViewPr>
    <p:cSldViewPr showGuides="1">
      <p:cViewPr varScale="1">
        <p:scale>
          <a:sx n="69" d="100"/>
          <a:sy n="69" d="100"/>
        </p:scale>
        <p:origin x="-1416" y="-102"/>
      </p:cViewPr>
      <p:guideLst>
        <p:guide orient="horz" pos="2160"/>
        <p:guide pos="56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B3AB10-F3AF-48E8-920F-5154DD181DF9}" type="datetimeFigureOut">
              <a:rPr lang="cs-CZ" smtClean="0"/>
              <a:pPr/>
              <a:t>1.3.2012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41D7E-9663-4DEB-ADD0-65D9A9C194F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408712"/>
          </a:xfrm>
        </p:spPr>
        <p:txBody>
          <a:bodyPr>
            <a:noAutofit/>
          </a:bodyPr>
          <a:lstStyle/>
          <a:p>
            <a:pPr marL="571500" indent="-571500">
              <a:buNone/>
            </a:pPr>
            <a:r>
              <a:rPr lang="cs-CZ" sz="1600" dirty="0" smtClean="0"/>
              <a:t>I. Pomocí roztahování buněk </a:t>
            </a:r>
            <a:r>
              <a:rPr lang="en-US" sz="1600" dirty="0" smtClean="0"/>
              <a:t> </a:t>
            </a:r>
            <a:r>
              <a:rPr lang="cs-CZ" sz="1600" dirty="0" err="1" smtClean="0"/>
              <a:t>vyplnt</a:t>
            </a:r>
            <a:r>
              <a:rPr lang="en-US" sz="1600" dirty="0" smtClean="0"/>
              <a:t>e</a:t>
            </a:r>
            <a:r>
              <a:rPr lang="cs-CZ" sz="1600" dirty="0" smtClean="0"/>
              <a:t> </a:t>
            </a:r>
            <a:r>
              <a:rPr lang="cs-CZ" sz="1600" dirty="0" smtClean="0"/>
              <a:t>buňky čísly od 1 do 87</a:t>
            </a:r>
          </a:p>
          <a:p>
            <a:pPr marL="571500" indent="-571500">
              <a:buNone/>
            </a:pPr>
            <a:r>
              <a:rPr lang="cs-CZ" sz="1600" dirty="0" smtClean="0"/>
              <a:t>Příklad používání funkcí:</a:t>
            </a:r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II. Spoj příjmení a jméno do jednoho sloupce – spojování textu pomocí </a:t>
            </a:r>
            <a:r>
              <a:rPr lang="en-US" sz="1600" dirty="0" smtClean="0">
                <a:solidFill>
                  <a:srgbClr val="00B050"/>
                </a:solidFill>
              </a:rPr>
              <a:t>&amp;</a:t>
            </a:r>
            <a:r>
              <a:rPr lang="cs-CZ" sz="1600" dirty="0" smtClean="0"/>
              <a:t>;</a:t>
            </a:r>
            <a:r>
              <a:rPr lang="en-US" sz="1600" dirty="0" smtClean="0"/>
              <a:t> </a:t>
            </a:r>
            <a:r>
              <a:rPr lang="en-US" sz="1600" dirty="0" err="1" smtClean="0"/>
              <a:t>vk</a:t>
            </a:r>
            <a:r>
              <a:rPr lang="cs-CZ" sz="1600" dirty="0" err="1" smtClean="0"/>
              <a:t>ládání</a:t>
            </a:r>
            <a:r>
              <a:rPr lang="cs-CZ" sz="1600" dirty="0" smtClean="0"/>
              <a:t> textu do uvozovek „</a:t>
            </a:r>
            <a:r>
              <a:rPr lang="cs-CZ" sz="1600" i="1" dirty="0" smtClean="0"/>
              <a:t>text mezi spojovaná slova</a:t>
            </a:r>
            <a:r>
              <a:rPr lang="cs-CZ" sz="1600" dirty="0" smtClean="0"/>
              <a:t>“</a:t>
            </a:r>
            <a:br>
              <a:rPr lang="cs-CZ" sz="1600" dirty="0" smtClean="0"/>
            </a:br>
            <a:r>
              <a:rPr lang="cs-CZ" sz="1600" b="1" dirty="0" smtClean="0"/>
              <a:t>Vzoreček tažením (jako v příkladu I.)</a:t>
            </a:r>
            <a:br>
              <a:rPr lang="cs-CZ" sz="1600" b="1" dirty="0" smtClean="0"/>
            </a:br>
            <a:r>
              <a:rPr lang="cs-CZ" sz="1600" b="1" dirty="0" smtClean="0"/>
              <a:t>roztáhnu na celý sloupec datového souboru.</a:t>
            </a:r>
          </a:p>
          <a:p>
            <a:pPr marL="571500" indent="-571500">
              <a:buNone/>
            </a:pPr>
            <a:r>
              <a:rPr lang="cs-CZ" sz="1600" dirty="0" smtClean="0"/>
              <a:t>V. Spočítej délku hospitalizace z „1. kontrola“ a</a:t>
            </a:r>
            <a:br>
              <a:rPr lang="cs-CZ" sz="1600" dirty="0" smtClean="0"/>
            </a:br>
            <a:r>
              <a:rPr lang="cs-CZ" sz="1600" dirty="0" smtClean="0"/>
              <a:t>„poslední kontrola“</a:t>
            </a:r>
          </a:p>
          <a:p>
            <a:pPr marL="571500" indent="-571500">
              <a:buNone/>
            </a:pPr>
            <a:r>
              <a:rPr lang="cs-CZ" sz="1600" dirty="0" smtClean="0"/>
              <a:t>VI. Z data „poslední kontrola“ vyber rok (vyber funkci z Knihovny funkcí – Datum a čas), </a:t>
            </a:r>
            <a:r>
              <a:rPr lang="cs-CZ" sz="1600" dirty="0" smtClean="0"/>
              <a:t>viz</a:t>
            </a:r>
            <a:r>
              <a:rPr lang="en-US" sz="1600" dirty="0" smtClean="0"/>
              <a:t> </a:t>
            </a:r>
            <a:r>
              <a:rPr lang="en-US" sz="1600" dirty="0" err="1" smtClean="0"/>
              <a:t>druh</a:t>
            </a:r>
            <a:r>
              <a:rPr lang="sk-SK" sz="1600" dirty="0" smtClean="0"/>
              <a:t>á</a:t>
            </a:r>
            <a:r>
              <a:rPr lang="cs-CZ" sz="1600" dirty="0" smtClean="0"/>
              <a:t> </a:t>
            </a:r>
            <a:r>
              <a:rPr lang="cs-CZ" sz="1600" dirty="0" smtClean="0"/>
              <a:t>přednáška </a:t>
            </a:r>
            <a:r>
              <a:rPr lang="cs-CZ" sz="1600" dirty="0" smtClean="0"/>
              <a:t>.</a:t>
            </a:r>
            <a:endParaRPr lang="cs-CZ" sz="1600" dirty="0" smtClean="0"/>
          </a:p>
          <a:p>
            <a:pPr marL="571500" indent="-571500">
              <a:buNone/>
            </a:pPr>
            <a:r>
              <a:rPr lang="cs-CZ" sz="1600" dirty="0" smtClean="0"/>
              <a:t>VII.  Sloupec „nemocný“ překóduj pomocí funkce „když“:</a:t>
            </a:r>
            <a:br>
              <a:rPr lang="cs-CZ" sz="1600" dirty="0" smtClean="0"/>
            </a:br>
            <a:r>
              <a:rPr lang="cs-CZ" sz="1600" dirty="0" smtClean="0"/>
              <a:t>1	nemocný</a:t>
            </a:r>
            <a:br>
              <a:rPr lang="cs-CZ" sz="1600" dirty="0" smtClean="0"/>
            </a:br>
            <a:r>
              <a:rPr lang="cs-CZ" sz="1600" dirty="0" smtClean="0"/>
              <a:t>0	zdravý	</a:t>
            </a:r>
            <a:r>
              <a:rPr lang="cs-CZ" sz="1600" i="1" dirty="0" smtClean="0"/>
              <a:t> (pro nápovědu jdi na následující slide)</a:t>
            </a:r>
          </a:p>
          <a:p>
            <a:pPr marL="571500" indent="-571500">
              <a:buNone/>
            </a:pPr>
            <a:r>
              <a:rPr lang="cs-CZ" sz="1600" dirty="0" smtClean="0"/>
              <a:t>VIII.  Převeď výšku na metry</a:t>
            </a:r>
          </a:p>
          <a:p>
            <a:pPr marL="571500" indent="-571500">
              <a:buNone/>
            </a:pPr>
            <a:r>
              <a:rPr lang="cs-CZ" sz="1600" dirty="0" smtClean="0"/>
              <a:t>IX. Vypočítej BMI</a:t>
            </a:r>
          </a:p>
          <a:p>
            <a:pPr marL="571500" indent="-571500">
              <a:buNone/>
            </a:pPr>
            <a:r>
              <a:rPr lang="cs-CZ" sz="1600" dirty="0" smtClean="0"/>
              <a:t>X. Spočítej k jaké změnu „tepu před“ a „po“ došlo (např. léčbě nebo podání léku); </a:t>
            </a:r>
            <a:r>
              <a:rPr lang="cs-CZ" sz="1600" i="1" dirty="0" smtClean="0"/>
              <a:t>pozor na správné pořadí při odečítání</a:t>
            </a:r>
          </a:p>
          <a:p>
            <a:pPr marL="571500" indent="-571500">
              <a:buNone/>
            </a:pPr>
            <a:r>
              <a:rPr lang="cs-CZ" sz="1600" dirty="0" smtClean="0"/>
              <a:t>XI. Spočítej počet oblíbených činností (sloupec U-Y)</a:t>
            </a:r>
          </a:p>
          <a:p>
            <a:pPr marL="571500" indent="-571500">
              <a:buNone/>
            </a:pPr>
            <a:r>
              <a:rPr lang="cs-CZ" sz="1600" dirty="0" smtClean="0"/>
              <a:t>XII. Spočítej minimální, maximální a průměrnou hodnotu leukocytů </a:t>
            </a:r>
            <a:r>
              <a:rPr lang="cs-CZ" sz="1600" i="1" dirty="0" smtClean="0"/>
              <a:t>(do vzorečku je nutné zahrnout celý sloupec pro leukocyty)</a:t>
            </a:r>
            <a:r>
              <a:rPr lang="cs-CZ" sz="1600" dirty="0" smtClean="0"/>
              <a:t> – funkce z knihovny </a:t>
            </a:r>
            <a:r>
              <a:rPr lang="cs-CZ" sz="1600" i="1" dirty="0" smtClean="0"/>
              <a:t>statistické</a:t>
            </a:r>
          </a:p>
        </p:txBody>
      </p:sp>
      <p:grpSp>
        <p:nvGrpSpPr>
          <p:cNvPr id="27" name="Skupina 26"/>
          <p:cNvGrpSpPr/>
          <p:nvPr/>
        </p:nvGrpSpPr>
        <p:grpSpPr>
          <a:xfrm>
            <a:off x="1475656" y="476672"/>
            <a:ext cx="2808312" cy="1296144"/>
            <a:chOff x="467544" y="1268760"/>
            <a:chExt cx="2808312" cy="1296144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t="21000" r="79525" b="66400"/>
            <a:stretch>
              <a:fillRect/>
            </a:stretch>
          </p:blipFill>
          <p:spPr bwMode="auto">
            <a:xfrm>
              <a:off x="467544" y="1484784"/>
              <a:ext cx="2808312" cy="10801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cxnSp>
          <p:nvCxnSpPr>
            <p:cNvPr id="10" name="Přímá spojovací šipka 9"/>
            <p:cNvCxnSpPr/>
            <p:nvPr/>
          </p:nvCxnSpPr>
          <p:spPr>
            <a:xfrm rot="10800000" flipV="1">
              <a:off x="1691680" y="1268760"/>
              <a:ext cx="1008112" cy="864096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ovací šipka 11"/>
            <p:cNvCxnSpPr/>
            <p:nvPr/>
          </p:nvCxnSpPr>
          <p:spPr>
            <a:xfrm rot="5400000">
              <a:off x="2267744" y="1700808"/>
              <a:ext cx="864096" cy="1588"/>
            </a:xfrm>
            <a:prstGeom prst="straightConnector1">
              <a:avLst/>
            </a:prstGeom>
            <a:ln>
              <a:solidFill>
                <a:srgbClr val="0000FF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Přímá spojovací šipka 13"/>
            <p:cNvCxnSpPr/>
            <p:nvPr/>
          </p:nvCxnSpPr>
          <p:spPr>
            <a:xfrm rot="5400000">
              <a:off x="2195736" y="1412776"/>
              <a:ext cx="864096" cy="576064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Přímá spojovací šipka 17"/>
            <p:cNvCxnSpPr/>
            <p:nvPr/>
          </p:nvCxnSpPr>
          <p:spPr>
            <a:xfrm rot="5400000">
              <a:off x="2483768" y="1700808"/>
              <a:ext cx="864096" cy="1588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bdélník 21"/>
            <p:cNvSpPr/>
            <p:nvPr/>
          </p:nvSpPr>
          <p:spPr>
            <a:xfrm>
              <a:off x="467544" y="2132856"/>
              <a:ext cx="288032" cy="216024"/>
            </a:xfrm>
            <a:prstGeom prst="rect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3" name="Obdélník 22"/>
            <p:cNvSpPr/>
            <p:nvPr/>
          </p:nvSpPr>
          <p:spPr>
            <a:xfrm>
              <a:off x="1331640" y="1556792"/>
              <a:ext cx="612000" cy="216024"/>
            </a:xfrm>
            <a:prstGeom prst="rect">
              <a:avLst/>
            </a:prstGeom>
            <a:solidFill>
              <a:srgbClr val="0000FF">
                <a:alpha val="30196"/>
              </a:srgbClr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 t="21840" r="71125" b="64720"/>
          <a:stretch>
            <a:fillRect/>
          </a:stretch>
        </p:blipFill>
        <p:spPr bwMode="auto">
          <a:xfrm>
            <a:off x="5076056" y="2204864"/>
            <a:ext cx="396044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Šipka doprava 24"/>
          <p:cNvSpPr/>
          <p:nvPr/>
        </p:nvSpPr>
        <p:spPr>
          <a:xfrm rot="1795473">
            <a:off x="4297056" y="2282636"/>
            <a:ext cx="612000" cy="216024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7880410" y="4005064"/>
            <a:ext cx="1156086" cy="52322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cs-CZ" sz="1400" dirty="0" smtClean="0"/>
              <a:t>* ... násobení</a:t>
            </a:r>
          </a:p>
          <a:p>
            <a:r>
              <a:rPr lang="cs-CZ" sz="1400" dirty="0" smtClean="0"/>
              <a:t>/ ... dělení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Skupina 22"/>
          <p:cNvGrpSpPr/>
          <p:nvPr/>
        </p:nvGrpSpPr>
        <p:grpSpPr>
          <a:xfrm>
            <a:off x="467544" y="556319"/>
            <a:ext cx="4896544" cy="6041033"/>
            <a:chOff x="467544" y="556319"/>
            <a:chExt cx="4896544" cy="6041033"/>
          </a:xfrm>
        </p:grpSpPr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12075" t="15120" r="52751" b="16321"/>
            <a:stretch>
              <a:fillRect/>
            </a:stretch>
          </p:blipFill>
          <p:spPr bwMode="auto">
            <a:xfrm>
              <a:off x="539552" y="720080"/>
              <a:ext cx="4824536" cy="58772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7" name="Obdélník 6"/>
            <p:cNvSpPr/>
            <p:nvPr/>
          </p:nvSpPr>
          <p:spPr>
            <a:xfrm>
              <a:off x="3347864" y="684112"/>
              <a:ext cx="684000" cy="324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8" name="Obdélník 7"/>
            <p:cNvSpPr/>
            <p:nvPr/>
          </p:nvSpPr>
          <p:spPr>
            <a:xfrm>
              <a:off x="611560" y="936104"/>
              <a:ext cx="576064" cy="72008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2" name="Skupina 11"/>
            <p:cNvGrpSpPr/>
            <p:nvPr/>
          </p:nvGrpSpPr>
          <p:grpSpPr>
            <a:xfrm>
              <a:off x="3203848" y="556319"/>
              <a:ext cx="360040" cy="307777"/>
              <a:chOff x="3275856" y="116632"/>
              <a:chExt cx="360040" cy="307777"/>
            </a:xfrm>
          </p:grpSpPr>
          <p:sp>
            <p:nvSpPr>
              <p:cNvPr id="11" name="Elipsa 10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0" name="TextovéPole 9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1.</a:t>
                </a:r>
                <a:endParaRPr lang="cs-CZ" sz="1400" dirty="0"/>
              </a:p>
            </p:txBody>
          </p:sp>
        </p:grpSp>
        <p:grpSp>
          <p:nvGrpSpPr>
            <p:cNvPr id="13" name="Skupina 12"/>
            <p:cNvGrpSpPr/>
            <p:nvPr/>
          </p:nvGrpSpPr>
          <p:grpSpPr>
            <a:xfrm>
              <a:off x="467544" y="792088"/>
              <a:ext cx="360040" cy="307777"/>
              <a:chOff x="3275856" y="116632"/>
              <a:chExt cx="360040" cy="307777"/>
            </a:xfrm>
          </p:grpSpPr>
          <p:sp>
            <p:nvSpPr>
              <p:cNvPr id="15" name="Elipsa 14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4" name="TextovéPole 13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2.</a:t>
                </a:r>
                <a:endParaRPr lang="cs-CZ" sz="1400" dirty="0"/>
              </a:p>
            </p:txBody>
          </p:sp>
        </p:grpSp>
        <p:sp>
          <p:nvSpPr>
            <p:cNvPr id="16" name="Obdélník 15"/>
            <p:cNvSpPr/>
            <p:nvPr/>
          </p:nvSpPr>
          <p:spPr>
            <a:xfrm>
              <a:off x="2195736" y="3800201"/>
              <a:ext cx="2196000" cy="252000"/>
            </a:xfrm>
            <a:prstGeom prst="rect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grpSp>
          <p:nvGrpSpPr>
            <p:cNvPr id="17" name="Skupina 16"/>
            <p:cNvGrpSpPr/>
            <p:nvPr/>
          </p:nvGrpSpPr>
          <p:grpSpPr>
            <a:xfrm>
              <a:off x="2627784" y="3672408"/>
              <a:ext cx="360040" cy="307777"/>
              <a:chOff x="3275856" y="116632"/>
              <a:chExt cx="360040" cy="307777"/>
            </a:xfrm>
          </p:grpSpPr>
          <p:sp>
            <p:nvSpPr>
              <p:cNvPr id="18" name="Elipsa 17"/>
              <p:cNvSpPr/>
              <p:nvPr/>
            </p:nvSpPr>
            <p:spPr>
              <a:xfrm>
                <a:off x="3275856" y="152664"/>
                <a:ext cx="288000" cy="2520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cs-CZ"/>
              </a:p>
            </p:txBody>
          </p:sp>
          <p:sp>
            <p:nvSpPr>
              <p:cNvPr id="19" name="TextovéPole 18"/>
              <p:cNvSpPr txBox="1"/>
              <p:nvPr/>
            </p:nvSpPr>
            <p:spPr>
              <a:xfrm>
                <a:off x="3275856" y="116632"/>
                <a:ext cx="36004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cs-CZ" sz="1400" dirty="0" smtClean="0"/>
                  <a:t>3.</a:t>
                </a:r>
                <a:endParaRPr lang="cs-CZ" sz="1400" dirty="0"/>
              </a:p>
            </p:txBody>
          </p:sp>
        </p:grpSp>
        <p:sp>
          <p:nvSpPr>
            <p:cNvPr id="20" name="Šipka doprava 19"/>
            <p:cNvSpPr/>
            <p:nvPr/>
          </p:nvSpPr>
          <p:spPr>
            <a:xfrm rot="10800000">
              <a:off x="1943776" y="4536504"/>
              <a:ext cx="61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sp>
          <p:nvSpPr>
            <p:cNvPr id="21" name="Šipka doprava 20"/>
            <p:cNvSpPr/>
            <p:nvPr/>
          </p:nvSpPr>
          <p:spPr>
            <a:xfrm rot="7621727">
              <a:off x="1821625" y="5876048"/>
              <a:ext cx="432000" cy="180000"/>
            </a:xfrm>
            <a:prstGeom prst="rightArrow">
              <a:avLst/>
            </a:prstGeom>
            <a:solidFill>
              <a:srgbClr val="FF0000">
                <a:alpha val="30196"/>
              </a:srgb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</p:grpSp>
      <p:sp>
        <p:nvSpPr>
          <p:cNvPr id="22" name="Obdélník 21"/>
          <p:cNvSpPr/>
          <p:nvPr/>
        </p:nvSpPr>
        <p:spPr>
          <a:xfrm>
            <a:off x="0" y="0"/>
            <a:ext cx="24022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i="1" dirty="0" smtClean="0"/>
              <a:t>nápověda k funkci KDYŽ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39552" y="721504"/>
          <a:ext cx="6264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692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Nemocný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Zdravý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b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 + b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d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 + d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 + c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b + d</a:t>
                      </a:r>
                      <a:endParaRPr lang="cs-CZ" b="1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a + b + c + d = N</a:t>
                      </a:r>
                      <a:endParaRPr lang="cs-CZ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39552" y="3241784"/>
          <a:ext cx="6096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Nemocný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Zdravý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Muž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Žena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cs-CZ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 Box 11"/>
          <p:cNvSpPr txBox="1">
            <a:spLocks noChangeArrowheads="1"/>
          </p:cNvSpPr>
          <p:nvPr/>
        </p:nvSpPr>
        <p:spPr bwMode="auto">
          <a:xfrm>
            <a:off x="539552" y="217448"/>
            <a:ext cx="4932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1095375"/>
            <a:r>
              <a:rPr lang="cs-CZ" dirty="0" smtClean="0"/>
              <a:t>Kontingenční tabulka vztahu pohlaví a onemocnění</a:t>
            </a:r>
            <a:endParaRPr lang="cs-CZ" dirty="0"/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539552" y="2737728"/>
            <a:ext cx="8424000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1095375"/>
            <a:r>
              <a:rPr lang="cs-CZ" b="1" dirty="0" smtClean="0"/>
              <a:t>XIII.</a:t>
            </a:r>
            <a:r>
              <a:rPr lang="cs-CZ" dirty="0" smtClean="0"/>
              <a:t> Doplň </a:t>
            </a:r>
            <a:r>
              <a:rPr lang="cs-CZ" i="1" dirty="0" smtClean="0"/>
              <a:t>(v </a:t>
            </a:r>
            <a:r>
              <a:rPr lang="cs-CZ" i="1" dirty="0" err="1" smtClean="0"/>
              <a:t>excelovém</a:t>
            </a:r>
            <a:r>
              <a:rPr lang="cs-CZ" i="1" dirty="0" smtClean="0"/>
              <a:t> souboru lze hodnoty zjistit pomocí FILTRŮ nebo pomocí ŘAZENÍ)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8" name="Text Box 11"/>
          <p:cNvSpPr txBox="1">
            <a:spLocks noChangeArrowheads="1"/>
          </p:cNvSpPr>
          <p:nvPr/>
        </p:nvSpPr>
        <p:spPr bwMode="auto">
          <a:xfrm>
            <a:off x="539552" y="5517232"/>
            <a:ext cx="8424000" cy="92333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defTabSz="1095375"/>
            <a:r>
              <a:rPr lang="cs-CZ" b="1" dirty="0" smtClean="0"/>
              <a:t>XIV.</a:t>
            </a:r>
            <a:r>
              <a:rPr lang="cs-CZ" dirty="0" smtClean="0"/>
              <a:t> Tu stejnou tabulku, včetně sloupcových procent vytvořte v Excelu pomocí funkce vkládání kontingenčních tabulek (stačí odevzdat jako součást Excelu)</a:t>
            </a:r>
          </a:p>
          <a:p>
            <a:pPr defTabSz="1095375"/>
            <a:r>
              <a:rPr lang="cs-CZ" i="1" dirty="0" smtClean="0"/>
              <a:t>- postup viz přednáška </a:t>
            </a:r>
            <a:r>
              <a:rPr lang="cs-CZ" b="1" i="1" dirty="0" smtClean="0"/>
              <a:t>Vzorce a Kontingenční tabulky</a:t>
            </a:r>
            <a:endParaRPr lang="cs-CZ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150</Words>
  <Application>Microsoft Office PowerPoint</Application>
  <PresentationFormat>Předvádění na obrazovce (4:3)</PresentationFormat>
  <Paragraphs>46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sady Office</vt:lpstr>
      <vt:lpstr>Snímek 1</vt:lpstr>
      <vt:lpstr>Snímek 2</vt:lpstr>
      <vt:lpstr>Snímek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cvanova</dc:creator>
  <cp:lastModifiedBy>Tery</cp:lastModifiedBy>
  <cp:revision>28</cp:revision>
  <dcterms:created xsi:type="dcterms:W3CDTF">2011-04-11T08:59:14Z</dcterms:created>
  <dcterms:modified xsi:type="dcterms:W3CDTF">2012-03-01T10:19:24Z</dcterms:modified>
</cp:coreProperties>
</file>