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xls" ContentType="application/vnd.openxmlformats-officedocument.oleObject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4" r:id="rId6"/>
    <p:sldId id="260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6" r:id="rId17"/>
    <p:sldId id="275" r:id="rId18"/>
    <p:sldId id="277" r:id="rId19"/>
    <p:sldId id="278" r:id="rId20"/>
    <p:sldId id="286" r:id="rId21"/>
    <p:sldId id="282" r:id="rId22"/>
    <p:sldId id="283" r:id="rId23"/>
    <p:sldId id="284" r:id="rId24"/>
    <p:sldId id="285" r:id="rId25"/>
    <p:sldId id="287" r:id="rId26"/>
    <p:sldId id="288" r:id="rId27"/>
    <p:sldId id="289" r:id="rId2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emf"/><Relationship Id="rId4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40B57-F551-44BA-8786-C3FBCBE6D3E2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902B1-1D64-4F2F-87DC-935D80C784EE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3430-F520-46F4-9B8C-985B21D2E1EC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3430-F520-46F4-9B8C-985B21D2E1EC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3430-F520-46F4-9B8C-985B21D2E1EC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3430-F520-46F4-9B8C-985B21D2E1EC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3430-F520-46F4-9B8C-985B21D2E1EC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4493430-F520-46F4-9B8C-985B21D2E1EC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3430-F520-46F4-9B8C-985B21D2E1EC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3430-F520-46F4-9B8C-985B21D2E1EC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3430-F520-46F4-9B8C-985B21D2E1EC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3430-F520-46F4-9B8C-985B21D2E1EC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4493430-F520-46F4-9B8C-985B21D2E1EC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4493430-F520-46F4-9B8C-985B21D2E1EC}" type="datetimeFigureOut">
              <a:rPr lang="sk-SK" smtClean="0"/>
              <a:pPr/>
              <a:t>22. 3. 2012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05A723-3DFF-4911-9649-D8D4DA30333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f_aplikace_Microsoft_Office_Excel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V. </a:t>
            </a:r>
            <a:r>
              <a:rPr lang="sk-SK" dirty="0" err="1" smtClean="0">
                <a:solidFill>
                  <a:srgbClr val="0070C0"/>
                </a:solidFill>
              </a:rPr>
              <a:t>Průzkumová</a:t>
            </a:r>
            <a:r>
              <a:rPr lang="sk-SK" dirty="0" smtClean="0">
                <a:solidFill>
                  <a:srgbClr val="0070C0"/>
                </a:solidFill>
              </a:rPr>
              <a:t> </a:t>
            </a:r>
            <a:r>
              <a:rPr lang="sk-SK" smtClean="0">
                <a:solidFill>
                  <a:srgbClr val="0070C0"/>
                </a:solidFill>
              </a:rPr>
              <a:t>analýza </a:t>
            </a:r>
            <a:r>
              <a:rPr lang="sk-SK" smtClean="0">
                <a:solidFill>
                  <a:srgbClr val="0070C0"/>
                </a:solidFill>
              </a:rPr>
              <a:t>dát</a:t>
            </a:r>
            <a:endParaRPr lang="sk-SK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Frekvenčná tabuľka</a:t>
            </a:r>
            <a:endParaRPr lang="sk-SK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23528" y="1772816"/>
          <a:ext cx="8504238" cy="2570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7373"/>
                <a:gridCol w="1417373"/>
                <a:gridCol w="1003581"/>
                <a:gridCol w="1440160"/>
                <a:gridCol w="1728192"/>
                <a:gridCol w="1497559"/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Interval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n</a:t>
                      </a:r>
                      <a:r>
                        <a:rPr lang="sk-SK" baseline="-25000" dirty="0" err="1" smtClean="0"/>
                        <a:t>j</a:t>
                      </a:r>
                      <a:endParaRPr lang="sk-SK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aseline="0" dirty="0" err="1" smtClean="0"/>
                        <a:t>p</a:t>
                      </a:r>
                      <a:r>
                        <a:rPr lang="sk-SK" baseline="-25000" dirty="0" err="1" smtClean="0"/>
                        <a:t>j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aseline="0" dirty="0" err="1" smtClean="0"/>
                        <a:t>f</a:t>
                      </a:r>
                      <a:r>
                        <a:rPr lang="sk-SK" baseline="-25000" dirty="0" err="1" smtClean="0"/>
                        <a:t>j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aseline="0" dirty="0" err="1" smtClean="0"/>
                        <a:t>N</a:t>
                      </a:r>
                      <a:r>
                        <a:rPr lang="sk-SK" baseline="-25000" dirty="0" err="1" smtClean="0"/>
                        <a:t>j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aseline="0" dirty="0" err="1" smtClean="0"/>
                        <a:t>F</a:t>
                      </a:r>
                      <a:r>
                        <a:rPr lang="sk-SK" baseline="-25000" dirty="0" err="1" smtClean="0"/>
                        <a:t>j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počet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aseline="0" dirty="0" smtClean="0"/>
                        <a:t> </a:t>
                      </a:r>
                      <a:r>
                        <a:rPr lang="en-US" baseline="0" dirty="0" smtClean="0"/>
                        <a:t>n</a:t>
                      </a:r>
                      <a:r>
                        <a:rPr lang="sk-SK" baseline="-25000" dirty="0" smtClean="0"/>
                        <a:t>j</a:t>
                      </a:r>
                      <a:r>
                        <a:rPr lang="sk-SK" baseline="0" dirty="0" smtClean="0"/>
                        <a:t> </a:t>
                      </a:r>
                      <a:r>
                        <a:rPr lang="en-US" baseline="0" dirty="0" smtClean="0"/>
                        <a:t>/ n</a:t>
                      </a:r>
                      <a:r>
                        <a:rPr lang="sk-SK" baseline="0" dirty="0" smtClean="0"/>
                        <a:t>    </a:t>
                      </a:r>
                      <a:r>
                        <a:rPr lang="sk-SK" baseline="-25000" dirty="0" smtClean="0"/>
                        <a:t>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p</a:t>
                      </a:r>
                      <a:r>
                        <a:rPr lang="sk-SK" baseline="-25000" dirty="0" smtClean="0"/>
                        <a:t>j</a:t>
                      </a:r>
                      <a:r>
                        <a:rPr lang="en-US" baseline="0" dirty="0" smtClean="0"/>
                        <a:t> / d</a:t>
                      </a:r>
                      <a:r>
                        <a:rPr lang="sk-SK" baseline="-25000" dirty="0" smtClean="0"/>
                        <a:t>j</a:t>
                      </a:r>
                      <a:r>
                        <a:rPr lang="en-US" baseline="0" dirty="0" smtClean="0"/>
                        <a:t> 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aseline="0" dirty="0" smtClean="0"/>
                        <a:t> </a:t>
                      </a:r>
                      <a:r>
                        <a:rPr lang="sk-SK" dirty="0" smtClean="0"/>
                        <a:t>n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baseline="0" dirty="0" smtClean="0"/>
                        <a:t>+ </a:t>
                      </a:r>
                      <a:r>
                        <a:rPr lang="sk-SK" dirty="0" smtClean="0"/>
                        <a:t>n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 +…+ </a:t>
                      </a:r>
                      <a:r>
                        <a:rPr lang="sk-SK" dirty="0" err="1" smtClean="0"/>
                        <a:t>n</a:t>
                      </a:r>
                      <a:r>
                        <a:rPr lang="sk-SK" baseline="-25000" dirty="0" err="1" smtClean="0"/>
                        <a:t>j</a:t>
                      </a:r>
                      <a:r>
                        <a:rPr lang="en-US" baseline="0" dirty="0" smtClean="0"/>
                        <a:t>               </a:t>
                      </a:r>
                      <a:r>
                        <a:rPr lang="sk-SK" baseline="0" dirty="0" smtClean="0"/>
                        <a:t>                 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p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dirty="0" smtClean="0"/>
                        <a:t>+p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 +…+p</a:t>
                      </a:r>
                      <a:r>
                        <a:rPr lang="sk-SK" baseline="-25000" dirty="0" smtClean="0"/>
                        <a:t>j</a:t>
                      </a:r>
                      <a:r>
                        <a:rPr lang="en-US" baseline="0" dirty="0" smtClean="0"/>
                        <a:t>           </a:t>
                      </a:r>
                      <a:r>
                        <a:rPr lang="en-US" dirty="0" smtClean="0"/>
                        <a:t>                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d</a:t>
                      </a:r>
                      <a:r>
                        <a:rPr lang="sk-SK" baseline="-25000" dirty="0" smtClean="0"/>
                        <a:t>j</a:t>
                      </a:r>
                      <a:r>
                        <a:rPr lang="en-US" baseline="0" dirty="0" smtClean="0"/>
                        <a:t> – </a:t>
                      </a:r>
                      <a:r>
                        <a:rPr lang="sk-SK" baseline="0" dirty="0" smtClean="0"/>
                        <a:t>šírka</a:t>
                      </a:r>
                    </a:p>
                    <a:p>
                      <a:r>
                        <a:rPr lang="sk-SK" baseline="0" dirty="0" smtClean="0"/>
                        <a:t>   intervalu</a:t>
                      </a:r>
                      <a:r>
                        <a:rPr lang="en-US" baseline="0" dirty="0" smtClean="0"/>
                        <a:t>  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intervalová</a:t>
                      </a:r>
                      <a:r>
                        <a:rPr lang="sk-SK" baseline="0" dirty="0" smtClean="0"/>
                        <a:t> hustota </a:t>
                      </a:r>
                      <a:r>
                        <a:rPr lang="sk-SK" baseline="0" dirty="0" err="1" smtClean="0"/>
                        <a:t>četností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i</a:t>
                      </a:r>
                      <a:r>
                        <a:rPr lang="en-US" dirty="0" err="1" smtClean="0"/>
                        <a:t>ntervalov</a:t>
                      </a:r>
                      <a:r>
                        <a:rPr lang="sk-SK" dirty="0" smtClean="0"/>
                        <a:t>á</a:t>
                      </a:r>
                      <a:r>
                        <a:rPr lang="sk-SK" baseline="0" dirty="0" smtClean="0"/>
                        <a:t> empirická distribučná</a:t>
                      </a:r>
                    </a:p>
                    <a:p>
                      <a:r>
                        <a:rPr lang="sk-SK" baseline="0" dirty="0" smtClean="0"/>
                        <a:t>funkcia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Grafy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err="1" smtClean="0"/>
              <a:t>Histogram</a:t>
            </a:r>
            <a:endParaRPr lang="sk-SK" dirty="0" smtClean="0"/>
          </a:p>
          <a:p>
            <a:pPr lvl="1"/>
            <a:r>
              <a:rPr lang="sk-SK" dirty="0" smtClean="0"/>
              <a:t>osa x: intervaly, osa y: hodnota </a:t>
            </a:r>
            <a:r>
              <a:rPr lang="sk-SK" dirty="0" err="1" smtClean="0"/>
              <a:t>četnostnej</a:t>
            </a:r>
            <a:r>
              <a:rPr lang="sk-SK" dirty="0" smtClean="0"/>
              <a:t> funkcie</a:t>
            </a:r>
          </a:p>
          <a:p>
            <a:pPr lvl="1"/>
            <a:r>
              <a:rPr lang="sk-SK" dirty="0" smtClean="0"/>
              <a:t>pomer obsahov  stĺpikov odpovedá pomeru zastúpenia jednotlivých intervalov v dátach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Intervalová empirická distribučná funkcia</a:t>
            </a:r>
          </a:p>
          <a:p>
            <a:pPr lvl="1"/>
            <a:r>
              <a:rPr lang="sk-SK" dirty="0" smtClean="0"/>
              <a:t>osa x: intervaly, osa y: hodnoty intervalovej empirickej funkcie</a:t>
            </a:r>
          </a:p>
          <a:p>
            <a:pPr lvl="1"/>
            <a:r>
              <a:rPr lang="sk-SK" dirty="0" smtClean="0"/>
              <a:t>vždy sa vynesú nad koniec intervalu a spoja sa priamkou</a:t>
            </a:r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V 70 domácnostiach boli zisťované týždenné výdaje na sladkosti.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Napíšte tabuľku rozloženia </a:t>
            </a:r>
            <a:r>
              <a:rPr lang="sk-SK" dirty="0" err="1" smtClean="0"/>
              <a:t>četností</a:t>
            </a:r>
            <a:r>
              <a:rPr lang="sk-SK" dirty="0" smtClean="0"/>
              <a:t> a nakreslite </a:t>
            </a:r>
            <a:r>
              <a:rPr lang="sk-SK" dirty="0" err="1" smtClean="0"/>
              <a:t>histogram</a:t>
            </a:r>
            <a:r>
              <a:rPr lang="sk-SK" dirty="0" smtClean="0"/>
              <a:t> a graf intervalovej empirickej distribučnej funkcie.</a:t>
            </a:r>
          </a:p>
          <a:p>
            <a:endParaRPr lang="sk-SK" dirty="0" smtClean="0"/>
          </a:p>
          <a:p>
            <a:endParaRPr lang="sk-SK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79513" y="2708920"/>
          <a:ext cx="8712965" cy="1280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4926"/>
                <a:gridCol w="1105353"/>
                <a:gridCol w="1152128"/>
                <a:gridCol w="1306430"/>
                <a:gridCol w="1351096"/>
                <a:gridCol w="1158898"/>
                <a:gridCol w="1224134"/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výdaje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(36,65&gt;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(65,95&gt;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(95,125&gt;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(125,155&gt;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(155,</a:t>
                      </a:r>
                    </a:p>
                    <a:p>
                      <a:r>
                        <a:rPr lang="en-US" dirty="0" smtClean="0"/>
                        <a:t>       185&gt;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(185,</a:t>
                      </a:r>
                    </a:p>
                    <a:p>
                      <a:r>
                        <a:rPr lang="en-US" dirty="0" smtClean="0"/>
                        <a:t>       200&gt;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Počet domácností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r>
                        <a:rPr lang="en-US" baseline="0" dirty="0" smtClean="0"/>
                        <a:t>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 tabuľka rozloženia </a:t>
            </a:r>
            <a:r>
              <a:rPr lang="sk-SK" dirty="0" err="1" smtClean="0"/>
              <a:t>četností</a:t>
            </a:r>
            <a:endParaRPr lang="sk-SK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373"/>
                <a:gridCol w="1417373"/>
                <a:gridCol w="1417373"/>
                <a:gridCol w="1417373"/>
                <a:gridCol w="1417373"/>
                <a:gridCol w="1417373"/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Interval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n</a:t>
                      </a:r>
                      <a:r>
                        <a:rPr lang="sk-SK" baseline="-25000" dirty="0" err="1" smtClean="0"/>
                        <a:t>j</a:t>
                      </a:r>
                      <a:endParaRPr lang="sk-SK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aseline="0" dirty="0" err="1" smtClean="0"/>
                        <a:t>p</a:t>
                      </a:r>
                      <a:r>
                        <a:rPr lang="sk-SK" baseline="-25000" dirty="0" err="1" smtClean="0"/>
                        <a:t>j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aseline="0" dirty="0" err="1" smtClean="0"/>
                        <a:t>f</a:t>
                      </a:r>
                      <a:r>
                        <a:rPr lang="sk-SK" baseline="-25000" dirty="0" err="1" smtClean="0"/>
                        <a:t>j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N</a:t>
                      </a:r>
                      <a:r>
                        <a:rPr lang="sk-SK" baseline="-25000" dirty="0" err="1" smtClean="0"/>
                        <a:t>j</a:t>
                      </a:r>
                      <a:r>
                        <a:rPr lang="sk-SK" baseline="-25000" dirty="0" smtClean="0"/>
                        <a:t>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aseline="0" dirty="0" err="1" smtClean="0"/>
                        <a:t>F</a:t>
                      </a:r>
                      <a:r>
                        <a:rPr lang="sk-SK" baseline="-25000" dirty="0" err="1" smtClean="0"/>
                        <a:t>j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(35,65&gt;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7/70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7/2100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7/70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(65,95&gt;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16/70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16/2100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23/70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(95,125&gt;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27/70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27/2100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50/70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(125,155&gt;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14/70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14/2100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64/70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(155,185&gt;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4/70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4/2100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68/70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185,215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2/70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2/2100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70/70=1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Číselné charakteristiky dátového súboru</a:t>
            </a:r>
            <a:br>
              <a:rPr lang="sk-SK" dirty="0" smtClean="0"/>
            </a:br>
            <a:r>
              <a:rPr lang="sk-SK" dirty="0" smtClean="0"/>
              <a:t>Nominálne znaky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sk-SK" dirty="0" smtClean="0"/>
          </a:p>
          <a:p>
            <a:r>
              <a:rPr lang="sk-SK" dirty="0" smtClean="0"/>
              <a:t>Modus – najčastejšia </a:t>
            </a:r>
            <a:r>
              <a:rPr lang="sk-SK" dirty="0" err="1" smtClean="0"/>
              <a:t>varianta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                 </a:t>
            </a:r>
          </a:p>
          <a:p>
            <a:pPr>
              <a:buNone/>
            </a:pP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Číselné charakteristiky dátového súboru</a:t>
            </a:r>
            <a:br>
              <a:rPr lang="sk-SK" dirty="0" smtClean="0"/>
            </a:br>
            <a:r>
              <a:rPr lang="sk-SK" dirty="0" smtClean="0"/>
              <a:t>Ordinálne znaky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Vieme ich usporiadať</a:t>
            </a:r>
          </a:p>
          <a:p>
            <a:r>
              <a:rPr lang="sk-SK" dirty="0" smtClean="0"/>
              <a:t>Alfa</a:t>
            </a:r>
            <a:r>
              <a:rPr lang="en-US" dirty="0" smtClean="0"/>
              <a:t> </a:t>
            </a:r>
            <a:r>
              <a:rPr lang="sk-SK" dirty="0" smtClean="0"/>
              <a:t>–</a:t>
            </a:r>
            <a:r>
              <a:rPr lang="en-US" dirty="0" smtClean="0"/>
              <a:t> </a:t>
            </a:r>
            <a:r>
              <a:rPr lang="sk-SK" dirty="0" err="1" smtClean="0"/>
              <a:t>kvantil</a:t>
            </a:r>
            <a:r>
              <a:rPr lang="en-US" dirty="0" smtClean="0"/>
              <a:t> =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alfa</a:t>
            </a:r>
            <a:r>
              <a:rPr lang="en-US" dirty="0" smtClean="0"/>
              <a:t> je </a:t>
            </a:r>
            <a:r>
              <a:rPr lang="sk-SK" dirty="0" smtClean="0"/>
              <a:t>číslo, ktoré rozdeľuje usporiadaný súbor na dolný úsek, ktorý obsahuje podiel aspoň alfa</a:t>
            </a:r>
            <a:r>
              <a:rPr lang="en-US" dirty="0" smtClean="0"/>
              <a:t> </a:t>
            </a:r>
            <a:r>
              <a:rPr lang="sk-SK" dirty="0" smtClean="0"/>
              <a:t>všetkých dát a na horný úsek, ktorý obsahuje podiel aspoň 1-alfa všetkých dát.</a:t>
            </a:r>
          </a:p>
          <a:p>
            <a:r>
              <a:rPr lang="sk-SK" dirty="0" smtClean="0"/>
              <a:t>Alfa- číslo</a:t>
            </a:r>
          </a:p>
          <a:p>
            <a:r>
              <a:rPr lang="sk-SK" dirty="0" smtClean="0"/>
              <a:t>Medián: x</a:t>
            </a:r>
            <a:r>
              <a:rPr lang="sk-SK" baseline="-25000" dirty="0" smtClean="0"/>
              <a:t>0,50</a:t>
            </a:r>
          </a:p>
          <a:p>
            <a:r>
              <a:rPr lang="sk-SK" dirty="0" smtClean="0"/>
              <a:t>x</a:t>
            </a:r>
            <a:r>
              <a:rPr lang="sk-SK" baseline="-25000" dirty="0" smtClean="0"/>
              <a:t>0,25</a:t>
            </a:r>
            <a:r>
              <a:rPr lang="sk-SK" dirty="0" smtClean="0"/>
              <a:t> = dolný </a:t>
            </a:r>
            <a:r>
              <a:rPr lang="sk-SK" dirty="0" err="1" smtClean="0"/>
              <a:t>kvartil</a:t>
            </a:r>
            <a:r>
              <a:rPr lang="sk-SK" dirty="0" smtClean="0"/>
              <a:t>, x</a:t>
            </a:r>
            <a:r>
              <a:rPr lang="sk-SK" baseline="-25000" dirty="0" smtClean="0"/>
              <a:t>0,75</a:t>
            </a:r>
            <a:r>
              <a:rPr lang="sk-SK" dirty="0" smtClean="0"/>
              <a:t> = horný </a:t>
            </a:r>
            <a:r>
              <a:rPr lang="sk-SK" dirty="0" err="1" smtClean="0"/>
              <a:t>kvartil</a:t>
            </a:r>
            <a:endParaRPr lang="sk-SK" dirty="0" smtClean="0"/>
          </a:p>
          <a:p>
            <a:r>
              <a:rPr lang="sk-SK" dirty="0" smtClean="0"/>
              <a:t>x</a:t>
            </a:r>
            <a:r>
              <a:rPr lang="sk-SK" baseline="-25000" dirty="0" smtClean="0"/>
              <a:t>0,1</a:t>
            </a:r>
            <a:r>
              <a:rPr lang="sk-SK" dirty="0" smtClean="0"/>
              <a:t> ,..., x</a:t>
            </a:r>
            <a:r>
              <a:rPr lang="sk-SK" baseline="-25000" dirty="0" smtClean="0"/>
              <a:t>0,9</a:t>
            </a:r>
            <a:r>
              <a:rPr lang="sk-SK" dirty="0" smtClean="0"/>
              <a:t> = </a:t>
            </a:r>
            <a:r>
              <a:rPr lang="sk-SK" dirty="0" err="1" smtClean="0"/>
              <a:t>decily</a:t>
            </a:r>
            <a:endParaRPr lang="sk-SK" dirty="0" smtClean="0"/>
          </a:p>
          <a:p>
            <a:r>
              <a:rPr lang="sk-SK" dirty="0" smtClean="0"/>
              <a:t>x</a:t>
            </a:r>
            <a:r>
              <a:rPr lang="sk-SK" baseline="-25000" dirty="0" smtClean="0"/>
              <a:t>0,01</a:t>
            </a:r>
            <a:r>
              <a:rPr lang="sk-SK" dirty="0" smtClean="0"/>
              <a:t> ,..., x</a:t>
            </a:r>
            <a:r>
              <a:rPr lang="sk-SK" baseline="-25000" dirty="0" smtClean="0"/>
              <a:t>0,99</a:t>
            </a:r>
            <a:r>
              <a:rPr lang="sk-SK" dirty="0" smtClean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percentily</a:t>
            </a:r>
            <a:r>
              <a:rPr lang="sk-SK" dirty="0" smtClean="0"/>
              <a:t>                   </a:t>
            </a:r>
            <a:r>
              <a:rPr lang="sk-SK" baseline="-25000" dirty="0" smtClean="0"/>
              <a:t>  </a:t>
            </a:r>
            <a:endParaRPr lang="sk-SK" baseline="-25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14340" name="Rectang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Číselné charakteristiky dátového súboru</a:t>
            </a:r>
            <a:br>
              <a:rPr lang="sk-SK" dirty="0" smtClean="0"/>
            </a:br>
            <a:r>
              <a:rPr lang="sk-SK" dirty="0" smtClean="0"/>
              <a:t>Intervalové a pomerové </a:t>
            </a:r>
            <a:r>
              <a:rPr lang="sk-SK" dirty="0" err="1" smtClean="0"/>
              <a:t>znaky-ukazatele</a:t>
            </a:r>
            <a:r>
              <a:rPr lang="sk-SK" dirty="0" smtClean="0"/>
              <a:t> stredu</a:t>
            </a:r>
            <a:endParaRPr lang="cs-CZ" dirty="0" smtClean="0"/>
          </a:p>
        </p:txBody>
      </p:sp>
      <p:sp>
        <p:nvSpPr>
          <p:cNvPr id="1434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41313" indent="-341313"/>
            <a:r>
              <a:rPr lang="cs-CZ" sz="2000" b="1" dirty="0" smtClean="0"/>
              <a:t>Průměr</a:t>
            </a:r>
            <a:r>
              <a:rPr lang="cs-CZ" sz="2000" dirty="0" smtClean="0"/>
              <a:t> – vhodný ukazatel středu u normálního/symetrického rozložení, kde </a:t>
            </a:r>
            <a:r>
              <a:rPr lang="cs-CZ" sz="2000" b="1" dirty="0" err="1" smtClean="0"/>
              <a:t>x</a:t>
            </a:r>
            <a:r>
              <a:rPr lang="cs-CZ" sz="2000" b="1" baseline="-25000" dirty="0" err="1" smtClean="0"/>
              <a:t>i</a:t>
            </a:r>
            <a:r>
              <a:rPr lang="cs-CZ" sz="2000" dirty="0" smtClean="0"/>
              <a:t> jsou jednotlivé hodnoty a </a:t>
            </a:r>
            <a:r>
              <a:rPr lang="cs-CZ" sz="2000" b="1" dirty="0" smtClean="0"/>
              <a:t>n</a:t>
            </a:r>
            <a:r>
              <a:rPr lang="cs-CZ" sz="2000" dirty="0" smtClean="0"/>
              <a:t> jejich počet</a:t>
            </a:r>
          </a:p>
          <a:p>
            <a:pPr marL="341313" indent="-341313"/>
            <a:endParaRPr lang="cs-CZ" sz="2000" dirty="0" smtClean="0"/>
          </a:p>
          <a:p>
            <a:pPr marL="341313" indent="-341313"/>
            <a:endParaRPr lang="cs-CZ" sz="2000" dirty="0" smtClean="0"/>
          </a:p>
          <a:p>
            <a:pPr marL="341313" indent="-341313"/>
            <a:r>
              <a:rPr lang="cs-CZ" sz="2000" b="1" dirty="0" smtClean="0"/>
              <a:t>Medián </a:t>
            </a:r>
            <a:r>
              <a:rPr lang="cs-CZ" sz="2000" dirty="0" smtClean="0"/>
              <a:t>– jde vlastně o 50</a:t>
            </a:r>
            <a:r>
              <a:rPr lang="en-US" sz="2000" dirty="0" smtClean="0"/>
              <a:t>%</a:t>
            </a:r>
            <a:r>
              <a:rPr lang="cs-CZ" sz="2000" dirty="0" smtClean="0"/>
              <a:t> kvantil, tj. polovina hodnot leží nad a polovina pod mediánem</a:t>
            </a:r>
          </a:p>
          <a:p>
            <a:pPr marL="341313" indent="-341313"/>
            <a:endParaRPr lang="cs-CZ" sz="2000" dirty="0" smtClean="0"/>
          </a:p>
          <a:p>
            <a:pPr marL="341313" indent="-341313"/>
            <a:r>
              <a:rPr lang="cs-CZ" sz="2000" dirty="0" smtClean="0"/>
              <a:t>V případě symetrického rozložení jsou jejich hodnoty v podstatě shodné</a:t>
            </a:r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graphicFrame>
        <p:nvGraphicFramePr>
          <p:cNvPr id="14338" name="Object 5"/>
          <p:cNvGraphicFramePr>
            <a:graphicFrameLocks noChangeAspect="1"/>
          </p:cNvGraphicFramePr>
          <p:nvPr/>
        </p:nvGraphicFramePr>
        <p:xfrm>
          <a:off x="4860032" y="2204864"/>
          <a:ext cx="1944687" cy="788988"/>
        </p:xfrm>
        <a:graphic>
          <a:graphicData uri="http://schemas.openxmlformats.org/presentationml/2006/ole">
            <p:oleObj spid="_x0000_s5122" name="Rovnice" r:id="rId3" imgW="1054100" imgH="431800" progId="Equation.3">
              <p:embed/>
            </p:oleObj>
          </a:graphicData>
        </a:graphic>
      </p:graphicFrame>
      <p:pic>
        <p:nvPicPr>
          <p:cNvPr id="1434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3" y="4419600"/>
            <a:ext cx="403225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4365104"/>
            <a:ext cx="424815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16388" name="Rectangle 2"/>
          <p:cNvSpPr>
            <a:spLocks noGrp="1"/>
          </p:cNvSpPr>
          <p:nvPr>
            <p:ph type="title" idx="4294967295"/>
          </p:nvPr>
        </p:nvSpPr>
        <p:spPr>
          <a:xfrm>
            <a:off x="251520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Číselné charakteristiky dátového súboru</a:t>
            </a:r>
            <a:br>
              <a:rPr lang="sk-SK" dirty="0" smtClean="0"/>
            </a:br>
            <a:r>
              <a:rPr lang="sk-SK" dirty="0" smtClean="0"/>
              <a:t>Intervalové a pomerové </a:t>
            </a:r>
            <a:r>
              <a:rPr lang="sk-SK" dirty="0" err="1" smtClean="0"/>
              <a:t>znaky-ukazatele</a:t>
            </a:r>
            <a:r>
              <a:rPr lang="sk-SK" dirty="0" smtClean="0"/>
              <a:t> šírky</a:t>
            </a:r>
            <a:endParaRPr lang="cs-CZ" dirty="0" smtClean="0"/>
          </a:p>
        </p:txBody>
      </p:sp>
      <p:sp>
        <p:nvSpPr>
          <p:cNvPr id="16389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/>
          </a:bodyPr>
          <a:lstStyle/>
          <a:p>
            <a:pPr marL="341313" indent="-341313"/>
            <a:r>
              <a:rPr lang="cs-CZ" sz="2300" b="1" dirty="0" smtClean="0"/>
              <a:t>Rozptyl</a:t>
            </a:r>
            <a:r>
              <a:rPr lang="cs-CZ" sz="2300" dirty="0" smtClean="0"/>
              <a:t> je ukazatelem šířky rozložení získaný na základě odchylky jednotlivých hodnot od průměru.</a:t>
            </a:r>
          </a:p>
          <a:p>
            <a:pPr marL="341313" indent="-341313"/>
            <a:endParaRPr lang="cs-CZ" sz="2300" dirty="0" smtClean="0"/>
          </a:p>
          <a:p>
            <a:pPr marL="341313" indent="-341313"/>
            <a:r>
              <a:rPr lang="cs-CZ" sz="2300" dirty="0" smtClean="0"/>
              <a:t>Obdobně jako u průměru je jeho vypovídací schopnost nejvyšší v případě symetrického/normálního rozložení</a:t>
            </a:r>
          </a:p>
          <a:p>
            <a:pPr marL="341313" indent="-341313"/>
            <a:endParaRPr lang="cs-CZ" sz="2300" dirty="0" smtClean="0"/>
          </a:p>
          <a:p>
            <a:pPr marL="341313" indent="-341313"/>
            <a:r>
              <a:rPr lang="cs-CZ" sz="2300" b="1" dirty="0" smtClean="0"/>
              <a:t>Směrodatná odchylka</a:t>
            </a:r>
            <a:r>
              <a:rPr lang="cs-CZ" sz="2300" dirty="0" smtClean="0"/>
              <a:t> je druhá odmocnina z rozptylu </a:t>
            </a:r>
          </a:p>
          <a:p>
            <a:pPr marL="341313" indent="-341313"/>
            <a:endParaRPr lang="cs-CZ" sz="2300" dirty="0" smtClean="0"/>
          </a:p>
          <a:p>
            <a:pPr marL="341313" indent="-341313"/>
            <a:r>
              <a:rPr lang="cs-CZ" sz="2300" b="1" dirty="0" smtClean="0">
                <a:sym typeface="Math1" pitchFamily="2" charset="2"/>
              </a:rPr>
              <a:t>Koeficient variance</a:t>
            </a:r>
            <a:r>
              <a:rPr lang="cs-CZ" sz="2300" dirty="0" smtClean="0">
                <a:sym typeface="Math1" pitchFamily="2" charset="2"/>
              </a:rPr>
              <a:t> - podíl SD ku průměru (u normálního rozložení by se 95% hodnot mělo vejít do průměr 3 SD), pokud je SD větší než 1/3 průměru jsou teoreticky pravděpodobné záporné hodnoty v rozložení – ukazatel problémů s normalitou dat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graphicFrame>
        <p:nvGraphicFramePr>
          <p:cNvPr id="16386" name="Object 5"/>
          <p:cNvGraphicFramePr>
            <a:graphicFrameLocks noChangeAspect="1"/>
          </p:cNvGraphicFramePr>
          <p:nvPr/>
        </p:nvGraphicFramePr>
        <p:xfrm>
          <a:off x="4643438" y="1916113"/>
          <a:ext cx="1728787" cy="700087"/>
        </p:xfrm>
        <a:graphic>
          <a:graphicData uri="http://schemas.openxmlformats.org/presentationml/2006/ole">
            <p:oleObj spid="_x0000_s4098" name="Rovnice" r:id="rId3" imgW="1054100" imgH="431800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1741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Ukazatele tvaru rozložení</a:t>
            </a:r>
          </a:p>
        </p:txBody>
      </p:sp>
      <p:sp>
        <p:nvSpPr>
          <p:cNvPr id="1741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501775"/>
            <a:ext cx="8229600" cy="4525963"/>
          </a:xfrm>
        </p:spPr>
        <p:txBody>
          <a:bodyPr/>
          <a:lstStyle/>
          <a:p>
            <a:pPr marL="341313" indent="-341313"/>
            <a:r>
              <a:rPr lang="cs-CZ" sz="2000" b="1" smtClean="0"/>
              <a:t>Skewness</a:t>
            </a:r>
            <a:r>
              <a:rPr lang="cs-CZ" sz="2000" smtClean="0"/>
              <a:t> – ukazatel „šikmosti“ rozložení, asymetrie rozložení</a:t>
            </a:r>
          </a:p>
          <a:p>
            <a:pPr marL="341313" indent="-341313"/>
            <a:r>
              <a:rPr lang="cs-CZ" sz="2000" b="1" smtClean="0"/>
              <a:t>Kurtosis</a:t>
            </a:r>
            <a:r>
              <a:rPr lang="cs-CZ" sz="2000" smtClean="0"/>
              <a:t> – ukazatel „špičatosti/plochosti“ rozložení</a:t>
            </a: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1908175" y="2206625"/>
          <a:ext cx="4435475" cy="4175125"/>
        </p:xfrm>
        <a:graphic>
          <a:graphicData uri="http://schemas.openxmlformats.org/presentationml/2006/ole">
            <p:oleObj spid="_x0000_s6146" name="Artwork" r:id="rId3" imgW="10190000" imgH="9590000" progId="">
              <p:embed/>
            </p:oleObj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5529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Další parametry rozložení</a:t>
            </a:r>
          </a:p>
        </p:txBody>
      </p:sp>
      <p:sp>
        <p:nvSpPr>
          <p:cNvPr id="55300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341313" indent="-341313"/>
            <a:r>
              <a:rPr lang="cs-CZ" sz="2000" b="1" smtClean="0"/>
              <a:t>Počet hodnot – </a:t>
            </a:r>
            <a:r>
              <a:rPr lang="cs-CZ" sz="2000" smtClean="0"/>
              <a:t>důležitý ukazatel, znamená jak moc lze na data spoléhat</a:t>
            </a:r>
          </a:p>
          <a:p>
            <a:pPr marL="341313" indent="-341313"/>
            <a:r>
              <a:rPr lang="cs-CZ" sz="2000" b="1" smtClean="0"/>
              <a:t>Střední chyba odhadu průměru </a:t>
            </a:r>
            <a:r>
              <a:rPr lang="cs-CZ" sz="2000" smtClean="0"/>
              <a:t>- je založena na směrodatné odchylce rozložení a </a:t>
            </a:r>
            <a:r>
              <a:rPr lang="cs-CZ" sz="2000" b="1" smtClean="0"/>
              <a:t>počtu hodnot</a:t>
            </a:r>
            <a:r>
              <a:rPr lang="cs-CZ" sz="2000" smtClean="0"/>
              <a:t>, vlastně jde o směrodatnou odchylku rozložení průměru. Říká jak přesný je náš výpočet průměru. Čím větší počet hodnot rozložení, tím je náš odhad skutečného průměru přesnější.</a:t>
            </a:r>
          </a:p>
          <a:p>
            <a:pPr marL="341313" indent="-341313"/>
            <a:r>
              <a:rPr lang="cs-CZ" sz="2000" b="1" smtClean="0"/>
              <a:t>Suma hodnot</a:t>
            </a:r>
          </a:p>
          <a:p>
            <a:pPr marL="341313" indent="-341313"/>
            <a:r>
              <a:rPr lang="cs-CZ" sz="2000" b="1" smtClean="0"/>
              <a:t>Modus</a:t>
            </a:r>
            <a:r>
              <a:rPr lang="cs-CZ" sz="2000" smtClean="0"/>
              <a:t> – nejčastější hodnota, vhodný např. při kategoriálních datech</a:t>
            </a:r>
          </a:p>
          <a:p>
            <a:pPr marL="341313" indent="-341313"/>
            <a:r>
              <a:rPr lang="cs-CZ" sz="2000" b="1" smtClean="0"/>
              <a:t>Minimum, maximum</a:t>
            </a:r>
          </a:p>
          <a:p>
            <a:pPr marL="341313" indent="-341313"/>
            <a:r>
              <a:rPr lang="cs-CZ" sz="2000" b="1" smtClean="0"/>
              <a:t>Rozsah hodnot</a:t>
            </a:r>
          </a:p>
          <a:p>
            <a:pPr marL="341313" indent="-341313"/>
            <a:r>
              <a:rPr lang="cs-CZ" sz="2000" b="1" smtClean="0"/>
              <a:t>Harmonický průměr</a:t>
            </a:r>
            <a:r>
              <a:rPr lang="cs-CZ" sz="2000" smtClean="0"/>
              <a:t>  - převrácená hodnota průměru převrácených hodnot (vždy platí harmonický průměr </a:t>
            </a:r>
            <a:r>
              <a:rPr lang="en-US" sz="2000" smtClean="0"/>
              <a:t>&lt; geometrick</a:t>
            </a:r>
            <a:r>
              <a:rPr lang="cs-CZ" sz="2000" smtClean="0"/>
              <a:t>ý průměr </a:t>
            </a:r>
            <a:r>
              <a:rPr lang="en-US" sz="2000" smtClean="0"/>
              <a:t>&lt; </a:t>
            </a:r>
            <a:r>
              <a:rPr lang="cs-CZ" sz="2000" smtClean="0"/>
              <a:t>aritmetický průměr)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Motivácia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Pri spracovaní dát sa často používajú metódy, ktoré sú založené na predpoklade, že dáta pochádzajú z nejakého konkrétneho rozloženia.</a:t>
            </a:r>
          </a:p>
          <a:p>
            <a:r>
              <a:rPr lang="sk-SK" dirty="0" smtClean="0"/>
              <a:t>Najčastejšie sa predpokladá normálne rozloženie.</a:t>
            </a:r>
          </a:p>
          <a:p>
            <a:r>
              <a:rPr lang="sk-SK" dirty="0" smtClean="0"/>
              <a:t>Prečo to nemusí platiť:</a:t>
            </a:r>
          </a:p>
          <a:p>
            <a:pPr lvl="1"/>
            <a:r>
              <a:rPr lang="sk-SK" dirty="0" smtClean="0"/>
              <a:t>  </a:t>
            </a:r>
            <a:r>
              <a:rPr lang="sk-SK" dirty="0" smtClean="0">
                <a:solidFill>
                  <a:schemeClr val="tx1"/>
                </a:solidFill>
              </a:rPr>
              <a:t>Dáta pochádzajú z  iného rozloženia.</a:t>
            </a:r>
          </a:p>
          <a:p>
            <a:pPr lvl="1"/>
            <a:r>
              <a:rPr lang="sk-SK" dirty="0" smtClean="0">
                <a:solidFill>
                  <a:schemeClr val="tx1"/>
                </a:solidFill>
              </a:rPr>
              <a:t>   Sú zaťažené chybami.</a:t>
            </a:r>
          </a:p>
          <a:p>
            <a:pPr lvl="1"/>
            <a:r>
              <a:rPr lang="sk-SK" dirty="0" smtClean="0">
                <a:solidFill>
                  <a:schemeClr val="tx1"/>
                </a:solidFill>
              </a:rPr>
              <a:t>   Pochádzajú z niekoľkých rôznych rozložení.</a:t>
            </a:r>
          </a:p>
          <a:p>
            <a:pPr lvl="1"/>
            <a:endParaRPr lang="sk-SK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</a:t>
            </a:r>
            <a:r>
              <a:rPr lang="cs-CZ" dirty="0" err="1" smtClean="0">
                <a:latin typeface="Arial" charset="0"/>
                <a:cs typeface="Arial" charset="0"/>
              </a:rPr>
              <a:t>Jarkovský</a:t>
            </a:r>
            <a:r>
              <a:rPr lang="cs-CZ" dirty="0" smtClean="0">
                <a:latin typeface="Arial" charset="0"/>
                <a:cs typeface="Arial" charset="0"/>
              </a:rPr>
              <a:t>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102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760413"/>
          </a:xfrm>
          <a:noFill/>
        </p:spPr>
        <p:txBody>
          <a:bodyPr/>
          <a:lstStyle/>
          <a:p>
            <a:r>
              <a:rPr lang="cs-CZ" dirty="0" err="1" smtClean="0"/>
              <a:t>Príklad</a:t>
            </a:r>
            <a:endParaRPr lang="cs-CZ" dirty="0" smtClean="0"/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685800" y="1600200"/>
            <a:ext cx="5715000" cy="381000"/>
          </a:xfrm>
          <a:prstGeom prst="rect">
            <a:avLst/>
          </a:prstGeom>
          <a:solidFill>
            <a:srgbClr val="FFCC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dirty="0"/>
              <a:t>H</a:t>
            </a:r>
            <a:r>
              <a:rPr lang="cs-CZ" sz="2000" i="0" dirty="0" smtClean="0"/>
              <a:t>motnost </a:t>
            </a:r>
            <a:r>
              <a:rPr lang="cs-CZ" sz="2000" i="0" dirty="0"/>
              <a:t>jedince (myši) </a:t>
            </a:r>
          </a:p>
        </p:txBody>
      </p:sp>
      <p:sp>
        <p:nvSpPr>
          <p:cNvPr id="4105" name="Text Box 5"/>
          <p:cNvSpPr txBox="1">
            <a:spLocks noChangeArrowheads="1"/>
          </p:cNvSpPr>
          <p:nvPr/>
        </p:nvSpPr>
        <p:spPr bwMode="auto">
          <a:xfrm>
            <a:off x="323850" y="2057400"/>
            <a:ext cx="3514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1,2; 1,4; 1,6; 1,8; 2,0; 2,4; 3.8 </a:t>
            </a:r>
          </a:p>
        </p:txBody>
      </p:sp>
      <p:sp>
        <p:nvSpPr>
          <p:cNvPr id="4106" name="Text Box 6"/>
          <p:cNvSpPr txBox="1">
            <a:spLocks noChangeArrowheads="1"/>
          </p:cNvSpPr>
          <p:nvPr/>
        </p:nvSpPr>
        <p:spPr bwMode="auto">
          <a:xfrm>
            <a:off x="323850" y="2392363"/>
            <a:ext cx="2333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b="0" i="0"/>
              <a:t>n = 7 opakování</a:t>
            </a:r>
          </a:p>
        </p:txBody>
      </p:sp>
      <p:sp>
        <p:nvSpPr>
          <p:cNvPr id="4107" name="Text Box 7"/>
          <p:cNvSpPr txBox="1">
            <a:spLocks noChangeArrowheads="1"/>
          </p:cNvSpPr>
          <p:nvPr/>
        </p:nvSpPr>
        <p:spPr bwMode="auto">
          <a:xfrm>
            <a:off x="323850" y="274320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medián</a:t>
            </a:r>
            <a:r>
              <a:rPr lang="cs-CZ" sz="2000" b="0" i="0"/>
              <a:t> = 1,8        </a:t>
            </a:r>
          </a:p>
        </p:txBody>
      </p:sp>
      <p:sp>
        <p:nvSpPr>
          <p:cNvPr id="4108" name="Text Box 8"/>
          <p:cNvSpPr txBox="1">
            <a:spLocks noChangeArrowheads="1"/>
          </p:cNvSpPr>
          <p:nvPr/>
        </p:nvSpPr>
        <p:spPr bwMode="auto">
          <a:xfrm>
            <a:off x="323850" y="4513263"/>
            <a:ext cx="1871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/>
              <a:t>rozptyl (s</a:t>
            </a:r>
            <a:r>
              <a:rPr lang="cs-CZ" sz="2000" i="0" baseline="30000"/>
              <a:t>2</a:t>
            </a:r>
            <a:r>
              <a:rPr lang="cs-CZ" sz="2000" i="0"/>
              <a:t>) =</a:t>
            </a:r>
          </a:p>
        </p:txBody>
      </p:sp>
      <p:sp>
        <p:nvSpPr>
          <p:cNvPr id="4110" name="Text Box 10"/>
          <p:cNvSpPr txBox="1">
            <a:spLocks noChangeArrowheads="1"/>
          </p:cNvSpPr>
          <p:nvPr/>
        </p:nvSpPr>
        <p:spPr bwMode="auto">
          <a:xfrm>
            <a:off x="8153400" y="5672138"/>
            <a:ext cx="1847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endParaRPr lang="cs-CZ" sz="4800" i="0" dirty="0">
              <a:latin typeface="Arial Black" pitchFamily="34" charset="0"/>
            </a:endParaRPr>
          </a:p>
        </p:txBody>
      </p:sp>
      <p:sp>
        <p:nvSpPr>
          <p:cNvPr id="4111" name="Text Box 11"/>
          <p:cNvSpPr txBox="1">
            <a:spLocks noChangeArrowheads="1"/>
          </p:cNvSpPr>
          <p:nvPr/>
        </p:nvSpPr>
        <p:spPr bwMode="auto">
          <a:xfrm>
            <a:off x="698500" y="5672138"/>
            <a:ext cx="1847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endParaRPr lang="cs-CZ" sz="4800" i="0" dirty="0">
              <a:latin typeface="Arial Black" pitchFamily="34" charset="0"/>
            </a:endParaRPr>
          </a:p>
        </p:txBody>
      </p:sp>
      <p:graphicFrame>
        <p:nvGraphicFramePr>
          <p:cNvPr id="4098" name="Object 12"/>
          <p:cNvGraphicFramePr>
            <a:graphicFrameLocks noChangeAspect="1"/>
          </p:cNvGraphicFramePr>
          <p:nvPr/>
        </p:nvGraphicFramePr>
        <p:xfrm>
          <a:off x="1619250" y="3284538"/>
          <a:ext cx="6697663" cy="666750"/>
        </p:xfrm>
        <a:graphic>
          <a:graphicData uri="http://schemas.openxmlformats.org/presentationml/2006/ole">
            <p:oleObj spid="_x0000_s10242" name="Rovnice" r:id="rId3" imgW="4343400" imgH="431640" progId="Equation.3">
              <p:embed/>
            </p:oleObj>
          </a:graphicData>
        </a:graphic>
      </p:graphicFrame>
      <p:graphicFrame>
        <p:nvGraphicFramePr>
          <p:cNvPr id="4099" name="Object 13"/>
          <p:cNvGraphicFramePr>
            <a:graphicFrameLocks noChangeAspect="1"/>
          </p:cNvGraphicFramePr>
          <p:nvPr>
            <p:ph type="body" idx="4294967295"/>
          </p:nvPr>
        </p:nvGraphicFramePr>
        <p:xfrm>
          <a:off x="1927225" y="4041775"/>
          <a:ext cx="3687763" cy="984250"/>
        </p:xfrm>
        <a:graphic>
          <a:graphicData uri="http://schemas.openxmlformats.org/presentationml/2006/ole">
            <p:oleObj spid="_x0000_s10243" name="Rovnice" r:id="rId4" imgW="2286000" imgH="622080" progId="Equation.3">
              <p:embed/>
            </p:oleObj>
          </a:graphicData>
        </a:graphic>
      </p:graphicFrame>
      <p:sp>
        <p:nvSpPr>
          <p:cNvPr id="4112" name="Text Box 14"/>
          <p:cNvSpPr txBox="1">
            <a:spLocks noChangeArrowheads="1"/>
          </p:cNvSpPr>
          <p:nvPr/>
        </p:nvSpPr>
        <p:spPr bwMode="auto">
          <a:xfrm>
            <a:off x="323850" y="5187950"/>
            <a:ext cx="2474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/>
              <a:t>sm. odchylka (s) =</a:t>
            </a:r>
          </a:p>
        </p:txBody>
      </p:sp>
      <p:graphicFrame>
        <p:nvGraphicFramePr>
          <p:cNvPr id="4100" name="Object 15"/>
          <p:cNvGraphicFramePr>
            <a:graphicFrameLocks noChangeAspect="1"/>
          </p:cNvGraphicFramePr>
          <p:nvPr/>
        </p:nvGraphicFramePr>
        <p:xfrm>
          <a:off x="2700338" y="5183188"/>
          <a:ext cx="2232025" cy="430212"/>
        </p:xfrm>
        <a:graphic>
          <a:graphicData uri="http://schemas.openxmlformats.org/presentationml/2006/ole">
            <p:oleObj spid="_x0000_s10244" name="Rovnice" r:id="rId5" imgW="1384200" imgH="266400" progId="Equation.3">
              <p:embed/>
            </p:oleObj>
          </a:graphicData>
        </a:graphic>
      </p:graphicFrame>
      <p:sp>
        <p:nvSpPr>
          <p:cNvPr id="4113" name="Text Box 16"/>
          <p:cNvSpPr txBox="1">
            <a:spLocks noChangeArrowheads="1"/>
          </p:cNvSpPr>
          <p:nvPr/>
        </p:nvSpPr>
        <p:spPr bwMode="auto">
          <a:xfrm>
            <a:off x="323850" y="3357563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průměr</a:t>
            </a:r>
            <a:r>
              <a:rPr lang="cs-CZ" sz="2000" b="0" i="0"/>
              <a:t> =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cs-CZ" smtClean="0"/>
              <a:t>Otázka: Jak velké musí být X, aby 5 % všech hodnot bylo nad ním?</a:t>
            </a:r>
          </a:p>
        </p:txBody>
      </p:sp>
      <p:sp>
        <p:nvSpPr>
          <p:cNvPr id="52228" name="Oval 3"/>
          <p:cNvSpPr>
            <a:spLocks noChangeArrowheads="1"/>
          </p:cNvSpPr>
          <p:nvPr/>
        </p:nvSpPr>
        <p:spPr bwMode="auto">
          <a:xfrm>
            <a:off x="5867400" y="3049588"/>
            <a:ext cx="1581150" cy="666750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04900" y="2590800"/>
            <a:ext cx="2514600" cy="1428750"/>
            <a:chOff x="64" y="136"/>
            <a:chExt cx="255" cy="204"/>
          </a:xfrm>
        </p:grpSpPr>
        <p:sp>
          <p:nvSpPr>
            <p:cNvPr id="52251" name="Line 5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2252" name="Line 6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04900" y="4572000"/>
            <a:ext cx="2543175" cy="1428750"/>
            <a:chOff x="64" y="136"/>
            <a:chExt cx="255" cy="204"/>
          </a:xfrm>
        </p:grpSpPr>
        <p:sp>
          <p:nvSpPr>
            <p:cNvPr id="52249" name="Line 8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2250" name="Line 9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52231" name="Line 10"/>
          <p:cNvSpPr>
            <a:spLocks noChangeShapeType="1"/>
          </p:cNvSpPr>
          <p:nvPr/>
        </p:nvSpPr>
        <p:spPr bwMode="auto">
          <a:xfrm>
            <a:off x="1133475" y="4819650"/>
            <a:ext cx="19145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52232" name="Freeform 11"/>
          <p:cNvSpPr>
            <a:spLocks/>
          </p:cNvSpPr>
          <p:nvPr/>
        </p:nvSpPr>
        <p:spPr bwMode="auto">
          <a:xfrm>
            <a:off x="1133475" y="4695825"/>
            <a:ext cx="2400300" cy="1314450"/>
          </a:xfrm>
          <a:custGeom>
            <a:avLst/>
            <a:gdLst>
              <a:gd name="T0" fmla="*/ 0 w 252"/>
              <a:gd name="T1" fmla="*/ 2147483647 h 138"/>
              <a:gd name="T2" fmla="*/ 2147483647 w 252"/>
              <a:gd name="T3" fmla="*/ 2147483647 h 138"/>
              <a:gd name="T4" fmla="*/ 2147483647 w 252"/>
              <a:gd name="T5" fmla="*/ 2147483647 h 138"/>
              <a:gd name="T6" fmla="*/ 2147483647 w 252"/>
              <a:gd name="T7" fmla="*/ 2147483647 h 138"/>
              <a:gd name="T8" fmla="*/ 2147483647 w 252"/>
              <a:gd name="T9" fmla="*/ 0 h 1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"/>
              <a:gd name="T16" fmla="*/ 0 h 138"/>
              <a:gd name="T17" fmla="*/ 252 w 252"/>
              <a:gd name="T18" fmla="*/ 138 h 1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" h="138">
                <a:moveTo>
                  <a:pt x="0" y="138"/>
                </a:moveTo>
                <a:cubicBezTo>
                  <a:pt x="27" y="134"/>
                  <a:pt x="55" y="130"/>
                  <a:pt x="76" y="119"/>
                </a:cubicBezTo>
                <a:cubicBezTo>
                  <a:pt x="97" y="108"/>
                  <a:pt x="110" y="89"/>
                  <a:pt x="129" y="72"/>
                </a:cubicBezTo>
                <a:cubicBezTo>
                  <a:pt x="147" y="55"/>
                  <a:pt x="167" y="31"/>
                  <a:pt x="187" y="19"/>
                </a:cubicBezTo>
                <a:cubicBezTo>
                  <a:pt x="207" y="7"/>
                  <a:pt x="239" y="4"/>
                  <a:pt x="252" y="0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52233" name="Line 12"/>
          <p:cNvSpPr>
            <a:spLocks noChangeShapeType="1"/>
          </p:cNvSpPr>
          <p:nvPr/>
        </p:nvSpPr>
        <p:spPr bwMode="auto">
          <a:xfrm>
            <a:off x="3028950" y="3762375"/>
            <a:ext cx="0" cy="222885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52234" name="Text Box 13"/>
          <p:cNvSpPr txBox="1">
            <a:spLocks noChangeArrowheads="1"/>
          </p:cNvSpPr>
          <p:nvPr/>
        </p:nvSpPr>
        <p:spPr bwMode="auto">
          <a:xfrm>
            <a:off x="2971800" y="3962400"/>
            <a:ext cx="13906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X</a:t>
            </a:r>
            <a:r>
              <a:rPr lang="cs-CZ" sz="1400" b="0" i="0"/>
              <a:t>0,95</a:t>
            </a:r>
            <a:r>
              <a:rPr lang="cs-CZ" b="0" i="0"/>
              <a:t>  </a:t>
            </a:r>
            <a:r>
              <a:rPr lang="cs-CZ" sz="2800" b="0" i="0"/>
              <a:t>x</a:t>
            </a:r>
          </a:p>
        </p:txBody>
      </p:sp>
      <p:sp>
        <p:nvSpPr>
          <p:cNvPr id="52235" name="Text Box 14"/>
          <p:cNvSpPr txBox="1">
            <a:spLocks noChangeArrowheads="1"/>
          </p:cNvSpPr>
          <p:nvPr/>
        </p:nvSpPr>
        <p:spPr bwMode="auto">
          <a:xfrm>
            <a:off x="533400" y="2590800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j(x)</a:t>
            </a:r>
          </a:p>
        </p:txBody>
      </p:sp>
      <p:sp>
        <p:nvSpPr>
          <p:cNvPr id="52236" name="Text Box 15"/>
          <p:cNvSpPr txBox="1">
            <a:spLocks noChangeArrowheads="1"/>
          </p:cNvSpPr>
          <p:nvPr/>
        </p:nvSpPr>
        <p:spPr bwMode="auto">
          <a:xfrm>
            <a:off x="533400" y="4657725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0,95</a:t>
            </a:r>
          </a:p>
        </p:txBody>
      </p:sp>
      <p:sp>
        <p:nvSpPr>
          <p:cNvPr id="52237" name="Text Box 16"/>
          <p:cNvSpPr txBox="1">
            <a:spLocks noChangeArrowheads="1"/>
          </p:cNvSpPr>
          <p:nvPr/>
        </p:nvSpPr>
        <p:spPr bwMode="auto">
          <a:xfrm>
            <a:off x="381000" y="5029200"/>
            <a:ext cx="723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F</a:t>
            </a:r>
            <a:r>
              <a:rPr lang="cs-CZ" sz="2000" i="0"/>
              <a:t>(x)</a:t>
            </a:r>
          </a:p>
        </p:txBody>
      </p:sp>
      <p:sp>
        <p:nvSpPr>
          <p:cNvPr id="52238" name="Text Box 17"/>
          <p:cNvSpPr txBox="1">
            <a:spLocks noChangeArrowheads="1"/>
          </p:cNvSpPr>
          <p:nvPr/>
        </p:nvSpPr>
        <p:spPr bwMode="auto">
          <a:xfrm>
            <a:off x="1981200" y="1911350"/>
            <a:ext cx="5172075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u="sng"/>
              <a:t>Hledáme:</a:t>
            </a:r>
            <a:r>
              <a:rPr lang="cs-CZ" sz="2000" i="0"/>
              <a:t> </a:t>
            </a:r>
            <a:r>
              <a:rPr lang="cs-CZ" sz="2000" b="0" i="0"/>
              <a:t> P(X   x</a:t>
            </a:r>
            <a:r>
              <a:rPr lang="cs-CZ" sz="2000" b="0" i="0" baseline="-25000">
                <a:latin typeface="Symbol" pitchFamily="18" charset="2"/>
              </a:rPr>
              <a:t>q</a:t>
            </a:r>
            <a:r>
              <a:rPr lang="cs-CZ" sz="2000" b="0" i="0"/>
              <a:t>) = 0,95 = </a:t>
            </a:r>
            <a:r>
              <a:rPr lang="cs-CZ" sz="2000" b="0" i="0">
                <a:latin typeface="Symbol" pitchFamily="18" charset="2"/>
              </a:rPr>
              <a:t>q</a:t>
            </a:r>
            <a:endParaRPr lang="cs-CZ" sz="2000" b="0" i="0"/>
          </a:p>
          <a:p>
            <a:pPr algn="ctr" eaLnBrk="0" hangingPunct="0"/>
            <a:r>
              <a:rPr lang="cs-CZ" sz="2000" b="0" i="0"/>
              <a:t>x</a:t>
            </a:r>
            <a:r>
              <a:rPr lang="cs-CZ" sz="2000" b="0" i="0" baseline="-25000">
                <a:latin typeface="Symbol" pitchFamily="18" charset="2"/>
              </a:rPr>
              <a:t>q</a:t>
            </a:r>
            <a:r>
              <a:rPr lang="cs-CZ" sz="2000" b="0" i="0"/>
              <a:t> = (</a:t>
            </a:r>
            <a:r>
              <a:rPr lang="cs-CZ" sz="3200" b="0" i="0"/>
              <a:t>x</a:t>
            </a:r>
            <a:r>
              <a:rPr lang="cs-CZ" sz="1400" i="0"/>
              <a:t>0,95</a:t>
            </a:r>
            <a:r>
              <a:rPr lang="cs-CZ" sz="2000" b="0" i="0"/>
              <a:t>) = ?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2667000" y="1422400"/>
            <a:ext cx="411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>
                <a:latin typeface="Symbol" pitchFamily="18" charset="2"/>
              </a:rPr>
              <a:t>q</a:t>
            </a:r>
            <a:r>
              <a:rPr lang="cs-CZ" sz="2000" b="0" i="0"/>
              <a:t>  = 0,95 … Pravděpodobnost</a:t>
            </a:r>
          </a:p>
        </p:txBody>
      </p:sp>
      <p:sp>
        <p:nvSpPr>
          <p:cNvPr id="52240" name="Text Box 19"/>
          <p:cNvSpPr txBox="1">
            <a:spLocks noChangeArrowheads="1"/>
          </p:cNvSpPr>
          <p:nvPr/>
        </p:nvSpPr>
        <p:spPr bwMode="auto">
          <a:xfrm>
            <a:off x="1676400" y="6019800"/>
            <a:ext cx="61055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i="0">
                <a:solidFill>
                  <a:srgbClr val="CC0000"/>
                </a:solidFill>
              </a:rPr>
              <a:t>Jakékoliv číslo na ose x je kvantilem</a:t>
            </a:r>
          </a:p>
        </p:txBody>
      </p:sp>
      <p:sp>
        <p:nvSpPr>
          <p:cNvPr id="52241" name="Text Box 20"/>
          <p:cNvSpPr txBox="1">
            <a:spLocks noChangeArrowheads="1"/>
          </p:cNvSpPr>
          <p:nvPr/>
        </p:nvSpPr>
        <p:spPr bwMode="auto">
          <a:xfrm>
            <a:off x="3429000" y="3200400"/>
            <a:ext cx="8477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5 %</a:t>
            </a:r>
          </a:p>
        </p:txBody>
      </p:sp>
      <p:sp>
        <p:nvSpPr>
          <p:cNvPr id="52242" name="AutoShape 21"/>
          <p:cNvSpPr>
            <a:spLocks noChangeArrowheads="1"/>
          </p:cNvSpPr>
          <p:nvPr/>
        </p:nvSpPr>
        <p:spPr bwMode="auto">
          <a:xfrm rot="-2642823">
            <a:off x="3105150" y="3667125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52243" name="Text Box 22"/>
          <p:cNvSpPr txBox="1">
            <a:spLocks noChangeArrowheads="1"/>
          </p:cNvSpPr>
          <p:nvPr/>
        </p:nvSpPr>
        <p:spPr bwMode="auto">
          <a:xfrm>
            <a:off x="6019800" y="3201988"/>
            <a:ext cx="13906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solidFill>
                  <a:schemeClr val="bg1"/>
                </a:solidFill>
              </a:rPr>
              <a:t>F (x</a:t>
            </a:r>
            <a:r>
              <a:rPr lang="cs-CZ" sz="2000" i="0">
                <a:solidFill>
                  <a:schemeClr val="bg1"/>
                </a:solidFill>
                <a:latin typeface="Symbol" pitchFamily="18" charset="2"/>
              </a:rPr>
              <a:t>q</a:t>
            </a:r>
            <a:r>
              <a:rPr lang="cs-CZ" sz="2000" i="0">
                <a:solidFill>
                  <a:schemeClr val="bg1"/>
                </a:solidFill>
              </a:rPr>
              <a:t> ) = </a:t>
            </a:r>
            <a:r>
              <a:rPr lang="cs-CZ" sz="2000" i="0">
                <a:solidFill>
                  <a:schemeClr val="bg1"/>
                </a:solidFill>
                <a:latin typeface="Symbol" pitchFamily="18" charset="2"/>
              </a:rPr>
              <a:t>q</a:t>
            </a:r>
          </a:p>
        </p:txBody>
      </p:sp>
      <p:sp>
        <p:nvSpPr>
          <p:cNvPr id="52244" name="Text Box 23"/>
          <p:cNvSpPr txBox="1">
            <a:spLocks noChangeArrowheads="1"/>
          </p:cNvSpPr>
          <p:nvPr/>
        </p:nvSpPr>
        <p:spPr bwMode="auto">
          <a:xfrm>
            <a:off x="4724400" y="4648200"/>
            <a:ext cx="3352800" cy="1066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Kvantil </a:t>
            </a:r>
            <a:r>
              <a:rPr lang="cs-CZ" b="0" i="0"/>
              <a:t>je číslo, jehož hodnota distribuční funkce je rovna P,</a:t>
            </a:r>
          </a:p>
          <a:p>
            <a:pPr eaLnBrk="0" hangingPunct="0"/>
            <a:r>
              <a:rPr lang="cs-CZ" b="0" i="0"/>
              <a:t>pro kterou je kvantil definován</a:t>
            </a:r>
          </a:p>
        </p:txBody>
      </p:sp>
      <p:sp>
        <p:nvSpPr>
          <p:cNvPr id="52245" name="AutoShape 24"/>
          <p:cNvSpPr>
            <a:spLocks noChangeArrowheads="1"/>
          </p:cNvSpPr>
          <p:nvPr/>
        </p:nvSpPr>
        <p:spPr bwMode="auto">
          <a:xfrm>
            <a:off x="6400800" y="3860800"/>
            <a:ext cx="485775" cy="615950"/>
          </a:xfrm>
          <a:prstGeom prst="upArrow">
            <a:avLst>
              <a:gd name="adj1" fmla="val 54250"/>
              <a:gd name="adj2" fmla="val 47385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52246" name="Freeform 25"/>
          <p:cNvSpPr>
            <a:spLocks/>
          </p:cNvSpPr>
          <p:nvPr/>
        </p:nvSpPr>
        <p:spPr bwMode="auto">
          <a:xfrm>
            <a:off x="1104900" y="2962275"/>
            <a:ext cx="2381250" cy="1019175"/>
          </a:xfrm>
          <a:custGeom>
            <a:avLst/>
            <a:gdLst>
              <a:gd name="T0" fmla="*/ 0 w 250"/>
              <a:gd name="T1" fmla="*/ 2147483647 h 107"/>
              <a:gd name="T2" fmla="*/ 2147483647 w 250"/>
              <a:gd name="T3" fmla="*/ 2147483647 h 107"/>
              <a:gd name="T4" fmla="*/ 2147483647 w 250"/>
              <a:gd name="T5" fmla="*/ 2147483647 h 107"/>
              <a:gd name="T6" fmla="*/ 2147483647 w 250"/>
              <a:gd name="T7" fmla="*/ 2147483647 h 107"/>
              <a:gd name="T8" fmla="*/ 2147483647 w 250"/>
              <a:gd name="T9" fmla="*/ 2147483647 h 107"/>
              <a:gd name="T10" fmla="*/ 2147483647 w 250"/>
              <a:gd name="T11" fmla="*/ 2147483647 h 107"/>
              <a:gd name="T12" fmla="*/ 2147483647 w 250"/>
              <a:gd name="T13" fmla="*/ 2147483647 h 107"/>
              <a:gd name="T14" fmla="*/ 2147483647 w 250"/>
              <a:gd name="T15" fmla="*/ 2147483647 h 107"/>
              <a:gd name="T16" fmla="*/ 2147483647 w 250"/>
              <a:gd name="T17" fmla="*/ 2147483647 h 107"/>
              <a:gd name="T18" fmla="*/ 2147483647 w 250"/>
              <a:gd name="T19" fmla="*/ 2147483647 h 107"/>
              <a:gd name="T20" fmla="*/ 2147483647 w 250"/>
              <a:gd name="T21" fmla="*/ 2147483647 h 107"/>
              <a:gd name="T22" fmla="*/ 2147483647 w 250"/>
              <a:gd name="T23" fmla="*/ 2147483647 h 107"/>
              <a:gd name="T24" fmla="*/ 2147483647 w 250"/>
              <a:gd name="T25" fmla="*/ 2147483647 h 10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0"/>
              <a:gd name="T40" fmla="*/ 0 h 107"/>
              <a:gd name="T41" fmla="*/ 250 w 250"/>
              <a:gd name="T42" fmla="*/ 107 h 10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0" h="107">
                <a:moveTo>
                  <a:pt x="0" y="107"/>
                </a:moveTo>
                <a:cubicBezTo>
                  <a:pt x="10" y="103"/>
                  <a:pt x="21" y="99"/>
                  <a:pt x="29" y="95"/>
                </a:cubicBezTo>
                <a:cubicBezTo>
                  <a:pt x="37" y="91"/>
                  <a:pt x="44" y="88"/>
                  <a:pt x="50" y="81"/>
                </a:cubicBezTo>
                <a:cubicBezTo>
                  <a:pt x="56" y="74"/>
                  <a:pt x="62" y="64"/>
                  <a:pt x="68" y="53"/>
                </a:cubicBezTo>
                <a:cubicBezTo>
                  <a:pt x="74" y="42"/>
                  <a:pt x="81" y="22"/>
                  <a:pt x="88" y="14"/>
                </a:cubicBezTo>
                <a:cubicBezTo>
                  <a:pt x="95" y="6"/>
                  <a:pt x="101" y="6"/>
                  <a:pt x="108" y="4"/>
                </a:cubicBezTo>
                <a:cubicBezTo>
                  <a:pt x="115" y="2"/>
                  <a:pt x="121" y="0"/>
                  <a:pt x="129" y="2"/>
                </a:cubicBezTo>
                <a:cubicBezTo>
                  <a:pt x="137" y="4"/>
                  <a:pt x="147" y="6"/>
                  <a:pt x="155" y="15"/>
                </a:cubicBezTo>
                <a:cubicBezTo>
                  <a:pt x="163" y="24"/>
                  <a:pt x="172" y="44"/>
                  <a:pt x="180" y="56"/>
                </a:cubicBezTo>
                <a:cubicBezTo>
                  <a:pt x="188" y="68"/>
                  <a:pt x="194" y="78"/>
                  <a:pt x="203" y="85"/>
                </a:cubicBezTo>
                <a:cubicBezTo>
                  <a:pt x="212" y="92"/>
                  <a:pt x="225" y="95"/>
                  <a:pt x="232" y="98"/>
                </a:cubicBezTo>
                <a:cubicBezTo>
                  <a:pt x="239" y="101"/>
                  <a:pt x="246" y="105"/>
                  <a:pt x="248" y="106"/>
                </a:cubicBezTo>
                <a:cubicBezTo>
                  <a:pt x="250" y="107"/>
                  <a:pt x="246" y="106"/>
                  <a:pt x="243" y="106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52247" name="Rectangle 26"/>
          <p:cNvSpPr>
            <a:spLocks noChangeArrowheads="1"/>
          </p:cNvSpPr>
          <p:nvPr/>
        </p:nvSpPr>
        <p:spPr bwMode="auto">
          <a:xfrm>
            <a:off x="4484688" y="1878013"/>
            <a:ext cx="350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0" i="0">
                <a:latin typeface="Symbol" pitchFamily="18" charset="2"/>
              </a:rPr>
              <a:t>Ł</a:t>
            </a:r>
          </a:p>
        </p:txBody>
      </p:sp>
      <p:sp>
        <p:nvSpPr>
          <p:cNvPr id="52248" name="Freeform 27" descr="Světlý svislý"/>
          <p:cNvSpPr>
            <a:spLocks/>
          </p:cNvSpPr>
          <p:nvPr/>
        </p:nvSpPr>
        <p:spPr bwMode="auto">
          <a:xfrm>
            <a:off x="3028950" y="3776663"/>
            <a:ext cx="400050" cy="228600"/>
          </a:xfrm>
          <a:custGeom>
            <a:avLst/>
            <a:gdLst>
              <a:gd name="T0" fmla="*/ 2147483647 w 42"/>
              <a:gd name="T1" fmla="*/ 2147483647 h 25"/>
              <a:gd name="T2" fmla="*/ 2147483647 w 42"/>
              <a:gd name="T3" fmla="*/ 0 h 25"/>
              <a:gd name="T4" fmla="*/ 2147483647 w 42"/>
              <a:gd name="T5" fmla="*/ 2147483647 h 25"/>
              <a:gd name="T6" fmla="*/ 2147483647 w 42"/>
              <a:gd name="T7" fmla="*/ 2147483647 h 25"/>
              <a:gd name="T8" fmla="*/ 2147483647 w 42"/>
              <a:gd name="T9" fmla="*/ 2147483647 h 25"/>
              <a:gd name="T10" fmla="*/ 0 w 42"/>
              <a:gd name="T11" fmla="*/ 2147483647 h 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2"/>
              <a:gd name="T19" fmla="*/ 0 h 25"/>
              <a:gd name="T20" fmla="*/ 42 w 42"/>
              <a:gd name="T21" fmla="*/ 25 h 2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2" h="25">
                <a:moveTo>
                  <a:pt x="4" y="24"/>
                </a:moveTo>
                <a:lnTo>
                  <a:pt x="4" y="0"/>
                </a:lnTo>
                <a:lnTo>
                  <a:pt x="14" y="11"/>
                </a:lnTo>
                <a:lnTo>
                  <a:pt x="26" y="17"/>
                </a:lnTo>
                <a:lnTo>
                  <a:pt x="42" y="24"/>
                </a:lnTo>
                <a:lnTo>
                  <a:pt x="0" y="25"/>
                </a:lnTo>
              </a:path>
            </a:pathLst>
          </a:custGeom>
          <a:pattFill prst="ltVert">
            <a:fgClr>
              <a:srgbClr val="000000"/>
            </a:fgClr>
            <a:bgClr>
              <a:srgbClr val="FFFFFF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11268" name="Rectang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Diagnostické grafy-krabicový graf (box plot)</a:t>
            </a: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1835150" y="1412875"/>
          <a:ext cx="5738813" cy="4854575"/>
        </p:xfrm>
        <a:graphic>
          <a:graphicData uri="http://schemas.openxmlformats.org/presentationml/2006/ole">
            <p:oleObj spid="_x0000_s7170" name="Artwork" r:id="rId3" imgW="7590000" imgH="6420000" progId="">
              <p:embed/>
            </p:oleObj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1029" name="Rectangle 2"/>
          <p:cNvSpPr>
            <a:spLocks noGrp="1"/>
          </p:cNvSpPr>
          <p:nvPr>
            <p:ph type="title" idx="4294967295"/>
          </p:nvPr>
        </p:nvSpPr>
        <p:spPr>
          <a:xfrm>
            <a:off x="755650" y="303213"/>
            <a:ext cx="7772400" cy="836612"/>
          </a:xfrm>
          <a:noFill/>
        </p:spPr>
        <p:txBody>
          <a:bodyPr>
            <a:normAutofit/>
          </a:bodyPr>
          <a:lstStyle/>
          <a:p>
            <a:r>
              <a:rPr lang="cs-CZ" dirty="0" smtClean="0"/>
              <a:t>Normální rozložení</a:t>
            </a:r>
          </a:p>
        </p:txBody>
      </p:sp>
      <p:sp>
        <p:nvSpPr>
          <p:cNvPr id="1030" name="Oval 3"/>
          <p:cNvSpPr>
            <a:spLocks noChangeArrowheads="1"/>
          </p:cNvSpPr>
          <p:nvPr/>
        </p:nvSpPr>
        <p:spPr bwMode="auto">
          <a:xfrm>
            <a:off x="5114925" y="3048000"/>
            <a:ext cx="1409700" cy="819150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4219575" y="4591050"/>
            <a:ext cx="2400300" cy="109537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4343400" y="1558925"/>
            <a:ext cx="3505200" cy="1162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3200400" y="1558925"/>
            <a:ext cx="990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</a:t>
            </a:r>
            <a:r>
              <a:rPr lang="cs-CZ" sz="2000" b="0" i="0"/>
              <a:t> (</a:t>
            </a:r>
            <a:r>
              <a:rPr lang="cs-CZ" sz="2000" i="0">
                <a:latin typeface="Symbol" pitchFamily="18" charset="2"/>
              </a:rPr>
              <a:t>m,s</a:t>
            </a:r>
            <a:r>
              <a:rPr lang="cs-CZ" sz="2000" b="0" i="0"/>
              <a:t>)</a:t>
            </a:r>
          </a:p>
        </p:txBody>
      </p:sp>
      <p:sp>
        <p:nvSpPr>
          <p:cNvPr id="1034" name="AutoShape 7"/>
          <p:cNvSpPr>
            <a:spLocks noChangeArrowheads="1"/>
          </p:cNvSpPr>
          <p:nvPr/>
        </p:nvSpPr>
        <p:spPr bwMode="auto">
          <a:xfrm rot="5400000">
            <a:off x="6672263" y="4933950"/>
            <a:ext cx="485775" cy="48577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371600" y="1320800"/>
            <a:ext cx="2514600" cy="1428750"/>
            <a:chOff x="64" y="136"/>
            <a:chExt cx="255" cy="204"/>
          </a:xfrm>
        </p:grpSpPr>
        <p:sp>
          <p:nvSpPr>
            <p:cNvPr id="1057" name="Line 9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58" name="Line 10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685800" y="1330325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1037" name="Text Box 12"/>
          <p:cNvSpPr txBox="1">
            <a:spLocks noChangeArrowheads="1"/>
          </p:cNvSpPr>
          <p:nvPr/>
        </p:nvSpPr>
        <p:spPr bwMode="auto">
          <a:xfrm>
            <a:off x="2362200" y="2292350"/>
            <a:ext cx="476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m</a:t>
            </a:r>
          </a:p>
        </p:txBody>
      </p:sp>
      <p:sp>
        <p:nvSpPr>
          <p:cNvPr id="1038" name="Text Box 13"/>
          <p:cNvSpPr txBox="1">
            <a:spLocks noChangeArrowheads="1"/>
          </p:cNvSpPr>
          <p:nvPr/>
        </p:nvSpPr>
        <p:spPr bwMode="auto">
          <a:xfrm>
            <a:off x="3152775" y="4572000"/>
            <a:ext cx="990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 (0,1)</a:t>
            </a:r>
          </a:p>
        </p:txBody>
      </p:sp>
      <p:sp>
        <p:nvSpPr>
          <p:cNvPr id="1039" name="Freeform 14" descr="Tmavý šikmo nahoru"/>
          <p:cNvSpPr>
            <a:spLocks/>
          </p:cNvSpPr>
          <p:nvPr/>
        </p:nvSpPr>
        <p:spPr bwMode="auto">
          <a:xfrm>
            <a:off x="1352550" y="4638675"/>
            <a:ext cx="2324100" cy="1123950"/>
          </a:xfrm>
          <a:custGeom>
            <a:avLst/>
            <a:gdLst>
              <a:gd name="T0" fmla="*/ 0 w 244"/>
              <a:gd name="T1" fmla="*/ 2147483647 h 118"/>
              <a:gd name="T2" fmla="*/ 2147483647 w 244"/>
              <a:gd name="T3" fmla="*/ 2147483647 h 118"/>
              <a:gd name="T4" fmla="*/ 2147483647 w 244"/>
              <a:gd name="T5" fmla="*/ 2147483647 h 118"/>
              <a:gd name="T6" fmla="*/ 2147483647 w 244"/>
              <a:gd name="T7" fmla="*/ 2147483647 h 118"/>
              <a:gd name="T8" fmla="*/ 2147483647 w 244"/>
              <a:gd name="T9" fmla="*/ 0 h 118"/>
              <a:gd name="T10" fmla="*/ 2147483647 w 244"/>
              <a:gd name="T11" fmla="*/ 2147483647 h 118"/>
              <a:gd name="T12" fmla="*/ 2147483647 w 244"/>
              <a:gd name="T13" fmla="*/ 2147483647 h 118"/>
              <a:gd name="T14" fmla="*/ 2147483647 w 244"/>
              <a:gd name="T15" fmla="*/ 2147483647 h 118"/>
              <a:gd name="T16" fmla="*/ 2147483647 w 244"/>
              <a:gd name="T17" fmla="*/ 2147483647 h 1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8"/>
              <a:gd name="T29" fmla="*/ 244 w 244"/>
              <a:gd name="T30" fmla="*/ 118 h 1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8">
                <a:moveTo>
                  <a:pt x="0" y="118"/>
                </a:moveTo>
                <a:cubicBezTo>
                  <a:pt x="6" y="115"/>
                  <a:pt x="28" y="110"/>
                  <a:pt x="39" y="100"/>
                </a:cubicBezTo>
                <a:cubicBezTo>
                  <a:pt x="50" y="90"/>
                  <a:pt x="59" y="72"/>
                  <a:pt x="68" y="59"/>
                </a:cubicBezTo>
                <a:cubicBezTo>
                  <a:pt x="77" y="46"/>
                  <a:pt x="82" y="31"/>
                  <a:pt x="92" y="21"/>
                </a:cubicBezTo>
                <a:cubicBezTo>
                  <a:pt x="102" y="11"/>
                  <a:pt x="115" y="0"/>
                  <a:pt x="127" y="0"/>
                </a:cubicBezTo>
                <a:cubicBezTo>
                  <a:pt x="139" y="0"/>
                  <a:pt x="154" y="11"/>
                  <a:pt x="163" y="20"/>
                </a:cubicBezTo>
                <a:cubicBezTo>
                  <a:pt x="172" y="29"/>
                  <a:pt x="172" y="44"/>
                  <a:pt x="179" y="57"/>
                </a:cubicBezTo>
                <a:cubicBezTo>
                  <a:pt x="186" y="70"/>
                  <a:pt x="193" y="86"/>
                  <a:pt x="204" y="96"/>
                </a:cubicBezTo>
                <a:cubicBezTo>
                  <a:pt x="215" y="106"/>
                  <a:pt x="236" y="113"/>
                  <a:pt x="244" y="117"/>
                </a:cubicBezTo>
              </a:path>
            </a:pathLst>
          </a:custGeom>
          <a:pattFill prst="dkUpDiag">
            <a:fgClr>
              <a:srgbClr val="00FF00"/>
            </a:fgClr>
            <a:bgClr>
              <a:srgbClr val="FFFFFF"/>
            </a:bgClr>
          </a:pattFill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040" name="Text Box 15"/>
          <p:cNvSpPr txBox="1">
            <a:spLocks noChangeArrowheads="1"/>
          </p:cNvSpPr>
          <p:nvPr/>
        </p:nvSpPr>
        <p:spPr bwMode="auto">
          <a:xfrm>
            <a:off x="600075" y="4333875"/>
            <a:ext cx="800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(z)</a:t>
            </a:r>
          </a:p>
        </p:txBody>
      </p:sp>
      <p:sp>
        <p:nvSpPr>
          <p:cNvPr id="1041" name="Text Box 16"/>
          <p:cNvSpPr txBox="1">
            <a:spLocks noChangeArrowheads="1"/>
          </p:cNvSpPr>
          <p:nvPr/>
        </p:nvSpPr>
        <p:spPr bwMode="auto">
          <a:xfrm>
            <a:off x="2352675" y="5838825"/>
            <a:ext cx="476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0</a:t>
            </a:r>
          </a:p>
        </p:txBody>
      </p:sp>
      <p:sp>
        <p:nvSpPr>
          <p:cNvPr id="1042" name="Text Box 17"/>
          <p:cNvSpPr txBox="1">
            <a:spLocks noChangeArrowheads="1"/>
          </p:cNvSpPr>
          <p:nvPr/>
        </p:nvSpPr>
        <p:spPr bwMode="auto">
          <a:xfrm>
            <a:off x="7191375" y="4781550"/>
            <a:ext cx="1724025" cy="7620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Tabelovaná</a:t>
            </a:r>
          </a:p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podoba</a:t>
            </a:r>
          </a:p>
        </p:txBody>
      </p:sp>
      <p:sp>
        <p:nvSpPr>
          <p:cNvPr id="1043" name="Text Box 18"/>
          <p:cNvSpPr txBox="1">
            <a:spLocks noChangeArrowheads="1"/>
          </p:cNvSpPr>
          <p:nvPr/>
        </p:nvSpPr>
        <p:spPr bwMode="auto">
          <a:xfrm>
            <a:off x="1095375" y="3676650"/>
            <a:ext cx="2971800" cy="36195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 dirty="0">
                <a:solidFill>
                  <a:schemeClr val="bg1"/>
                </a:solidFill>
              </a:rPr>
              <a:t>Standardizovaná forma</a:t>
            </a:r>
          </a:p>
        </p:txBody>
      </p:sp>
      <p:sp>
        <p:nvSpPr>
          <p:cNvPr id="1044" name="Text Box 19"/>
          <p:cNvSpPr txBox="1">
            <a:spLocks noChangeArrowheads="1"/>
          </p:cNvSpPr>
          <p:nvPr/>
        </p:nvSpPr>
        <p:spPr bwMode="auto">
          <a:xfrm>
            <a:off x="3657600" y="2701925"/>
            <a:ext cx="4286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1045" name="Text Box 20"/>
          <p:cNvSpPr txBox="1">
            <a:spLocks noChangeArrowheads="1"/>
          </p:cNvSpPr>
          <p:nvPr/>
        </p:nvSpPr>
        <p:spPr bwMode="auto">
          <a:xfrm>
            <a:off x="3686175" y="5695950"/>
            <a:ext cx="3905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z</a:t>
            </a:r>
          </a:p>
        </p:txBody>
      </p:sp>
      <p:sp>
        <p:nvSpPr>
          <p:cNvPr id="1046" name="Text Box 21"/>
          <p:cNvSpPr txBox="1">
            <a:spLocks noChangeArrowheads="1"/>
          </p:cNvSpPr>
          <p:nvPr/>
        </p:nvSpPr>
        <p:spPr bwMode="auto">
          <a:xfrm>
            <a:off x="5229225" y="3248025"/>
            <a:ext cx="7239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z =</a:t>
            </a:r>
            <a:r>
              <a:rPr lang="cs-CZ" sz="2400" b="0" i="0"/>
              <a:t> </a:t>
            </a:r>
          </a:p>
        </p:txBody>
      </p:sp>
      <p:sp>
        <p:nvSpPr>
          <p:cNvPr id="1047" name="Text Box 22"/>
          <p:cNvSpPr txBox="1">
            <a:spLocks noChangeArrowheads="1"/>
          </p:cNvSpPr>
          <p:nvPr/>
        </p:nvSpPr>
        <p:spPr bwMode="auto">
          <a:xfrm>
            <a:off x="5686425" y="3171825"/>
            <a:ext cx="866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i="0"/>
              <a:t>x - </a:t>
            </a:r>
            <a:r>
              <a:rPr lang="cs-CZ" i="0">
                <a:latin typeface="Symbol" pitchFamily="18" charset="2"/>
              </a:rPr>
              <a:t>m</a:t>
            </a:r>
          </a:p>
          <a:p>
            <a:pPr algn="ctr" eaLnBrk="0" hangingPunct="0"/>
            <a:r>
              <a:rPr lang="cs-CZ" i="0">
                <a:latin typeface="Symbol" pitchFamily="18" charset="2"/>
              </a:rPr>
              <a:t>s</a:t>
            </a:r>
          </a:p>
        </p:txBody>
      </p:sp>
      <p:sp>
        <p:nvSpPr>
          <p:cNvPr id="1048" name="Freeform 23"/>
          <p:cNvSpPr>
            <a:spLocks/>
          </p:cNvSpPr>
          <p:nvPr/>
        </p:nvSpPr>
        <p:spPr bwMode="auto">
          <a:xfrm>
            <a:off x="6705600" y="2549525"/>
            <a:ext cx="685800" cy="762000"/>
          </a:xfrm>
          <a:custGeom>
            <a:avLst/>
            <a:gdLst>
              <a:gd name="T0" fmla="*/ 2147483647 w 55"/>
              <a:gd name="T1" fmla="*/ 0 h 90"/>
              <a:gd name="T2" fmla="*/ 2147483647 w 55"/>
              <a:gd name="T3" fmla="*/ 2147483647 h 90"/>
              <a:gd name="T4" fmla="*/ 0 w 55"/>
              <a:gd name="T5" fmla="*/ 2147483647 h 90"/>
              <a:gd name="T6" fmla="*/ 0 60000 65536"/>
              <a:gd name="T7" fmla="*/ 0 60000 65536"/>
              <a:gd name="T8" fmla="*/ 0 60000 65536"/>
              <a:gd name="T9" fmla="*/ 0 w 55"/>
              <a:gd name="T10" fmla="*/ 0 h 90"/>
              <a:gd name="T11" fmla="*/ 55 w 55"/>
              <a:gd name="T12" fmla="*/ 90 h 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" h="90">
                <a:moveTo>
                  <a:pt x="45" y="0"/>
                </a:moveTo>
                <a:cubicBezTo>
                  <a:pt x="50" y="22"/>
                  <a:pt x="55" y="45"/>
                  <a:pt x="48" y="60"/>
                </a:cubicBezTo>
                <a:cubicBezTo>
                  <a:pt x="41" y="75"/>
                  <a:pt x="20" y="82"/>
                  <a:pt x="0" y="90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</p:spPr>
        <p:txBody>
          <a:bodyPr/>
          <a:lstStyle/>
          <a:p>
            <a:endParaRPr lang="sk-SK"/>
          </a:p>
        </p:txBody>
      </p:sp>
      <p:sp>
        <p:nvSpPr>
          <p:cNvPr id="1049" name="Freeform 24"/>
          <p:cNvSpPr>
            <a:spLocks/>
          </p:cNvSpPr>
          <p:nvPr/>
        </p:nvSpPr>
        <p:spPr bwMode="auto">
          <a:xfrm>
            <a:off x="5362575" y="4095750"/>
            <a:ext cx="533400" cy="619125"/>
          </a:xfrm>
          <a:custGeom>
            <a:avLst/>
            <a:gdLst>
              <a:gd name="T0" fmla="*/ 0 w 72"/>
              <a:gd name="T1" fmla="*/ 0 h 73"/>
              <a:gd name="T2" fmla="*/ 2147483647 w 72"/>
              <a:gd name="T3" fmla="*/ 2147483647 h 73"/>
              <a:gd name="T4" fmla="*/ 2147483647 w 72"/>
              <a:gd name="T5" fmla="*/ 2147483647 h 73"/>
              <a:gd name="T6" fmla="*/ 0 60000 65536"/>
              <a:gd name="T7" fmla="*/ 0 60000 65536"/>
              <a:gd name="T8" fmla="*/ 0 60000 65536"/>
              <a:gd name="T9" fmla="*/ 0 w 72"/>
              <a:gd name="T10" fmla="*/ 0 h 73"/>
              <a:gd name="T11" fmla="*/ 72 w 72"/>
              <a:gd name="T12" fmla="*/ 73 h 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73">
                <a:moveTo>
                  <a:pt x="0" y="0"/>
                </a:moveTo>
                <a:cubicBezTo>
                  <a:pt x="1" y="13"/>
                  <a:pt x="2" y="26"/>
                  <a:pt x="14" y="38"/>
                </a:cubicBezTo>
                <a:cubicBezTo>
                  <a:pt x="26" y="50"/>
                  <a:pt x="49" y="61"/>
                  <a:pt x="72" y="73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</p:spPr>
        <p:txBody>
          <a:bodyPr/>
          <a:lstStyle/>
          <a:p>
            <a:endParaRPr lang="sk-SK"/>
          </a:p>
        </p:txBody>
      </p:sp>
      <p:sp>
        <p:nvSpPr>
          <p:cNvPr id="1050" name="Line 25"/>
          <p:cNvSpPr>
            <a:spLocks noChangeShapeType="1"/>
          </p:cNvSpPr>
          <p:nvPr/>
        </p:nvSpPr>
        <p:spPr bwMode="auto">
          <a:xfrm>
            <a:off x="5838825" y="3768725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051" name="Line 26"/>
          <p:cNvSpPr>
            <a:spLocks noChangeShapeType="1"/>
          </p:cNvSpPr>
          <p:nvPr/>
        </p:nvSpPr>
        <p:spPr bwMode="auto">
          <a:xfrm>
            <a:off x="2590800" y="270192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052" name="Line 27"/>
          <p:cNvSpPr>
            <a:spLocks noChangeShapeType="1"/>
          </p:cNvSpPr>
          <p:nvPr/>
        </p:nvSpPr>
        <p:spPr bwMode="auto">
          <a:xfrm>
            <a:off x="2619375" y="56197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graphicFrame>
        <p:nvGraphicFramePr>
          <p:cNvPr id="1026" name="Object 28"/>
          <p:cNvGraphicFramePr>
            <a:graphicFrameLocks noChangeAspect="1"/>
          </p:cNvGraphicFramePr>
          <p:nvPr/>
        </p:nvGraphicFramePr>
        <p:xfrm>
          <a:off x="4375150" y="1573213"/>
          <a:ext cx="3443288" cy="1093787"/>
        </p:xfrm>
        <a:graphic>
          <a:graphicData uri="http://schemas.openxmlformats.org/presentationml/2006/ole">
            <p:oleObj spid="_x0000_s8194" name="Rovnice" r:id="rId3" imgW="1396800" imgH="469800" progId="Equation.3">
              <p:embed/>
            </p:oleObj>
          </a:graphicData>
        </a:graphic>
      </p:graphicFrame>
      <p:graphicFrame>
        <p:nvGraphicFramePr>
          <p:cNvPr id="1027" name="Object 29"/>
          <p:cNvGraphicFramePr>
            <a:graphicFrameLocks noChangeAspect="1"/>
          </p:cNvGraphicFramePr>
          <p:nvPr/>
        </p:nvGraphicFramePr>
        <p:xfrm>
          <a:off x="4219575" y="4629150"/>
          <a:ext cx="2362200" cy="1066800"/>
        </p:xfrm>
        <a:graphic>
          <a:graphicData uri="http://schemas.openxmlformats.org/presentationml/2006/ole">
            <p:oleObj spid="_x0000_s8195" name="Rovnice" r:id="rId4" imgW="1091880" imgH="469800" progId="Equation.3">
              <p:embed/>
            </p:oleObj>
          </a:graphicData>
        </a:graphic>
      </p:graphicFrame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1323975" y="4333875"/>
            <a:ext cx="2514600" cy="1428750"/>
            <a:chOff x="64" y="136"/>
            <a:chExt cx="255" cy="204"/>
          </a:xfrm>
        </p:grpSpPr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056" name="Line 32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1054" name="Freeform 33" descr="Tmavý šikmo nahoru"/>
          <p:cNvSpPr>
            <a:spLocks/>
          </p:cNvSpPr>
          <p:nvPr/>
        </p:nvSpPr>
        <p:spPr bwMode="auto">
          <a:xfrm>
            <a:off x="1404938" y="1620838"/>
            <a:ext cx="2347912" cy="1114425"/>
          </a:xfrm>
          <a:custGeom>
            <a:avLst/>
            <a:gdLst>
              <a:gd name="T0" fmla="*/ 0 w 1479"/>
              <a:gd name="T1" fmla="*/ 2147483647 h 702"/>
              <a:gd name="T2" fmla="*/ 2147483647 w 1479"/>
              <a:gd name="T3" fmla="*/ 2147483647 h 702"/>
              <a:gd name="T4" fmla="*/ 2147483647 w 1479"/>
              <a:gd name="T5" fmla="*/ 2147483647 h 702"/>
              <a:gd name="T6" fmla="*/ 2147483647 w 1479"/>
              <a:gd name="T7" fmla="*/ 2147483647 h 702"/>
              <a:gd name="T8" fmla="*/ 2147483647 w 1479"/>
              <a:gd name="T9" fmla="*/ 2147483647 h 702"/>
              <a:gd name="T10" fmla="*/ 2147483647 w 1479"/>
              <a:gd name="T11" fmla="*/ 0 h 702"/>
              <a:gd name="T12" fmla="*/ 2147483647 w 1479"/>
              <a:gd name="T13" fmla="*/ 2147483647 h 702"/>
              <a:gd name="T14" fmla="*/ 2147483647 w 1479"/>
              <a:gd name="T15" fmla="*/ 2147483647 h 702"/>
              <a:gd name="T16" fmla="*/ 2147483647 w 1479"/>
              <a:gd name="T17" fmla="*/ 2147483647 h 702"/>
              <a:gd name="T18" fmla="*/ 2147483647 w 1479"/>
              <a:gd name="T19" fmla="*/ 2147483647 h 70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479"/>
              <a:gd name="T31" fmla="*/ 0 h 702"/>
              <a:gd name="T32" fmla="*/ 1479 w 1479"/>
              <a:gd name="T33" fmla="*/ 702 h 70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479" h="702">
                <a:moveTo>
                  <a:pt x="0" y="700"/>
                </a:moveTo>
                <a:cubicBezTo>
                  <a:pt x="11" y="697"/>
                  <a:pt x="29" y="702"/>
                  <a:pt x="69" y="682"/>
                </a:cubicBezTo>
                <a:cubicBezTo>
                  <a:pt x="109" y="662"/>
                  <a:pt x="182" y="634"/>
                  <a:pt x="241" y="579"/>
                </a:cubicBezTo>
                <a:cubicBezTo>
                  <a:pt x="300" y="524"/>
                  <a:pt x="369" y="429"/>
                  <a:pt x="423" y="354"/>
                </a:cubicBezTo>
                <a:cubicBezTo>
                  <a:pt x="477" y="279"/>
                  <a:pt x="507" y="186"/>
                  <a:pt x="567" y="126"/>
                </a:cubicBezTo>
                <a:cubicBezTo>
                  <a:pt x="627" y="66"/>
                  <a:pt x="705" y="0"/>
                  <a:pt x="777" y="0"/>
                </a:cubicBezTo>
                <a:cubicBezTo>
                  <a:pt x="849" y="0"/>
                  <a:pt x="939" y="66"/>
                  <a:pt x="993" y="120"/>
                </a:cubicBezTo>
                <a:cubicBezTo>
                  <a:pt x="1047" y="174"/>
                  <a:pt x="1047" y="264"/>
                  <a:pt x="1089" y="342"/>
                </a:cubicBezTo>
                <a:cubicBezTo>
                  <a:pt x="1131" y="420"/>
                  <a:pt x="1173" y="516"/>
                  <a:pt x="1239" y="576"/>
                </a:cubicBezTo>
                <a:cubicBezTo>
                  <a:pt x="1305" y="636"/>
                  <a:pt x="1431" y="678"/>
                  <a:pt x="1479" y="702"/>
                </a:cubicBezTo>
              </a:path>
            </a:pathLst>
          </a:custGeom>
          <a:pattFill prst="dkUpDiag">
            <a:fgClr>
              <a:srgbClr val="FF0000"/>
            </a:fgClr>
            <a:bgClr>
              <a:srgbClr val="FFFFFF"/>
            </a:bgClr>
          </a:pattFill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055" name="Rectangle 2"/>
          <p:cNvSpPr>
            <a:spLocks noGrp="1"/>
          </p:cNvSpPr>
          <p:nvPr>
            <p:ph type="title" idx="4294967295"/>
          </p:nvPr>
        </p:nvSpPr>
        <p:spPr>
          <a:xfrm>
            <a:off x="250825" y="0"/>
            <a:ext cx="8435975" cy="1143000"/>
          </a:xfrm>
          <a:noFill/>
        </p:spPr>
        <p:txBody>
          <a:bodyPr/>
          <a:lstStyle/>
          <a:p>
            <a:r>
              <a:rPr lang="cs-CZ" smtClean="0"/>
              <a:t>Parametry charakterizující normální rozložení a jejich význam</a:t>
            </a:r>
          </a:p>
        </p:txBody>
      </p:sp>
      <p:sp>
        <p:nvSpPr>
          <p:cNvPr id="2056" name="Rectangle 3"/>
          <p:cNvSpPr>
            <a:spLocks noChangeArrowheads="1"/>
          </p:cNvSpPr>
          <p:nvPr/>
        </p:nvSpPr>
        <p:spPr bwMode="auto">
          <a:xfrm>
            <a:off x="4691063" y="1303338"/>
            <a:ext cx="9255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8040688" y="2555875"/>
            <a:ext cx="3825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7053263" y="285273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medián</a:t>
            </a:r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5834063" y="285273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průměr</a:t>
            </a:r>
          </a:p>
        </p:txBody>
      </p:sp>
      <p:sp>
        <p:nvSpPr>
          <p:cNvPr id="2060" name="Line 7"/>
          <p:cNvSpPr>
            <a:spLocks noChangeShapeType="1"/>
          </p:cNvSpPr>
          <p:nvPr/>
        </p:nvSpPr>
        <p:spPr bwMode="auto">
          <a:xfrm flipV="1">
            <a:off x="6443663" y="2681288"/>
            <a:ext cx="422275" cy="2428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2061" name="Line 8"/>
          <p:cNvSpPr>
            <a:spLocks noChangeShapeType="1"/>
          </p:cNvSpPr>
          <p:nvPr/>
        </p:nvSpPr>
        <p:spPr bwMode="auto">
          <a:xfrm flipH="1" flipV="1">
            <a:off x="7092950" y="2679700"/>
            <a:ext cx="21590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5453063" y="1347788"/>
          <a:ext cx="3222625" cy="1371600"/>
        </p:xfrm>
        <a:graphic>
          <a:graphicData uri="http://schemas.openxmlformats.org/presentationml/2006/ole">
            <p:oleObj spid="_x0000_s9218" name="Graf" r:id="rId3" imgW="3330000" imgH="1248840" progId="Excel.Chart.8">
              <p:embed/>
            </p:oleObj>
          </a:graphicData>
        </a:graphic>
      </p:graphicFrame>
      <p:sp>
        <p:nvSpPr>
          <p:cNvPr id="2062" name="Line 10"/>
          <p:cNvSpPr>
            <a:spLocks noChangeShapeType="1"/>
          </p:cNvSpPr>
          <p:nvPr/>
        </p:nvSpPr>
        <p:spPr bwMode="auto">
          <a:xfrm flipV="1">
            <a:off x="5453063" y="1357313"/>
            <a:ext cx="1587" cy="132873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063" name="Line 11"/>
          <p:cNvSpPr>
            <a:spLocks noChangeShapeType="1"/>
          </p:cNvSpPr>
          <p:nvPr/>
        </p:nvSpPr>
        <p:spPr bwMode="auto">
          <a:xfrm>
            <a:off x="5446713" y="2676525"/>
            <a:ext cx="2852737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064" name="Line 12"/>
          <p:cNvSpPr>
            <a:spLocks noChangeShapeType="1"/>
          </p:cNvSpPr>
          <p:nvPr/>
        </p:nvSpPr>
        <p:spPr bwMode="auto">
          <a:xfrm>
            <a:off x="6977063" y="260508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065" name="Rectangle 13"/>
          <p:cNvSpPr>
            <a:spLocks noChangeArrowheads="1"/>
          </p:cNvSpPr>
          <p:nvPr/>
        </p:nvSpPr>
        <p:spPr bwMode="auto">
          <a:xfrm>
            <a:off x="762000" y="3800475"/>
            <a:ext cx="3200400" cy="246697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066" name="Rectangle 14"/>
          <p:cNvSpPr>
            <a:spLocks noChangeArrowheads="1"/>
          </p:cNvSpPr>
          <p:nvPr/>
        </p:nvSpPr>
        <p:spPr bwMode="auto">
          <a:xfrm>
            <a:off x="762000" y="2852738"/>
            <a:ext cx="3200400" cy="781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067" name="Rectangle 15"/>
          <p:cNvSpPr>
            <a:spLocks noChangeArrowheads="1"/>
          </p:cNvSpPr>
          <p:nvPr/>
        </p:nvSpPr>
        <p:spPr bwMode="auto">
          <a:xfrm>
            <a:off x="838200" y="2928938"/>
            <a:ext cx="31337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>
                <a:latin typeface="Symbol" pitchFamily="18" charset="2"/>
              </a:rPr>
              <a:t>m</a:t>
            </a:r>
            <a:r>
              <a:rPr lang="cs-CZ" sz="2000" i="0"/>
              <a:t> ~ x</a:t>
            </a:r>
          </a:p>
          <a:p>
            <a:pPr algn="ctr" eaLnBrk="0" hangingPunct="0"/>
            <a:r>
              <a:rPr lang="cs-CZ" sz="2000" i="0" u="sng">
                <a:solidFill>
                  <a:srgbClr val="CC0000"/>
                </a:solidFill>
              </a:rPr>
              <a:t>průměr</a:t>
            </a:r>
            <a:r>
              <a:rPr lang="cs-CZ" sz="2000" i="0">
                <a:solidFill>
                  <a:srgbClr val="CC0000"/>
                </a:solidFill>
              </a:rPr>
              <a:t> - ukazatel středu</a:t>
            </a:r>
          </a:p>
        </p:txBody>
      </p:sp>
      <p:sp>
        <p:nvSpPr>
          <p:cNvPr id="2068" name="Rectangle 16"/>
          <p:cNvSpPr>
            <a:spLocks noChangeArrowheads="1"/>
          </p:cNvSpPr>
          <p:nvPr/>
        </p:nvSpPr>
        <p:spPr bwMode="auto">
          <a:xfrm>
            <a:off x="1676400" y="3771900"/>
            <a:ext cx="12001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i="0">
                <a:latin typeface="Symbol" pitchFamily="18" charset="2"/>
              </a:rPr>
              <a:t>s</a:t>
            </a:r>
            <a:r>
              <a:rPr lang="cs-CZ" i="0" baseline="30000"/>
              <a:t>2</a:t>
            </a:r>
            <a:r>
              <a:rPr lang="cs-CZ" i="0"/>
              <a:t> ~ s</a:t>
            </a:r>
            <a:r>
              <a:rPr lang="cs-CZ" i="0" baseline="30000"/>
              <a:t>2</a:t>
            </a:r>
          </a:p>
          <a:p>
            <a:pPr algn="ctr" eaLnBrk="0" hangingPunct="0"/>
            <a:r>
              <a:rPr lang="cs-CZ" sz="2000" i="0"/>
              <a:t>rozptyl</a:t>
            </a:r>
          </a:p>
        </p:txBody>
      </p:sp>
      <p:sp>
        <p:nvSpPr>
          <p:cNvPr id="2069" name="Line 17"/>
          <p:cNvSpPr>
            <a:spLocks noChangeShapeType="1"/>
          </p:cNvSpPr>
          <p:nvPr/>
        </p:nvSpPr>
        <p:spPr bwMode="auto">
          <a:xfrm>
            <a:off x="1285875" y="5910263"/>
            <a:ext cx="19907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070" name="Rectangle 18" descr="Tmavý svislý"/>
          <p:cNvSpPr>
            <a:spLocks noChangeArrowheads="1"/>
          </p:cNvSpPr>
          <p:nvPr/>
        </p:nvSpPr>
        <p:spPr bwMode="auto">
          <a:xfrm>
            <a:off x="1628775" y="5300663"/>
            <a:ext cx="647700" cy="600075"/>
          </a:xfrm>
          <a:prstGeom prst="rect">
            <a:avLst/>
          </a:prstGeom>
          <a:pattFill prst="dkVert">
            <a:fgClr>
              <a:srgbClr val="3366FF"/>
            </a:fgClr>
            <a:bgClr>
              <a:srgbClr val="FFFFFF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071" name="Rectangle 19"/>
          <p:cNvSpPr>
            <a:spLocks noChangeArrowheads="1"/>
          </p:cNvSpPr>
          <p:nvPr/>
        </p:nvSpPr>
        <p:spPr bwMode="auto">
          <a:xfrm>
            <a:off x="1514475" y="5886450"/>
            <a:ext cx="542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xi</a:t>
            </a:r>
          </a:p>
        </p:txBody>
      </p:sp>
      <p:sp>
        <p:nvSpPr>
          <p:cNvPr id="2072" name="Rectangle 20"/>
          <p:cNvSpPr>
            <a:spLocks noChangeArrowheads="1"/>
          </p:cNvSpPr>
          <p:nvPr/>
        </p:nvSpPr>
        <p:spPr bwMode="auto">
          <a:xfrm>
            <a:off x="3143250" y="5819775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2073" name="Rectangle 21"/>
          <p:cNvSpPr>
            <a:spLocks noChangeArrowheads="1"/>
          </p:cNvSpPr>
          <p:nvPr/>
        </p:nvSpPr>
        <p:spPr bwMode="auto">
          <a:xfrm>
            <a:off x="228600" y="2890838"/>
            <a:ext cx="5715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a)</a:t>
            </a:r>
          </a:p>
        </p:txBody>
      </p:sp>
      <p:sp>
        <p:nvSpPr>
          <p:cNvPr id="2074" name="Rectangle 22"/>
          <p:cNvSpPr>
            <a:spLocks noChangeArrowheads="1"/>
          </p:cNvSpPr>
          <p:nvPr/>
        </p:nvSpPr>
        <p:spPr bwMode="auto">
          <a:xfrm>
            <a:off x="228600" y="3743325"/>
            <a:ext cx="5619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b)</a:t>
            </a:r>
          </a:p>
        </p:txBody>
      </p:sp>
      <p:sp>
        <p:nvSpPr>
          <p:cNvPr id="2075" name="Rectangle 23"/>
          <p:cNvSpPr>
            <a:spLocks noChangeArrowheads="1"/>
          </p:cNvSpPr>
          <p:nvPr/>
        </p:nvSpPr>
        <p:spPr bwMode="auto">
          <a:xfrm>
            <a:off x="2152650" y="5876925"/>
            <a:ext cx="2762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m</a:t>
            </a:r>
          </a:p>
        </p:txBody>
      </p:sp>
      <p:sp>
        <p:nvSpPr>
          <p:cNvPr id="2076" name="Line 24"/>
          <p:cNvSpPr>
            <a:spLocks noChangeShapeType="1"/>
          </p:cNvSpPr>
          <p:nvPr/>
        </p:nvSpPr>
        <p:spPr bwMode="auto">
          <a:xfrm>
            <a:off x="2514600" y="3005138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077" name="Rectangle 25"/>
          <p:cNvSpPr>
            <a:spLocks noChangeArrowheads="1"/>
          </p:cNvSpPr>
          <p:nvPr/>
        </p:nvSpPr>
        <p:spPr bwMode="auto">
          <a:xfrm>
            <a:off x="5591175" y="5146675"/>
            <a:ext cx="2971800" cy="1162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078" name="Rectangle 26"/>
          <p:cNvSpPr>
            <a:spLocks noChangeArrowheads="1"/>
          </p:cNvSpPr>
          <p:nvPr/>
        </p:nvSpPr>
        <p:spPr bwMode="auto">
          <a:xfrm>
            <a:off x="5591175" y="3284538"/>
            <a:ext cx="2971800" cy="1820862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079" name="Rectangle 27"/>
          <p:cNvSpPr>
            <a:spLocks noChangeArrowheads="1"/>
          </p:cNvSpPr>
          <p:nvPr/>
        </p:nvSpPr>
        <p:spPr bwMode="auto">
          <a:xfrm>
            <a:off x="5257800" y="3276600"/>
            <a:ext cx="36576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i="0">
                <a:latin typeface="Symbol" pitchFamily="18" charset="2"/>
              </a:rPr>
              <a:t>s</a:t>
            </a:r>
            <a:r>
              <a:rPr lang="cs-CZ" sz="2400" i="0"/>
              <a:t> ~ s </a:t>
            </a:r>
          </a:p>
          <a:p>
            <a:pPr algn="ctr" eaLnBrk="0" hangingPunct="0"/>
            <a:r>
              <a:rPr lang="cs-CZ" sz="2000" i="0" u="sng"/>
              <a:t>směrodatná odchylka</a:t>
            </a:r>
          </a:p>
        </p:txBody>
      </p:sp>
      <p:sp>
        <p:nvSpPr>
          <p:cNvPr id="2080" name="Rectangle 28"/>
          <p:cNvSpPr>
            <a:spLocks noChangeArrowheads="1"/>
          </p:cNvSpPr>
          <p:nvPr/>
        </p:nvSpPr>
        <p:spPr bwMode="auto">
          <a:xfrm>
            <a:off x="6324600" y="4657725"/>
            <a:ext cx="1828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solidFill>
                  <a:srgbClr val="CC0000"/>
                </a:solidFill>
              </a:rPr>
              <a:t>Pravidlo ± 3s</a:t>
            </a:r>
          </a:p>
        </p:txBody>
      </p:sp>
      <p:sp>
        <p:nvSpPr>
          <p:cNvPr id="2081" name="Rectangle 29"/>
          <p:cNvSpPr>
            <a:spLocks noChangeArrowheads="1"/>
          </p:cNvSpPr>
          <p:nvPr/>
        </p:nvSpPr>
        <p:spPr bwMode="auto">
          <a:xfrm>
            <a:off x="5743575" y="5229225"/>
            <a:ext cx="27146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 u="sng"/>
              <a:t>koeficient variance</a:t>
            </a:r>
          </a:p>
          <a:p>
            <a:pPr algn="ctr" eaLnBrk="0" hangingPunct="0"/>
            <a:endParaRPr lang="cs-CZ" sz="2000" i="0" u="sng"/>
          </a:p>
        </p:txBody>
      </p:sp>
      <p:sp>
        <p:nvSpPr>
          <p:cNvPr id="2082" name="Rectangle 30"/>
          <p:cNvSpPr>
            <a:spLocks noChangeArrowheads="1"/>
          </p:cNvSpPr>
          <p:nvPr/>
        </p:nvSpPr>
        <p:spPr bwMode="auto">
          <a:xfrm>
            <a:off x="4800600" y="3311525"/>
            <a:ext cx="714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  c)</a:t>
            </a:r>
          </a:p>
        </p:txBody>
      </p:sp>
      <p:sp>
        <p:nvSpPr>
          <p:cNvPr id="2083" name="Rectangle 31"/>
          <p:cNvSpPr>
            <a:spLocks noChangeArrowheads="1"/>
          </p:cNvSpPr>
          <p:nvPr/>
        </p:nvSpPr>
        <p:spPr bwMode="auto">
          <a:xfrm>
            <a:off x="4800600" y="5084763"/>
            <a:ext cx="685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  d)</a:t>
            </a:r>
          </a:p>
        </p:txBody>
      </p:sp>
      <p:sp>
        <p:nvSpPr>
          <p:cNvPr id="2084" name="Line 32"/>
          <p:cNvSpPr>
            <a:spLocks noChangeShapeType="1"/>
          </p:cNvSpPr>
          <p:nvPr/>
        </p:nvSpPr>
        <p:spPr bwMode="auto">
          <a:xfrm flipH="1" flipV="1">
            <a:off x="7162800" y="6061075"/>
            <a:ext cx="152400" cy="1524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085" name="Line 33"/>
          <p:cNvSpPr>
            <a:spLocks noChangeShapeType="1"/>
          </p:cNvSpPr>
          <p:nvPr/>
        </p:nvSpPr>
        <p:spPr bwMode="auto">
          <a:xfrm flipH="1" flipV="1">
            <a:off x="7239000" y="6061075"/>
            <a:ext cx="76200" cy="2286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graphicFrame>
        <p:nvGraphicFramePr>
          <p:cNvPr id="2051" name="Object 34"/>
          <p:cNvGraphicFramePr>
            <a:graphicFrameLocks noChangeAspect="1"/>
          </p:cNvGraphicFramePr>
          <p:nvPr/>
        </p:nvGraphicFramePr>
        <p:xfrm>
          <a:off x="6324600" y="4038600"/>
          <a:ext cx="1676400" cy="609600"/>
        </p:xfrm>
        <a:graphic>
          <a:graphicData uri="http://schemas.openxmlformats.org/presentationml/2006/ole">
            <p:oleObj spid="_x0000_s9219" name="Rovnice" r:id="rId4" imgW="520560" imgH="253800" progId="Equation.3">
              <p:embed/>
            </p:oleObj>
          </a:graphicData>
        </a:graphic>
      </p:graphicFrame>
      <p:graphicFrame>
        <p:nvGraphicFramePr>
          <p:cNvPr id="2052" name="Object 35"/>
          <p:cNvGraphicFramePr>
            <a:graphicFrameLocks noChangeAspect="1"/>
          </p:cNvGraphicFramePr>
          <p:nvPr/>
        </p:nvGraphicFramePr>
        <p:xfrm>
          <a:off x="6477000" y="5756275"/>
          <a:ext cx="1371600" cy="495300"/>
        </p:xfrm>
        <a:graphic>
          <a:graphicData uri="http://schemas.openxmlformats.org/presentationml/2006/ole">
            <p:oleObj spid="_x0000_s9220" name="Rovnice" r:id="rId5" imgW="469800" imgH="215640" progId="Equation.3">
              <p:embed/>
            </p:oleObj>
          </a:graphicData>
        </a:graphic>
      </p:graphicFrame>
      <p:graphicFrame>
        <p:nvGraphicFramePr>
          <p:cNvPr id="2053" name="Object 36"/>
          <p:cNvGraphicFramePr>
            <a:graphicFrameLocks noChangeAspect="1"/>
          </p:cNvGraphicFramePr>
          <p:nvPr/>
        </p:nvGraphicFramePr>
        <p:xfrm>
          <a:off x="1371600" y="4486275"/>
          <a:ext cx="1905000" cy="762000"/>
        </p:xfrm>
        <a:graphic>
          <a:graphicData uri="http://schemas.openxmlformats.org/presentationml/2006/ole">
            <p:oleObj spid="_x0000_s9221" name="Rovnice" r:id="rId6" imgW="952200" imgH="419040" progId="Equation.3">
              <p:embed/>
            </p:oleObj>
          </a:graphicData>
        </a:graphic>
      </p:graphicFrame>
      <p:sp>
        <p:nvSpPr>
          <p:cNvPr id="2086" name="Text Box 37"/>
          <p:cNvSpPr txBox="1">
            <a:spLocks noChangeArrowheads="1"/>
          </p:cNvSpPr>
          <p:nvPr/>
        </p:nvSpPr>
        <p:spPr bwMode="auto">
          <a:xfrm>
            <a:off x="457200" y="1371600"/>
            <a:ext cx="2286000" cy="914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/>
              <a:t>E (x) ~ x ~ </a:t>
            </a:r>
            <a:r>
              <a:rPr lang="cs-CZ" sz="2000" i="0">
                <a:latin typeface="Symbol" pitchFamily="18" charset="2"/>
              </a:rPr>
              <a:t>m</a:t>
            </a:r>
          </a:p>
          <a:p>
            <a:pPr algn="ctr" eaLnBrk="0" hangingPunct="0"/>
            <a:r>
              <a:rPr lang="cs-CZ" sz="2000" i="0"/>
              <a:t>D (x) ~ s</a:t>
            </a:r>
            <a:r>
              <a:rPr lang="cs-CZ" sz="2000" i="0" baseline="30000"/>
              <a:t>2</a:t>
            </a:r>
            <a:r>
              <a:rPr lang="cs-CZ" sz="2000" i="0"/>
              <a:t> ~ </a:t>
            </a:r>
            <a:r>
              <a:rPr lang="cs-CZ" sz="2000" i="0">
                <a:latin typeface="Symbol" pitchFamily="18" charset="2"/>
              </a:rPr>
              <a:t>s</a:t>
            </a:r>
            <a:r>
              <a:rPr lang="cs-CZ" sz="2000" i="0" baseline="30000"/>
              <a:t>2</a:t>
            </a:r>
          </a:p>
        </p:txBody>
      </p:sp>
      <p:sp>
        <p:nvSpPr>
          <p:cNvPr id="2087" name="Line 38"/>
          <p:cNvSpPr>
            <a:spLocks noChangeShapeType="1"/>
          </p:cNvSpPr>
          <p:nvPr/>
        </p:nvSpPr>
        <p:spPr bwMode="auto">
          <a:xfrm>
            <a:off x="1752600" y="15240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717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760413"/>
          </a:xfrm>
          <a:noFill/>
        </p:spPr>
        <p:txBody>
          <a:bodyPr/>
          <a:lstStyle/>
          <a:p>
            <a:r>
              <a:rPr lang="cs-CZ" dirty="0" smtClean="0"/>
              <a:t>Normální rozložení – příklad </a:t>
            </a:r>
          </a:p>
        </p:txBody>
      </p:sp>
      <p:sp>
        <p:nvSpPr>
          <p:cNvPr id="7179" name="Text Box 4"/>
          <p:cNvSpPr txBox="1">
            <a:spLocks noChangeArrowheads="1"/>
          </p:cNvSpPr>
          <p:nvPr/>
        </p:nvSpPr>
        <p:spPr bwMode="auto">
          <a:xfrm>
            <a:off x="838200" y="1436688"/>
            <a:ext cx="5334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buFontTx/>
              <a:buChar char="•"/>
            </a:pPr>
            <a:r>
              <a:rPr lang="cs-CZ" sz="2000" i="0" dirty="0"/>
              <a:t> </a:t>
            </a:r>
            <a:r>
              <a:rPr lang="cs-CZ" sz="2000" i="0" u="sng" dirty="0"/>
              <a:t>Data z průzkumu jsou publikována jako:</a:t>
            </a:r>
          </a:p>
        </p:txBody>
      </p:sp>
      <p:sp>
        <p:nvSpPr>
          <p:cNvPr id="7180" name="Text Box 5"/>
          <p:cNvSpPr txBox="1">
            <a:spLocks noChangeArrowheads="1"/>
          </p:cNvSpPr>
          <p:nvPr/>
        </p:nvSpPr>
        <p:spPr bwMode="auto">
          <a:xfrm>
            <a:off x="1581150" y="1836738"/>
            <a:ext cx="38290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Kosti prehistorického zvířete:</a:t>
            </a:r>
          </a:p>
        </p:txBody>
      </p:sp>
      <p:sp>
        <p:nvSpPr>
          <p:cNvPr id="7181" name="Text Box 6"/>
          <p:cNvSpPr txBox="1">
            <a:spLocks noChangeArrowheads="1"/>
          </p:cNvSpPr>
          <p:nvPr/>
        </p:nvSpPr>
        <p:spPr bwMode="auto">
          <a:xfrm>
            <a:off x="1619250" y="2155825"/>
            <a:ext cx="2333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</a:t>
            </a:r>
            <a:r>
              <a:rPr lang="cs-CZ" sz="2000" b="0" i="0"/>
              <a:t> = 2000</a:t>
            </a:r>
          </a:p>
        </p:txBody>
      </p:sp>
      <p:sp>
        <p:nvSpPr>
          <p:cNvPr id="7182" name="Text Box 7"/>
          <p:cNvSpPr txBox="1">
            <a:spLocks noChangeArrowheads="1"/>
          </p:cNvSpPr>
          <p:nvPr/>
        </p:nvSpPr>
        <p:spPr bwMode="auto">
          <a:xfrm>
            <a:off x="1619250" y="2449513"/>
            <a:ext cx="35623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průměrná délka</a:t>
            </a:r>
            <a:r>
              <a:rPr lang="cs-CZ" sz="2000" b="0" i="0"/>
              <a:t> = 60 cm</a:t>
            </a:r>
          </a:p>
        </p:txBody>
      </p:sp>
      <p:sp>
        <p:nvSpPr>
          <p:cNvPr id="7183" name="Text Box 8"/>
          <p:cNvSpPr txBox="1">
            <a:spLocks noChangeArrowheads="1"/>
          </p:cNvSpPr>
          <p:nvPr/>
        </p:nvSpPr>
        <p:spPr bwMode="auto">
          <a:xfrm>
            <a:off x="1609725" y="2770188"/>
            <a:ext cx="32670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 dirty="0" err="1"/>
              <a:t>sm</a:t>
            </a:r>
            <a:r>
              <a:rPr lang="cs-CZ" sz="2000" i="0" dirty="0"/>
              <a:t>. odchylka (s)</a:t>
            </a:r>
            <a:r>
              <a:rPr lang="cs-CZ" sz="2000" b="0" i="0" dirty="0"/>
              <a:t> = 10 cm</a:t>
            </a:r>
          </a:p>
        </p:txBody>
      </p:sp>
      <p:sp>
        <p:nvSpPr>
          <p:cNvPr id="7184" name="Text Box 9"/>
          <p:cNvSpPr txBox="1">
            <a:spLocks noChangeArrowheads="1"/>
          </p:cNvSpPr>
          <p:nvPr/>
        </p:nvSpPr>
        <p:spPr bwMode="auto">
          <a:xfrm>
            <a:off x="533400" y="3246438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 dirty="0"/>
              <a:t>Předpokládáme, že je oprávněný model normálního rozložení</a:t>
            </a:r>
          </a:p>
        </p:txBody>
      </p:sp>
      <p:sp>
        <p:nvSpPr>
          <p:cNvPr id="7185" name="WordArt 10"/>
          <p:cNvSpPr>
            <a:spLocks noChangeArrowheads="1" noChangeShapeType="1"/>
          </p:cNvSpPr>
          <p:nvPr/>
        </p:nvSpPr>
        <p:spPr bwMode="auto">
          <a:xfrm>
            <a:off x="609600" y="3246438"/>
            <a:ext cx="304800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k-SK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Wingdings"/>
              </a:rPr>
              <a:t>ü</a:t>
            </a:r>
          </a:p>
        </p:txBody>
      </p:sp>
      <p:sp>
        <p:nvSpPr>
          <p:cNvPr id="7186" name="Text Box 11"/>
          <p:cNvSpPr txBox="1">
            <a:spLocks noChangeArrowheads="1"/>
          </p:cNvSpPr>
          <p:nvPr/>
        </p:nvSpPr>
        <p:spPr bwMode="auto">
          <a:xfrm>
            <a:off x="827088" y="5559425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Jaký podíl kostí ležel svou délkou v rozsahu x od 60 cm do 66 cm ?</a:t>
            </a:r>
          </a:p>
        </p:txBody>
      </p:sp>
      <p:sp>
        <p:nvSpPr>
          <p:cNvPr id="7187" name="Text Box 12"/>
          <p:cNvSpPr txBox="1">
            <a:spLocks noChangeArrowheads="1"/>
          </p:cNvSpPr>
          <p:nvPr/>
        </p:nvSpPr>
        <p:spPr bwMode="auto">
          <a:xfrm>
            <a:off x="827088" y="5089525"/>
            <a:ext cx="678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Kolik kostí mělo zřejmě délku větší než 66 cm ?</a:t>
            </a:r>
          </a:p>
        </p:txBody>
      </p:sp>
      <p:sp>
        <p:nvSpPr>
          <p:cNvPr id="7188" name="Text Box 13"/>
          <p:cNvSpPr txBox="1">
            <a:spLocks noChangeArrowheads="1"/>
          </p:cNvSpPr>
          <p:nvPr/>
        </p:nvSpPr>
        <p:spPr bwMode="auto">
          <a:xfrm>
            <a:off x="827088" y="37084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Jaká je pravděpodobnost, že by velikost dané kosti překročila velikost 66 cm: P (x &gt; 66) ?</a:t>
            </a:r>
          </a:p>
        </p:txBody>
      </p:sp>
      <p:sp>
        <p:nvSpPr>
          <p:cNvPr id="7189" name="WordArt 14"/>
          <p:cNvSpPr>
            <a:spLocks noChangeArrowheads="1" noChangeShapeType="1"/>
          </p:cNvSpPr>
          <p:nvPr/>
        </p:nvSpPr>
        <p:spPr bwMode="auto">
          <a:xfrm>
            <a:off x="457200" y="560705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k-SK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sp>
        <p:nvSpPr>
          <p:cNvPr id="7190" name="WordArt 15"/>
          <p:cNvSpPr>
            <a:spLocks noChangeArrowheads="1" noChangeShapeType="1"/>
          </p:cNvSpPr>
          <p:nvPr/>
        </p:nvSpPr>
        <p:spPr bwMode="auto">
          <a:xfrm>
            <a:off x="457200" y="5118100"/>
            <a:ext cx="2286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k-SK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sp>
        <p:nvSpPr>
          <p:cNvPr id="7191" name="WordArt 16"/>
          <p:cNvSpPr>
            <a:spLocks noChangeArrowheads="1" noChangeShapeType="1"/>
          </p:cNvSpPr>
          <p:nvPr/>
        </p:nvSpPr>
        <p:spPr bwMode="auto">
          <a:xfrm>
            <a:off x="457200" y="386080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k-SK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graphicFrame>
        <p:nvGraphicFramePr>
          <p:cNvPr id="7170" name="Object 17"/>
          <p:cNvGraphicFramePr>
            <a:graphicFrameLocks noChangeAspect="1"/>
          </p:cNvGraphicFramePr>
          <p:nvPr/>
        </p:nvGraphicFramePr>
        <p:xfrm>
          <a:off x="1619250" y="4716463"/>
          <a:ext cx="5040313" cy="450850"/>
        </p:xfrm>
        <a:graphic>
          <a:graphicData uri="http://schemas.openxmlformats.org/presentationml/2006/ole">
            <p:oleObj spid="_x0000_s11266" name="Rovnice" r:id="rId3" imgW="4406760" imgH="393480" progId="Equation.3">
              <p:embed/>
            </p:oleObj>
          </a:graphicData>
        </a:graphic>
      </p:graphicFrame>
      <p:graphicFrame>
        <p:nvGraphicFramePr>
          <p:cNvPr id="7171" name="Object 18"/>
          <p:cNvGraphicFramePr>
            <a:graphicFrameLocks noChangeAspect="1"/>
          </p:cNvGraphicFramePr>
          <p:nvPr/>
        </p:nvGraphicFramePr>
        <p:xfrm>
          <a:off x="1177925" y="4421188"/>
          <a:ext cx="2017713" cy="236537"/>
        </p:xfrm>
        <a:graphic>
          <a:graphicData uri="http://schemas.openxmlformats.org/presentationml/2006/ole">
            <p:oleObj spid="_x0000_s11267" name="Rovnice" r:id="rId4" imgW="1549080" imgH="215640" progId="Equation.3">
              <p:embed/>
            </p:oleObj>
          </a:graphicData>
        </a:graphic>
      </p:graphicFrame>
      <p:sp>
        <p:nvSpPr>
          <p:cNvPr id="7192" name="Text Box 19"/>
          <p:cNvSpPr txBox="1">
            <a:spLocks noChangeArrowheads="1"/>
          </p:cNvSpPr>
          <p:nvPr/>
        </p:nvSpPr>
        <p:spPr bwMode="auto">
          <a:xfrm>
            <a:off x="3140075" y="4398963"/>
            <a:ext cx="952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a platí, že</a:t>
            </a:r>
          </a:p>
        </p:txBody>
      </p:sp>
      <p:graphicFrame>
        <p:nvGraphicFramePr>
          <p:cNvPr id="7172" name="Object 20"/>
          <p:cNvGraphicFramePr>
            <a:graphicFrameLocks noChangeAspect="1"/>
          </p:cNvGraphicFramePr>
          <p:nvPr/>
        </p:nvGraphicFramePr>
        <p:xfrm>
          <a:off x="4067175" y="4421188"/>
          <a:ext cx="1438275" cy="236537"/>
        </p:xfrm>
        <a:graphic>
          <a:graphicData uri="http://schemas.openxmlformats.org/presentationml/2006/ole">
            <p:oleObj spid="_x0000_s11268" name="Rovnice" r:id="rId5" imgW="1104840" imgH="215640" progId="Equation.3">
              <p:embed/>
            </p:oleObj>
          </a:graphicData>
        </a:graphic>
      </p:graphicFrame>
      <p:graphicFrame>
        <p:nvGraphicFramePr>
          <p:cNvPr id="7173" name="Object 21"/>
          <p:cNvGraphicFramePr>
            <a:graphicFrameLocks noChangeAspect="1"/>
          </p:cNvGraphicFramePr>
          <p:nvPr/>
        </p:nvGraphicFramePr>
        <p:xfrm>
          <a:off x="3563938" y="3995738"/>
          <a:ext cx="974725" cy="484187"/>
        </p:xfrm>
        <a:graphic>
          <a:graphicData uri="http://schemas.openxmlformats.org/presentationml/2006/ole">
            <p:oleObj spid="_x0000_s11269" name="Rovnice" r:id="rId6" imgW="647640" imgH="393480" progId="Equation.3">
              <p:embed/>
            </p:oleObj>
          </a:graphicData>
        </a:graphic>
      </p:graphicFrame>
      <p:sp>
        <p:nvSpPr>
          <p:cNvPr id="7193" name="Text Box 22"/>
          <p:cNvSpPr txBox="1">
            <a:spLocks noChangeArrowheads="1"/>
          </p:cNvSpPr>
          <p:nvPr/>
        </p:nvSpPr>
        <p:spPr bwMode="auto">
          <a:xfrm>
            <a:off x="1092200" y="4765675"/>
            <a:ext cx="519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tedy</a:t>
            </a:r>
          </a:p>
        </p:txBody>
      </p:sp>
      <p:graphicFrame>
        <p:nvGraphicFramePr>
          <p:cNvPr id="7174" name="Object 23"/>
          <p:cNvGraphicFramePr>
            <a:graphicFrameLocks noChangeAspect="1"/>
          </p:cNvGraphicFramePr>
          <p:nvPr/>
        </p:nvGraphicFramePr>
        <p:xfrm>
          <a:off x="6372225" y="5164138"/>
          <a:ext cx="2557463" cy="247650"/>
        </p:xfrm>
        <a:graphic>
          <a:graphicData uri="http://schemas.openxmlformats.org/presentationml/2006/ole">
            <p:oleObj spid="_x0000_s11270" name="Rovnice" r:id="rId7" imgW="2234880" imgH="215640" progId="Equation.3">
              <p:embed/>
            </p:oleObj>
          </a:graphicData>
        </a:graphic>
      </p:graphicFrame>
      <p:graphicFrame>
        <p:nvGraphicFramePr>
          <p:cNvPr id="7175" name="Object 24"/>
          <p:cNvGraphicFramePr>
            <a:graphicFrameLocks noChangeAspect="1"/>
          </p:cNvGraphicFramePr>
          <p:nvPr/>
        </p:nvGraphicFramePr>
        <p:xfrm>
          <a:off x="900113" y="5965825"/>
          <a:ext cx="4851400" cy="495300"/>
        </p:xfrm>
        <a:graphic>
          <a:graphicData uri="http://schemas.openxmlformats.org/presentationml/2006/ole">
            <p:oleObj spid="_x0000_s11271" name="Rovnice" r:id="rId8" imgW="4241520" imgH="431640" progId="Equation.3">
              <p:embed/>
            </p:oleObj>
          </a:graphicData>
        </a:graphic>
      </p:graphicFrame>
      <p:sp>
        <p:nvSpPr>
          <p:cNvPr id="7194" name="AutoShape 25"/>
          <p:cNvSpPr>
            <a:spLocks noChangeArrowheads="1"/>
          </p:cNvSpPr>
          <p:nvPr/>
        </p:nvSpPr>
        <p:spPr bwMode="auto">
          <a:xfrm>
            <a:off x="5795963" y="6061075"/>
            <a:ext cx="360362" cy="2889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7195" name="Text Box 26"/>
          <p:cNvSpPr txBox="1">
            <a:spLocks noChangeArrowheads="1"/>
          </p:cNvSpPr>
          <p:nvPr/>
        </p:nvSpPr>
        <p:spPr bwMode="auto">
          <a:xfrm>
            <a:off x="6118225" y="6059488"/>
            <a:ext cx="2992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22,6% kostí leží v rozsahu 60-66cm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300038" y="1238250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300038" y="159543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sk-SK"/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300038" y="208121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sk-SK"/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300038" y="2695575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47111" name="Rectangle 6"/>
          <p:cNvSpPr>
            <a:spLocks noChangeArrowheads="1"/>
          </p:cNvSpPr>
          <p:nvPr/>
        </p:nvSpPr>
        <p:spPr bwMode="auto">
          <a:xfrm>
            <a:off x="300038" y="305276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sk-SK"/>
          </a:p>
        </p:txBody>
      </p:sp>
      <p:sp>
        <p:nvSpPr>
          <p:cNvPr id="47112" name="Rectangle 7"/>
          <p:cNvSpPr>
            <a:spLocks noChangeArrowheads="1"/>
          </p:cNvSpPr>
          <p:nvPr/>
        </p:nvSpPr>
        <p:spPr bwMode="auto">
          <a:xfrm>
            <a:off x="300038" y="3667125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47113" name="Rectangle 8"/>
          <p:cNvSpPr>
            <a:spLocks noChangeArrowheads="1"/>
          </p:cNvSpPr>
          <p:nvPr/>
        </p:nvSpPr>
        <p:spPr bwMode="auto">
          <a:xfrm>
            <a:off x="300038" y="402431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sk-SK"/>
          </a:p>
        </p:txBody>
      </p:sp>
      <p:sp>
        <p:nvSpPr>
          <p:cNvPr id="47114" name="Rectangle 9"/>
          <p:cNvSpPr>
            <a:spLocks noChangeArrowheads="1"/>
          </p:cNvSpPr>
          <p:nvPr/>
        </p:nvSpPr>
        <p:spPr bwMode="auto">
          <a:xfrm>
            <a:off x="300038" y="451008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sk-SK"/>
          </a:p>
        </p:txBody>
      </p:sp>
      <p:sp>
        <p:nvSpPr>
          <p:cNvPr id="47115" name="Rectangle 10"/>
          <p:cNvSpPr>
            <a:spLocks noChangeArrowheads="1"/>
          </p:cNvSpPr>
          <p:nvPr/>
        </p:nvSpPr>
        <p:spPr bwMode="auto">
          <a:xfrm>
            <a:off x="300038" y="499586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sk-SK"/>
          </a:p>
        </p:txBody>
      </p:sp>
      <p:sp>
        <p:nvSpPr>
          <p:cNvPr id="47116" name="Rectangle 11"/>
          <p:cNvSpPr>
            <a:spLocks noChangeArrowheads="1"/>
          </p:cNvSpPr>
          <p:nvPr/>
        </p:nvSpPr>
        <p:spPr bwMode="auto">
          <a:xfrm>
            <a:off x="300038" y="548163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sk-SK"/>
          </a:p>
        </p:txBody>
      </p:sp>
      <p:sp>
        <p:nvSpPr>
          <p:cNvPr id="47117" name="Rectangle 12"/>
          <p:cNvSpPr>
            <a:spLocks noChangeArrowheads="1"/>
          </p:cNvSpPr>
          <p:nvPr/>
        </p:nvSpPr>
        <p:spPr bwMode="auto">
          <a:xfrm>
            <a:off x="300038" y="6096000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47118" name="Text Box 13"/>
          <p:cNvSpPr txBox="1">
            <a:spLocks noChangeArrowheads="1"/>
          </p:cNvSpPr>
          <p:nvPr/>
        </p:nvSpPr>
        <p:spPr bwMode="auto">
          <a:xfrm>
            <a:off x="152400" y="862013"/>
            <a:ext cx="1601788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solidFill>
                  <a:schemeClr val="bg1"/>
                </a:solidFill>
              </a:rPr>
              <a:t>Rozložení</a:t>
            </a:r>
          </a:p>
        </p:txBody>
      </p:sp>
      <p:sp>
        <p:nvSpPr>
          <p:cNvPr id="47119" name="Text Box 14"/>
          <p:cNvSpPr txBox="1">
            <a:spLocks noChangeArrowheads="1"/>
          </p:cNvSpPr>
          <p:nvPr/>
        </p:nvSpPr>
        <p:spPr bwMode="auto">
          <a:xfrm>
            <a:off x="1754188" y="862013"/>
            <a:ext cx="2808287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solidFill>
                  <a:schemeClr val="bg1"/>
                </a:solidFill>
              </a:rPr>
              <a:t>Parametry</a:t>
            </a:r>
          </a:p>
        </p:txBody>
      </p:sp>
      <p:sp>
        <p:nvSpPr>
          <p:cNvPr id="47120" name="Text Box 15"/>
          <p:cNvSpPr txBox="1">
            <a:spLocks noChangeArrowheads="1"/>
          </p:cNvSpPr>
          <p:nvPr/>
        </p:nvSpPr>
        <p:spPr bwMode="auto">
          <a:xfrm>
            <a:off x="4562475" y="862013"/>
            <a:ext cx="4429125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solidFill>
                  <a:schemeClr val="bg1"/>
                </a:solidFill>
              </a:rPr>
              <a:t>Stručný popis</a:t>
            </a:r>
          </a:p>
        </p:txBody>
      </p:sp>
      <p:sp>
        <p:nvSpPr>
          <p:cNvPr id="47121" name="Text Box 16"/>
          <p:cNvSpPr txBox="1">
            <a:spLocks noChangeArrowheads="1"/>
          </p:cNvSpPr>
          <p:nvPr/>
        </p:nvSpPr>
        <p:spPr bwMode="auto">
          <a:xfrm>
            <a:off x="152400" y="1243013"/>
            <a:ext cx="1601788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Normální</a:t>
            </a:r>
          </a:p>
        </p:txBody>
      </p:sp>
      <p:sp>
        <p:nvSpPr>
          <p:cNvPr id="47122" name="Text Box 17"/>
          <p:cNvSpPr txBox="1">
            <a:spLocks noChangeArrowheads="1"/>
          </p:cNvSpPr>
          <p:nvPr/>
        </p:nvSpPr>
        <p:spPr bwMode="auto">
          <a:xfrm>
            <a:off x="1754188" y="1243013"/>
            <a:ext cx="2808287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Průměr (</a:t>
            </a:r>
            <a:r>
              <a:rPr lang="cs-CZ" sz="1400" i="0">
                <a:latin typeface="Symbol" pitchFamily="18" charset="2"/>
              </a:rPr>
              <a:t>m</a:t>
            </a:r>
            <a:r>
              <a:rPr lang="cs-CZ" sz="1400" i="0"/>
              <a:t>)</a:t>
            </a:r>
          </a:p>
          <a:p>
            <a:pPr eaLnBrk="0" hangingPunct="0"/>
            <a:r>
              <a:rPr lang="cs-CZ" sz="1400" i="0"/>
              <a:t>Rozptyl (</a:t>
            </a:r>
            <a:r>
              <a:rPr lang="cs-CZ" sz="1400" i="0">
                <a:latin typeface="Symbol" pitchFamily="18" charset="2"/>
              </a:rPr>
              <a:t>s</a:t>
            </a:r>
            <a:r>
              <a:rPr lang="cs-CZ" sz="1400" i="0" baseline="30000"/>
              <a:t>2</a:t>
            </a:r>
            <a:r>
              <a:rPr lang="cs-CZ" sz="1400" i="0"/>
              <a:t>)</a:t>
            </a:r>
          </a:p>
        </p:txBody>
      </p:sp>
      <p:sp>
        <p:nvSpPr>
          <p:cNvPr id="47123" name="Text Box 18"/>
          <p:cNvSpPr txBox="1">
            <a:spLocks noChangeArrowheads="1"/>
          </p:cNvSpPr>
          <p:nvPr/>
        </p:nvSpPr>
        <p:spPr bwMode="auto">
          <a:xfrm>
            <a:off x="4562475" y="1243013"/>
            <a:ext cx="4429125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Symetrická funkce popisující intervalovou hustotu četnosti; nejpravděpodobnější jsou průměrné hodnoty znaku v populaci.</a:t>
            </a:r>
          </a:p>
        </p:txBody>
      </p:sp>
      <p:sp>
        <p:nvSpPr>
          <p:cNvPr id="47124" name="Text Box 19"/>
          <p:cNvSpPr txBox="1">
            <a:spLocks noChangeArrowheads="1"/>
          </p:cNvSpPr>
          <p:nvPr/>
        </p:nvSpPr>
        <p:spPr bwMode="auto">
          <a:xfrm>
            <a:off x="152400" y="1976438"/>
            <a:ext cx="1601788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Log-normální</a:t>
            </a:r>
          </a:p>
        </p:txBody>
      </p:sp>
      <p:sp>
        <p:nvSpPr>
          <p:cNvPr id="47125" name="Text Box 20"/>
          <p:cNvSpPr txBox="1">
            <a:spLocks noChangeArrowheads="1"/>
          </p:cNvSpPr>
          <p:nvPr/>
        </p:nvSpPr>
        <p:spPr bwMode="auto">
          <a:xfrm>
            <a:off x="1754188" y="1976438"/>
            <a:ext cx="2808287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Medián</a:t>
            </a:r>
          </a:p>
          <a:p>
            <a:pPr eaLnBrk="0" hangingPunct="0"/>
            <a:r>
              <a:rPr lang="cs-CZ" sz="1400" i="0"/>
              <a:t>Geometrický průměr</a:t>
            </a:r>
          </a:p>
          <a:p>
            <a:pPr eaLnBrk="0" hangingPunct="0"/>
            <a:r>
              <a:rPr lang="cs-CZ" sz="1400" i="0"/>
              <a:t>Rozptyl (</a:t>
            </a:r>
            <a:r>
              <a:rPr lang="cs-CZ" sz="1400" i="0">
                <a:latin typeface="Symbol" pitchFamily="18" charset="2"/>
              </a:rPr>
              <a:t>s</a:t>
            </a:r>
            <a:r>
              <a:rPr lang="cs-CZ" sz="1400" i="0" baseline="30000"/>
              <a:t>2</a:t>
            </a:r>
            <a:r>
              <a:rPr lang="cs-CZ" sz="1400" i="0"/>
              <a:t>)</a:t>
            </a:r>
          </a:p>
        </p:txBody>
      </p:sp>
      <p:sp>
        <p:nvSpPr>
          <p:cNvPr id="47126" name="Text Box 21"/>
          <p:cNvSpPr txBox="1">
            <a:spLocks noChangeArrowheads="1"/>
          </p:cNvSpPr>
          <p:nvPr/>
        </p:nvSpPr>
        <p:spPr bwMode="auto">
          <a:xfrm>
            <a:off x="4562475" y="1976438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Funkce intervalové hustoty četnosti, která po logaritmické transformaci nabude tvaru normálního rozložení. </a:t>
            </a:r>
          </a:p>
        </p:txBody>
      </p:sp>
      <p:sp>
        <p:nvSpPr>
          <p:cNvPr id="47127" name="Text Box 22"/>
          <p:cNvSpPr txBox="1">
            <a:spLocks noChangeArrowheads="1"/>
          </p:cNvSpPr>
          <p:nvPr/>
        </p:nvSpPr>
        <p:spPr bwMode="auto">
          <a:xfrm>
            <a:off x="152400" y="2767013"/>
            <a:ext cx="1601788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solidFill>
                  <a:srgbClr val="CC0000"/>
                </a:solidFill>
              </a:rPr>
              <a:t> </a:t>
            </a:r>
            <a:r>
              <a:rPr lang="cs-CZ" i="0">
                <a:solidFill>
                  <a:srgbClr val="CC0000"/>
                </a:solidFill>
              </a:rPr>
              <a:t>Weibullovo</a:t>
            </a:r>
          </a:p>
        </p:txBody>
      </p:sp>
      <p:sp>
        <p:nvSpPr>
          <p:cNvPr id="47128" name="Text Box 23"/>
          <p:cNvSpPr txBox="1">
            <a:spLocks noChangeArrowheads="1"/>
          </p:cNvSpPr>
          <p:nvPr/>
        </p:nvSpPr>
        <p:spPr bwMode="auto">
          <a:xfrm>
            <a:off x="1754188" y="2767013"/>
            <a:ext cx="2808287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>
                <a:latin typeface="Symbol" pitchFamily="18" charset="2"/>
              </a:rPr>
              <a:t>a</a:t>
            </a:r>
            <a:r>
              <a:rPr lang="cs-CZ" sz="1400" i="0"/>
              <a:t> - parametr tvaru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b</a:t>
            </a:r>
            <a:r>
              <a:rPr lang="cs-CZ" sz="1400" i="0"/>
              <a:t> - parametr rozsahu hodnot</a:t>
            </a:r>
          </a:p>
        </p:txBody>
      </p:sp>
      <p:sp>
        <p:nvSpPr>
          <p:cNvPr id="47129" name="Text Box 24"/>
          <p:cNvSpPr txBox="1">
            <a:spLocks noChangeArrowheads="1"/>
          </p:cNvSpPr>
          <p:nvPr/>
        </p:nvSpPr>
        <p:spPr bwMode="auto">
          <a:xfrm>
            <a:off x="4562475" y="2767013"/>
            <a:ext cx="4429125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Změnou parametru a lze modelovat distribuci doby přežití, např. stresovaného organismu. Rozložení využívané i jako model k odhahu LC</a:t>
            </a:r>
            <a:r>
              <a:rPr lang="cs-CZ" sz="1600" b="0" i="0" baseline="-25000"/>
              <a:t>50</a:t>
            </a:r>
            <a:r>
              <a:rPr lang="cs-CZ" sz="1600" b="0" i="0"/>
              <a:t> nebo EC</a:t>
            </a:r>
            <a:r>
              <a:rPr lang="cs-CZ" sz="1600" b="0" i="0" baseline="-25000"/>
              <a:t>50</a:t>
            </a:r>
            <a:r>
              <a:rPr lang="cs-CZ" sz="1600" b="0" i="0"/>
              <a:t> u testů toxicity.</a:t>
            </a:r>
          </a:p>
        </p:txBody>
      </p:sp>
      <p:sp>
        <p:nvSpPr>
          <p:cNvPr id="47130" name="Text Box 25"/>
          <p:cNvSpPr txBox="1">
            <a:spLocks noChangeArrowheads="1"/>
          </p:cNvSpPr>
          <p:nvPr/>
        </p:nvSpPr>
        <p:spPr bwMode="auto">
          <a:xfrm>
            <a:off x="152400" y="3881438"/>
            <a:ext cx="1600200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Rovnoměrné</a:t>
            </a:r>
          </a:p>
        </p:txBody>
      </p:sp>
      <p:sp>
        <p:nvSpPr>
          <p:cNvPr id="47131" name="Text Box 26"/>
          <p:cNvSpPr txBox="1">
            <a:spLocks noChangeArrowheads="1"/>
          </p:cNvSpPr>
          <p:nvPr/>
        </p:nvSpPr>
        <p:spPr bwMode="auto">
          <a:xfrm>
            <a:off x="1752600" y="3881438"/>
            <a:ext cx="2808288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Medián</a:t>
            </a:r>
          </a:p>
          <a:p>
            <a:pPr eaLnBrk="0" hangingPunct="0"/>
            <a:r>
              <a:rPr lang="cs-CZ" sz="1400" i="0"/>
              <a:t>Geometrický průměr</a:t>
            </a:r>
          </a:p>
          <a:p>
            <a:pPr eaLnBrk="0" hangingPunct="0"/>
            <a:r>
              <a:rPr lang="cs-CZ" sz="1400" i="0"/>
              <a:t>Rozptyl (</a:t>
            </a:r>
            <a:r>
              <a:rPr lang="cs-CZ" sz="1400" i="0">
                <a:latin typeface="Symbol" pitchFamily="18" charset="2"/>
              </a:rPr>
              <a:t>s</a:t>
            </a:r>
            <a:r>
              <a:rPr lang="cs-CZ" sz="1400" i="0" baseline="30000"/>
              <a:t>2</a:t>
            </a:r>
            <a:r>
              <a:rPr lang="cs-CZ" sz="1400" i="0"/>
              <a:t>)</a:t>
            </a:r>
          </a:p>
        </p:txBody>
      </p:sp>
      <p:sp>
        <p:nvSpPr>
          <p:cNvPr id="47132" name="Text Box 27"/>
          <p:cNvSpPr txBox="1">
            <a:spLocks noChangeArrowheads="1"/>
          </p:cNvSpPr>
          <p:nvPr/>
        </p:nvSpPr>
        <p:spPr bwMode="auto">
          <a:xfrm>
            <a:off x="4562475" y="3881438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Funkce intervalové hustoty četnosti, která po logaritmické transformaci nabude tvaru normálního rozložení. </a:t>
            </a:r>
          </a:p>
        </p:txBody>
      </p:sp>
      <p:sp>
        <p:nvSpPr>
          <p:cNvPr id="47133" name="Text Box 28"/>
          <p:cNvSpPr txBox="1">
            <a:spLocks noChangeArrowheads="1"/>
          </p:cNvSpPr>
          <p:nvPr/>
        </p:nvSpPr>
        <p:spPr bwMode="auto">
          <a:xfrm>
            <a:off x="152400" y="4672013"/>
            <a:ext cx="1752600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Triangulární</a:t>
            </a:r>
          </a:p>
        </p:txBody>
      </p:sp>
      <p:sp>
        <p:nvSpPr>
          <p:cNvPr id="47134" name="Text Box 29"/>
          <p:cNvSpPr txBox="1">
            <a:spLocks noChangeArrowheads="1"/>
          </p:cNvSpPr>
          <p:nvPr/>
        </p:nvSpPr>
        <p:spPr bwMode="auto">
          <a:xfrm>
            <a:off x="1754188" y="4672013"/>
            <a:ext cx="2808287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f(x) = [b - ABS (x - a)] / b</a:t>
            </a:r>
            <a:r>
              <a:rPr lang="cs-CZ" sz="1400" i="0" baseline="30000"/>
              <a:t>2</a:t>
            </a:r>
          </a:p>
          <a:p>
            <a:pPr eaLnBrk="0" hangingPunct="0"/>
            <a:r>
              <a:rPr lang="cs-CZ" sz="1400" i="0"/>
              <a:t>a - b &lt; x &lt; a + b</a:t>
            </a:r>
          </a:p>
        </p:txBody>
      </p:sp>
      <p:sp>
        <p:nvSpPr>
          <p:cNvPr id="47135" name="Text Box 30"/>
          <p:cNvSpPr txBox="1">
            <a:spLocks noChangeArrowheads="1"/>
          </p:cNvSpPr>
          <p:nvPr/>
        </p:nvSpPr>
        <p:spPr bwMode="auto">
          <a:xfrm>
            <a:off x="4562475" y="4672013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Pravděpodobnostní funkce pro typ rozložení, kdy jsou střední hodnoty výrazně pravděpodobnější než hodnoty okrajové.</a:t>
            </a:r>
          </a:p>
        </p:txBody>
      </p:sp>
      <p:sp>
        <p:nvSpPr>
          <p:cNvPr id="47136" name="Text Box 31"/>
          <p:cNvSpPr txBox="1">
            <a:spLocks noChangeArrowheads="1"/>
          </p:cNvSpPr>
          <p:nvPr/>
        </p:nvSpPr>
        <p:spPr bwMode="auto">
          <a:xfrm>
            <a:off x="152400" y="5462588"/>
            <a:ext cx="1601788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Gamma</a:t>
            </a:r>
          </a:p>
        </p:txBody>
      </p:sp>
      <p:sp>
        <p:nvSpPr>
          <p:cNvPr id="47137" name="Text Box 32"/>
          <p:cNvSpPr txBox="1">
            <a:spLocks noChangeArrowheads="1"/>
          </p:cNvSpPr>
          <p:nvPr/>
        </p:nvSpPr>
        <p:spPr bwMode="auto">
          <a:xfrm>
            <a:off x="1754188" y="5462588"/>
            <a:ext cx="2808287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Parametry distribuční funkce: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a</a:t>
            </a:r>
            <a:r>
              <a:rPr lang="cs-CZ" sz="1400" i="0"/>
              <a:t> - parametr tvaru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b</a:t>
            </a:r>
            <a:r>
              <a:rPr lang="cs-CZ" sz="1400" i="0"/>
              <a:t> - parametr rozsahu hodnot</a:t>
            </a:r>
          </a:p>
        </p:txBody>
      </p:sp>
      <p:sp>
        <p:nvSpPr>
          <p:cNvPr id="47138" name="Text Box 33"/>
          <p:cNvSpPr txBox="1">
            <a:spLocks noChangeArrowheads="1"/>
          </p:cNvSpPr>
          <p:nvPr/>
        </p:nvSpPr>
        <p:spPr bwMode="auto">
          <a:xfrm>
            <a:off x="4562475" y="5462588"/>
            <a:ext cx="4429125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Umožňuje flexibilně modelování distribučních funkcí nejrůznějších tvarů. Např. </a:t>
            </a:r>
            <a:r>
              <a:rPr lang="cs-CZ" sz="1600" b="0" i="0">
                <a:latin typeface="Symbol" pitchFamily="18" charset="2"/>
              </a:rPr>
              <a:t>c</a:t>
            </a:r>
            <a:r>
              <a:rPr lang="cs-CZ" sz="1600" b="0" i="0" baseline="30000"/>
              <a:t>2</a:t>
            </a:r>
            <a:r>
              <a:rPr lang="cs-CZ" sz="1600" b="0" i="0"/>
              <a:t> rozložení je rozložení typu Gamma. Gamma rozložení </a:t>
            </a:r>
          </a:p>
          <a:p>
            <a:pPr eaLnBrk="0" hangingPunct="0"/>
            <a:r>
              <a:rPr lang="cs-CZ" sz="1600" b="0" i="0"/>
              <a:t>s a = 1 je známo jako exponenciální rozložení.</a:t>
            </a:r>
          </a:p>
        </p:txBody>
      </p:sp>
      <p:sp>
        <p:nvSpPr>
          <p:cNvPr id="47139" name="Rectangle 34"/>
          <p:cNvSpPr>
            <a:spLocks noGrp="1"/>
          </p:cNvSpPr>
          <p:nvPr>
            <p:ph type="title" idx="4294967295"/>
          </p:nvPr>
        </p:nvSpPr>
        <p:spPr>
          <a:xfrm>
            <a:off x="838200" y="152400"/>
            <a:ext cx="7772400" cy="612775"/>
          </a:xfrm>
          <a:noFill/>
        </p:spPr>
        <p:txBody>
          <a:bodyPr/>
          <a:lstStyle/>
          <a:p>
            <a:r>
              <a:rPr lang="cs-CZ" dirty="0" smtClean="0"/>
              <a:t>Stručný přehled dalších rozložení I.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152400"/>
            <a:ext cx="7772400" cy="1143000"/>
          </a:xfrm>
          <a:noFill/>
        </p:spPr>
        <p:txBody>
          <a:bodyPr/>
          <a:lstStyle/>
          <a:p>
            <a:r>
              <a:rPr lang="cs-CZ" b="0" i="1" dirty="0" smtClean="0"/>
              <a:t>Stručný předal rozložení II.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138113" y="852488"/>
            <a:ext cx="1601787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solidFill>
                  <a:schemeClr val="bg1"/>
                </a:solidFill>
              </a:rPr>
              <a:t>Rozložení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1739900" y="852488"/>
            <a:ext cx="2808288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Parametry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4572000" y="836712"/>
            <a:ext cx="4429125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Stručný popis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138113" y="1406525"/>
            <a:ext cx="1601787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cs-CZ" sz="2000" i="0">
              <a:solidFill>
                <a:srgbClr val="CC0000"/>
              </a:solidFill>
            </a:endParaRPr>
          </a:p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Beta</a:t>
            </a: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1739900" y="1406525"/>
            <a:ext cx="2808288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Parametry distribuční funkce:</a:t>
            </a:r>
          </a:p>
          <a:p>
            <a:pPr eaLnBrk="0" hangingPunct="0"/>
            <a:r>
              <a:rPr lang="cs-CZ" i="0">
                <a:latin typeface="Symbol" pitchFamily="18" charset="2"/>
              </a:rPr>
              <a:t>a</a:t>
            </a:r>
            <a:r>
              <a:rPr lang="cs-CZ" i="0"/>
              <a:t> - parametr tvaru</a:t>
            </a:r>
          </a:p>
          <a:p>
            <a:pPr eaLnBrk="0" hangingPunct="0"/>
            <a:r>
              <a:rPr lang="cs-CZ" i="0">
                <a:latin typeface="Symbol" pitchFamily="18" charset="2"/>
              </a:rPr>
              <a:t>b</a:t>
            </a:r>
            <a:r>
              <a:rPr lang="cs-CZ" i="0"/>
              <a:t> - parametr rozsahu hodnot</a:t>
            </a:r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4548188" y="1406525"/>
            <a:ext cx="4429125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Pravděpodobnostní funkce pro proměnnou omezenou rozsahem do intervalu [0; 1]. Je matematicky komplikovanější, ale velmi flexibilní při popisu změn hodnot proměnné</a:t>
            </a:r>
          </a:p>
          <a:p>
            <a:pPr eaLnBrk="0" hangingPunct="0"/>
            <a:r>
              <a:rPr lang="cs-CZ" sz="1600" b="0" i="0"/>
              <a:t>v ohraničeném intervalu.</a:t>
            </a: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138113" y="2913063"/>
            <a:ext cx="1601787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Studentovo</a:t>
            </a: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1739900" y="2913063"/>
            <a:ext cx="2808288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/>
              <a:t>Stupně volnosti - uvažuje velikost vzorku</a:t>
            </a:r>
          </a:p>
          <a:p>
            <a:pPr eaLnBrk="0" hangingPunct="0"/>
            <a:r>
              <a:rPr lang="cs-CZ" i="0" dirty="0"/>
              <a:t>Průměr </a:t>
            </a:r>
          </a:p>
          <a:p>
            <a:pPr eaLnBrk="0" hangingPunct="0"/>
            <a:r>
              <a:rPr lang="cs-CZ" i="0" dirty="0"/>
              <a:t>Rozptyl</a:t>
            </a: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4548188" y="2913063"/>
            <a:ext cx="4429125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Simuluje normální rozložení pro menší vzorky čísel. Pro větší soubory (n &gt; 100) se limitně blíží k normálnímu rozložení.</a:t>
            </a:r>
          </a:p>
        </p:txBody>
      </p:sp>
      <p:sp>
        <p:nvSpPr>
          <p:cNvPr id="48141" name="Text Box 12"/>
          <p:cNvSpPr txBox="1">
            <a:spLocks noChangeArrowheads="1"/>
          </p:cNvSpPr>
          <p:nvPr/>
        </p:nvSpPr>
        <p:spPr bwMode="auto">
          <a:xfrm>
            <a:off x="138113" y="4230688"/>
            <a:ext cx="1752600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Pearsonovo</a:t>
            </a:r>
          </a:p>
        </p:txBody>
      </p:sp>
      <p:sp>
        <p:nvSpPr>
          <p:cNvPr id="48142" name="Text Box 13"/>
          <p:cNvSpPr txBox="1">
            <a:spLocks noChangeArrowheads="1"/>
          </p:cNvSpPr>
          <p:nvPr/>
        </p:nvSpPr>
        <p:spPr bwMode="auto">
          <a:xfrm>
            <a:off x="1739900" y="4230688"/>
            <a:ext cx="2808288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Stupně volnosti - uvažuje velikost vzorku</a:t>
            </a:r>
          </a:p>
        </p:txBody>
      </p:sp>
      <p:sp>
        <p:nvSpPr>
          <p:cNvPr id="48143" name="Text Box 14"/>
          <p:cNvSpPr txBox="1">
            <a:spLocks noChangeArrowheads="1"/>
          </p:cNvSpPr>
          <p:nvPr/>
        </p:nvSpPr>
        <p:spPr bwMode="auto">
          <a:xfrm>
            <a:off x="4548188" y="4230688"/>
            <a:ext cx="4429125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Slouží především k porovnání četností jevů ve dvou a více kategoriích. </a:t>
            </a:r>
          </a:p>
          <a:p>
            <a:pPr eaLnBrk="0" hangingPunct="0"/>
            <a:r>
              <a:rPr lang="cs-CZ" sz="1600" b="0" i="0"/>
              <a:t>Používá se k modelování rozložení odhadu rozptylu normálně rozložených dat.</a:t>
            </a:r>
          </a:p>
        </p:txBody>
      </p:sp>
      <p:sp>
        <p:nvSpPr>
          <p:cNvPr id="48144" name="Text Box 15"/>
          <p:cNvSpPr txBox="1">
            <a:spLocks noChangeArrowheads="1"/>
          </p:cNvSpPr>
          <p:nvPr/>
        </p:nvSpPr>
        <p:spPr bwMode="auto">
          <a:xfrm>
            <a:off x="138113" y="5549900"/>
            <a:ext cx="1752600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Fisher-Snedecorovo</a:t>
            </a:r>
          </a:p>
        </p:txBody>
      </p:sp>
      <p:sp>
        <p:nvSpPr>
          <p:cNvPr id="48145" name="Text Box 16"/>
          <p:cNvSpPr txBox="1">
            <a:spLocks noChangeArrowheads="1"/>
          </p:cNvSpPr>
          <p:nvPr/>
        </p:nvSpPr>
        <p:spPr bwMode="auto">
          <a:xfrm>
            <a:off x="1739900" y="5549900"/>
            <a:ext cx="2808288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Dvojí stupně volnosti - uvažuje velikost dvou vzorků</a:t>
            </a:r>
          </a:p>
        </p:txBody>
      </p:sp>
      <p:sp>
        <p:nvSpPr>
          <p:cNvPr id="48146" name="Text Box 17"/>
          <p:cNvSpPr txBox="1">
            <a:spLocks noChangeArrowheads="1"/>
          </p:cNvSpPr>
          <p:nvPr/>
        </p:nvSpPr>
        <p:spPr bwMode="auto">
          <a:xfrm>
            <a:off x="4548188" y="5549900"/>
            <a:ext cx="4429125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Používá se k testování hodnot průměrů - F test pro porovnání dvou výběrových rozptylů; F test, ANOVA atd.</a:t>
            </a:r>
          </a:p>
        </p:txBody>
      </p:sp>
      <p:sp>
        <p:nvSpPr>
          <p:cNvPr id="48147" name="Rectangle 18"/>
          <p:cNvSpPr>
            <a:spLocks/>
          </p:cNvSpPr>
          <p:nvPr/>
        </p:nvSpPr>
        <p:spPr bwMode="auto">
          <a:xfrm>
            <a:off x="539552" y="188640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600" dirty="0" smtClean="0"/>
              <a:t>Stručný přehled dalších rozložení II.</a:t>
            </a:r>
            <a:endParaRPr lang="cs-CZ" sz="3300" i="0" dirty="0">
              <a:solidFill>
                <a:srgbClr val="7B989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Základné pojmy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Dátový súbor – dáta.</a:t>
            </a:r>
          </a:p>
          <a:p>
            <a:r>
              <a:rPr lang="sk-SK" dirty="0" smtClean="0"/>
              <a:t>Prípad – pozorovaná  jednotka (napr. pacient), predstavuje jeden riadok v dátovom súbore.</a:t>
            </a:r>
          </a:p>
          <a:p>
            <a:r>
              <a:rPr lang="sk-SK" dirty="0" smtClean="0"/>
              <a:t>Znaky = premenné – pozorované vlastnosti prípadu (napr. výška, váha, farba očí).</a:t>
            </a:r>
          </a:p>
          <a:p>
            <a:r>
              <a:rPr lang="sk-SK" dirty="0" smtClean="0"/>
              <a:t>Náhodný výber – postupnosť nezávislých rovnako rozložených veličín (prípadov). Keď niekomu dávame dotazník, nevieme vopred ako odpovie.</a:t>
            </a:r>
          </a:p>
          <a:p>
            <a:r>
              <a:rPr lang="sk-SK" dirty="0" smtClean="0"/>
              <a:t>Usporiadaný náhodný výber – dátový súbor usporiadaný podľa nejakého znaku.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446712" cy="1256184"/>
          </a:xfrm>
        </p:spPr>
        <p:txBody>
          <a:bodyPr>
            <a:normAutofit/>
          </a:bodyPr>
          <a:lstStyle/>
          <a:p>
            <a:r>
              <a:rPr lang="sk-SK" dirty="0" smtClean="0"/>
              <a:t>Frekvenčná tabuľka alebo</a:t>
            </a:r>
            <a:br>
              <a:rPr lang="sk-SK" dirty="0" smtClean="0"/>
            </a:br>
            <a:r>
              <a:rPr lang="sk-SK" dirty="0" smtClean="0"/>
              <a:t>tabuľka rozloženia </a:t>
            </a:r>
            <a:r>
              <a:rPr lang="sk-SK" dirty="0" err="1" smtClean="0"/>
              <a:t>četností</a:t>
            </a:r>
            <a:r>
              <a:rPr lang="en-US" dirty="0" smtClean="0"/>
              <a:t> I.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503920" cy="4608512"/>
          </a:xfrm>
        </p:spPr>
        <p:txBody>
          <a:bodyPr/>
          <a:lstStyle/>
          <a:p>
            <a:r>
              <a:rPr lang="sk-SK" dirty="0" smtClean="0"/>
              <a:t>Bodové rozloženie </a:t>
            </a:r>
            <a:r>
              <a:rPr lang="sk-SK" dirty="0" err="1" smtClean="0"/>
              <a:t>četností</a:t>
            </a:r>
            <a:r>
              <a:rPr lang="sk-SK" dirty="0" smtClean="0"/>
              <a:t>:</a:t>
            </a:r>
          </a:p>
          <a:p>
            <a:pPr lvl="1"/>
            <a:r>
              <a:rPr lang="sk-SK" dirty="0" smtClean="0">
                <a:solidFill>
                  <a:schemeClr val="tx1"/>
                </a:solidFill>
              </a:rPr>
              <a:t>Máme malý počet variant, jednotlivým </a:t>
            </a:r>
            <a:r>
              <a:rPr lang="sk-SK" dirty="0" err="1" smtClean="0">
                <a:solidFill>
                  <a:schemeClr val="tx1"/>
                </a:solidFill>
              </a:rPr>
              <a:t>variantám</a:t>
            </a:r>
            <a:r>
              <a:rPr lang="sk-SK" dirty="0" smtClean="0">
                <a:solidFill>
                  <a:schemeClr val="tx1"/>
                </a:solidFill>
              </a:rPr>
              <a:t> priraďujeme ich </a:t>
            </a:r>
            <a:r>
              <a:rPr lang="sk-SK" dirty="0" err="1" smtClean="0">
                <a:solidFill>
                  <a:schemeClr val="tx1"/>
                </a:solidFill>
              </a:rPr>
              <a:t>četnosti</a:t>
            </a:r>
            <a:r>
              <a:rPr lang="sk-SK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sk-SK" dirty="0" smtClean="0">
                <a:solidFill>
                  <a:schemeClr val="tx1"/>
                </a:solidFill>
              </a:rPr>
              <a:t>n – počet všetkých prípadov</a:t>
            </a:r>
          </a:p>
          <a:p>
            <a:pPr lvl="1"/>
            <a:endParaRPr lang="sk-SK" dirty="0" smtClean="0">
              <a:solidFill>
                <a:schemeClr val="tx1"/>
              </a:solidFill>
            </a:endParaRPr>
          </a:p>
          <a:p>
            <a:pPr lvl="1">
              <a:buNone/>
            </a:pPr>
            <a:endParaRPr lang="sk-SK" dirty="0" smtClean="0">
              <a:solidFill>
                <a:schemeClr val="tx1"/>
              </a:solidFill>
            </a:endParaRPr>
          </a:p>
          <a:p>
            <a:pPr lvl="1"/>
            <a:endParaRPr lang="sk-SK" dirty="0">
              <a:solidFill>
                <a:schemeClr val="tx1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23528" y="3429000"/>
          <a:ext cx="8208912" cy="3017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59898"/>
                <a:gridCol w="1558161"/>
                <a:gridCol w="1824872"/>
                <a:gridCol w="1824872"/>
                <a:gridCol w="1541109"/>
              </a:tblGrid>
              <a:tr h="829183"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Varianta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Absolútne </a:t>
                      </a:r>
                      <a:r>
                        <a:rPr lang="sk-SK" dirty="0" err="1" smtClean="0"/>
                        <a:t>četnosti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Relatívna </a:t>
                      </a:r>
                      <a:r>
                        <a:rPr lang="sk-SK" dirty="0" err="1" smtClean="0"/>
                        <a:t>četnosť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Absol</a:t>
                      </a:r>
                      <a:r>
                        <a:rPr lang="sk-SK" dirty="0" err="1" smtClean="0"/>
                        <a:t>útna</a:t>
                      </a:r>
                      <a:r>
                        <a:rPr lang="sk-SK" baseline="0" dirty="0" smtClean="0"/>
                        <a:t> kumulatívna </a:t>
                      </a:r>
                      <a:r>
                        <a:rPr lang="sk-SK" baseline="0" dirty="0" err="1" smtClean="0"/>
                        <a:t>četnosť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Relat</a:t>
                      </a:r>
                      <a:r>
                        <a:rPr lang="sk-SK" dirty="0" err="1" smtClean="0"/>
                        <a:t>ívna</a:t>
                      </a:r>
                      <a:r>
                        <a:rPr lang="sk-SK" baseline="0" dirty="0" smtClean="0"/>
                        <a:t> kumulatívna </a:t>
                      </a:r>
                      <a:r>
                        <a:rPr lang="sk-SK" baseline="0" dirty="0" err="1" smtClean="0"/>
                        <a:t>četnosť</a:t>
                      </a:r>
                      <a:endParaRPr lang="sk-SK" dirty="0"/>
                    </a:p>
                  </a:txBody>
                  <a:tcPr/>
                </a:tc>
              </a:tr>
              <a:tr h="580428">
                <a:tc>
                  <a:txBody>
                    <a:bodyPr/>
                    <a:lstStyle/>
                    <a:p>
                      <a:pPr algn="ctr"/>
                      <a:r>
                        <a:rPr lang="sk-SK" dirty="0" err="1" smtClean="0"/>
                        <a:t>Varianta</a:t>
                      </a:r>
                      <a:r>
                        <a:rPr lang="sk-SK" dirty="0" smtClean="0"/>
                        <a:t> j        </a:t>
                      </a:r>
                      <a:r>
                        <a:rPr lang="sk-SK" dirty="0" err="1" smtClean="0"/>
                        <a:t>x</a:t>
                      </a:r>
                      <a:r>
                        <a:rPr lang="sk-SK" baseline="-25000" dirty="0" err="1" smtClean="0"/>
                        <a:t>j</a:t>
                      </a:r>
                      <a:endParaRPr lang="sk-SK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aseline="0" dirty="0" err="1" smtClean="0"/>
                        <a:t>n</a:t>
                      </a:r>
                      <a:r>
                        <a:rPr lang="sk-SK" baseline="-25000" dirty="0" err="1" smtClean="0"/>
                        <a:t>j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err="1" smtClean="0"/>
                        <a:t>p</a:t>
                      </a:r>
                      <a:r>
                        <a:rPr lang="sk-SK" baseline="-25000" dirty="0" err="1" smtClean="0"/>
                        <a:t>j</a:t>
                      </a:r>
                      <a:endParaRPr lang="sk-SK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err="1" smtClean="0"/>
                        <a:t>N</a:t>
                      </a:r>
                      <a:r>
                        <a:rPr lang="sk-SK" baseline="-25000" dirty="0" err="1" smtClean="0"/>
                        <a:t>j</a:t>
                      </a:r>
                      <a:endParaRPr lang="sk-SK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F</a:t>
                      </a:r>
                      <a:r>
                        <a:rPr lang="sk-SK" baseline="-25000" dirty="0" err="1" smtClean="0"/>
                        <a:t>j</a:t>
                      </a:r>
                      <a:endParaRPr lang="sk-SK" baseline="-25000" dirty="0"/>
                    </a:p>
                  </a:txBody>
                  <a:tcPr/>
                </a:tc>
              </a:tr>
              <a:tr h="1326693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p</a:t>
                      </a:r>
                      <a:r>
                        <a:rPr lang="sk-SK" baseline="-25000" dirty="0" err="1" smtClean="0"/>
                        <a:t>j</a:t>
                      </a:r>
                      <a:r>
                        <a:rPr lang="en-US" dirty="0" smtClean="0"/>
                        <a:t>=</a:t>
                      </a:r>
                      <a:r>
                        <a:rPr lang="en-US" dirty="0" err="1" smtClean="0"/>
                        <a:t>n</a:t>
                      </a:r>
                      <a:r>
                        <a:rPr lang="en-US" baseline="-25000" dirty="0" err="1" smtClean="0"/>
                        <a:t>j</a:t>
                      </a:r>
                      <a:r>
                        <a:rPr lang="en-US" dirty="0" smtClean="0"/>
                        <a:t>/n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N</a:t>
                      </a:r>
                      <a:r>
                        <a:rPr lang="sk-SK" baseline="-25000" dirty="0" err="1" smtClean="0"/>
                        <a:t>j</a:t>
                      </a:r>
                      <a:r>
                        <a:rPr lang="sk-SK" baseline="-25000" dirty="0" smtClean="0"/>
                        <a:t> </a:t>
                      </a:r>
                      <a:r>
                        <a:rPr lang="sk-SK" baseline="0" dirty="0" smtClean="0"/>
                        <a:t> </a:t>
                      </a:r>
                      <a:r>
                        <a:rPr lang="en-US" baseline="0" dirty="0" smtClean="0"/>
                        <a:t>= n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baseline="0" dirty="0" smtClean="0"/>
                        <a:t>+n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+…+</a:t>
                      </a:r>
                      <a:r>
                        <a:rPr lang="en-US" baseline="0" dirty="0" err="1" smtClean="0"/>
                        <a:t>n</a:t>
                      </a:r>
                      <a:r>
                        <a:rPr lang="en-US" baseline="-25000" dirty="0" err="1" smtClean="0"/>
                        <a:t>j</a:t>
                      </a:r>
                      <a:endParaRPr lang="sk-SK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err="1" smtClean="0"/>
                        <a:t>F</a:t>
                      </a:r>
                      <a:r>
                        <a:rPr lang="sk-SK" baseline="-25000" dirty="0" err="1" smtClean="0"/>
                        <a:t>j</a:t>
                      </a:r>
                      <a:r>
                        <a:rPr lang="sk-SK" baseline="-25000" dirty="0" smtClean="0"/>
                        <a:t> </a:t>
                      </a:r>
                      <a:r>
                        <a:rPr lang="sk-SK" baseline="0" dirty="0" smtClean="0"/>
                        <a:t> </a:t>
                      </a:r>
                      <a:r>
                        <a:rPr lang="en-US" baseline="0" dirty="0" smtClean="0"/>
                        <a:t>= </a:t>
                      </a:r>
                      <a:r>
                        <a:rPr lang="sk-SK" dirty="0" err="1" smtClean="0"/>
                        <a:t>N</a:t>
                      </a:r>
                      <a:r>
                        <a:rPr lang="sk-SK" baseline="-25000" dirty="0" err="1" smtClean="0"/>
                        <a:t>j</a:t>
                      </a:r>
                      <a:r>
                        <a:rPr lang="en-US" baseline="0" dirty="0" smtClean="0"/>
                        <a:t> /n=</a:t>
                      </a:r>
                      <a:endParaRPr lang="sk-SK" baseline="-25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baseline="-25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p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baseline="0" dirty="0" smtClean="0"/>
                        <a:t>+</a:t>
                      </a:r>
                      <a:r>
                        <a:rPr lang="sk-SK" dirty="0" smtClean="0"/>
                        <a:t>p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+…+p</a:t>
                      </a:r>
                      <a:r>
                        <a:rPr lang="sk-SK" baseline="-25000" dirty="0" smtClean="0"/>
                        <a:t>j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baseline="-25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baseline="-25000" dirty="0" smtClean="0"/>
                    </a:p>
                    <a:p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Funkcie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Empirická distribučná funkcia</a:t>
            </a:r>
          </a:p>
          <a:p>
            <a:pPr lvl="1"/>
            <a:r>
              <a:rPr lang="sk-SK" dirty="0" smtClean="0"/>
              <a:t>zobrazuje relatívne kumulatívne </a:t>
            </a:r>
            <a:r>
              <a:rPr lang="sk-SK" dirty="0" err="1" smtClean="0"/>
              <a:t>četnosti</a:t>
            </a:r>
            <a:endParaRPr lang="sk-SK" dirty="0" smtClean="0"/>
          </a:p>
          <a:p>
            <a:pPr lvl="1"/>
            <a:r>
              <a:rPr lang="sk-SK" dirty="0" smtClean="0"/>
              <a:t>končí vždy v 1</a:t>
            </a:r>
            <a:endParaRPr lang="en-US" dirty="0" smtClean="0"/>
          </a:p>
          <a:p>
            <a:r>
              <a:rPr lang="sk-SK" dirty="0" err="1" smtClean="0"/>
              <a:t>Četnostná</a:t>
            </a:r>
            <a:r>
              <a:rPr lang="sk-SK" dirty="0" smtClean="0"/>
              <a:t> funkcia</a:t>
            </a:r>
          </a:p>
          <a:p>
            <a:pPr lvl="1"/>
            <a:r>
              <a:rPr lang="en-US" dirty="0" smtClean="0"/>
              <a:t>p(x)</a:t>
            </a:r>
            <a:r>
              <a:rPr lang="sk-SK" baseline="-25000" dirty="0" smtClean="0"/>
              <a:t> </a:t>
            </a:r>
            <a:r>
              <a:rPr lang="en-US" dirty="0" smtClean="0"/>
              <a:t>=</a:t>
            </a:r>
            <a:r>
              <a:rPr lang="sk-SK" dirty="0" smtClean="0"/>
              <a:t> </a:t>
            </a:r>
            <a:r>
              <a:rPr lang="en-US" dirty="0" smtClean="0"/>
              <a:t>p</a:t>
            </a:r>
            <a:r>
              <a:rPr lang="sk-SK" baseline="-25000" dirty="0" smtClean="0"/>
              <a:t>j</a:t>
            </a:r>
            <a:r>
              <a:rPr lang="en-US" dirty="0" smtClean="0"/>
              <a:t>               </a:t>
            </a:r>
            <a:r>
              <a:rPr lang="en-US" dirty="0" err="1" smtClean="0"/>
              <a:t>ak</a:t>
            </a:r>
            <a:r>
              <a:rPr lang="en-US" dirty="0" smtClean="0"/>
              <a:t> je x </a:t>
            </a:r>
            <a:r>
              <a:rPr lang="en-US" dirty="0" err="1" smtClean="0"/>
              <a:t>jednou</a:t>
            </a:r>
            <a:r>
              <a:rPr lang="en-US" dirty="0" smtClean="0"/>
              <a:t> z variant</a:t>
            </a:r>
          </a:p>
          <a:p>
            <a:pPr lvl="1"/>
            <a:r>
              <a:rPr lang="en-US" dirty="0" smtClean="0"/>
              <a:t>        = 0                </a:t>
            </a:r>
            <a:r>
              <a:rPr lang="en-US" dirty="0" err="1" smtClean="0"/>
              <a:t>ak</a:t>
            </a:r>
            <a:r>
              <a:rPr lang="en-US" dirty="0" smtClean="0"/>
              <a:t> x </a:t>
            </a:r>
            <a:r>
              <a:rPr lang="en-US" dirty="0" err="1" smtClean="0"/>
              <a:t>nie</a:t>
            </a:r>
            <a:r>
              <a:rPr lang="en-US" dirty="0" smtClean="0"/>
              <a:t> je </a:t>
            </a:r>
            <a:r>
              <a:rPr lang="en-US" dirty="0" err="1" smtClean="0"/>
              <a:t>jednou</a:t>
            </a:r>
            <a:r>
              <a:rPr lang="en-US" dirty="0" smtClean="0"/>
              <a:t> z variant </a:t>
            </a:r>
          </a:p>
          <a:p>
            <a:pPr lvl="1"/>
            <a:r>
              <a:rPr lang="sk-SK" dirty="0" err="1" smtClean="0"/>
              <a:t>z</a:t>
            </a:r>
            <a:r>
              <a:rPr lang="en-US" dirty="0" err="1" smtClean="0"/>
              <a:t>obrazuje</a:t>
            </a:r>
            <a:r>
              <a:rPr lang="en-US" dirty="0" smtClean="0"/>
              <a:t> </a:t>
            </a:r>
            <a:r>
              <a:rPr lang="en-US" dirty="0" err="1" smtClean="0"/>
              <a:t>relat</a:t>
            </a:r>
            <a:r>
              <a:rPr lang="sk-SK" dirty="0" err="1" smtClean="0"/>
              <a:t>ívne</a:t>
            </a:r>
            <a:r>
              <a:rPr lang="sk-SK" dirty="0" smtClean="0"/>
              <a:t> </a:t>
            </a:r>
            <a:r>
              <a:rPr lang="sk-SK" dirty="0" err="1" smtClean="0"/>
              <a:t>četnosti</a:t>
            </a:r>
            <a:r>
              <a:rPr lang="en-US" dirty="0" smtClean="0"/>
              <a:t>       </a:t>
            </a:r>
            <a:r>
              <a:rPr lang="sk-SK" baseline="-25000" dirty="0" smtClean="0"/>
              <a:t>                </a:t>
            </a:r>
          </a:p>
          <a:p>
            <a:pPr lvl="1"/>
            <a:endParaRPr lang="sk-SK" baseline="-25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Grafy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Graf </a:t>
            </a:r>
            <a:r>
              <a:rPr lang="sk-SK" dirty="0" err="1" smtClean="0"/>
              <a:t>četností</a:t>
            </a:r>
            <a:r>
              <a:rPr lang="sk-SK" dirty="0" smtClean="0"/>
              <a:t> funkcie</a:t>
            </a:r>
          </a:p>
          <a:p>
            <a:pPr lvl="1"/>
            <a:r>
              <a:rPr lang="sk-SK" dirty="0" smtClean="0"/>
              <a:t>osa x: možnosti, osa y: </a:t>
            </a:r>
            <a:r>
              <a:rPr lang="sk-SK" dirty="0" err="1" smtClean="0"/>
              <a:t>četnosti</a:t>
            </a:r>
            <a:endParaRPr lang="sk-SK" dirty="0" smtClean="0"/>
          </a:p>
          <a:p>
            <a:pPr lvl="1"/>
            <a:r>
              <a:rPr lang="sk-SK" dirty="0" smtClean="0"/>
              <a:t>sú zobrazené len body</a:t>
            </a:r>
          </a:p>
          <a:p>
            <a:r>
              <a:rPr lang="sk-SK" dirty="0" smtClean="0"/>
              <a:t>Graf empirickej distribučnej funkcie</a:t>
            </a:r>
          </a:p>
          <a:p>
            <a:r>
              <a:rPr lang="sk-SK" dirty="0" smtClean="0"/>
              <a:t>Stĺpcový diagram</a:t>
            </a:r>
          </a:p>
          <a:p>
            <a:pPr lvl="1"/>
            <a:r>
              <a:rPr lang="sk-SK" dirty="0" smtClean="0"/>
              <a:t>osa x: možnosti, osa y: počet pozorovaní</a:t>
            </a:r>
          </a:p>
          <a:p>
            <a:r>
              <a:rPr lang="sk-SK" dirty="0" err="1" smtClean="0"/>
              <a:t>Polygon</a:t>
            </a:r>
            <a:r>
              <a:rPr lang="sk-SK" dirty="0" smtClean="0"/>
              <a:t> </a:t>
            </a:r>
            <a:r>
              <a:rPr lang="sk-SK" dirty="0" err="1" smtClean="0"/>
              <a:t>četností</a:t>
            </a:r>
            <a:endParaRPr lang="sk-SK" dirty="0" smtClean="0"/>
          </a:p>
          <a:p>
            <a:pPr lvl="1"/>
            <a:r>
              <a:rPr lang="sk-SK" dirty="0" smtClean="0"/>
              <a:t>osa x: možnosti, osa y: počet pozorovaní</a:t>
            </a:r>
          </a:p>
          <a:p>
            <a:pPr lvl="1"/>
            <a:r>
              <a:rPr lang="sk-SK" dirty="0" smtClean="0"/>
              <a:t>spojené čiarou</a:t>
            </a:r>
          </a:p>
          <a:p>
            <a:pPr lvl="1"/>
            <a:endParaRPr lang="sk-SK" dirty="0" smtClean="0"/>
          </a:p>
          <a:p>
            <a:pPr lvl="1"/>
            <a:endParaRPr lang="sk-SK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</a:t>
            </a:r>
            <a:r>
              <a:rPr lang="sk-SK" dirty="0" err="1" smtClean="0"/>
              <a:t>íklad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U 30 domácností bol zisťovaný počet členov rodiny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sk-SK" dirty="0" smtClean="0"/>
              <a:t>Vytvorte tabuľku rozloženia </a:t>
            </a:r>
            <a:r>
              <a:rPr lang="sk-SK" dirty="0" err="1" smtClean="0"/>
              <a:t>četností</a:t>
            </a:r>
            <a:r>
              <a:rPr lang="sk-SK" dirty="0" smtClean="0"/>
              <a:t>.</a:t>
            </a:r>
          </a:p>
          <a:p>
            <a:r>
              <a:rPr lang="sk-SK" dirty="0" smtClean="0"/>
              <a:t>Nakreslite graf </a:t>
            </a:r>
            <a:r>
              <a:rPr lang="sk-SK" dirty="0" err="1" smtClean="0"/>
              <a:t>četností</a:t>
            </a:r>
            <a:r>
              <a:rPr lang="sk-SK" dirty="0" smtClean="0"/>
              <a:t>, stĺpcový graf a </a:t>
            </a:r>
            <a:r>
              <a:rPr lang="sk-SK" dirty="0" err="1" smtClean="0"/>
              <a:t>polygon</a:t>
            </a:r>
            <a:r>
              <a:rPr lang="sk-SK" dirty="0" smtClean="0"/>
              <a:t> </a:t>
            </a:r>
            <a:r>
              <a:rPr lang="sk-SK" dirty="0" err="1" smtClean="0"/>
              <a:t>četností</a:t>
            </a:r>
            <a:r>
              <a:rPr lang="sk-SK" dirty="0" smtClean="0"/>
              <a:t>.</a:t>
            </a:r>
            <a:endParaRPr lang="sk-SK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755577" y="2492896"/>
          <a:ext cx="6456038" cy="1280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68151"/>
                <a:gridCol w="720080"/>
                <a:gridCol w="792088"/>
                <a:gridCol w="808846"/>
                <a:gridCol w="922291"/>
                <a:gridCol w="922291"/>
                <a:gridCol w="922291"/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Počet</a:t>
                      </a:r>
                      <a:r>
                        <a:rPr lang="sk-SK" baseline="0" dirty="0" smtClean="0"/>
                        <a:t> členov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Počet</a:t>
                      </a:r>
                      <a:r>
                        <a:rPr lang="sk-SK" baseline="0" dirty="0" smtClean="0"/>
                        <a:t> domácností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 tabuľka </a:t>
            </a:r>
            <a:r>
              <a:rPr lang="sk-SK" dirty="0" err="1" smtClean="0"/>
              <a:t>rozložen</a:t>
            </a:r>
            <a:r>
              <a:rPr lang="en-US" dirty="0" err="1" smtClean="0"/>
              <a:t>ia</a:t>
            </a:r>
            <a:r>
              <a:rPr lang="sk-SK" dirty="0" smtClean="0"/>
              <a:t> </a:t>
            </a:r>
            <a:r>
              <a:rPr lang="sk-SK" dirty="0" err="1" smtClean="0"/>
              <a:t>četností</a:t>
            </a:r>
            <a:endParaRPr lang="sk-SK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</p:nvPr>
        </p:nvGraphicFramePr>
        <p:xfrm>
          <a:off x="395536" y="2492896"/>
          <a:ext cx="850424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848"/>
                <a:gridCol w="1700848"/>
                <a:gridCol w="1700848"/>
                <a:gridCol w="1700848"/>
                <a:gridCol w="1700848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err="1" smtClean="0"/>
                        <a:t>x</a:t>
                      </a:r>
                      <a:r>
                        <a:rPr lang="sk-SK" baseline="-25000" dirty="0" err="1" smtClean="0"/>
                        <a:t>j</a:t>
                      </a:r>
                      <a:endParaRPr lang="sk-SK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 err="1" smtClean="0"/>
                        <a:t>n</a:t>
                      </a:r>
                      <a:r>
                        <a:rPr lang="sk-SK" baseline="-25000" dirty="0" err="1" smtClean="0"/>
                        <a:t>j</a:t>
                      </a:r>
                      <a:endParaRPr lang="sk-SK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 err="1" smtClean="0"/>
                        <a:t>p</a:t>
                      </a:r>
                      <a:r>
                        <a:rPr lang="sk-SK" baseline="-25000" dirty="0" err="1" smtClean="0"/>
                        <a:t>j</a:t>
                      </a:r>
                      <a:endParaRPr lang="sk-SK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 err="1" smtClean="0"/>
                        <a:t>N</a:t>
                      </a:r>
                      <a:r>
                        <a:rPr lang="sk-SK" baseline="-25000" dirty="0" err="1" smtClean="0"/>
                        <a:t>j</a:t>
                      </a:r>
                      <a:endParaRPr lang="sk-SK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 err="1" smtClean="0"/>
                        <a:t>F</a:t>
                      </a:r>
                      <a:r>
                        <a:rPr lang="sk-SK" baseline="-25000" dirty="0" err="1" smtClean="0"/>
                        <a:t>j</a:t>
                      </a:r>
                      <a:endParaRPr lang="sk-SK" baseline="-25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6/30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8/30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4/30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12/30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10/30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22/30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5/30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27/30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3/30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30/30=1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Frekvenčná tabuľka alebo</a:t>
            </a:r>
            <a:br>
              <a:rPr lang="sk-SK" dirty="0" smtClean="0"/>
            </a:br>
            <a:r>
              <a:rPr lang="sk-SK" dirty="0" smtClean="0"/>
              <a:t>tabuľka rozloženia </a:t>
            </a:r>
            <a:r>
              <a:rPr lang="sk-SK" dirty="0" err="1" smtClean="0"/>
              <a:t>četností</a:t>
            </a:r>
            <a:r>
              <a:rPr lang="en-US" dirty="0" smtClean="0"/>
              <a:t> II.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Intervalov</a:t>
            </a:r>
            <a:r>
              <a:rPr lang="sk-SK" dirty="0" smtClean="0"/>
              <a:t>é rozloženie</a:t>
            </a:r>
          </a:p>
          <a:p>
            <a:pPr lvl="1"/>
            <a:r>
              <a:rPr lang="sk-SK" dirty="0" smtClean="0"/>
              <a:t>Veľký počet variant, ktoré rozdelíme do intervalov</a:t>
            </a:r>
          </a:p>
          <a:p>
            <a:pPr lvl="1"/>
            <a:r>
              <a:rPr lang="sk-SK" dirty="0" smtClean="0"/>
              <a:t>Určujeme </a:t>
            </a:r>
            <a:r>
              <a:rPr lang="sk-SK" dirty="0" err="1" smtClean="0"/>
              <a:t>četnosti</a:t>
            </a:r>
            <a:r>
              <a:rPr lang="sk-SK" dirty="0" smtClean="0"/>
              <a:t> v jednotlivých intervaloch</a:t>
            </a:r>
          </a:p>
          <a:p>
            <a:pPr lvl="1"/>
            <a:r>
              <a:rPr lang="sk-SK" dirty="0" smtClean="0"/>
              <a:t>Určenie počtu intervalov je subjektívne</a:t>
            </a:r>
          </a:p>
          <a:p>
            <a:pPr lvl="1"/>
            <a:r>
              <a:rPr lang="sk-SK" dirty="0" smtClean="0"/>
              <a:t>Často sa odporúča ako odmocnina z n (n</a:t>
            </a:r>
            <a:r>
              <a:rPr lang="en-US" dirty="0" smtClean="0"/>
              <a:t>=</a:t>
            </a:r>
            <a:r>
              <a:rPr lang="sk-SK" dirty="0" smtClean="0"/>
              <a:t>počet všetkých prípadov)</a:t>
            </a:r>
          </a:p>
          <a:p>
            <a:pPr lvl="1"/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130</TotalTime>
  <Words>1696</Words>
  <Application>Microsoft Office PowerPoint</Application>
  <PresentationFormat>Předvádění na obrazovce (4:3)</PresentationFormat>
  <Paragraphs>396</Paragraphs>
  <Slides>27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Administrativní</vt:lpstr>
      <vt:lpstr>Rovnice</vt:lpstr>
      <vt:lpstr>Artwork</vt:lpstr>
      <vt:lpstr>Graf</vt:lpstr>
      <vt:lpstr>V. Průzkumová analýza dát</vt:lpstr>
      <vt:lpstr>Motivácia</vt:lpstr>
      <vt:lpstr>Základné pojmy</vt:lpstr>
      <vt:lpstr>Frekvenčná tabuľka alebo tabuľka rozloženia četností I.</vt:lpstr>
      <vt:lpstr>Funkcie</vt:lpstr>
      <vt:lpstr>Grafy</vt:lpstr>
      <vt:lpstr>Príklad</vt:lpstr>
      <vt:lpstr>Príklad tabuľka rozloženia četností</vt:lpstr>
      <vt:lpstr>Frekvenčná tabuľka alebo tabuľka rozloženia četností II.</vt:lpstr>
      <vt:lpstr>Frekvenčná tabuľka</vt:lpstr>
      <vt:lpstr>Grafy</vt:lpstr>
      <vt:lpstr>Príklad</vt:lpstr>
      <vt:lpstr>Príklad tabuľka rozloženia četností</vt:lpstr>
      <vt:lpstr>Číselné charakteristiky dátového súboru Nominálne znaky</vt:lpstr>
      <vt:lpstr>Číselné charakteristiky dátového súboru Ordinálne znaky</vt:lpstr>
      <vt:lpstr>Číselné charakteristiky dátového súboru Intervalové a pomerové znaky-ukazatele stredu</vt:lpstr>
      <vt:lpstr>Číselné charakteristiky dátového súboru Intervalové a pomerové znaky-ukazatele šírky</vt:lpstr>
      <vt:lpstr>Ukazatele tvaru rozložení</vt:lpstr>
      <vt:lpstr>Další parametry rozložení</vt:lpstr>
      <vt:lpstr>Príklad</vt:lpstr>
      <vt:lpstr>Otázka: Jak velké musí být X, aby 5 % všech hodnot bylo nad ním?</vt:lpstr>
      <vt:lpstr>Diagnostické grafy-krabicový graf (box plot)</vt:lpstr>
      <vt:lpstr>Normální rozložení</vt:lpstr>
      <vt:lpstr>Parametry charakterizující normální rozložení a jejich význam</vt:lpstr>
      <vt:lpstr>Normální rozložení – příklad </vt:lpstr>
      <vt:lpstr>Stručný přehled dalších rozložení I.</vt:lpstr>
      <vt:lpstr>Stručný předal rozložení II.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V. Průzkumová analýza dát Diagnostické grafy</dc:title>
  <dc:creator>Tery</dc:creator>
  <cp:lastModifiedBy>Tery</cp:lastModifiedBy>
  <cp:revision>2</cp:revision>
  <dcterms:created xsi:type="dcterms:W3CDTF">2012-03-22T08:55:27Z</dcterms:created>
  <dcterms:modified xsi:type="dcterms:W3CDTF">2012-03-22T11:48:56Z</dcterms:modified>
</cp:coreProperties>
</file>