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5" r:id="rId18"/>
    <p:sldId id="277" r:id="rId19"/>
    <p:sldId id="278" r:id="rId20"/>
    <p:sldId id="286" r:id="rId21"/>
    <p:sldId id="282" r:id="rId22"/>
    <p:sldId id="283" r:id="rId23"/>
    <p:sldId id="284" r:id="rId24"/>
    <p:sldId id="285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e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40B57-F551-44BA-8786-C3FBCBE6D3E2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902B1-1D64-4F2F-87DC-935D80C784E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493430-F520-46F4-9B8C-985B21D2E1EC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V. </a:t>
            </a:r>
            <a:r>
              <a:rPr lang="sk-SK" dirty="0" err="1" smtClean="0">
                <a:solidFill>
                  <a:srgbClr val="0070C0"/>
                </a:solidFill>
              </a:rPr>
              <a:t>Průzkumová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smtClean="0">
                <a:solidFill>
                  <a:srgbClr val="0070C0"/>
                </a:solidFill>
              </a:rPr>
              <a:t>analýza </a:t>
            </a:r>
            <a:r>
              <a:rPr lang="sk-SK" smtClean="0">
                <a:solidFill>
                  <a:srgbClr val="0070C0"/>
                </a:solidFill>
              </a:rPr>
              <a:t>dát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Frekvenčná tabuľka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23528" y="1772816"/>
          <a:ext cx="8504238" cy="2570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7373"/>
                <a:gridCol w="1417373"/>
                <a:gridCol w="1003581"/>
                <a:gridCol w="1440160"/>
                <a:gridCol w="1728192"/>
                <a:gridCol w="1497559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Interval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počet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n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/ n</a:t>
                      </a:r>
                      <a:r>
                        <a:rPr lang="sk-SK" baseline="0" dirty="0" smtClean="0"/>
                        <a:t>    </a:t>
                      </a:r>
                      <a:r>
                        <a:rPr lang="sk-SK" baseline="-2500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p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en-US" baseline="0" dirty="0" smtClean="0"/>
                        <a:t> / d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en-US" baseline="0" dirty="0" smtClean="0"/>
                        <a:t> 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n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+ </a:t>
                      </a:r>
                      <a:r>
                        <a:rPr lang="sk-SK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+…+ </a:t>
                      </a:r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en-US" baseline="0" dirty="0" smtClean="0"/>
                        <a:t>               </a:t>
                      </a:r>
                      <a:r>
                        <a:rPr lang="sk-SK" baseline="0" dirty="0" smtClean="0"/>
                        <a:t>                 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+p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+…+p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en-US" baseline="0" dirty="0" smtClean="0"/>
                        <a:t>           </a:t>
                      </a:r>
                      <a:r>
                        <a:rPr lang="en-US" dirty="0" smtClean="0"/>
                        <a:t>                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d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sk-SK" baseline="0" dirty="0" smtClean="0"/>
                        <a:t>šírka</a:t>
                      </a:r>
                    </a:p>
                    <a:p>
                      <a:r>
                        <a:rPr lang="sk-SK" baseline="0" dirty="0" smtClean="0"/>
                        <a:t>   intervalu</a:t>
                      </a:r>
                      <a:r>
                        <a:rPr lang="en-US" baseline="0" dirty="0" smtClean="0"/>
                        <a:t>  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intervalová</a:t>
                      </a:r>
                      <a:r>
                        <a:rPr lang="sk-SK" baseline="0" dirty="0" smtClean="0"/>
                        <a:t> hustota </a:t>
                      </a:r>
                      <a:r>
                        <a:rPr lang="sk-SK" baseline="0" dirty="0" err="1" smtClean="0"/>
                        <a:t>četností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i</a:t>
                      </a:r>
                      <a:r>
                        <a:rPr lang="en-US" dirty="0" err="1" smtClean="0"/>
                        <a:t>ntervalov</a:t>
                      </a:r>
                      <a:r>
                        <a:rPr lang="sk-SK" dirty="0" smtClean="0"/>
                        <a:t>á</a:t>
                      </a:r>
                      <a:r>
                        <a:rPr lang="sk-SK" baseline="0" dirty="0" smtClean="0"/>
                        <a:t> empirická distribučná</a:t>
                      </a:r>
                    </a:p>
                    <a:p>
                      <a:r>
                        <a:rPr lang="sk-SK" baseline="0" dirty="0" smtClean="0"/>
                        <a:t>funkcia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Grafy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Histogram</a:t>
            </a:r>
            <a:endParaRPr lang="sk-SK" dirty="0" smtClean="0"/>
          </a:p>
          <a:p>
            <a:pPr lvl="1"/>
            <a:r>
              <a:rPr lang="sk-SK" dirty="0" smtClean="0"/>
              <a:t>osa x: intervaly, osa y: hodnota </a:t>
            </a:r>
            <a:r>
              <a:rPr lang="sk-SK" dirty="0" err="1" smtClean="0"/>
              <a:t>četnostnej</a:t>
            </a:r>
            <a:r>
              <a:rPr lang="sk-SK" dirty="0" smtClean="0"/>
              <a:t> funkcie</a:t>
            </a:r>
          </a:p>
          <a:p>
            <a:pPr lvl="1"/>
            <a:r>
              <a:rPr lang="sk-SK" dirty="0" smtClean="0"/>
              <a:t>pomer obsahov  stĺpikov odpovedá pomeru zastúpenia jednotlivých intervalov v dátach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Intervalová empirická distribučná funkcia</a:t>
            </a:r>
          </a:p>
          <a:p>
            <a:pPr lvl="1"/>
            <a:r>
              <a:rPr lang="sk-SK" dirty="0" smtClean="0"/>
              <a:t>osa x: intervaly, osa y: hodnoty intervalovej empirickej funkcie</a:t>
            </a:r>
          </a:p>
          <a:p>
            <a:pPr lvl="1"/>
            <a:r>
              <a:rPr lang="sk-SK" dirty="0" smtClean="0"/>
              <a:t>vždy sa vynesú nad koniec intervalu a spoja sa priamkou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 70 domácnostiach boli zisťované týždenné výdaje na sladkosti.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Napíšte tabuľku rozloženia </a:t>
            </a:r>
            <a:r>
              <a:rPr lang="sk-SK" dirty="0" err="1" smtClean="0"/>
              <a:t>četností</a:t>
            </a:r>
            <a:r>
              <a:rPr lang="sk-SK" dirty="0" smtClean="0"/>
              <a:t> a nakreslite </a:t>
            </a:r>
            <a:r>
              <a:rPr lang="sk-SK" dirty="0" err="1" smtClean="0"/>
              <a:t>histogram</a:t>
            </a:r>
            <a:r>
              <a:rPr lang="sk-SK" dirty="0" smtClean="0"/>
              <a:t> a graf intervalovej empirickej distribučnej funkcie.</a:t>
            </a:r>
          </a:p>
          <a:p>
            <a:endParaRPr lang="sk-SK" dirty="0" smtClean="0"/>
          </a:p>
          <a:p>
            <a:endParaRPr lang="sk-SK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9513" y="2708920"/>
          <a:ext cx="8712965" cy="128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926"/>
                <a:gridCol w="1105353"/>
                <a:gridCol w="1152128"/>
                <a:gridCol w="1306430"/>
                <a:gridCol w="1351096"/>
                <a:gridCol w="1158898"/>
                <a:gridCol w="1224134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výdaje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(36,65&gt;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(65,95&gt;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(95,125&gt;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(125,155&gt;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(155,</a:t>
                      </a:r>
                    </a:p>
                    <a:p>
                      <a:r>
                        <a:rPr lang="en-US" dirty="0" smtClean="0"/>
                        <a:t>       185&gt;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(185,</a:t>
                      </a:r>
                    </a:p>
                    <a:p>
                      <a:r>
                        <a:rPr lang="en-US" dirty="0" smtClean="0"/>
                        <a:t>       200&gt;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 domácností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tabuľka rozloženia </a:t>
            </a:r>
            <a:r>
              <a:rPr lang="sk-SK" dirty="0" err="1" smtClean="0"/>
              <a:t>četností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Interval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sk-SK" baseline="-2500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(35,65&gt;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(65,95&gt;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(95,125&gt;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(125,155&gt;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(155,185&gt;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185,215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70/70=1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Číselné charakteristiky dátového súboru</a:t>
            </a:r>
            <a:br>
              <a:rPr lang="sk-SK" dirty="0" smtClean="0"/>
            </a:br>
            <a:r>
              <a:rPr lang="sk-SK" dirty="0" smtClean="0"/>
              <a:t>Nominálne znaky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Modus – najčastejšia </a:t>
            </a:r>
            <a:r>
              <a:rPr lang="sk-SK" dirty="0" err="1" smtClean="0"/>
              <a:t>varianta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Číselné charakteristiky dátového súboru</a:t>
            </a:r>
            <a:br>
              <a:rPr lang="sk-SK" dirty="0" smtClean="0"/>
            </a:br>
            <a:r>
              <a:rPr lang="sk-SK" dirty="0" smtClean="0"/>
              <a:t>Ordinálne znaky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Vieme ich usporiadať</a:t>
            </a:r>
          </a:p>
          <a:p>
            <a:r>
              <a:rPr lang="sk-SK" dirty="0" smtClean="0"/>
              <a:t>Alfa</a:t>
            </a:r>
            <a:r>
              <a:rPr lang="en-US" dirty="0" smtClean="0"/>
              <a:t> </a:t>
            </a:r>
            <a:r>
              <a:rPr lang="sk-SK" dirty="0" smtClean="0"/>
              <a:t>–</a:t>
            </a:r>
            <a:r>
              <a:rPr lang="en-US" dirty="0" smtClean="0"/>
              <a:t> </a:t>
            </a:r>
            <a:r>
              <a:rPr lang="sk-SK" dirty="0" err="1" smtClean="0"/>
              <a:t>kvantil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alfa</a:t>
            </a:r>
            <a:r>
              <a:rPr lang="en-US" dirty="0" smtClean="0"/>
              <a:t> je </a:t>
            </a:r>
            <a:r>
              <a:rPr lang="sk-SK" dirty="0" smtClean="0"/>
              <a:t>číslo, ktoré rozdeľuje usporiadaný súbor na dolný úsek, ktorý obsahuje podiel aspoň alfa</a:t>
            </a:r>
            <a:r>
              <a:rPr lang="en-US" dirty="0" smtClean="0"/>
              <a:t> </a:t>
            </a:r>
            <a:r>
              <a:rPr lang="sk-SK" dirty="0" smtClean="0"/>
              <a:t>všetkých dát a na horný úsek, ktorý obsahuje podiel aspoň 1-alfa všetkých dát.</a:t>
            </a:r>
          </a:p>
          <a:p>
            <a:r>
              <a:rPr lang="sk-SK" dirty="0" smtClean="0"/>
              <a:t>Alfa- číslo</a:t>
            </a:r>
          </a:p>
          <a:p>
            <a:r>
              <a:rPr lang="sk-SK" dirty="0" smtClean="0"/>
              <a:t>Medián: x</a:t>
            </a:r>
            <a:r>
              <a:rPr lang="sk-SK" baseline="-25000" dirty="0" smtClean="0"/>
              <a:t>0,50</a:t>
            </a:r>
          </a:p>
          <a:p>
            <a:r>
              <a:rPr lang="sk-SK" dirty="0" smtClean="0"/>
              <a:t>x</a:t>
            </a:r>
            <a:r>
              <a:rPr lang="sk-SK" baseline="-25000" dirty="0" smtClean="0"/>
              <a:t>0,25</a:t>
            </a:r>
            <a:r>
              <a:rPr lang="sk-SK" dirty="0" smtClean="0"/>
              <a:t> = dolný </a:t>
            </a:r>
            <a:r>
              <a:rPr lang="sk-SK" dirty="0" err="1" smtClean="0"/>
              <a:t>kvartil</a:t>
            </a:r>
            <a:r>
              <a:rPr lang="sk-SK" dirty="0" smtClean="0"/>
              <a:t>, x</a:t>
            </a:r>
            <a:r>
              <a:rPr lang="sk-SK" baseline="-25000" dirty="0" smtClean="0"/>
              <a:t>0,75</a:t>
            </a:r>
            <a:r>
              <a:rPr lang="sk-SK" dirty="0" smtClean="0"/>
              <a:t> = horný </a:t>
            </a:r>
            <a:r>
              <a:rPr lang="sk-SK" dirty="0" err="1" smtClean="0"/>
              <a:t>kvartil</a:t>
            </a:r>
            <a:endParaRPr lang="sk-SK" dirty="0" smtClean="0"/>
          </a:p>
          <a:p>
            <a:r>
              <a:rPr lang="sk-SK" dirty="0" smtClean="0"/>
              <a:t>x</a:t>
            </a:r>
            <a:r>
              <a:rPr lang="sk-SK" baseline="-25000" dirty="0" smtClean="0"/>
              <a:t>0,1</a:t>
            </a:r>
            <a:r>
              <a:rPr lang="sk-SK" dirty="0" smtClean="0"/>
              <a:t> ,..., x</a:t>
            </a:r>
            <a:r>
              <a:rPr lang="sk-SK" baseline="-25000" dirty="0" smtClean="0"/>
              <a:t>0,9</a:t>
            </a:r>
            <a:r>
              <a:rPr lang="sk-SK" dirty="0" smtClean="0"/>
              <a:t> = </a:t>
            </a:r>
            <a:r>
              <a:rPr lang="sk-SK" dirty="0" err="1" smtClean="0"/>
              <a:t>decily</a:t>
            </a:r>
            <a:endParaRPr lang="sk-SK" dirty="0" smtClean="0"/>
          </a:p>
          <a:p>
            <a:r>
              <a:rPr lang="sk-SK" dirty="0" smtClean="0"/>
              <a:t>x</a:t>
            </a:r>
            <a:r>
              <a:rPr lang="sk-SK" baseline="-25000" dirty="0" smtClean="0"/>
              <a:t>0,01</a:t>
            </a:r>
            <a:r>
              <a:rPr lang="sk-SK" dirty="0" smtClean="0"/>
              <a:t> ,..., x</a:t>
            </a:r>
            <a:r>
              <a:rPr lang="sk-SK" baseline="-25000" dirty="0" smtClean="0"/>
              <a:t>0,99</a:t>
            </a:r>
            <a:r>
              <a:rPr lang="sk-SK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percentily</a:t>
            </a:r>
            <a:r>
              <a:rPr lang="sk-SK" dirty="0" smtClean="0"/>
              <a:t>                   </a:t>
            </a:r>
            <a:r>
              <a:rPr lang="sk-SK" baseline="-25000" dirty="0" smtClean="0"/>
              <a:t>  </a:t>
            </a:r>
            <a:endParaRPr lang="sk-SK" baseline="-25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4340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Číselné charakteristiky dátového súboru</a:t>
            </a:r>
            <a:br>
              <a:rPr lang="sk-SK" dirty="0" smtClean="0"/>
            </a:br>
            <a:r>
              <a:rPr lang="sk-SK" dirty="0" smtClean="0"/>
              <a:t>Intervalové a pomerové </a:t>
            </a:r>
            <a:r>
              <a:rPr lang="sk-SK" dirty="0" err="1" smtClean="0"/>
              <a:t>znaky-ukazatele</a:t>
            </a:r>
            <a:r>
              <a:rPr lang="sk-SK" dirty="0" smtClean="0"/>
              <a:t> stredu</a:t>
            </a:r>
            <a:endParaRPr lang="cs-CZ" dirty="0" smtClean="0"/>
          </a:p>
        </p:txBody>
      </p:sp>
      <p:sp>
        <p:nvSpPr>
          <p:cNvPr id="1434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sz="2000" b="1" dirty="0" smtClean="0"/>
              <a:t>Průměr</a:t>
            </a:r>
            <a:r>
              <a:rPr lang="cs-CZ" sz="2000" dirty="0" smtClean="0"/>
              <a:t> – vhodný ukazatel středu u normálního/symetrického rozložení, kde </a:t>
            </a:r>
            <a:r>
              <a:rPr lang="cs-CZ" sz="2000" b="1" dirty="0" err="1" smtClean="0"/>
              <a:t>x</a:t>
            </a:r>
            <a:r>
              <a:rPr lang="cs-CZ" sz="2000" b="1" baseline="-25000" dirty="0" err="1" smtClean="0"/>
              <a:t>i</a:t>
            </a:r>
            <a:r>
              <a:rPr lang="cs-CZ" sz="2000" dirty="0" smtClean="0"/>
              <a:t> jsou jednotlivé hodnoty a </a:t>
            </a:r>
            <a:r>
              <a:rPr lang="cs-CZ" sz="2000" b="1" dirty="0" smtClean="0"/>
              <a:t>n</a:t>
            </a:r>
            <a:r>
              <a:rPr lang="cs-CZ" sz="2000" dirty="0" smtClean="0"/>
              <a:t> jejich počet</a:t>
            </a:r>
          </a:p>
          <a:p>
            <a:pPr marL="341313" indent="-341313"/>
            <a:endParaRPr lang="cs-CZ" sz="2000" dirty="0" smtClean="0"/>
          </a:p>
          <a:p>
            <a:pPr marL="341313" indent="-341313"/>
            <a:endParaRPr lang="cs-CZ" sz="2000" dirty="0" smtClean="0"/>
          </a:p>
          <a:p>
            <a:pPr marL="341313" indent="-341313"/>
            <a:r>
              <a:rPr lang="cs-CZ" sz="2000" b="1" dirty="0" smtClean="0"/>
              <a:t>Medián </a:t>
            </a:r>
            <a:r>
              <a:rPr lang="cs-CZ" sz="2000" dirty="0" smtClean="0"/>
              <a:t>– jde vlastně o 50</a:t>
            </a:r>
            <a:r>
              <a:rPr lang="en-US" sz="2000" dirty="0" smtClean="0"/>
              <a:t>%</a:t>
            </a:r>
            <a:r>
              <a:rPr lang="cs-CZ" sz="2000" dirty="0" smtClean="0"/>
              <a:t> kvantil, tj. polovina hodnot leží nad a polovina pod mediánem</a:t>
            </a:r>
          </a:p>
          <a:p>
            <a:pPr marL="341313" indent="-341313"/>
            <a:endParaRPr lang="cs-CZ" sz="2000" dirty="0" smtClean="0"/>
          </a:p>
          <a:p>
            <a:pPr marL="341313" indent="-341313"/>
            <a:r>
              <a:rPr lang="cs-CZ" sz="2000" dirty="0" smtClean="0"/>
              <a:t>V případě symetrického rozložení jsou jejich hodnoty v podstatě shodné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4860032" y="2204864"/>
          <a:ext cx="1944687" cy="788988"/>
        </p:xfrm>
        <a:graphic>
          <a:graphicData uri="http://schemas.openxmlformats.org/presentationml/2006/ole">
            <p:oleObj spid="_x0000_s5122" name="Rovnice" r:id="rId3" imgW="1054100" imgH="431800" progId="Equation.3">
              <p:embed/>
            </p:oleObj>
          </a:graphicData>
        </a:graphic>
      </p:graphicFrame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419600"/>
            <a:ext cx="40322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365104"/>
            <a:ext cx="424815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6388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Číselné charakteristiky dátového súboru</a:t>
            </a:r>
            <a:br>
              <a:rPr lang="sk-SK" dirty="0" smtClean="0"/>
            </a:br>
            <a:r>
              <a:rPr lang="sk-SK" dirty="0" smtClean="0"/>
              <a:t>Intervalové a pomerové </a:t>
            </a:r>
            <a:r>
              <a:rPr lang="sk-SK" dirty="0" err="1" smtClean="0"/>
              <a:t>znaky-ukazatele</a:t>
            </a:r>
            <a:r>
              <a:rPr lang="sk-SK" dirty="0" smtClean="0"/>
              <a:t> šírky</a:t>
            </a:r>
            <a:endParaRPr lang="cs-CZ" dirty="0" smtClean="0"/>
          </a:p>
        </p:txBody>
      </p:sp>
      <p:sp>
        <p:nvSpPr>
          <p:cNvPr id="1638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/>
          </a:bodyPr>
          <a:lstStyle/>
          <a:p>
            <a:pPr marL="341313" indent="-341313"/>
            <a:r>
              <a:rPr lang="cs-CZ" sz="2300" b="1" dirty="0" smtClean="0"/>
              <a:t>Rozptyl</a:t>
            </a:r>
            <a:r>
              <a:rPr lang="cs-CZ" sz="2300" dirty="0" smtClean="0"/>
              <a:t> je ukazatelem šířky rozložení získaný na základě odchylky jednotlivých hodnot od průměru.</a:t>
            </a:r>
          </a:p>
          <a:p>
            <a:pPr marL="341313" indent="-341313"/>
            <a:endParaRPr lang="cs-CZ" sz="2300" dirty="0" smtClean="0"/>
          </a:p>
          <a:p>
            <a:pPr marL="341313" indent="-341313"/>
            <a:r>
              <a:rPr lang="cs-CZ" sz="2300" dirty="0" smtClean="0"/>
              <a:t>Obdobně jako u průměru je jeho vypovídací schopnost nejvyšší v případě symetrického/normálního rozložení</a:t>
            </a:r>
          </a:p>
          <a:p>
            <a:pPr marL="341313" indent="-341313"/>
            <a:endParaRPr lang="cs-CZ" sz="2300" dirty="0" smtClean="0"/>
          </a:p>
          <a:p>
            <a:pPr marL="341313" indent="-341313"/>
            <a:r>
              <a:rPr lang="cs-CZ" sz="2300" b="1" dirty="0" smtClean="0"/>
              <a:t>Směrodatná odchylka</a:t>
            </a:r>
            <a:r>
              <a:rPr lang="cs-CZ" sz="2300" dirty="0" smtClean="0"/>
              <a:t> je druhá odmocnina z rozptylu </a:t>
            </a:r>
          </a:p>
          <a:p>
            <a:pPr marL="341313" indent="-341313"/>
            <a:endParaRPr lang="cs-CZ" sz="2300" dirty="0" smtClean="0"/>
          </a:p>
          <a:p>
            <a:pPr marL="341313" indent="-341313"/>
            <a:r>
              <a:rPr lang="cs-CZ" sz="2300" b="1" dirty="0" smtClean="0">
                <a:sym typeface="Math1" pitchFamily="2" charset="2"/>
              </a:rPr>
              <a:t>Koeficient variance</a:t>
            </a:r>
            <a:r>
              <a:rPr lang="cs-CZ" sz="2300" dirty="0" smtClean="0">
                <a:sym typeface="Math1" pitchFamily="2" charset="2"/>
              </a:rPr>
              <a:t> - podíl SD ku průměru (u normálního rozložení by se 95% hodnot mělo vejít do průměr 3 SD), pokud je SD větší než 1/3 průměru jsou teoreticky pravděpodobné záporné hodnoty v rozložení – ukazatel problémů s normalitou dat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4643438" y="1916113"/>
          <a:ext cx="1728787" cy="700087"/>
        </p:xfrm>
        <a:graphic>
          <a:graphicData uri="http://schemas.openxmlformats.org/presentationml/2006/ole">
            <p:oleObj spid="_x0000_s4098" name="Rovnice" r:id="rId3" imgW="1054100" imgH="4318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741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Ukazatele tvaru rozložení</a:t>
            </a:r>
          </a:p>
        </p:txBody>
      </p:sp>
      <p:sp>
        <p:nvSpPr>
          <p:cNvPr id="1741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01775"/>
            <a:ext cx="8229600" cy="4525963"/>
          </a:xfrm>
        </p:spPr>
        <p:txBody>
          <a:bodyPr/>
          <a:lstStyle/>
          <a:p>
            <a:pPr marL="341313" indent="-341313"/>
            <a:r>
              <a:rPr lang="cs-CZ" sz="2000" b="1" smtClean="0"/>
              <a:t>Skewness</a:t>
            </a:r>
            <a:r>
              <a:rPr lang="cs-CZ" sz="2000" smtClean="0"/>
              <a:t> – ukazatel „šikmosti“ rozložení, asymetrie rozložení</a:t>
            </a:r>
          </a:p>
          <a:p>
            <a:pPr marL="341313" indent="-341313"/>
            <a:r>
              <a:rPr lang="cs-CZ" sz="2000" b="1" smtClean="0"/>
              <a:t>Kurtosis</a:t>
            </a:r>
            <a:r>
              <a:rPr lang="cs-CZ" sz="2000" smtClean="0"/>
              <a:t> – ukazatel „špičatosti/plochosti“ rozložení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1908175" y="2206625"/>
          <a:ext cx="4435475" cy="4175125"/>
        </p:xfrm>
        <a:graphic>
          <a:graphicData uri="http://schemas.openxmlformats.org/presentationml/2006/ole">
            <p:oleObj spid="_x0000_s6146" name="Artwork" r:id="rId3" imgW="10190000" imgH="959000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Další parametry rozložení</a:t>
            </a:r>
          </a:p>
        </p:txBody>
      </p:sp>
      <p:sp>
        <p:nvSpPr>
          <p:cNvPr id="55300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341313" indent="-341313"/>
            <a:r>
              <a:rPr lang="cs-CZ" sz="2000" b="1" smtClean="0"/>
              <a:t>Počet hodnot – </a:t>
            </a:r>
            <a:r>
              <a:rPr lang="cs-CZ" sz="2000" smtClean="0"/>
              <a:t>důležitý ukazatel, znamená jak moc lze na data spoléhat</a:t>
            </a:r>
          </a:p>
          <a:p>
            <a:pPr marL="341313" indent="-341313"/>
            <a:r>
              <a:rPr lang="cs-CZ" sz="2000" b="1" smtClean="0"/>
              <a:t>Střední chyba odhadu průměru </a:t>
            </a:r>
            <a:r>
              <a:rPr lang="cs-CZ" sz="2000" smtClean="0"/>
              <a:t>- je založena na směrodatné odchylce rozložení a </a:t>
            </a:r>
            <a:r>
              <a:rPr lang="cs-CZ" sz="2000" b="1" smtClean="0"/>
              <a:t>počtu hodnot</a:t>
            </a:r>
            <a:r>
              <a:rPr lang="cs-CZ" sz="2000" smtClean="0"/>
              <a:t>, vlastně jde o směrodatnou odchylku rozložení průměru. Říká jak přesný je náš výpočet průměru. Čím větší počet hodnot rozložení, tím je náš odhad skutečného průměru přesnější.</a:t>
            </a:r>
          </a:p>
          <a:p>
            <a:pPr marL="341313" indent="-341313"/>
            <a:r>
              <a:rPr lang="cs-CZ" sz="2000" b="1" smtClean="0"/>
              <a:t>Suma hodnot</a:t>
            </a:r>
          </a:p>
          <a:p>
            <a:pPr marL="341313" indent="-341313"/>
            <a:r>
              <a:rPr lang="cs-CZ" sz="2000" b="1" smtClean="0"/>
              <a:t>Modus</a:t>
            </a:r>
            <a:r>
              <a:rPr lang="cs-CZ" sz="2000" smtClean="0"/>
              <a:t> – nejčastější hodnota, vhodný např. při kategoriálních datech</a:t>
            </a:r>
          </a:p>
          <a:p>
            <a:pPr marL="341313" indent="-341313"/>
            <a:r>
              <a:rPr lang="cs-CZ" sz="2000" b="1" smtClean="0"/>
              <a:t>Minimum, maximum</a:t>
            </a:r>
          </a:p>
          <a:p>
            <a:pPr marL="341313" indent="-341313"/>
            <a:r>
              <a:rPr lang="cs-CZ" sz="2000" b="1" smtClean="0"/>
              <a:t>Rozsah hodnot</a:t>
            </a:r>
          </a:p>
          <a:p>
            <a:pPr marL="341313" indent="-341313"/>
            <a:r>
              <a:rPr lang="cs-CZ" sz="2000" b="1" smtClean="0"/>
              <a:t>Harmonický průměr</a:t>
            </a:r>
            <a:r>
              <a:rPr lang="cs-CZ" sz="2000" smtClean="0"/>
              <a:t>  - převrácená hodnota průměru převrácených hodnot (vždy platí harmonický průměr </a:t>
            </a:r>
            <a:r>
              <a:rPr lang="en-US" sz="2000" smtClean="0"/>
              <a:t>&lt; geometrick</a:t>
            </a:r>
            <a:r>
              <a:rPr lang="cs-CZ" sz="2000" smtClean="0"/>
              <a:t>ý průměr </a:t>
            </a:r>
            <a:r>
              <a:rPr lang="en-US" sz="2000" smtClean="0"/>
              <a:t>&lt; </a:t>
            </a:r>
            <a:r>
              <a:rPr lang="cs-CZ" sz="2000" smtClean="0"/>
              <a:t>aritmetický průměr)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Pri spracovaní dát sa často používajú metódy, ktoré sú založené na predpoklade, že dáta pochádzajú z nejakého konkrétneho rozloženia.</a:t>
            </a:r>
          </a:p>
          <a:p>
            <a:r>
              <a:rPr lang="sk-SK" dirty="0" smtClean="0"/>
              <a:t>Najčastejšie sa predpokladá normálne rozloženie.</a:t>
            </a:r>
          </a:p>
          <a:p>
            <a:r>
              <a:rPr lang="sk-SK" dirty="0" smtClean="0"/>
              <a:t>Prečo to nemusí platiť:</a:t>
            </a:r>
          </a:p>
          <a:p>
            <a:pPr lvl="1"/>
            <a:r>
              <a:rPr lang="sk-SK" dirty="0" smtClean="0"/>
              <a:t>  </a:t>
            </a:r>
            <a:r>
              <a:rPr lang="sk-SK" dirty="0" smtClean="0">
                <a:solidFill>
                  <a:schemeClr val="tx1"/>
                </a:solidFill>
              </a:rPr>
              <a:t>Dáta pochádzajú z  iného rozloženia.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   Sú zaťažené chybami.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   Pochádzajú z niekoľkých rôznych rozložení.</a:t>
            </a:r>
          </a:p>
          <a:p>
            <a:pPr lvl="1"/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</a:t>
            </a:r>
            <a:r>
              <a:rPr lang="cs-CZ" dirty="0" err="1" smtClean="0">
                <a:latin typeface="Arial" charset="0"/>
                <a:cs typeface="Arial" charset="0"/>
              </a:rPr>
              <a:t>Jarkovský</a:t>
            </a:r>
            <a:r>
              <a:rPr lang="cs-CZ" dirty="0" smtClean="0">
                <a:latin typeface="Arial" charset="0"/>
                <a:cs typeface="Arial" charset="0"/>
              </a:rPr>
              <a:t>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102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err="1" smtClean="0"/>
              <a:t>Príklad</a:t>
            </a:r>
            <a:endParaRPr lang="cs-CZ" dirty="0" smtClean="0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7150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dirty="0"/>
              <a:t>H</a:t>
            </a:r>
            <a:r>
              <a:rPr lang="cs-CZ" sz="2000" i="0" dirty="0" smtClean="0"/>
              <a:t>motnost </a:t>
            </a:r>
            <a:r>
              <a:rPr lang="cs-CZ" sz="2000" i="0" dirty="0"/>
              <a:t>jedince (myši) 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323850" y="2057400"/>
            <a:ext cx="3514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1,2; 1,4; 1,6; 1,8; 2,0; 2,4; 3.8 </a:t>
            </a:r>
          </a:p>
        </p:txBody>
      </p:sp>
      <p:sp>
        <p:nvSpPr>
          <p:cNvPr id="4106" name="Text Box 6"/>
          <p:cNvSpPr txBox="1">
            <a:spLocks noChangeArrowheads="1"/>
          </p:cNvSpPr>
          <p:nvPr/>
        </p:nvSpPr>
        <p:spPr bwMode="auto">
          <a:xfrm>
            <a:off x="323850" y="2392363"/>
            <a:ext cx="233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b="0" i="0"/>
              <a:t>n = 7 opakování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323850" y="27432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medián</a:t>
            </a:r>
            <a:r>
              <a:rPr lang="cs-CZ" sz="2000" b="0" i="0"/>
              <a:t> = 1,8        </a:t>
            </a:r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323850" y="4513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rozptyl (s</a:t>
            </a:r>
            <a:r>
              <a:rPr lang="cs-CZ" sz="2000" i="0" baseline="30000"/>
              <a:t>2</a:t>
            </a:r>
            <a:r>
              <a:rPr lang="cs-CZ" sz="2000" i="0"/>
              <a:t>) =</a:t>
            </a:r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8153400" y="567213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cs-CZ" sz="4800" i="0" dirty="0">
              <a:latin typeface="Arial Black" pitchFamily="34" charset="0"/>
            </a:endParaRPr>
          </a:p>
        </p:txBody>
      </p:sp>
      <p:sp>
        <p:nvSpPr>
          <p:cNvPr id="4111" name="Text Box 11"/>
          <p:cNvSpPr txBox="1">
            <a:spLocks noChangeArrowheads="1"/>
          </p:cNvSpPr>
          <p:nvPr/>
        </p:nvSpPr>
        <p:spPr bwMode="auto">
          <a:xfrm>
            <a:off x="698500" y="567213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cs-CZ" sz="4800" i="0" dirty="0">
              <a:latin typeface="Arial Black" pitchFamily="34" charset="0"/>
            </a:endParaRP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619250" y="3284538"/>
          <a:ext cx="6697663" cy="666750"/>
        </p:xfrm>
        <a:graphic>
          <a:graphicData uri="http://schemas.openxmlformats.org/presentationml/2006/ole">
            <p:oleObj spid="_x0000_s10242" name="Rovnice" r:id="rId3" imgW="4343400" imgH="431640" progId="Equation.3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>
            <p:ph type="body" idx="4294967295"/>
          </p:nvPr>
        </p:nvGraphicFramePr>
        <p:xfrm>
          <a:off x="1927225" y="4041775"/>
          <a:ext cx="3687763" cy="984250"/>
        </p:xfrm>
        <a:graphic>
          <a:graphicData uri="http://schemas.openxmlformats.org/presentationml/2006/ole">
            <p:oleObj spid="_x0000_s10243" name="Rovnice" r:id="rId4" imgW="2286000" imgH="622080" progId="Equation.3">
              <p:embed/>
            </p:oleObj>
          </a:graphicData>
        </a:graphic>
      </p:graphicFrame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323850" y="5187950"/>
            <a:ext cx="247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700338" y="5183188"/>
          <a:ext cx="2232025" cy="430212"/>
        </p:xfrm>
        <a:graphic>
          <a:graphicData uri="http://schemas.openxmlformats.org/presentationml/2006/ole">
            <p:oleObj spid="_x0000_s10244" name="Rovnice" r:id="rId5" imgW="1384200" imgH="266400" progId="Equation.3">
              <p:embed/>
            </p:oleObj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23850" y="3357563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</a:t>
            </a:r>
            <a:r>
              <a:rPr lang="cs-CZ" sz="2000" b="0" i="0"/>
              <a:t> =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cs-CZ" smtClean="0"/>
              <a:t>Otázka: Jak velké musí být X, aby 5 % všech hodnot bylo nad ním?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867400" y="3049588"/>
            <a:ext cx="1581150" cy="6667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04900" y="2590800"/>
            <a:ext cx="2514600" cy="1428750"/>
            <a:chOff x="64" y="136"/>
            <a:chExt cx="255" cy="204"/>
          </a:xfrm>
        </p:grpSpPr>
        <p:sp>
          <p:nvSpPr>
            <p:cNvPr id="52251" name="Line 5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2252" name="Line 6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04900" y="4572000"/>
            <a:ext cx="2543175" cy="1428750"/>
            <a:chOff x="64" y="136"/>
            <a:chExt cx="255" cy="204"/>
          </a:xfrm>
        </p:grpSpPr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1133475" y="4819650"/>
            <a:ext cx="19145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2232" name="Freeform 11"/>
          <p:cNvSpPr>
            <a:spLocks/>
          </p:cNvSpPr>
          <p:nvPr/>
        </p:nvSpPr>
        <p:spPr bwMode="auto">
          <a:xfrm>
            <a:off x="1133475" y="4695825"/>
            <a:ext cx="2400300" cy="1314450"/>
          </a:xfrm>
          <a:custGeom>
            <a:avLst/>
            <a:gdLst>
              <a:gd name="T0" fmla="*/ 0 w 252"/>
              <a:gd name="T1" fmla="*/ 2147483647 h 138"/>
              <a:gd name="T2" fmla="*/ 2147483647 w 252"/>
              <a:gd name="T3" fmla="*/ 2147483647 h 138"/>
              <a:gd name="T4" fmla="*/ 2147483647 w 252"/>
              <a:gd name="T5" fmla="*/ 2147483647 h 138"/>
              <a:gd name="T6" fmla="*/ 2147483647 w 252"/>
              <a:gd name="T7" fmla="*/ 2147483647 h 138"/>
              <a:gd name="T8" fmla="*/ 2147483647 w 2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8"/>
              <a:gd name="T17" fmla="*/ 252 w 2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8">
                <a:moveTo>
                  <a:pt x="0" y="138"/>
                </a:moveTo>
                <a:cubicBezTo>
                  <a:pt x="27" y="134"/>
                  <a:pt x="55" y="130"/>
                  <a:pt x="76" y="119"/>
                </a:cubicBezTo>
                <a:cubicBezTo>
                  <a:pt x="97" y="108"/>
                  <a:pt x="110" y="89"/>
                  <a:pt x="129" y="72"/>
                </a:cubicBezTo>
                <a:cubicBezTo>
                  <a:pt x="147" y="55"/>
                  <a:pt x="167" y="31"/>
                  <a:pt x="187" y="19"/>
                </a:cubicBezTo>
                <a:cubicBezTo>
                  <a:pt x="207" y="7"/>
                  <a:pt x="239" y="4"/>
                  <a:pt x="252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3028950" y="3762375"/>
            <a:ext cx="0" cy="22288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1390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</a:t>
            </a:r>
            <a:r>
              <a:rPr lang="cs-CZ" sz="1400" b="0" i="0"/>
              <a:t>0,95</a:t>
            </a:r>
            <a:r>
              <a:rPr lang="cs-CZ" b="0" i="0"/>
              <a:t>  </a:t>
            </a:r>
            <a:r>
              <a:rPr lang="cs-CZ" sz="2800" b="0" i="0"/>
              <a:t>x</a:t>
            </a:r>
          </a:p>
        </p:txBody>
      </p:sp>
      <p:sp>
        <p:nvSpPr>
          <p:cNvPr id="52235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j(x)</a:t>
            </a: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533400" y="4657725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0,95</a:t>
            </a:r>
          </a:p>
        </p:txBody>
      </p:sp>
      <p:sp>
        <p:nvSpPr>
          <p:cNvPr id="52237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F</a:t>
            </a:r>
            <a:r>
              <a:rPr lang="cs-CZ" sz="2000" i="0"/>
              <a:t>(x)</a:t>
            </a:r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1981200" y="1911350"/>
            <a:ext cx="51720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u="sng"/>
              <a:t>Hledáme:</a:t>
            </a:r>
            <a:r>
              <a:rPr lang="cs-CZ" sz="2000" i="0"/>
              <a:t> </a:t>
            </a:r>
            <a:r>
              <a:rPr lang="cs-CZ" sz="2000" b="0" i="0"/>
              <a:t> P(X   x</a:t>
            </a:r>
            <a:r>
              <a:rPr lang="cs-CZ" sz="2000" b="0" i="0" baseline="-25000">
                <a:latin typeface="Symbol" pitchFamily="18" charset="2"/>
              </a:rPr>
              <a:t>q</a:t>
            </a:r>
            <a:r>
              <a:rPr lang="cs-CZ" sz="2000" b="0" i="0"/>
              <a:t>) = 0,95 = </a:t>
            </a:r>
            <a:r>
              <a:rPr lang="cs-CZ" sz="2000" b="0" i="0">
                <a:latin typeface="Symbol" pitchFamily="18" charset="2"/>
              </a:rPr>
              <a:t>q</a:t>
            </a:r>
            <a:endParaRPr lang="cs-CZ" sz="2000" b="0" i="0"/>
          </a:p>
          <a:p>
            <a:pPr algn="ctr" eaLnBrk="0" hangingPunct="0"/>
            <a:r>
              <a:rPr lang="cs-CZ" sz="2000" b="0" i="0"/>
              <a:t>x</a:t>
            </a:r>
            <a:r>
              <a:rPr lang="cs-CZ" sz="2000" b="0" i="0" baseline="-25000">
                <a:latin typeface="Symbol" pitchFamily="18" charset="2"/>
              </a:rPr>
              <a:t>q</a:t>
            </a:r>
            <a:r>
              <a:rPr lang="cs-CZ" sz="2000" b="0" i="0"/>
              <a:t> = (</a:t>
            </a:r>
            <a:r>
              <a:rPr lang="cs-CZ" sz="3200" b="0" i="0"/>
              <a:t>x</a:t>
            </a:r>
            <a:r>
              <a:rPr lang="cs-CZ" sz="1400" i="0"/>
              <a:t>0,95</a:t>
            </a:r>
            <a:r>
              <a:rPr lang="cs-CZ" sz="2000" b="0" i="0"/>
              <a:t>) = ?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2667000" y="1422400"/>
            <a:ext cx="411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q</a:t>
            </a:r>
            <a:r>
              <a:rPr lang="cs-CZ" sz="2000" b="0" i="0"/>
              <a:t>  = 0,95 … Pravděpodobnost</a:t>
            </a:r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1676400" y="6019800"/>
            <a:ext cx="610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solidFill>
                  <a:srgbClr val="CC0000"/>
                </a:solidFill>
              </a:rPr>
              <a:t>Jakékoliv číslo na ose x je kvantilem</a:t>
            </a:r>
          </a:p>
        </p:txBody>
      </p:sp>
      <p:sp>
        <p:nvSpPr>
          <p:cNvPr id="52241" name="Text Box 20"/>
          <p:cNvSpPr txBox="1">
            <a:spLocks noChangeArrowheads="1"/>
          </p:cNvSpPr>
          <p:nvPr/>
        </p:nvSpPr>
        <p:spPr bwMode="auto">
          <a:xfrm>
            <a:off x="3429000" y="3200400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5 %</a:t>
            </a:r>
          </a:p>
        </p:txBody>
      </p:sp>
      <p:sp>
        <p:nvSpPr>
          <p:cNvPr id="52242" name="AutoShape 21"/>
          <p:cNvSpPr>
            <a:spLocks noChangeArrowheads="1"/>
          </p:cNvSpPr>
          <p:nvPr/>
        </p:nvSpPr>
        <p:spPr bwMode="auto">
          <a:xfrm rot="-2642823">
            <a:off x="3105150" y="366712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6019800" y="3201988"/>
            <a:ext cx="1390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chemeClr val="bg1"/>
                </a:solidFill>
              </a:rPr>
              <a:t>F (x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  <a:r>
              <a:rPr lang="cs-CZ" sz="2000" i="0">
                <a:solidFill>
                  <a:schemeClr val="bg1"/>
                </a:solidFill>
              </a:rPr>
              <a:t> ) = 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52244" name="Text Box 23"/>
          <p:cNvSpPr txBox="1">
            <a:spLocks noChangeArrowheads="1"/>
          </p:cNvSpPr>
          <p:nvPr/>
        </p:nvSpPr>
        <p:spPr bwMode="auto">
          <a:xfrm>
            <a:off x="4724400" y="4648200"/>
            <a:ext cx="33528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Kvantil </a:t>
            </a:r>
            <a:r>
              <a:rPr lang="cs-CZ" b="0" i="0"/>
              <a:t>je číslo, jehož hodnota distribuční funkce je rovna P,</a:t>
            </a:r>
          </a:p>
          <a:p>
            <a:pPr eaLnBrk="0" hangingPunct="0"/>
            <a:r>
              <a:rPr lang="cs-CZ" b="0" i="0"/>
              <a:t>pro kterou je kvantil definován</a:t>
            </a:r>
          </a:p>
        </p:txBody>
      </p:sp>
      <p:sp>
        <p:nvSpPr>
          <p:cNvPr id="52245" name="AutoShape 24"/>
          <p:cNvSpPr>
            <a:spLocks noChangeArrowheads="1"/>
          </p:cNvSpPr>
          <p:nvPr/>
        </p:nvSpPr>
        <p:spPr bwMode="auto">
          <a:xfrm>
            <a:off x="6400800" y="3860800"/>
            <a:ext cx="485775" cy="615950"/>
          </a:xfrm>
          <a:prstGeom prst="upArrow">
            <a:avLst>
              <a:gd name="adj1" fmla="val 54250"/>
              <a:gd name="adj2" fmla="val 4738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2246" name="Freeform 25"/>
          <p:cNvSpPr>
            <a:spLocks/>
          </p:cNvSpPr>
          <p:nvPr/>
        </p:nvSpPr>
        <p:spPr bwMode="auto">
          <a:xfrm>
            <a:off x="1104900" y="2962275"/>
            <a:ext cx="2381250" cy="1019175"/>
          </a:xfrm>
          <a:custGeom>
            <a:avLst/>
            <a:gdLst>
              <a:gd name="T0" fmla="*/ 0 w 250"/>
              <a:gd name="T1" fmla="*/ 2147483647 h 107"/>
              <a:gd name="T2" fmla="*/ 2147483647 w 250"/>
              <a:gd name="T3" fmla="*/ 2147483647 h 107"/>
              <a:gd name="T4" fmla="*/ 2147483647 w 250"/>
              <a:gd name="T5" fmla="*/ 2147483647 h 107"/>
              <a:gd name="T6" fmla="*/ 2147483647 w 250"/>
              <a:gd name="T7" fmla="*/ 2147483647 h 107"/>
              <a:gd name="T8" fmla="*/ 2147483647 w 250"/>
              <a:gd name="T9" fmla="*/ 2147483647 h 107"/>
              <a:gd name="T10" fmla="*/ 2147483647 w 250"/>
              <a:gd name="T11" fmla="*/ 2147483647 h 107"/>
              <a:gd name="T12" fmla="*/ 2147483647 w 250"/>
              <a:gd name="T13" fmla="*/ 2147483647 h 107"/>
              <a:gd name="T14" fmla="*/ 2147483647 w 250"/>
              <a:gd name="T15" fmla="*/ 2147483647 h 107"/>
              <a:gd name="T16" fmla="*/ 2147483647 w 250"/>
              <a:gd name="T17" fmla="*/ 2147483647 h 107"/>
              <a:gd name="T18" fmla="*/ 2147483647 w 250"/>
              <a:gd name="T19" fmla="*/ 2147483647 h 107"/>
              <a:gd name="T20" fmla="*/ 2147483647 w 250"/>
              <a:gd name="T21" fmla="*/ 2147483647 h 107"/>
              <a:gd name="T22" fmla="*/ 2147483647 w 250"/>
              <a:gd name="T23" fmla="*/ 2147483647 h 107"/>
              <a:gd name="T24" fmla="*/ 2147483647 w 250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0"/>
              <a:gd name="T40" fmla="*/ 0 h 107"/>
              <a:gd name="T41" fmla="*/ 250 w 250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0" h="107">
                <a:moveTo>
                  <a:pt x="0" y="107"/>
                </a:moveTo>
                <a:cubicBezTo>
                  <a:pt x="10" y="103"/>
                  <a:pt x="21" y="99"/>
                  <a:pt x="29" y="95"/>
                </a:cubicBezTo>
                <a:cubicBezTo>
                  <a:pt x="37" y="91"/>
                  <a:pt x="44" y="88"/>
                  <a:pt x="50" y="81"/>
                </a:cubicBezTo>
                <a:cubicBezTo>
                  <a:pt x="56" y="74"/>
                  <a:pt x="62" y="64"/>
                  <a:pt x="68" y="53"/>
                </a:cubicBezTo>
                <a:cubicBezTo>
                  <a:pt x="74" y="42"/>
                  <a:pt x="81" y="22"/>
                  <a:pt x="88" y="14"/>
                </a:cubicBezTo>
                <a:cubicBezTo>
                  <a:pt x="95" y="6"/>
                  <a:pt x="101" y="6"/>
                  <a:pt x="108" y="4"/>
                </a:cubicBezTo>
                <a:cubicBezTo>
                  <a:pt x="115" y="2"/>
                  <a:pt x="121" y="0"/>
                  <a:pt x="129" y="2"/>
                </a:cubicBezTo>
                <a:cubicBezTo>
                  <a:pt x="137" y="4"/>
                  <a:pt x="147" y="6"/>
                  <a:pt x="155" y="15"/>
                </a:cubicBezTo>
                <a:cubicBezTo>
                  <a:pt x="163" y="24"/>
                  <a:pt x="172" y="44"/>
                  <a:pt x="180" y="56"/>
                </a:cubicBezTo>
                <a:cubicBezTo>
                  <a:pt x="188" y="68"/>
                  <a:pt x="194" y="78"/>
                  <a:pt x="203" y="85"/>
                </a:cubicBezTo>
                <a:cubicBezTo>
                  <a:pt x="212" y="92"/>
                  <a:pt x="225" y="95"/>
                  <a:pt x="232" y="98"/>
                </a:cubicBezTo>
                <a:cubicBezTo>
                  <a:pt x="239" y="101"/>
                  <a:pt x="246" y="105"/>
                  <a:pt x="248" y="106"/>
                </a:cubicBezTo>
                <a:cubicBezTo>
                  <a:pt x="250" y="107"/>
                  <a:pt x="246" y="106"/>
                  <a:pt x="243" y="10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52247" name="Rectangle 26"/>
          <p:cNvSpPr>
            <a:spLocks noChangeArrowheads="1"/>
          </p:cNvSpPr>
          <p:nvPr/>
        </p:nvSpPr>
        <p:spPr bwMode="auto">
          <a:xfrm>
            <a:off x="4484688" y="1878013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0" i="0">
                <a:latin typeface="Symbol" pitchFamily="18" charset="2"/>
              </a:rPr>
              <a:t>Ł</a:t>
            </a:r>
          </a:p>
        </p:txBody>
      </p:sp>
      <p:sp>
        <p:nvSpPr>
          <p:cNvPr id="52248" name="Freeform 27" descr="Světlý svislý"/>
          <p:cNvSpPr>
            <a:spLocks/>
          </p:cNvSpPr>
          <p:nvPr/>
        </p:nvSpPr>
        <p:spPr bwMode="auto">
          <a:xfrm>
            <a:off x="3028950" y="3776663"/>
            <a:ext cx="400050" cy="228600"/>
          </a:xfrm>
          <a:custGeom>
            <a:avLst/>
            <a:gdLst>
              <a:gd name="T0" fmla="*/ 2147483647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5"/>
              <a:gd name="T20" fmla="*/ 42 w 42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5">
                <a:moveTo>
                  <a:pt x="4" y="24"/>
                </a:moveTo>
                <a:lnTo>
                  <a:pt x="4" y="0"/>
                </a:lnTo>
                <a:lnTo>
                  <a:pt x="14" y="11"/>
                </a:lnTo>
                <a:lnTo>
                  <a:pt x="26" y="17"/>
                </a:lnTo>
                <a:lnTo>
                  <a:pt x="42" y="24"/>
                </a:lnTo>
                <a:lnTo>
                  <a:pt x="0" y="25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1268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Diagnostické grafy-krabicový graf (box plot)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835150" y="1412875"/>
          <a:ext cx="5738813" cy="4854575"/>
        </p:xfrm>
        <a:graphic>
          <a:graphicData uri="http://schemas.openxmlformats.org/presentationml/2006/ole">
            <p:oleObj spid="_x0000_s7170" name="Artwork" r:id="rId3" imgW="7590000" imgH="642000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>
            <a:normAutofit/>
          </a:bodyPr>
          <a:lstStyle/>
          <a:p>
            <a:r>
              <a:rPr lang="cs-CZ" dirty="0" smtClean="0"/>
              <a:t>Normální rozložení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5114925" y="3048000"/>
            <a:ext cx="1409700" cy="81915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219575" y="4591050"/>
            <a:ext cx="2400300" cy="10953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4343400" y="1558925"/>
            <a:ext cx="35052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200400" y="1558925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(</a:t>
            </a:r>
            <a:r>
              <a:rPr lang="cs-CZ" sz="2000" i="0">
                <a:latin typeface="Symbol" pitchFamily="18" charset="2"/>
              </a:rPr>
              <a:t>m,s</a:t>
            </a:r>
            <a:r>
              <a:rPr lang="cs-CZ" sz="2000" b="0" i="0"/>
              <a:t>)</a:t>
            </a:r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 rot="5400000">
            <a:off x="6672263" y="4933950"/>
            <a:ext cx="485775" cy="485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71600" y="1320800"/>
            <a:ext cx="2514600" cy="1428750"/>
            <a:chOff x="64" y="136"/>
            <a:chExt cx="255" cy="204"/>
          </a:xfrm>
        </p:grpSpPr>
        <p:sp>
          <p:nvSpPr>
            <p:cNvPr id="1057" name="Line 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58" name="Line 1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685800" y="133032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362200" y="229235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m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152775" y="4572000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 (0,1)</a:t>
            </a:r>
          </a:p>
        </p:txBody>
      </p:sp>
      <p:sp>
        <p:nvSpPr>
          <p:cNvPr id="1039" name="Freeform 14" descr="Tmavý šikmo nahoru"/>
          <p:cNvSpPr>
            <a:spLocks/>
          </p:cNvSpPr>
          <p:nvPr/>
        </p:nvSpPr>
        <p:spPr bwMode="auto">
          <a:xfrm>
            <a:off x="1352550" y="4638675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dkUpDiag">
            <a:fgClr>
              <a:srgbClr val="00FF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600075" y="4333875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(z)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2352675" y="5838825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7191375" y="4781550"/>
            <a:ext cx="1724025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Tabelovaná</a:t>
            </a:r>
          </a:p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podoba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1095375" y="3676650"/>
            <a:ext cx="2971800" cy="3619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>
                <a:solidFill>
                  <a:schemeClr val="bg1"/>
                </a:solidFill>
              </a:rPr>
              <a:t>Standardizovaná forma</a:t>
            </a:r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3657600" y="2701925"/>
            <a:ext cx="428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3686175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</a:t>
            </a:r>
          </a:p>
        </p:txBody>
      </p:sp>
      <p:sp>
        <p:nvSpPr>
          <p:cNvPr id="1046" name="Text Box 21"/>
          <p:cNvSpPr txBox="1">
            <a:spLocks noChangeArrowheads="1"/>
          </p:cNvSpPr>
          <p:nvPr/>
        </p:nvSpPr>
        <p:spPr bwMode="auto">
          <a:xfrm>
            <a:off x="5229225" y="3248025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 =</a:t>
            </a:r>
            <a:r>
              <a:rPr lang="cs-CZ" sz="2400" b="0" i="0"/>
              <a:t> </a:t>
            </a:r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5686425" y="31718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x - </a:t>
            </a:r>
            <a:r>
              <a:rPr lang="cs-CZ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705600" y="2549525"/>
            <a:ext cx="685800" cy="762000"/>
          </a:xfrm>
          <a:custGeom>
            <a:avLst/>
            <a:gdLst>
              <a:gd name="T0" fmla="*/ 2147483647 w 55"/>
              <a:gd name="T1" fmla="*/ 0 h 90"/>
              <a:gd name="T2" fmla="*/ 2147483647 w 55"/>
              <a:gd name="T3" fmla="*/ 2147483647 h 90"/>
              <a:gd name="T4" fmla="*/ 0 w 55"/>
              <a:gd name="T5" fmla="*/ 2147483647 h 90"/>
              <a:gd name="T6" fmla="*/ 0 60000 65536"/>
              <a:gd name="T7" fmla="*/ 0 60000 65536"/>
              <a:gd name="T8" fmla="*/ 0 60000 65536"/>
              <a:gd name="T9" fmla="*/ 0 w 55"/>
              <a:gd name="T10" fmla="*/ 0 h 90"/>
              <a:gd name="T11" fmla="*/ 55 w 55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90">
                <a:moveTo>
                  <a:pt x="45" y="0"/>
                </a:moveTo>
                <a:cubicBezTo>
                  <a:pt x="50" y="22"/>
                  <a:pt x="55" y="45"/>
                  <a:pt x="48" y="60"/>
                </a:cubicBezTo>
                <a:cubicBezTo>
                  <a:pt x="41" y="75"/>
                  <a:pt x="20" y="82"/>
                  <a:pt x="0" y="9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sk-SK"/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5362575" y="4095750"/>
            <a:ext cx="533400" cy="619125"/>
          </a:xfrm>
          <a:custGeom>
            <a:avLst/>
            <a:gdLst>
              <a:gd name="T0" fmla="*/ 0 w 72"/>
              <a:gd name="T1" fmla="*/ 0 h 73"/>
              <a:gd name="T2" fmla="*/ 2147483647 w 72"/>
              <a:gd name="T3" fmla="*/ 2147483647 h 73"/>
              <a:gd name="T4" fmla="*/ 2147483647 w 72"/>
              <a:gd name="T5" fmla="*/ 2147483647 h 73"/>
              <a:gd name="T6" fmla="*/ 0 60000 65536"/>
              <a:gd name="T7" fmla="*/ 0 60000 65536"/>
              <a:gd name="T8" fmla="*/ 0 60000 65536"/>
              <a:gd name="T9" fmla="*/ 0 w 72"/>
              <a:gd name="T10" fmla="*/ 0 h 73"/>
              <a:gd name="T11" fmla="*/ 72 w 72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73">
                <a:moveTo>
                  <a:pt x="0" y="0"/>
                </a:moveTo>
                <a:cubicBezTo>
                  <a:pt x="1" y="13"/>
                  <a:pt x="2" y="26"/>
                  <a:pt x="14" y="38"/>
                </a:cubicBezTo>
                <a:cubicBezTo>
                  <a:pt x="26" y="50"/>
                  <a:pt x="49" y="61"/>
                  <a:pt x="72" y="73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sk-SK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5838825" y="3768725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2590800" y="2701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2619375" y="5619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375150" y="1573213"/>
          <a:ext cx="3443288" cy="1093787"/>
        </p:xfrm>
        <a:graphic>
          <a:graphicData uri="http://schemas.openxmlformats.org/presentationml/2006/ole">
            <p:oleObj spid="_x0000_s8194" name="Rovnice" r:id="rId3" imgW="1396800" imgH="469800" progId="Equation.3">
              <p:embed/>
            </p:oleObj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4219575" y="4629150"/>
          <a:ext cx="2362200" cy="1066800"/>
        </p:xfrm>
        <a:graphic>
          <a:graphicData uri="http://schemas.openxmlformats.org/presentationml/2006/ole">
            <p:oleObj spid="_x0000_s8195" name="Rovnice" r:id="rId4" imgW="1091880" imgH="469800" progId="Equation.3">
              <p:embed/>
            </p:oleObj>
          </a:graphicData>
        </a:graphic>
      </p:graphicFrame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323975" y="4333875"/>
            <a:ext cx="2514600" cy="1428750"/>
            <a:chOff x="64" y="136"/>
            <a:chExt cx="255" cy="204"/>
          </a:xfrm>
        </p:grpSpPr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54" name="Freeform 33" descr="Tmavý šikmo nahoru"/>
          <p:cNvSpPr>
            <a:spLocks/>
          </p:cNvSpPr>
          <p:nvPr/>
        </p:nvSpPr>
        <p:spPr bwMode="auto">
          <a:xfrm>
            <a:off x="1404938" y="1620838"/>
            <a:ext cx="2347912" cy="1114425"/>
          </a:xfrm>
          <a:custGeom>
            <a:avLst/>
            <a:gdLst>
              <a:gd name="T0" fmla="*/ 0 w 1479"/>
              <a:gd name="T1" fmla="*/ 2147483647 h 702"/>
              <a:gd name="T2" fmla="*/ 2147483647 w 1479"/>
              <a:gd name="T3" fmla="*/ 2147483647 h 702"/>
              <a:gd name="T4" fmla="*/ 2147483647 w 1479"/>
              <a:gd name="T5" fmla="*/ 2147483647 h 702"/>
              <a:gd name="T6" fmla="*/ 2147483647 w 1479"/>
              <a:gd name="T7" fmla="*/ 2147483647 h 702"/>
              <a:gd name="T8" fmla="*/ 2147483647 w 1479"/>
              <a:gd name="T9" fmla="*/ 2147483647 h 702"/>
              <a:gd name="T10" fmla="*/ 2147483647 w 1479"/>
              <a:gd name="T11" fmla="*/ 0 h 702"/>
              <a:gd name="T12" fmla="*/ 2147483647 w 1479"/>
              <a:gd name="T13" fmla="*/ 2147483647 h 702"/>
              <a:gd name="T14" fmla="*/ 2147483647 w 1479"/>
              <a:gd name="T15" fmla="*/ 2147483647 h 702"/>
              <a:gd name="T16" fmla="*/ 2147483647 w 1479"/>
              <a:gd name="T17" fmla="*/ 2147483647 h 702"/>
              <a:gd name="T18" fmla="*/ 2147483647 w 1479"/>
              <a:gd name="T19" fmla="*/ 2147483647 h 7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79"/>
              <a:gd name="T31" fmla="*/ 0 h 702"/>
              <a:gd name="T32" fmla="*/ 1479 w 1479"/>
              <a:gd name="T33" fmla="*/ 702 h 7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79" h="702">
                <a:moveTo>
                  <a:pt x="0" y="700"/>
                </a:moveTo>
                <a:cubicBezTo>
                  <a:pt x="11" y="697"/>
                  <a:pt x="29" y="702"/>
                  <a:pt x="69" y="682"/>
                </a:cubicBezTo>
                <a:cubicBezTo>
                  <a:pt x="109" y="662"/>
                  <a:pt x="182" y="634"/>
                  <a:pt x="241" y="579"/>
                </a:cubicBezTo>
                <a:cubicBezTo>
                  <a:pt x="300" y="524"/>
                  <a:pt x="369" y="429"/>
                  <a:pt x="423" y="354"/>
                </a:cubicBezTo>
                <a:cubicBezTo>
                  <a:pt x="477" y="279"/>
                  <a:pt x="507" y="186"/>
                  <a:pt x="567" y="126"/>
                </a:cubicBezTo>
                <a:cubicBezTo>
                  <a:pt x="627" y="66"/>
                  <a:pt x="705" y="0"/>
                  <a:pt x="777" y="0"/>
                </a:cubicBezTo>
                <a:cubicBezTo>
                  <a:pt x="849" y="0"/>
                  <a:pt x="939" y="66"/>
                  <a:pt x="993" y="120"/>
                </a:cubicBezTo>
                <a:cubicBezTo>
                  <a:pt x="1047" y="174"/>
                  <a:pt x="1047" y="264"/>
                  <a:pt x="1089" y="342"/>
                </a:cubicBezTo>
                <a:cubicBezTo>
                  <a:pt x="1131" y="420"/>
                  <a:pt x="1173" y="516"/>
                  <a:pt x="1239" y="576"/>
                </a:cubicBezTo>
                <a:cubicBezTo>
                  <a:pt x="1305" y="636"/>
                  <a:pt x="1431" y="678"/>
                  <a:pt x="1479" y="702"/>
                </a:cubicBezTo>
              </a:path>
            </a:pathLst>
          </a:custGeom>
          <a:pattFill prst="dkUpDiag">
            <a:fgClr>
              <a:srgbClr val="FF00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055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8435975" cy="1143000"/>
          </a:xfrm>
          <a:noFill/>
        </p:spPr>
        <p:txBody>
          <a:bodyPr/>
          <a:lstStyle/>
          <a:p>
            <a:r>
              <a:rPr lang="cs-CZ" smtClean="0"/>
              <a:t>Parametry charakterizující normální rozložení a jejich význam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691063" y="1303338"/>
            <a:ext cx="925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8040688" y="2555875"/>
            <a:ext cx="382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70532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58340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 flipV="1">
            <a:off x="6443663" y="2681288"/>
            <a:ext cx="422275" cy="242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 flipH="1" flipV="1">
            <a:off x="7092950" y="2679700"/>
            <a:ext cx="2159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453063" y="1347788"/>
          <a:ext cx="3222625" cy="1371600"/>
        </p:xfrm>
        <a:graphic>
          <a:graphicData uri="http://schemas.openxmlformats.org/presentationml/2006/ole">
            <p:oleObj spid="_x0000_s9218" name="Graf" r:id="rId3" imgW="3330000" imgH="1248840" progId="Excel.Chart.8">
              <p:embed/>
            </p:oleObj>
          </a:graphicData>
        </a:graphic>
      </p:graphicFrame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5453063" y="1357313"/>
            <a:ext cx="1587" cy="13287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>
            <a:off x="5446713" y="2676525"/>
            <a:ext cx="285273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977063" y="2605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762000" y="3800475"/>
            <a:ext cx="3200400" cy="24669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6" name="Rectangle 14"/>
          <p:cNvSpPr>
            <a:spLocks noChangeArrowheads="1"/>
          </p:cNvSpPr>
          <p:nvPr/>
        </p:nvSpPr>
        <p:spPr bwMode="auto">
          <a:xfrm>
            <a:off x="762000" y="2852738"/>
            <a:ext cx="320040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838200" y="2928938"/>
            <a:ext cx="3133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>
                <a:latin typeface="Symbol" pitchFamily="18" charset="2"/>
              </a:rPr>
              <a:t>m</a:t>
            </a:r>
            <a:r>
              <a:rPr lang="cs-CZ" sz="2000" i="0"/>
              <a:t> ~ x</a:t>
            </a:r>
          </a:p>
          <a:p>
            <a:pPr algn="ctr" eaLnBrk="0" hangingPunct="0"/>
            <a:r>
              <a:rPr lang="cs-CZ" sz="2000" i="0" u="sng">
                <a:solidFill>
                  <a:srgbClr val="CC0000"/>
                </a:solidFill>
              </a:rPr>
              <a:t>průměr</a:t>
            </a:r>
            <a:r>
              <a:rPr lang="cs-CZ" sz="2000" i="0">
                <a:solidFill>
                  <a:srgbClr val="CC0000"/>
                </a:solidFill>
              </a:rPr>
              <a:t> - ukazatel středu</a:t>
            </a:r>
          </a:p>
        </p:txBody>
      </p:sp>
      <p:sp>
        <p:nvSpPr>
          <p:cNvPr id="2068" name="Rectangle 16"/>
          <p:cNvSpPr>
            <a:spLocks noChangeArrowheads="1"/>
          </p:cNvSpPr>
          <p:nvPr/>
        </p:nvSpPr>
        <p:spPr bwMode="auto">
          <a:xfrm>
            <a:off x="1676400" y="3771900"/>
            <a:ext cx="1200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  <a:r>
              <a:rPr lang="cs-CZ" i="0" baseline="30000"/>
              <a:t>2</a:t>
            </a:r>
            <a:r>
              <a:rPr lang="cs-CZ" i="0"/>
              <a:t> ~ s</a:t>
            </a:r>
            <a:r>
              <a:rPr lang="cs-CZ" i="0" baseline="30000"/>
              <a:t>2</a:t>
            </a:r>
          </a:p>
          <a:p>
            <a:pPr algn="ctr" eaLnBrk="0" hangingPunct="0"/>
            <a:r>
              <a:rPr lang="cs-CZ" sz="2000" i="0"/>
              <a:t>rozptyl</a:t>
            </a:r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1285875" y="5910263"/>
            <a:ext cx="1990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0" name="Rectangle 18" descr="Tmavý svislý"/>
          <p:cNvSpPr>
            <a:spLocks noChangeArrowheads="1"/>
          </p:cNvSpPr>
          <p:nvPr/>
        </p:nvSpPr>
        <p:spPr bwMode="auto">
          <a:xfrm>
            <a:off x="1628775" y="5300663"/>
            <a:ext cx="647700" cy="600075"/>
          </a:xfrm>
          <a:prstGeom prst="rect">
            <a:avLst/>
          </a:prstGeom>
          <a:pattFill prst="dkVert">
            <a:fgClr>
              <a:srgbClr val="3366FF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1514475" y="5886450"/>
            <a:ext cx="542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xi</a:t>
            </a:r>
          </a:p>
        </p:txBody>
      </p:sp>
      <p:sp>
        <p:nvSpPr>
          <p:cNvPr id="2072" name="Rectangle 20"/>
          <p:cNvSpPr>
            <a:spLocks noChangeArrowheads="1"/>
          </p:cNvSpPr>
          <p:nvPr/>
        </p:nvSpPr>
        <p:spPr bwMode="auto">
          <a:xfrm>
            <a:off x="3143250" y="58197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73" name="Rectangle 21"/>
          <p:cNvSpPr>
            <a:spLocks noChangeArrowheads="1"/>
          </p:cNvSpPr>
          <p:nvPr/>
        </p:nvSpPr>
        <p:spPr bwMode="auto">
          <a:xfrm>
            <a:off x="228600" y="289083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a)</a:t>
            </a: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228600" y="3743325"/>
            <a:ext cx="561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b)</a:t>
            </a:r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2152650" y="5876925"/>
            <a:ext cx="276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m</a:t>
            </a:r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>
            <a:off x="2514600" y="3005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591175" y="5146675"/>
            <a:ext cx="29718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5591175" y="3284538"/>
            <a:ext cx="2971800" cy="182086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9" name="Rectangle 27"/>
          <p:cNvSpPr>
            <a:spLocks noChangeArrowheads="1"/>
          </p:cNvSpPr>
          <p:nvPr/>
        </p:nvSpPr>
        <p:spPr bwMode="auto">
          <a:xfrm>
            <a:off x="5257800" y="3276600"/>
            <a:ext cx="365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latin typeface="Symbol" pitchFamily="18" charset="2"/>
              </a:rPr>
              <a:t>s</a:t>
            </a:r>
            <a:r>
              <a:rPr lang="cs-CZ" sz="2400" i="0"/>
              <a:t> ~ s </a:t>
            </a:r>
          </a:p>
          <a:p>
            <a:pPr algn="ctr" eaLnBrk="0" hangingPunct="0"/>
            <a:r>
              <a:rPr lang="cs-CZ" sz="2000" i="0" u="sng"/>
              <a:t>směrodatná odchylka</a:t>
            </a:r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6324600" y="4657725"/>
            <a:ext cx="1828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Pravidlo ± 3s</a:t>
            </a:r>
          </a:p>
        </p:txBody>
      </p:sp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5743575" y="5229225"/>
            <a:ext cx="2714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u="sng"/>
              <a:t>koeficient variance</a:t>
            </a:r>
          </a:p>
          <a:p>
            <a:pPr algn="ctr" eaLnBrk="0" hangingPunct="0"/>
            <a:endParaRPr lang="cs-CZ" sz="2000" i="0" u="sng"/>
          </a:p>
        </p:txBody>
      </p:sp>
      <p:sp>
        <p:nvSpPr>
          <p:cNvPr id="2082" name="Rectangle 30"/>
          <p:cNvSpPr>
            <a:spLocks noChangeArrowheads="1"/>
          </p:cNvSpPr>
          <p:nvPr/>
        </p:nvSpPr>
        <p:spPr bwMode="auto">
          <a:xfrm>
            <a:off x="4800600" y="33115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c)</a:t>
            </a:r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4800600" y="5084763"/>
            <a:ext cx="685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d)</a:t>
            </a:r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 flipH="1" flipV="1">
            <a:off x="7162800" y="6061075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 flipH="1" flipV="1">
            <a:off x="7239000" y="6061075"/>
            <a:ext cx="762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6324600" y="4038600"/>
          <a:ext cx="1676400" cy="609600"/>
        </p:xfrm>
        <a:graphic>
          <a:graphicData uri="http://schemas.openxmlformats.org/presentationml/2006/ole">
            <p:oleObj spid="_x0000_s9219" name="Rovnice" r:id="rId4" imgW="520560" imgH="253800" progId="Equation.3">
              <p:embed/>
            </p:oleObj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6477000" y="5756275"/>
          <a:ext cx="1371600" cy="495300"/>
        </p:xfrm>
        <a:graphic>
          <a:graphicData uri="http://schemas.openxmlformats.org/presentationml/2006/ole">
            <p:oleObj spid="_x0000_s9220" name="Rovnice" r:id="rId5" imgW="469800" imgH="215640" progId="Equation.3">
              <p:embed/>
            </p:oleObj>
          </a:graphicData>
        </a:graphic>
      </p:graphicFrame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1371600" y="4486275"/>
          <a:ext cx="1905000" cy="762000"/>
        </p:xfrm>
        <a:graphic>
          <a:graphicData uri="http://schemas.openxmlformats.org/presentationml/2006/ole">
            <p:oleObj spid="_x0000_s9221" name="Rovnice" r:id="rId6" imgW="952200" imgH="419040" progId="Equation.3">
              <p:embed/>
            </p:oleObj>
          </a:graphicData>
        </a:graphic>
      </p:graphicFrame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457200" y="1371600"/>
            <a:ext cx="22860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E (x) ~ x ~ </a:t>
            </a:r>
            <a:r>
              <a:rPr lang="cs-CZ" sz="2000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sz="2000" i="0"/>
              <a:t>D (x) ~ s</a:t>
            </a:r>
            <a:r>
              <a:rPr lang="cs-CZ" sz="2000" i="0" baseline="30000"/>
              <a:t>2</a:t>
            </a:r>
            <a:r>
              <a:rPr lang="cs-CZ" sz="2000" i="0"/>
              <a:t> ~ </a:t>
            </a:r>
            <a:r>
              <a:rPr lang="cs-CZ" sz="2000" i="0">
                <a:latin typeface="Symbol" pitchFamily="18" charset="2"/>
              </a:rPr>
              <a:t>s</a:t>
            </a:r>
            <a:r>
              <a:rPr lang="cs-CZ" sz="2000" i="0" baseline="30000"/>
              <a:t>2</a:t>
            </a:r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1752600" y="1524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rozložení – příklad </a:t>
            </a:r>
          </a:p>
        </p:txBody>
      </p: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838200" y="1436688"/>
            <a:ext cx="5334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cs-CZ" sz="2000" i="0" dirty="0"/>
              <a:t> </a:t>
            </a:r>
            <a:r>
              <a:rPr lang="cs-CZ" sz="2000" i="0" u="sng" dirty="0"/>
              <a:t>Data z průzkumu jsou publikována jako:</a:t>
            </a:r>
          </a:p>
        </p:txBody>
      </p: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1581150" y="1836738"/>
            <a:ext cx="3829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Kosti prehistorického zvířete:</a:t>
            </a:r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1619250" y="2155825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= 2000</a:t>
            </a:r>
          </a:p>
        </p:txBody>
      </p:sp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1619250" y="2449513"/>
            <a:ext cx="3562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průměrná délka</a:t>
            </a:r>
            <a:r>
              <a:rPr lang="cs-CZ" sz="2000" b="0" i="0"/>
              <a:t> = 60 cm</a:t>
            </a:r>
          </a:p>
        </p:txBody>
      </p:sp>
      <p:sp>
        <p:nvSpPr>
          <p:cNvPr id="7183" name="Text Box 8"/>
          <p:cNvSpPr txBox="1">
            <a:spLocks noChangeArrowheads="1"/>
          </p:cNvSpPr>
          <p:nvPr/>
        </p:nvSpPr>
        <p:spPr bwMode="auto">
          <a:xfrm>
            <a:off x="1609725" y="2770188"/>
            <a:ext cx="32670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 dirty="0" err="1"/>
              <a:t>sm</a:t>
            </a:r>
            <a:r>
              <a:rPr lang="cs-CZ" sz="2000" i="0" dirty="0"/>
              <a:t>. odchylka (s)</a:t>
            </a:r>
            <a:r>
              <a:rPr lang="cs-CZ" sz="2000" b="0" i="0" dirty="0"/>
              <a:t> = 10 cm</a:t>
            </a:r>
          </a:p>
        </p:txBody>
      </p:sp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533400" y="3246438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dirty="0"/>
              <a:t>Předpokládáme, že je oprávněný model normálního rozložení</a:t>
            </a:r>
          </a:p>
        </p:txBody>
      </p:sp>
      <p:sp>
        <p:nvSpPr>
          <p:cNvPr id="7185" name="WordArt 10"/>
          <p:cNvSpPr>
            <a:spLocks noChangeArrowheads="1" noChangeShapeType="1"/>
          </p:cNvSpPr>
          <p:nvPr/>
        </p:nvSpPr>
        <p:spPr bwMode="auto">
          <a:xfrm>
            <a:off x="609600" y="3246438"/>
            <a:ext cx="3048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827088" y="5559425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Jaký podíl kostí ležel svou délkou v rozsahu x od 60 cm do 66 cm ?</a:t>
            </a:r>
          </a:p>
        </p:txBody>
      </p:sp>
      <p:sp>
        <p:nvSpPr>
          <p:cNvPr id="7187" name="Text Box 12"/>
          <p:cNvSpPr txBox="1">
            <a:spLocks noChangeArrowheads="1"/>
          </p:cNvSpPr>
          <p:nvPr/>
        </p:nvSpPr>
        <p:spPr bwMode="auto">
          <a:xfrm>
            <a:off x="827088" y="5089525"/>
            <a:ext cx="678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Kolik kostí mělo zřejmě délku větší než 66 cm ?</a:t>
            </a:r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3708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Jaká je pravděpodobnost, že by velikost dané kosti překročila velikost 66 cm: P (x &gt; 66) ?</a:t>
            </a:r>
          </a:p>
        </p:txBody>
      </p:sp>
      <p:sp>
        <p:nvSpPr>
          <p:cNvPr id="7189" name="WordArt 14"/>
          <p:cNvSpPr>
            <a:spLocks noChangeArrowheads="1" noChangeShapeType="1"/>
          </p:cNvSpPr>
          <p:nvPr/>
        </p:nvSpPr>
        <p:spPr bwMode="auto">
          <a:xfrm>
            <a:off x="457200" y="560705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0" name="WordArt 15"/>
          <p:cNvSpPr>
            <a:spLocks noChangeArrowheads="1" noChangeShapeType="1"/>
          </p:cNvSpPr>
          <p:nvPr/>
        </p:nvSpPr>
        <p:spPr bwMode="auto">
          <a:xfrm>
            <a:off x="457200" y="511810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38608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1619250" y="4716463"/>
          <a:ext cx="5040313" cy="450850"/>
        </p:xfrm>
        <a:graphic>
          <a:graphicData uri="http://schemas.openxmlformats.org/presentationml/2006/ole">
            <p:oleObj spid="_x0000_s11266" name="Rovnice" r:id="rId3" imgW="4406760" imgH="393480" progId="Equation.3">
              <p:embed/>
            </p:oleObj>
          </a:graphicData>
        </a:graphic>
      </p:graphicFrame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1177925" y="4421188"/>
          <a:ext cx="2017713" cy="236537"/>
        </p:xfrm>
        <a:graphic>
          <a:graphicData uri="http://schemas.openxmlformats.org/presentationml/2006/ole">
            <p:oleObj spid="_x0000_s11267" name="Rovnice" r:id="rId4" imgW="1549080" imgH="215640" progId="Equation.3">
              <p:embed/>
            </p:oleObj>
          </a:graphicData>
        </a:graphic>
      </p:graphicFrame>
      <p:sp>
        <p:nvSpPr>
          <p:cNvPr id="7192" name="Text Box 19"/>
          <p:cNvSpPr txBox="1">
            <a:spLocks noChangeArrowheads="1"/>
          </p:cNvSpPr>
          <p:nvPr/>
        </p:nvSpPr>
        <p:spPr bwMode="auto">
          <a:xfrm>
            <a:off x="3140075" y="4398963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a platí, že</a:t>
            </a:r>
          </a:p>
        </p:txBody>
      </p: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4067175" y="4421188"/>
          <a:ext cx="1438275" cy="236537"/>
        </p:xfrm>
        <a:graphic>
          <a:graphicData uri="http://schemas.openxmlformats.org/presentationml/2006/ole">
            <p:oleObj spid="_x0000_s11268" name="Rovnice" r:id="rId5" imgW="1104840" imgH="215640" progId="Equation.3">
              <p:embed/>
            </p:oleObj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3563938" y="3995738"/>
          <a:ext cx="974725" cy="484187"/>
        </p:xfrm>
        <a:graphic>
          <a:graphicData uri="http://schemas.openxmlformats.org/presentationml/2006/ole">
            <p:oleObj spid="_x0000_s11269" name="Rovnice" r:id="rId6" imgW="647640" imgH="393480" progId="Equation.3">
              <p:embed/>
            </p:oleObj>
          </a:graphicData>
        </a:graphic>
      </p:graphicFrame>
      <p:sp>
        <p:nvSpPr>
          <p:cNvPr id="7193" name="Text Box 22"/>
          <p:cNvSpPr txBox="1">
            <a:spLocks noChangeArrowheads="1"/>
          </p:cNvSpPr>
          <p:nvPr/>
        </p:nvSpPr>
        <p:spPr bwMode="auto">
          <a:xfrm>
            <a:off x="1092200" y="4765675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tedy</a:t>
            </a:r>
          </a:p>
        </p:txBody>
      </p:sp>
      <p:graphicFrame>
        <p:nvGraphicFramePr>
          <p:cNvPr id="7174" name="Object 23"/>
          <p:cNvGraphicFramePr>
            <a:graphicFrameLocks noChangeAspect="1"/>
          </p:cNvGraphicFramePr>
          <p:nvPr/>
        </p:nvGraphicFramePr>
        <p:xfrm>
          <a:off x="6372225" y="5164138"/>
          <a:ext cx="2557463" cy="247650"/>
        </p:xfrm>
        <a:graphic>
          <a:graphicData uri="http://schemas.openxmlformats.org/presentationml/2006/ole">
            <p:oleObj spid="_x0000_s11270" name="Rovnice" r:id="rId7" imgW="2234880" imgH="215640" progId="Equation.3">
              <p:embed/>
            </p:oleObj>
          </a:graphicData>
        </a:graphic>
      </p:graphicFrame>
      <p:graphicFrame>
        <p:nvGraphicFramePr>
          <p:cNvPr id="7175" name="Object 24"/>
          <p:cNvGraphicFramePr>
            <a:graphicFrameLocks noChangeAspect="1"/>
          </p:cNvGraphicFramePr>
          <p:nvPr/>
        </p:nvGraphicFramePr>
        <p:xfrm>
          <a:off x="900113" y="5965825"/>
          <a:ext cx="4851400" cy="495300"/>
        </p:xfrm>
        <a:graphic>
          <a:graphicData uri="http://schemas.openxmlformats.org/presentationml/2006/ole">
            <p:oleObj spid="_x0000_s11271" name="Rovnice" r:id="rId8" imgW="4241520" imgH="431640" progId="Equation.3">
              <p:embed/>
            </p:oleObj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>
            <a:off x="5795963" y="6061075"/>
            <a:ext cx="360362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6118225" y="6059488"/>
            <a:ext cx="299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22,6% kostí leží v rozsahu 60-66cm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0038" y="123825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00038" y="15954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00038" y="20812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00038" y="269557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00038" y="30527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00038" y="366712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00038" y="40243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300038" y="451008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300038" y="49958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300038" y="54816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00038" y="609600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152400" y="862013"/>
            <a:ext cx="1601788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Rozložení</a:t>
            </a: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1754188" y="862013"/>
            <a:ext cx="2808287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4562475" y="862013"/>
            <a:ext cx="4429125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152400" y="1243013"/>
            <a:ext cx="1601788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Normální</a:t>
            </a:r>
          </a:p>
        </p:txBody>
      </p:sp>
      <p:sp>
        <p:nvSpPr>
          <p:cNvPr id="47122" name="Text Box 17"/>
          <p:cNvSpPr txBox="1">
            <a:spLocks noChangeArrowheads="1"/>
          </p:cNvSpPr>
          <p:nvPr/>
        </p:nvSpPr>
        <p:spPr bwMode="auto">
          <a:xfrm>
            <a:off x="1754188" y="1243013"/>
            <a:ext cx="280828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Průměr (</a:t>
            </a:r>
            <a:r>
              <a:rPr lang="cs-CZ" sz="1400" i="0">
                <a:latin typeface="Symbol" pitchFamily="18" charset="2"/>
              </a:rPr>
              <a:t>m</a:t>
            </a:r>
            <a:r>
              <a:rPr lang="cs-CZ" sz="1400" i="0"/>
              <a:t>)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4562475" y="1243013"/>
            <a:ext cx="44291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Symetrická funkce popisující intervalovou hustotu četnosti; nejpravděpodobnější jsou průměrné hodnoty znaku v populaci.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152400" y="1976438"/>
            <a:ext cx="16017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Log-normální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1754188" y="1976438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4562475" y="1976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Funkce intervalové hustoty četnosti, která po logaritmické transformaci nabude tvaru normálního rozložení. </a:t>
            </a:r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152400" y="2767013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 </a:t>
            </a:r>
            <a:r>
              <a:rPr lang="cs-CZ" i="0">
                <a:solidFill>
                  <a:srgbClr val="CC0000"/>
                </a:solidFill>
              </a:rPr>
              <a:t>Weibullovo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1754188" y="2767013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4562475" y="2767013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Změnou parametru a lze modelovat distribuci doby přežití, např. stresovaného organismu. Rozložení využívané i jako model k odhahu LC</a:t>
            </a:r>
            <a:r>
              <a:rPr lang="cs-CZ" sz="1600" b="0" i="0" baseline="-25000"/>
              <a:t>50</a:t>
            </a:r>
            <a:r>
              <a:rPr lang="cs-CZ" sz="1600" b="0" i="0"/>
              <a:t> nebo EC</a:t>
            </a:r>
            <a:r>
              <a:rPr lang="cs-CZ" sz="1600" b="0" i="0" baseline="-25000"/>
              <a:t>50</a:t>
            </a:r>
            <a:r>
              <a:rPr lang="cs-CZ" sz="1600" b="0" i="0"/>
              <a:t> u testů toxicity.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152400" y="3881438"/>
            <a:ext cx="16002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Rovnoměrné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1752600" y="3881438"/>
            <a:ext cx="28082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562475" y="3881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Funkce intervalové hustoty četnosti, která po logaritmické transformaci nabude tvaru normálního rozložení. </a:t>
            </a:r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152400" y="4672013"/>
            <a:ext cx="17526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Triangulární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754188" y="4672013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f(x) = [b - ABS (x - a)] / b</a:t>
            </a:r>
            <a:r>
              <a:rPr lang="cs-CZ" sz="1400" i="0" baseline="30000"/>
              <a:t>2</a:t>
            </a:r>
          </a:p>
          <a:p>
            <a:pPr eaLnBrk="0" hangingPunct="0"/>
            <a:r>
              <a:rPr lang="cs-CZ" sz="1400" i="0"/>
              <a:t>a - b &lt; x &lt; a + b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562475" y="4672013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typ rozložení, kdy jsou střední hodnoty výrazně pravděpodobnější než hodnoty okrajové.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152400" y="5462588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Gamma</a:t>
            </a: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1754188" y="5462588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Parametry distribuční funkce: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4562475" y="5462588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Umožňuje flexibilně modelování distribučních funkcí nejrůznějších tvarů. Např. </a:t>
            </a:r>
            <a:r>
              <a:rPr lang="cs-CZ" sz="1600" b="0" i="0">
                <a:latin typeface="Symbol" pitchFamily="18" charset="2"/>
              </a:rPr>
              <a:t>c</a:t>
            </a:r>
            <a:r>
              <a:rPr lang="cs-CZ" sz="1600" b="0" i="0" baseline="30000"/>
              <a:t>2</a:t>
            </a:r>
            <a:r>
              <a:rPr lang="cs-CZ" sz="1600" b="0" i="0"/>
              <a:t> rozložení je rozložení typu Gamma. Gamma rozložení </a:t>
            </a:r>
          </a:p>
          <a:p>
            <a:pPr eaLnBrk="0" hangingPunct="0"/>
            <a:r>
              <a:rPr lang="cs-CZ" sz="1600" b="0" i="0"/>
              <a:t>s a = 1 je známo jako exponenciální rozložení.</a:t>
            </a:r>
          </a:p>
        </p:txBody>
      </p:sp>
      <p:sp>
        <p:nvSpPr>
          <p:cNvPr id="47139" name="Rectangle 34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772400" cy="612775"/>
          </a:xfrm>
          <a:noFill/>
        </p:spPr>
        <p:txBody>
          <a:bodyPr/>
          <a:lstStyle/>
          <a:p>
            <a:r>
              <a:rPr lang="cs-CZ" dirty="0" smtClean="0"/>
              <a:t>Stručný přehled dalších rozložení 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předal rozložení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85248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Rozložení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85248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72000" y="836712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40652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Beta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40652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Parametry distribuční funkce: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a</a:t>
            </a:r>
            <a:r>
              <a:rPr lang="cs-CZ" i="0"/>
              <a:t> - parametr tvaru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b</a:t>
            </a:r>
            <a:r>
              <a:rPr lang="cs-CZ" i="0"/>
              <a:t> - parametr rozsahu hodnot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40652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proměnnou omezenou rozsahem do intervalu [0; 1]. Je matematicky komplikovanější, ale velmi flexibilní při popisu změn hodnot proměnné</a:t>
            </a:r>
          </a:p>
          <a:p>
            <a:pPr eaLnBrk="0" hangingPunct="0"/>
            <a:r>
              <a:rPr lang="cs-CZ" sz="1600" b="0" i="0"/>
              <a:t>v ohraničeném intervalu.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91306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Studentovo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91306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/>
              <a:t>Stupně volnosti - uvažuje velikost vzorku</a:t>
            </a:r>
          </a:p>
          <a:p>
            <a:pPr eaLnBrk="0" hangingPunct="0"/>
            <a:r>
              <a:rPr lang="cs-CZ" i="0" dirty="0"/>
              <a:t>Průměr </a:t>
            </a:r>
          </a:p>
          <a:p>
            <a:pPr eaLnBrk="0" hangingPunct="0"/>
            <a:r>
              <a:rPr lang="cs-CZ" i="0" dirty="0"/>
              <a:t>Rozptyl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91306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Simuluje normální rozložení pro menší vzorky čísel. Pro větší soubory (n &gt; 100) se limitně blíží k normálnímu rozložení.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23068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Pearsonovo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23068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23068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Slouží především k porovnání četností jevů ve dvou a více kategoriích. </a:t>
            </a:r>
          </a:p>
          <a:p>
            <a:pPr eaLnBrk="0" hangingPunct="0"/>
            <a:r>
              <a:rPr lang="cs-CZ" sz="1600" b="0" i="0"/>
              <a:t>Používá se k modelování rozložení odhadu rozptylu normálně rozložených dat.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54990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Fisher-Snedecorovo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54990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Dvojí stupně volnosti - uvažuje velikost dvou vzorků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54990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Používá se k testování hodnot průměrů - F test pro porovnání dvou výběrových rozptylů; F test, ANOVA atd.</a:t>
            </a:r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539552" y="18864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600" dirty="0" smtClean="0"/>
              <a:t>Stručný přehled dalších rozložení II.</a:t>
            </a:r>
            <a:endParaRPr lang="cs-CZ" sz="3300" i="0" dirty="0">
              <a:solidFill>
                <a:srgbClr val="7B989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pojmy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Dátový súbor – dáta.</a:t>
            </a:r>
          </a:p>
          <a:p>
            <a:r>
              <a:rPr lang="sk-SK" dirty="0" smtClean="0"/>
              <a:t>Prípad – pozorovaná  jednotka (napr. pacient), predstavuje jeden riadok v dátovom súbore.</a:t>
            </a:r>
          </a:p>
          <a:p>
            <a:r>
              <a:rPr lang="sk-SK" dirty="0" smtClean="0"/>
              <a:t>Znaky = premenné – pozorované vlastnosti prípadu (napr. výška, váha, farba očí).</a:t>
            </a:r>
          </a:p>
          <a:p>
            <a:r>
              <a:rPr lang="sk-SK" dirty="0" smtClean="0"/>
              <a:t>Náhodný výber – postupnosť nezávislých rovnako rozložených veličín (prípadov). Keď niekomu dávame dotazník, nevieme vopred ako odpovie.</a:t>
            </a:r>
          </a:p>
          <a:p>
            <a:r>
              <a:rPr lang="sk-SK" dirty="0" smtClean="0"/>
              <a:t>Usporiadaný náhodný výber – dátový súbor usporiadaný podľa nejakého znaku.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446712" cy="1256184"/>
          </a:xfrm>
        </p:spPr>
        <p:txBody>
          <a:bodyPr>
            <a:normAutofit/>
          </a:bodyPr>
          <a:lstStyle/>
          <a:p>
            <a:r>
              <a:rPr lang="sk-SK" dirty="0" smtClean="0"/>
              <a:t>Frekvenčná tabuľka alebo</a:t>
            </a:r>
            <a:br>
              <a:rPr lang="sk-SK" dirty="0" smtClean="0"/>
            </a:br>
            <a:r>
              <a:rPr lang="sk-SK" dirty="0" smtClean="0"/>
              <a:t>tabuľka rozloženia </a:t>
            </a:r>
            <a:r>
              <a:rPr lang="sk-SK" dirty="0" err="1" smtClean="0"/>
              <a:t>četností</a:t>
            </a:r>
            <a:r>
              <a:rPr lang="en-US" dirty="0" smtClean="0"/>
              <a:t> I.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608512"/>
          </a:xfrm>
        </p:spPr>
        <p:txBody>
          <a:bodyPr/>
          <a:lstStyle/>
          <a:p>
            <a:r>
              <a:rPr lang="sk-SK" dirty="0" smtClean="0"/>
              <a:t>Bodové rozloženie </a:t>
            </a:r>
            <a:r>
              <a:rPr lang="sk-SK" dirty="0" err="1" smtClean="0"/>
              <a:t>četností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Máme malý počet variant, jednotlivým </a:t>
            </a:r>
            <a:r>
              <a:rPr lang="sk-SK" dirty="0" err="1" smtClean="0">
                <a:solidFill>
                  <a:schemeClr val="tx1"/>
                </a:solidFill>
              </a:rPr>
              <a:t>variantám</a:t>
            </a:r>
            <a:r>
              <a:rPr lang="sk-SK" dirty="0" smtClean="0">
                <a:solidFill>
                  <a:schemeClr val="tx1"/>
                </a:solidFill>
              </a:rPr>
              <a:t> priraďujeme ich </a:t>
            </a:r>
            <a:r>
              <a:rPr lang="sk-SK" dirty="0" err="1" smtClean="0">
                <a:solidFill>
                  <a:schemeClr val="tx1"/>
                </a:solidFill>
              </a:rPr>
              <a:t>četnosti</a:t>
            </a:r>
            <a:r>
              <a:rPr lang="sk-SK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n – počet všetkých prípadov</a:t>
            </a:r>
          </a:p>
          <a:p>
            <a:pPr lvl="1"/>
            <a:endParaRPr lang="sk-SK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sk-SK" dirty="0" smtClean="0">
              <a:solidFill>
                <a:schemeClr val="tx1"/>
              </a:solidFill>
            </a:endParaRPr>
          </a:p>
          <a:p>
            <a:pPr lvl="1"/>
            <a:endParaRPr lang="sk-SK" dirty="0">
              <a:solidFill>
                <a:schemeClr val="tx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528" y="3429000"/>
          <a:ext cx="8208912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9898"/>
                <a:gridCol w="1558161"/>
                <a:gridCol w="1824872"/>
                <a:gridCol w="1824872"/>
                <a:gridCol w="1541109"/>
              </a:tblGrid>
              <a:tr h="829183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Varianta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Absolútne </a:t>
                      </a:r>
                      <a:r>
                        <a:rPr lang="sk-SK" dirty="0" err="1" smtClean="0"/>
                        <a:t>četnosti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Relatívna </a:t>
                      </a:r>
                      <a:r>
                        <a:rPr lang="sk-SK" dirty="0" err="1" smtClean="0"/>
                        <a:t>četnosť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Absol</a:t>
                      </a:r>
                      <a:r>
                        <a:rPr lang="sk-SK" dirty="0" err="1" smtClean="0"/>
                        <a:t>útna</a:t>
                      </a:r>
                      <a:r>
                        <a:rPr lang="sk-SK" baseline="0" dirty="0" smtClean="0"/>
                        <a:t> kumulatívna </a:t>
                      </a:r>
                      <a:r>
                        <a:rPr lang="sk-SK" baseline="0" dirty="0" err="1" smtClean="0"/>
                        <a:t>četnosť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</a:t>
                      </a:r>
                      <a:r>
                        <a:rPr lang="sk-SK" dirty="0" err="1" smtClean="0"/>
                        <a:t>ívna</a:t>
                      </a:r>
                      <a:r>
                        <a:rPr lang="sk-SK" baseline="0" dirty="0" smtClean="0"/>
                        <a:t> kumulatívna </a:t>
                      </a:r>
                      <a:r>
                        <a:rPr lang="sk-SK" baseline="0" dirty="0" err="1" smtClean="0"/>
                        <a:t>četnosť</a:t>
                      </a:r>
                      <a:endParaRPr lang="sk-SK" dirty="0"/>
                    </a:p>
                  </a:txBody>
                  <a:tcPr/>
                </a:tc>
              </a:tr>
              <a:tr h="580428"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/>
                        <a:t>Varianta</a:t>
                      </a:r>
                      <a:r>
                        <a:rPr lang="sk-SK" dirty="0" smtClean="0"/>
                        <a:t> j        </a:t>
                      </a:r>
                      <a:r>
                        <a:rPr lang="sk-SK" dirty="0" err="1" smtClean="0"/>
                        <a:t>x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</a:tr>
              <a:tr h="132669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dirty="0" smtClean="0"/>
                        <a:t>/n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sk-SK" baseline="-25000" dirty="0" smtClean="0"/>
                        <a:t> 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= n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+n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+…+</a:t>
                      </a:r>
                      <a:r>
                        <a:rPr lang="en-US" baseline="0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sk-SK" baseline="-25000" dirty="0" smtClean="0"/>
                        <a:t> 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= </a:t>
                      </a:r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en-US" baseline="0" dirty="0" smtClean="0"/>
                        <a:t> /n=</a:t>
                      </a:r>
                      <a:endParaRPr lang="sk-SK" baseline="-25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baseline="-25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+</a:t>
                      </a:r>
                      <a:r>
                        <a:rPr lang="sk-SK" dirty="0" smtClean="0"/>
                        <a:t>p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+…+p</a:t>
                      </a:r>
                      <a:r>
                        <a:rPr lang="sk-SK" baseline="-25000" dirty="0" smtClean="0"/>
                        <a:t>j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baseline="-25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baseline="-25000" dirty="0" smtClean="0"/>
                    </a:p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Empirická distribučná funkcia</a:t>
            </a:r>
          </a:p>
          <a:p>
            <a:pPr lvl="1"/>
            <a:r>
              <a:rPr lang="sk-SK" dirty="0" smtClean="0"/>
              <a:t>zobrazuje relatívne kumulatívne </a:t>
            </a:r>
            <a:r>
              <a:rPr lang="sk-SK" dirty="0" err="1" smtClean="0"/>
              <a:t>četnosti</a:t>
            </a:r>
            <a:endParaRPr lang="sk-SK" dirty="0" smtClean="0"/>
          </a:p>
          <a:p>
            <a:pPr lvl="1"/>
            <a:r>
              <a:rPr lang="sk-SK" dirty="0" smtClean="0"/>
              <a:t>končí vždy v 1</a:t>
            </a:r>
            <a:endParaRPr lang="en-US" dirty="0" smtClean="0"/>
          </a:p>
          <a:p>
            <a:r>
              <a:rPr lang="sk-SK" dirty="0" err="1" smtClean="0"/>
              <a:t>Četnostná</a:t>
            </a:r>
            <a:r>
              <a:rPr lang="sk-SK" dirty="0" smtClean="0"/>
              <a:t> funkcia</a:t>
            </a:r>
          </a:p>
          <a:p>
            <a:pPr lvl="1"/>
            <a:r>
              <a:rPr lang="en-US" dirty="0" smtClean="0"/>
              <a:t>p(x)</a:t>
            </a:r>
            <a:r>
              <a:rPr lang="sk-SK" baseline="-25000" dirty="0" smtClean="0"/>
              <a:t> </a:t>
            </a:r>
            <a:r>
              <a:rPr lang="en-US" dirty="0" smtClean="0"/>
              <a:t>=</a:t>
            </a:r>
            <a:r>
              <a:rPr lang="sk-SK" dirty="0" smtClean="0"/>
              <a:t> </a:t>
            </a:r>
            <a:r>
              <a:rPr lang="en-US" dirty="0" smtClean="0"/>
              <a:t>p</a:t>
            </a:r>
            <a:r>
              <a:rPr lang="sk-SK" baseline="-25000" dirty="0" smtClean="0"/>
              <a:t>j</a:t>
            </a:r>
            <a:r>
              <a:rPr lang="en-US" dirty="0" smtClean="0"/>
              <a:t>               </a:t>
            </a:r>
            <a:r>
              <a:rPr lang="en-US" dirty="0" err="1" smtClean="0"/>
              <a:t>ak</a:t>
            </a:r>
            <a:r>
              <a:rPr lang="en-US" dirty="0" smtClean="0"/>
              <a:t> je x </a:t>
            </a:r>
            <a:r>
              <a:rPr lang="en-US" dirty="0" err="1" smtClean="0"/>
              <a:t>jednou</a:t>
            </a:r>
            <a:r>
              <a:rPr lang="en-US" dirty="0" smtClean="0"/>
              <a:t> z variant</a:t>
            </a:r>
          </a:p>
          <a:p>
            <a:pPr lvl="1"/>
            <a:r>
              <a:rPr lang="en-US" dirty="0" smtClean="0"/>
              <a:t>        = 0                </a:t>
            </a:r>
            <a:r>
              <a:rPr lang="en-US" dirty="0" err="1" smtClean="0"/>
              <a:t>ak</a:t>
            </a:r>
            <a:r>
              <a:rPr lang="en-US" dirty="0" smtClean="0"/>
              <a:t> x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jednou</a:t>
            </a:r>
            <a:r>
              <a:rPr lang="en-US" dirty="0" smtClean="0"/>
              <a:t> z variant </a:t>
            </a:r>
          </a:p>
          <a:p>
            <a:pPr lvl="1"/>
            <a:r>
              <a:rPr lang="sk-SK" dirty="0" err="1" smtClean="0"/>
              <a:t>z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 smtClean="0"/>
              <a:t>relat</a:t>
            </a:r>
            <a:r>
              <a:rPr lang="sk-SK" dirty="0" err="1" smtClean="0"/>
              <a:t>ívne</a:t>
            </a:r>
            <a:r>
              <a:rPr lang="sk-SK" dirty="0" smtClean="0"/>
              <a:t> </a:t>
            </a:r>
            <a:r>
              <a:rPr lang="sk-SK" dirty="0" err="1" smtClean="0"/>
              <a:t>četnosti</a:t>
            </a:r>
            <a:r>
              <a:rPr lang="en-US" dirty="0" smtClean="0"/>
              <a:t>       </a:t>
            </a:r>
            <a:r>
              <a:rPr lang="sk-SK" baseline="-25000" dirty="0" smtClean="0"/>
              <a:t>                </a:t>
            </a:r>
          </a:p>
          <a:p>
            <a:pPr lvl="1"/>
            <a:endParaRPr lang="sk-SK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Grafy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Graf </a:t>
            </a:r>
            <a:r>
              <a:rPr lang="sk-SK" dirty="0" err="1" smtClean="0"/>
              <a:t>četností</a:t>
            </a:r>
            <a:r>
              <a:rPr lang="sk-SK" dirty="0" smtClean="0"/>
              <a:t> funkcie</a:t>
            </a:r>
          </a:p>
          <a:p>
            <a:pPr lvl="1"/>
            <a:r>
              <a:rPr lang="sk-SK" dirty="0" smtClean="0"/>
              <a:t>osa x: možnosti, osa y: </a:t>
            </a:r>
            <a:r>
              <a:rPr lang="sk-SK" dirty="0" err="1" smtClean="0"/>
              <a:t>četnosti</a:t>
            </a:r>
            <a:endParaRPr lang="sk-SK" dirty="0" smtClean="0"/>
          </a:p>
          <a:p>
            <a:pPr lvl="1"/>
            <a:r>
              <a:rPr lang="sk-SK" dirty="0" smtClean="0"/>
              <a:t>sú zobrazené len body</a:t>
            </a:r>
          </a:p>
          <a:p>
            <a:r>
              <a:rPr lang="sk-SK" dirty="0" smtClean="0"/>
              <a:t>Graf empirickej distribučnej funkcie</a:t>
            </a:r>
          </a:p>
          <a:p>
            <a:r>
              <a:rPr lang="sk-SK" dirty="0" smtClean="0"/>
              <a:t>Stĺpcový diagram</a:t>
            </a:r>
          </a:p>
          <a:p>
            <a:pPr lvl="1"/>
            <a:r>
              <a:rPr lang="sk-SK" dirty="0" smtClean="0"/>
              <a:t>osa x: možnosti, osa y: počet pozorovaní</a:t>
            </a:r>
          </a:p>
          <a:p>
            <a:r>
              <a:rPr lang="sk-SK" dirty="0" err="1" smtClean="0"/>
              <a:t>Polygon</a:t>
            </a:r>
            <a:r>
              <a:rPr lang="sk-SK" dirty="0" smtClean="0"/>
              <a:t> </a:t>
            </a:r>
            <a:r>
              <a:rPr lang="sk-SK" dirty="0" err="1" smtClean="0"/>
              <a:t>četností</a:t>
            </a:r>
            <a:endParaRPr lang="sk-SK" dirty="0" smtClean="0"/>
          </a:p>
          <a:p>
            <a:pPr lvl="1"/>
            <a:r>
              <a:rPr lang="sk-SK" dirty="0" smtClean="0"/>
              <a:t>osa x: možnosti, osa y: počet pozorovaní</a:t>
            </a:r>
          </a:p>
          <a:p>
            <a:pPr lvl="1"/>
            <a:r>
              <a:rPr lang="sk-SK" dirty="0" smtClean="0"/>
              <a:t>spojené čiarou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sk-SK" dirty="0" err="1" smtClean="0"/>
              <a:t>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U 30 domácností bol zisťovaný počet členov rodiny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sk-SK" dirty="0" smtClean="0"/>
              <a:t>Vytvorte tabuľku rozloženia </a:t>
            </a:r>
            <a:r>
              <a:rPr lang="sk-SK" dirty="0" err="1" smtClean="0"/>
              <a:t>četností</a:t>
            </a:r>
            <a:r>
              <a:rPr lang="sk-SK" dirty="0" smtClean="0"/>
              <a:t>.</a:t>
            </a:r>
          </a:p>
          <a:p>
            <a:r>
              <a:rPr lang="sk-SK" dirty="0" smtClean="0"/>
              <a:t>Nakreslite graf </a:t>
            </a:r>
            <a:r>
              <a:rPr lang="sk-SK" dirty="0" err="1" smtClean="0"/>
              <a:t>četností</a:t>
            </a:r>
            <a:r>
              <a:rPr lang="sk-SK" dirty="0" smtClean="0"/>
              <a:t>, stĺpcový graf a </a:t>
            </a:r>
            <a:r>
              <a:rPr lang="sk-SK" dirty="0" err="1" smtClean="0"/>
              <a:t>polygon</a:t>
            </a:r>
            <a:r>
              <a:rPr lang="sk-SK" dirty="0" smtClean="0"/>
              <a:t> </a:t>
            </a:r>
            <a:r>
              <a:rPr lang="sk-SK" dirty="0" err="1" smtClean="0"/>
              <a:t>četností</a:t>
            </a:r>
            <a:r>
              <a:rPr lang="sk-SK" dirty="0" smtClean="0"/>
              <a:t>.</a:t>
            </a:r>
            <a:endParaRPr lang="sk-SK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7" y="2492896"/>
          <a:ext cx="6456038" cy="128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1"/>
                <a:gridCol w="720080"/>
                <a:gridCol w="792088"/>
                <a:gridCol w="808846"/>
                <a:gridCol w="922291"/>
                <a:gridCol w="922291"/>
                <a:gridCol w="922291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</a:t>
                      </a:r>
                      <a:r>
                        <a:rPr lang="sk-SK" baseline="0" dirty="0" smtClean="0"/>
                        <a:t> členov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</a:t>
                      </a:r>
                      <a:r>
                        <a:rPr lang="sk-SK" baseline="0" dirty="0" smtClean="0"/>
                        <a:t> domácností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tabuľka </a:t>
            </a:r>
            <a:r>
              <a:rPr lang="sk-SK" dirty="0" err="1" smtClean="0"/>
              <a:t>rozložen</a:t>
            </a:r>
            <a:r>
              <a:rPr lang="en-US" dirty="0" err="1" smtClean="0"/>
              <a:t>ia</a:t>
            </a:r>
            <a:r>
              <a:rPr lang="sk-SK" dirty="0" smtClean="0"/>
              <a:t> </a:t>
            </a:r>
            <a:r>
              <a:rPr lang="sk-SK" dirty="0" err="1" smtClean="0"/>
              <a:t>četností</a:t>
            </a:r>
            <a:endParaRPr lang="sk-SK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395536" y="2492896"/>
          <a:ext cx="85042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 smtClean="0"/>
                        <a:t>x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30/30=1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Frekvenčná tabuľka alebo</a:t>
            </a:r>
            <a:br>
              <a:rPr lang="sk-SK" dirty="0" smtClean="0"/>
            </a:br>
            <a:r>
              <a:rPr lang="sk-SK" dirty="0" smtClean="0"/>
              <a:t>tabuľka rozloženia </a:t>
            </a:r>
            <a:r>
              <a:rPr lang="sk-SK" dirty="0" err="1" smtClean="0"/>
              <a:t>četností</a:t>
            </a:r>
            <a:r>
              <a:rPr lang="en-US" dirty="0" smtClean="0"/>
              <a:t> II.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Intervalov</a:t>
            </a:r>
            <a:r>
              <a:rPr lang="sk-SK" dirty="0" smtClean="0"/>
              <a:t>é rozloženie</a:t>
            </a:r>
          </a:p>
          <a:p>
            <a:pPr lvl="1"/>
            <a:r>
              <a:rPr lang="sk-SK" dirty="0" smtClean="0"/>
              <a:t>Veľký počet variant, ktoré rozdelíme do intervalov</a:t>
            </a:r>
          </a:p>
          <a:p>
            <a:pPr lvl="1"/>
            <a:r>
              <a:rPr lang="sk-SK" dirty="0" smtClean="0"/>
              <a:t>Určujeme </a:t>
            </a:r>
            <a:r>
              <a:rPr lang="sk-SK" dirty="0" err="1" smtClean="0"/>
              <a:t>četnosti</a:t>
            </a:r>
            <a:r>
              <a:rPr lang="sk-SK" dirty="0" smtClean="0"/>
              <a:t> v jednotlivých intervaloch</a:t>
            </a:r>
          </a:p>
          <a:p>
            <a:pPr lvl="1"/>
            <a:r>
              <a:rPr lang="sk-SK" dirty="0" smtClean="0"/>
              <a:t>Určenie počtu intervalov je subjektívne</a:t>
            </a:r>
          </a:p>
          <a:p>
            <a:pPr lvl="1"/>
            <a:r>
              <a:rPr lang="sk-SK" dirty="0" smtClean="0"/>
              <a:t>Často sa odporúča ako odmocnina z n (n</a:t>
            </a:r>
            <a:r>
              <a:rPr lang="en-US" dirty="0" smtClean="0"/>
              <a:t>=</a:t>
            </a:r>
            <a:r>
              <a:rPr lang="sk-SK" dirty="0" smtClean="0"/>
              <a:t>počet všetkých prípadov)</a:t>
            </a:r>
          </a:p>
          <a:p>
            <a:pPr lvl="1"/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</TotalTime>
  <Words>1696</Words>
  <Application>Microsoft Office PowerPoint</Application>
  <PresentationFormat>Předvádění na obrazovce (4:3)</PresentationFormat>
  <Paragraphs>396</Paragraphs>
  <Slides>27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Administrativní</vt:lpstr>
      <vt:lpstr>Rovnice</vt:lpstr>
      <vt:lpstr>Artwork</vt:lpstr>
      <vt:lpstr>Graf</vt:lpstr>
      <vt:lpstr>V. Průzkumová analýza dát</vt:lpstr>
      <vt:lpstr>Motivácia</vt:lpstr>
      <vt:lpstr>Základné pojmy</vt:lpstr>
      <vt:lpstr>Frekvenčná tabuľka alebo tabuľka rozloženia četností I.</vt:lpstr>
      <vt:lpstr>Funkcie</vt:lpstr>
      <vt:lpstr>Grafy</vt:lpstr>
      <vt:lpstr>Príklad</vt:lpstr>
      <vt:lpstr>Príklad tabuľka rozloženia četností</vt:lpstr>
      <vt:lpstr>Frekvenčná tabuľka alebo tabuľka rozloženia četností II.</vt:lpstr>
      <vt:lpstr>Frekvenčná tabuľka</vt:lpstr>
      <vt:lpstr>Grafy</vt:lpstr>
      <vt:lpstr>Príklad</vt:lpstr>
      <vt:lpstr>Príklad tabuľka rozloženia četností</vt:lpstr>
      <vt:lpstr>Číselné charakteristiky dátového súboru Nominálne znaky</vt:lpstr>
      <vt:lpstr>Číselné charakteristiky dátového súboru Ordinálne znaky</vt:lpstr>
      <vt:lpstr>Číselné charakteristiky dátového súboru Intervalové a pomerové znaky-ukazatele stredu</vt:lpstr>
      <vt:lpstr>Číselné charakteristiky dátového súboru Intervalové a pomerové znaky-ukazatele šírky</vt:lpstr>
      <vt:lpstr>Ukazatele tvaru rozložení</vt:lpstr>
      <vt:lpstr>Další parametry rozložení</vt:lpstr>
      <vt:lpstr>Príklad</vt:lpstr>
      <vt:lpstr>Otázka: Jak velké musí být X, aby 5 % všech hodnot bylo nad ním?</vt:lpstr>
      <vt:lpstr>Diagnostické grafy-krabicový graf (box plot)</vt:lpstr>
      <vt:lpstr>Normální rozložení</vt:lpstr>
      <vt:lpstr>Parametry charakterizující normální rozložení a jejich význam</vt:lpstr>
      <vt:lpstr>Normální rozložení – příklad </vt:lpstr>
      <vt:lpstr>Stručný přehled dalších rozložení I.</vt:lpstr>
      <vt:lpstr>Stručný předal rozložení II.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 Průzkumová analýza dát Diagnostické grafy</dc:title>
  <dc:creator>Tery</dc:creator>
  <cp:lastModifiedBy>Tery</cp:lastModifiedBy>
  <cp:revision>2</cp:revision>
  <dcterms:created xsi:type="dcterms:W3CDTF">2012-03-22T08:55:27Z</dcterms:created>
  <dcterms:modified xsi:type="dcterms:W3CDTF">2012-03-22T11:48:56Z</dcterms:modified>
</cp:coreProperties>
</file>