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6" r:id="rId2"/>
  </p:sldMasterIdLst>
  <p:notesMasterIdLst>
    <p:notesMasterId r:id="rId34"/>
  </p:notesMasterIdLst>
  <p:sldIdLst>
    <p:sldId id="640" r:id="rId3"/>
    <p:sldId id="929" r:id="rId4"/>
    <p:sldId id="622" r:id="rId5"/>
    <p:sldId id="623" r:id="rId6"/>
    <p:sldId id="625" r:id="rId7"/>
    <p:sldId id="626" r:id="rId8"/>
    <p:sldId id="930" r:id="rId9"/>
    <p:sldId id="641" r:id="rId10"/>
    <p:sldId id="642" r:id="rId11"/>
    <p:sldId id="643" r:id="rId12"/>
    <p:sldId id="627" r:id="rId13"/>
    <p:sldId id="628" r:id="rId14"/>
    <p:sldId id="638" r:id="rId15"/>
    <p:sldId id="639" r:id="rId16"/>
    <p:sldId id="933" r:id="rId17"/>
    <p:sldId id="652" r:id="rId18"/>
    <p:sldId id="934" r:id="rId19"/>
    <p:sldId id="935" r:id="rId20"/>
    <p:sldId id="936" r:id="rId21"/>
    <p:sldId id="937" r:id="rId22"/>
    <p:sldId id="938" r:id="rId23"/>
    <p:sldId id="931" r:id="rId24"/>
    <p:sldId id="939" r:id="rId25"/>
    <p:sldId id="940" r:id="rId26"/>
    <p:sldId id="941" r:id="rId27"/>
    <p:sldId id="942" r:id="rId28"/>
    <p:sldId id="943" r:id="rId29"/>
    <p:sldId id="944" r:id="rId30"/>
    <p:sldId id="946" r:id="rId31"/>
    <p:sldId id="945" r:id="rId32"/>
    <p:sldId id="947" r:id="rId33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0099"/>
    <a:srgbClr val="DDDDDD"/>
    <a:srgbClr val="B2B2B2"/>
    <a:srgbClr val="607B7C"/>
    <a:srgbClr val="FFFF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 autoAdjust="0"/>
    <p:restoredTop sz="94660"/>
  </p:normalViewPr>
  <p:slideViewPr>
    <p:cSldViewPr>
      <p:cViewPr varScale="1">
        <p:scale>
          <a:sx n="73" d="100"/>
          <a:sy n="73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38CAF-4F57-42C8-AED5-AA5C6F884371}" type="datetimeFigureOut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5E186A-499D-4310-BD1A-B1ADA86E55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FFC9D1-B4B5-4739-A32F-37ADA0E6E286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2FBF49-5452-4999-8EEB-8F89E6888022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B9D787-B1EA-48DC-9331-924EBF763060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0DF951-9C73-4AD1-9956-0C94D9F5CC35}" type="slidenum">
              <a:rPr lang="cs-CZ" sz="1200" b="0" i="0"/>
              <a:pPr algn="r"/>
              <a:t>6</a:t>
            </a:fld>
            <a:endParaRPr lang="cs-CZ" sz="1200" b="0" i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FD9C75-7312-4CB0-9379-F2F91FFE979A}" type="slidenum">
              <a:rPr lang="cs-CZ" sz="1200" b="0" i="0"/>
              <a:pPr algn="r"/>
              <a:t>11</a:t>
            </a:fld>
            <a:endParaRPr lang="cs-CZ" sz="1200" b="0" i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370-6088-43A3-9A10-4C40F9B962C7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7DDCB7-5961-4E5B-AE12-13D8190D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CB63-4647-43E1-A423-79A29F498932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913B-3630-418E-8A56-30387C10F4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2FC2-FB11-4390-8A51-A69267A7D18B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06C5-18FC-4FD1-8BE4-E47878E24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CD37-59DE-4BAE-8D75-9411FE9BDEEC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8A48-7E97-455F-BB20-A2804C745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C321-BF47-41A6-88D6-FEF0B0B4513B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8ED4-E25B-4B82-A140-5B9B9CCF41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328D-7BFB-4DF1-A2EF-7307620CBFC0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3360-F811-4864-BE0D-AAC0753DA7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23E7-44BA-4DE6-A0F4-4D69E02E2A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104B2-100C-4F1A-A216-B6209B95939D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FC94-F4F5-4DCE-A76F-96C2C9851088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60C7A-8A59-40FE-BE0F-D1D4050AC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940A-DF87-4E30-B3D3-8CC1FEB3D660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F929-42D6-4AC5-9DF4-CC46DBD2EF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71E4-42A9-430D-A866-92D4222C456B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C82F-E470-4F6F-8ABC-6A3DDB1F9D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34C8-61D0-41A9-9FF1-28191C0C88FE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BF74-0410-4A71-919E-9FB838F2B6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44F-3C5E-4FF0-8C0C-91BAEF5F2B76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8F11-A47A-4A1A-ABF2-5556DC7F8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3418-92DB-47C7-8464-BC336322B40B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F23-7DCF-4A3D-9BD5-C2BCF93AC9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DD222-2224-4BC3-8812-02417AA982E5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70BD3-03A4-458F-8E30-7CDC2ECF8C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61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6160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/>
          </a:p>
        </p:txBody>
      </p:sp>
      <p:sp>
        <p:nvSpPr>
          <p:cNvPr id="717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718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60A8DD-25E2-4B75-8521-ED48DAFA0550}" type="datetime1">
              <a:rPr lang="cs-CZ"/>
              <a:pPr>
                <a:defRPr/>
              </a:pPr>
              <a:t>29.3.2012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rgbClr val="607B7C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D1E65-F690-4F39-93A8-F6DB21A3D2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184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af_aplikace_Microsoft_Office_Excel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21507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3350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Princip statistického testování hypotéz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Pojmy statistických testů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Normalita dat a její význam pro testování</a:t>
            </a:r>
          </a:p>
        </p:txBody>
      </p:sp>
      <p:sp>
        <p:nvSpPr>
          <p:cNvPr id="21508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588"/>
            <a:ext cx="7772400" cy="738187"/>
          </a:xfrm>
          <a:noFill/>
        </p:spPr>
        <p:txBody>
          <a:bodyPr>
            <a:sp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  <a:latin typeface="Arial" charset="0"/>
              </a:rPr>
              <a:t>VI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. Základy testování hypotéz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One-tailed vs. Two-tailed testy</a:t>
            </a: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395288" y="139382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 err="1">
                <a:latin typeface="Verdana" pitchFamily="34" charset="0"/>
              </a:rPr>
              <a:t>One</a:t>
            </a:r>
            <a:r>
              <a:rPr lang="cs-CZ" i="0" dirty="0">
                <a:latin typeface="Verdana" pitchFamily="34" charset="0"/>
              </a:rPr>
              <a:t> – </a:t>
            </a:r>
            <a:r>
              <a:rPr lang="cs-CZ" i="0" dirty="0" err="1">
                <a:latin typeface="Verdana" pitchFamily="34" charset="0"/>
              </a:rPr>
              <a:t>tailed</a:t>
            </a:r>
            <a:r>
              <a:rPr lang="cs-CZ" i="0" dirty="0">
                <a:latin typeface="Verdana" pitchFamily="34" charset="0"/>
              </a:rPr>
              <a:t> </a:t>
            </a:r>
            <a:r>
              <a:rPr lang="cs-CZ" i="0" dirty="0" smtClean="0">
                <a:latin typeface="Verdana" pitchFamily="34" charset="0"/>
              </a:rPr>
              <a:t>testy</a:t>
            </a:r>
            <a:r>
              <a:rPr lang="en-US" i="0" dirty="0" smtClean="0">
                <a:latin typeface="Verdana" pitchFamily="34" charset="0"/>
              </a:rPr>
              <a:t>= </a:t>
            </a:r>
            <a:r>
              <a:rPr lang="en-US" i="0" dirty="0" err="1" smtClean="0">
                <a:latin typeface="Verdana" pitchFamily="34" charset="0"/>
              </a:rPr>
              <a:t>jednostrann</a:t>
            </a:r>
            <a:r>
              <a:rPr lang="sk-SK" i="0" dirty="0" smtClean="0">
                <a:latin typeface="Verdana" pitchFamily="34" charset="0"/>
              </a:rPr>
              <a:t>á  alternatíva</a:t>
            </a:r>
            <a:endParaRPr lang="cs-CZ" i="0" dirty="0">
              <a:latin typeface="Verdana" pitchFamily="34" charset="0"/>
            </a:endParaRPr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95288" y="3787775"/>
            <a:ext cx="8424862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 dirty="0" err="1">
                <a:latin typeface="Verdana" pitchFamily="34" charset="0"/>
              </a:rPr>
              <a:t>Two</a:t>
            </a:r>
            <a:r>
              <a:rPr lang="cs-CZ" i="0" dirty="0">
                <a:latin typeface="Verdana" pitchFamily="34" charset="0"/>
              </a:rPr>
              <a:t> – </a:t>
            </a:r>
            <a:r>
              <a:rPr lang="cs-CZ" i="0" dirty="0" err="1">
                <a:latin typeface="Verdana" pitchFamily="34" charset="0"/>
              </a:rPr>
              <a:t>tailed</a:t>
            </a:r>
            <a:r>
              <a:rPr lang="cs-CZ" i="0" dirty="0">
                <a:latin typeface="Verdana" pitchFamily="34" charset="0"/>
              </a:rPr>
              <a:t> </a:t>
            </a:r>
            <a:r>
              <a:rPr lang="cs-CZ" i="0" dirty="0" smtClean="0">
                <a:latin typeface="Verdana" pitchFamily="34" charset="0"/>
              </a:rPr>
              <a:t>testy=obojstranná </a:t>
            </a:r>
            <a:r>
              <a:rPr lang="cs-CZ" i="0" dirty="0" err="1" smtClean="0">
                <a:latin typeface="Verdana" pitchFamily="34" charset="0"/>
              </a:rPr>
              <a:t>alternatíva</a:t>
            </a:r>
            <a:endParaRPr lang="cs-CZ" i="0" dirty="0">
              <a:latin typeface="Verdana" pitchFamily="34" charset="0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68313" y="1824038"/>
            <a:ext cx="5327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je postavena asymetricky, tedy ptáme se na </a:t>
            </a:r>
            <a:r>
              <a:rPr lang="cs-CZ" sz="2000" i="0" dirty="0"/>
              <a:t>větší než/ menší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pouze dvojí výstup – jedna z hodnot je větší (menší) než druhá a všechny ostatní případy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5545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Hypotéza testu se ptá na otázku </a:t>
            </a:r>
            <a:r>
              <a:rPr lang="cs-CZ" sz="2000" i="0" dirty="0"/>
              <a:t>rovná se/nerovná 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Test může mít trojí výstup – </a:t>
            </a:r>
            <a:r>
              <a:rPr lang="cs-CZ" sz="2000" i="0" dirty="0"/>
              <a:t>menší - rovná se – větší než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 dirty="0"/>
              <a:t>Situace </a:t>
            </a:r>
            <a:r>
              <a:rPr lang="cs-CZ" sz="2000" i="0" dirty="0"/>
              <a:t>nerovná se</a:t>
            </a:r>
            <a:r>
              <a:rPr lang="cs-CZ" sz="2000" b="0" i="0" dirty="0"/>
              <a:t> je tedy souhrnem dvou možných výstupů testu (</a:t>
            </a:r>
            <a:r>
              <a:rPr lang="cs-CZ" sz="2000" i="0" dirty="0"/>
              <a:t>menší+větší</a:t>
            </a:r>
            <a:r>
              <a:rPr lang="cs-CZ" sz="2000" b="0" i="0" dirty="0"/>
              <a:t>)</a:t>
            </a:r>
          </a:p>
        </p:txBody>
      </p:sp>
      <p:pic>
        <p:nvPicPr>
          <p:cNvPr id="30728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93875"/>
            <a:ext cx="23034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Line 8"/>
          <p:cNvSpPr>
            <a:spLocks noChangeShapeType="1"/>
          </p:cNvSpPr>
          <p:nvPr/>
        </p:nvSpPr>
        <p:spPr bwMode="auto">
          <a:xfrm flipH="1">
            <a:off x="8027988" y="2205038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7740650" y="1797050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pic>
        <p:nvPicPr>
          <p:cNvPr id="30731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292600"/>
            <a:ext cx="2590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Line 11"/>
          <p:cNvSpPr>
            <a:spLocks noChangeShapeType="1"/>
          </p:cNvSpPr>
          <p:nvPr/>
        </p:nvSpPr>
        <p:spPr bwMode="auto">
          <a:xfrm flipH="1">
            <a:off x="7956550" y="4797425"/>
            <a:ext cx="73025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7669213" y="4389438"/>
            <a:ext cx="1301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1600" b="0" i="0"/>
              <a:t>Kritický obor</a:t>
            </a:r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 flipH="1">
            <a:off x="6013450" y="4797425"/>
            <a:ext cx="2016125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Nepárový vs. párový design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395288" y="12287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Nepárový design</a:t>
            </a:r>
          </a:p>
        </p:txBody>
      </p:sp>
      <p:sp>
        <p:nvSpPr>
          <p:cNvPr id="3078" name="AutoShape 4"/>
          <p:cNvSpPr>
            <a:spLocks noChangeArrowheads="1"/>
          </p:cNvSpPr>
          <p:nvPr/>
        </p:nvSpPr>
        <p:spPr bwMode="auto">
          <a:xfrm>
            <a:off x="395288" y="3502025"/>
            <a:ext cx="8424862" cy="5762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Párový design</a:t>
            </a: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468313" y="1876425"/>
            <a:ext cx="5543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Skupiny srovnávaných dat jsou na sobě zcela nezávislé (též nezávislý, independent design), např. lidé z různých zemí, nezávislé skupiny pacientů s odlišnou léčbou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Při výpočtu je nezbytné brát v úvahu charakteristiky obou skupin dat</a:t>
            </a:r>
            <a:endParaRPr lang="cs-CZ" sz="1700" i="0">
              <a:latin typeface="Verdana" pitchFamily="34" charset="0"/>
            </a:endParaRP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466725" y="4005263"/>
            <a:ext cx="55451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Mezi objekty v srovnávaných skupinách existuje vazba, daná např. člověkem před a po operaci, reakce stejného kmene krys atd.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Vazba může být buď přímo dána nebo pouze předpokládána (v tom případě je nutné ji ověřit)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1700" b="0" i="0">
                <a:latin typeface="Verdana" pitchFamily="34" charset="0"/>
              </a:rPr>
              <a:t>Test je v podstatě prováděn na diferencích skupin, nikoliv na jejich původních datech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6372225" y="1412875"/>
          <a:ext cx="2149475" cy="2232025"/>
        </p:xfrm>
        <a:graphic>
          <a:graphicData uri="http://schemas.openxmlformats.org/presentationml/2006/ole">
            <p:oleObj spid="_x0000_s3074" r:id="rId4" imgW="2950000" imgH="3070000" progId="">
              <p:embed/>
            </p:oleObj>
          </a:graphicData>
        </a:graphic>
      </p:graphicFrame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703763"/>
            <a:ext cx="2736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Statistické testy a normalita dat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1484313"/>
            <a:ext cx="8650287" cy="5545137"/>
          </a:xfrm>
        </p:spPr>
        <p:txBody>
          <a:bodyPr/>
          <a:lstStyle/>
          <a:p>
            <a:pPr eaLnBrk="1" hangingPunct="1"/>
            <a:r>
              <a:rPr lang="cs-CZ" sz="1600" b="1" smtClean="0"/>
              <a:t>Normalita dat je jedním z předpokladů tzv. parametrických testů (testů založených na předpokladu nějakého rozložení) – např. </a:t>
            </a:r>
            <a:r>
              <a:rPr lang="cs-CZ" sz="1600" i="1" smtClean="0"/>
              <a:t>t</a:t>
            </a:r>
            <a:r>
              <a:rPr lang="cs-CZ" sz="1600" smtClean="0"/>
              <a:t>-testy</a:t>
            </a:r>
          </a:p>
          <a:p>
            <a:pPr eaLnBrk="1" hangingPunct="1"/>
            <a:r>
              <a:rPr lang="cs-CZ" sz="1600" b="1" smtClean="0"/>
              <a:t>Pokud data nejsou normální, neodpovídají ani modelovému rozložení, které je použito pro výpočet (</a:t>
            </a:r>
            <a:r>
              <a:rPr lang="cs-CZ" sz="1600" b="1" i="1" smtClean="0"/>
              <a:t>t</a:t>
            </a:r>
            <a:r>
              <a:rPr lang="cs-CZ" sz="1600" b="1" smtClean="0"/>
              <a:t>-rozložení) a test tak může lhát</a:t>
            </a:r>
          </a:p>
          <a:p>
            <a:pPr eaLnBrk="1" hangingPunct="1"/>
            <a:endParaRPr lang="cs-CZ" sz="1600" b="1" smtClean="0"/>
          </a:p>
          <a:p>
            <a:pPr eaLnBrk="1" hangingPunct="1"/>
            <a:r>
              <a:rPr lang="cs-CZ" sz="1600" b="1" smtClean="0"/>
              <a:t>Řešením je tedy:</a:t>
            </a:r>
          </a:p>
          <a:p>
            <a:pPr lvl="1" eaLnBrk="1" hangingPunct="1"/>
            <a:r>
              <a:rPr lang="cs-CZ" sz="1500" smtClean="0"/>
              <a:t>Transformace dat</a:t>
            </a:r>
            <a:r>
              <a:rPr lang="cs-CZ" sz="1500" b="1" smtClean="0"/>
              <a:t> za účelem dosažení normality jejich rozložení</a:t>
            </a:r>
          </a:p>
          <a:p>
            <a:pPr lvl="1" eaLnBrk="1" hangingPunct="1"/>
            <a:r>
              <a:rPr lang="cs-CZ" sz="1500" smtClean="0"/>
              <a:t>Neparametrické testy</a:t>
            </a:r>
            <a:r>
              <a:rPr lang="cs-CZ" sz="1500" b="1" smtClean="0"/>
              <a:t> – tyto testy nemají žádné předpoklady o rozložení dat</a:t>
            </a:r>
          </a:p>
        </p:txBody>
      </p:sp>
      <p:graphicFrame>
        <p:nvGraphicFramePr>
          <p:cNvPr id="637956" name="Group 4"/>
          <p:cNvGraphicFramePr>
            <a:graphicFrameLocks noGrp="1"/>
          </p:cNvGraphicFramePr>
          <p:nvPr/>
        </p:nvGraphicFramePr>
        <p:xfrm>
          <a:off x="611188" y="3954463"/>
          <a:ext cx="8353425" cy="1963739"/>
        </p:xfrm>
        <a:graphic>
          <a:graphicData uri="http://schemas.openxmlformats.org/drawingml/2006/table">
            <a:tbl>
              <a:tblPr/>
              <a:tblGrid>
                <a:gridCol w="2957512"/>
                <a:gridCol w="2532063"/>
                <a:gridCol w="2863850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Typ srovnání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Neparametrický test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DD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Mann Whitney 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stealth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 skupiny dat 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Párový t-test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Wilcoxon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test, znaménkový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Více skupin nepárově: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ANOVA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Kruskal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Wallis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test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Korelace: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Pearsonův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Spearmanův koeficient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Testy normality</a:t>
            </a:r>
          </a:p>
        </p:txBody>
      </p:sp>
      <p:sp>
        <p:nvSpPr>
          <p:cNvPr id="4101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493838"/>
            <a:ext cx="8534400" cy="4598987"/>
          </a:xfrm>
        </p:spPr>
        <p:txBody>
          <a:bodyPr/>
          <a:lstStyle/>
          <a:p>
            <a:r>
              <a:rPr lang="cs-CZ" sz="1400" smtClean="0"/>
              <a:t>Testy normality pracují s nulovou hypotézou, že není rozdíl mezi zpracovávaným rozložením a normálním rozložením. Vždy je ovšem dobré prohlédnout si i histogram, protože některé odchylky od normality, např. bimodalitu některé testy neodhalí.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79388" y="2708275"/>
          <a:ext cx="3600450" cy="2876550"/>
        </p:xfrm>
        <a:graphic>
          <a:graphicData uri="http://schemas.openxmlformats.org/presentationml/2006/ole">
            <p:oleObj spid="_x0000_s4098" name="Graph" r:id="rId3" imgW="3599815" imgH="2879725" progId="STATISTICA.Graph">
              <p:embed/>
            </p:oleObj>
          </a:graphicData>
        </a:graphic>
      </p:graphicFrame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779838" y="2178406"/>
            <a:ext cx="5256212" cy="399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 dirty="0">
                <a:latin typeface="Calibri" pitchFamily="34" charset="0"/>
              </a:rPr>
              <a:t>Test dobré shody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</a:rPr>
              <a:t>V testu dobré shody jsou data rozdělena do kategorií (obdobně jako při tvorbě histogramu), tyto intervaly jsou normalizovány (převedeny na normální rozložení) a podle obecných vzorců normálního rozložení jsou k nim dopočítány očekávané hodnoty v intervalech, pokud by rozložení bylo normální. Pozorované normalizované četnosti jsou poté srovnány s očekávanými četnostmi pomocí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</a:t>
            </a:r>
            <a:r>
              <a:rPr lang="cs-CZ" sz="1200" b="0" i="0" dirty="0">
                <a:latin typeface="Calibri" pitchFamily="34" charset="0"/>
              </a:rPr>
              <a:t>2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testu dobré shody. Test dává dobré výsledky, ale je náročný na n, tedy množství dat, aby bylo možné vytvořit dostatečný počet tříd hodnot.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 dirty="0" err="1">
                <a:latin typeface="Calibri" pitchFamily="34" charset="0"/>
                <a:sym typeface="Symbol" pitchFamily="18" charset="2"/>
              </a:rPr>
              <a:t>Kolgomorov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 </a:t>
            </a:r>
            <a:r>
              <a:rPr lang="cs-CZ" sz="1400" i="0" dirty="0" err="1">
                <a:latin typeface="Calibri" pitchFamily="34" charset="0"/>
                <a:sym typeface="Symbol" pitchFamily="18" charset="2"/>
              </a:rPr>
              <a:t>Smirnov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 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Tento test je často používán, dokáže dobře najít odlehlé hodnoty, ale počítá spíše se symetrií hodnot než přímo s normalitou. 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pro srovnání rozdílu dvou rozložení. Je založen na zjištění rozdílu mezi reálným kumulativním rozložením (vzorek) a teoretickým kumulativním rozložením</a:t>
            </a:r>
            <a:r>
              <a:rPr lang="cs-CZ" sz="1200" b="0" i="0" dirty="0" smtClean="0">
                <a:latin typeface="Calibri" pitchFamily="34" charset="0"/>
                <a:sym typeface="Symbol" pitchFamily="18" charset="2"/>
              </a:rPr>
              <a:t>.  Pro testování normálního rozložení, </a:t>
            </a:r>
            <a:r>
              <a:rPr lang="cs-CZ" sz="1200" b="0" i="0" dirty="0" err="1" smtClean="0">
                <a:latin typeface="Calibri" pitchFamily="34" charset="0"/>
                <a:sym typeface="Symbol" pitchFamily="18" charset="2"/>
              </a:rPr>
              <a:t>ak</a:t>
            </a:r>
            <a:r>
              <a:rPr lang="cs-CZ" sz="1200" b="0" i="0" dirty="0" smtClean="0">
                <a:latin typeface="Calibri" pitchFamily="34" charset="0"/>
                <a:sym typeface="Symbol" pitchFamily="18" charset="2"/>
              </a:rPr>
              <a:t> odhadujeme parametry z výběru, se používá modifikace 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–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test.</a:t>
            </a:r>
            <a:endParaRPr lang="cs-CZ" sz="1200" i="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sz="1400" i="0" dirty="0" err="1">
                <a:latin typeface="Calibri" pitchFamily="34" charset="0"/>
                <a:sym typeface="Symbol" pitchFamily="18" charset="2"/>
              </a:rPr>
              <a:t>Shapiro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-</a:t>
            </a:r>
            <a:r>
              <a:rPr lang="cs-CZ" sz="1400" i="0" dirty="0" err="1">
                <a:latin typeface="Calibri" pitchFamily="34" charset="0"/>
                <a:sym typeface="Symbol" pitchFamily="18" charset="2"/>
              </a:rPr>
              <a:t>Wilk</a:t>
            </a:r>
            <a:r>
              <a:rPr lang="cs-CZ" sz="1400" i="0" dirty="0">
                <a:latin typeface="Calibri" pitchFamily="34" charset="0"/>
                <a:sym typeface="Symbol" pitchFamily="18" charset="2"/>
              </a:rPr>
              <a:t>`s test</a:t>
            </a:r>
          </a:p>
          <a:p>
            <a:pPr>
              <a:spcBef>
                <a:spcPct val="20000"/>
              </a:spcBef>
            </a:pPr>
            <a:r>
              <a:rPr lang="cs-CZ" sz="1200" b="0" i="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200" b="0" i="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200" b="0" i="0" dirty="0">
                <a:latin typeface="Calibri" pitchFamily="34" charset="0"/>
                <a:sym typeface="Symbol" pitchFamily="18" charset="2"/>
              </a:rPr>
              <a:t> test použitelný i při velmi malých n (10) s dobrou sílou testu, zvláště ve srovnání s alternativními typy testů, je zaměřen na testování symetrie.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Šikmost a špičatost jako testy normality</a:t>
            </a:r>
          </a:p>
        </p:txBody>
      </p:sp>
      <p:sp>
        <p:nvSpPr>
          <p:cNvPr id="512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1900" smtClean="0"/>
              <a:t>Parametry normálního rozložení, skewness a kurtosis mohou být využity pro testování normality, ale pouze pro velké vzorky (šikmost – 100, špičatost – 500).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103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268538" y="2265363"/>
          <a:ext cx="4248150" cy="3994150"/>
        </p:xfrm>
        <a:graphic>
          <a:graphicData uri="http://schemas.openxmlformats.org/presentationml/2006/ole">
            <p:oleObj spid="_x0000_s5122" r:id="rId3" imgW="10190000" imgH="9590000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Shapiro-Wilksov</a:t>
            </a:r>
            <a:r>
              <a:rPr lang="sk-SK" dirty="0" smtClean="0"/>
              <a:t> test (S-W test)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H0: náhodný výber pochádza z normálneho rozloženia</a:t>
            </a:r>
          </a:p>
          <a:p>
            <a:r>
              <a:rPr lang="sk-SK" dirty="0" smtClean="0"/>
              <a:t>Testová štatistika </a:t>
            </a:r>
          </a:p>
          <a:p>
            <a:endParaRPr lang="sk-SK" dirty="0" smtClean="0"/>
          </a:p>
          <a:p>
            <a:r>
              <a:rPr lang="sk-SK" dirty="0" err="1" smtClean="0"/>
              <a:t>a</a:t>
            </a:r>
            <a:r>
              <a:rPr lang="sk-SK" baseline="-25000" dirty="0" err="1" smtClean="0"/>
              <a:t>i</a:t>
            </a:r>
            <a:r>
              <a:rPr lang="sk-SK" dirty="0" smtClean="0"/>
              <a:t> – váhy odvodené od stredných hodnôt a rozptylov náhodného výberu z rozloženia N(0,1)</a:t>
            </a:r>
          </a:p>
          <a:p>
            <a:r>
              <a:rPr lang="sk-SK" dirty="0" smtClean="0"/>
              <a:t>Hodnota W určuje podobnosť s normálnym rozložením</a:t>
            </a:r>
          </a:p>
          <a:p>
            <a:r>
              <a:rPr lang="sk-SK" dirty="0" smtClean="0"/>
              <a:t>Čím je W bližšie k 1, tým je zhoda väčšia</a:t>
            </a:r>
          </a:p>
          <a:p>
            <a:r>
              <a:rPr lang="sk-SK" dirty="0" smtClean="0"/>
              <a:t>Rozhodujeme sa na základe </a:t>
            </a:r>
            <a:r>
              <a:rPr lang="sk-SK" dirty="0" err="1" smtClean="0"/>
              <a:t>p-hodnoty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171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 rot="-5400000">
            <a:off x="3727450" y="3040063"/>
            <a:ext cx="199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0"/>
              <a:t>Cumulative percent</a:t>
            </a:r>
            <a:endParaRPr lang="cs-CZ" sz="1400" i="0">
              <a:cs typeface="Times New Roman" pitchFamily="18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 rot="-5400000">
            <a:off x="-681037" y="3040063"/>
            <a:ext cx="199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i="0"/>
              <a:t>Cumulative percent</a:t>
            </a:r>
            <a:endParaRPr lang="cs-CZ" sz="1400" i="0">
              <a:cs typeface="Times New Roman" pitchFamily="18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295400" y="1536700"/>
            <a:ext cx="3048000" cy="3667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i="0">
                <a:solidFill>
                  <a:schemeClr val="bg1"/>
                </a:solidFill>
              </a:rPr>
              <a:t>Normal Probability Plot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791200" y="1536700"/>
            <a:ext cx="2895600" cy="3667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i="0" dirty="0" err="1">
                <a:solidFill>
                  <a:schemeClr val="bg1"/>
                </a:solidFill>
              </a:rPr>
              <a:t>Normal</a:t>
            </a:r>
            <a:r>
              <a:rPr lang="cs-CZ" i="0" dirty="0">
                <a:solidFill>
                  <a:schemeClr val="bg1"/>
                </a:solidFill>
              </a:rPr>
              <a:t> Probability Plot</a:t>
            </a:r>
          </a:p>
        </p:txBody>
      </p:sp>
      <p:grpSp>
        <p:nvGrpSpPr>
          <p:cNvPr id="34823" name="Group 6"/>
          <p:cNvGrpSpPr>
            <a:grpSpLocks/>
          </p:cNvGrpSpPr>
          <p:nvPr/>
        </p:nvGrpSpPr>
        <p:grpSpPr bwMode="auto">
          <a:xfrm>
            <a:off x="574675" y="2222500"/>
            <a:ext cx="3905250" cy="4159250"/>
            <a:chOff x="362" y="1073"/>
            <a:chExt cx="2460" cy="2620"/>
          </a:xfrm>
        </p:grpSpPr>
        <p:sp>
          <p:nvSpPr>
            <p:cNvPr id="34884" name="Line 7"/>
            <p:cNvSpPr>
              <a:spLocks noChangeShapeType="1"/>
            </p:cNvSpPr>
            <p:nvPr/>
          </p:nvSpPr>
          <p:spPr bwMode="auto">
            <a:xfrm flipH="1">
              <a:off x="614" y="1073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5" name="Line 8"/>
            <p:cNvSpPr>
              <a:spLocks noChangeShapeType="1"/>
            </p:cNvSpPr>
            <p:nvPr/>
          </p:nvSpPr>
          <p:spPr bwMode="auto">
            <a:xfrm>
              <a:off x="578" y="32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6" name="Line 9"/>
            <p:cNvSpPr>
              <a:spLocks noChangeShapeType="1"/>
            </p:cNvSpPr>
            <p:nvPr/>
          </p:nvSpPr>
          <p:spPr bwMode="auto">
            <a:xfrm>
              <a:off x="571" y="27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7" name="Line 10"/>
            <p:cNvSpPr>
              <a:spLocks noChangeShapeType="1"/>
            </p:cNvSpPr>
            <p:nvPr/>
          </p:nvSpPr>
          <p:spPr bwMode="auto">
            <a:xfrm flipV="1">
              <a:off x="602" y="327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8" name="Rectangle 11"/>
            <p:cNvSpPr>
              <a:spLocks noChangeArrowheads="1"/>
            </p:cNvSpPr>
            <p:nvPr/>
          </p:nvSpPr>
          <p:spPr bwMode="auto">
            <a:xfrm>
              <a:off x="484" y="267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4889" name="Rectangle 12"/>
            <p:cNvSpPr>
              <a:spLocks noChangeArrowheads="1"/>
            </p:cNvSpPr>
            <p:nvPr/>
          </p:nvSpPr>
          <p:spPr bwMode="auto">
            <a:xfrm>
              <a:off x="435" y="2413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34890" name="Rectangle 13"/>
            <p:cNvSpPr>
              <a:spLocks noChangeArrowheads="1"/>
            </p:cNvSpPr>
            <p:nvPr/>
          </p:nvSpPr>
          <p:spPr bwMode="auto">
            <a:xfrm>
              <a:off x="435" y="1867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80</a:t>
              </a:r>
              <a:endParaRPr lang="cs-CZ" sz="1200" i="0"/>
            </a:p>
          </p:txBody>
        </p:sp>
        <p:sp>
          <p:nvSpPr>
            <p:cNvPr id="34891" name="Line 14"/>
            <p:cNvSpPr>
              <a:spLocks noChangeShapeType="1"/>
            </p:cNvSpPr>
            <p:nvPr/>
          </p:nvSpPr>
          <p:spPr bwMode="auto">
            <a:xfrm>
              <a:off x="559" y="3010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2" name="Rectangle 15"/>
            <p:cNvSpPr>
              <a:spLocks noChangeArrowheads="1"/>
            </p:cNvSpPr>
            <p:nvPr/>
          </p:nvSpPr>
          <p:spPr bwMode="auto">
            <a:xfrm>
              <a:off x="484" y="2963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</a:t>
              </a:r>
              <a:endParaRPr lang="cs-CZ" sz="1200" i="0"/>
            </a:p>
          </p:txBody>
        </p:sp>
        <p:sp>
          <p:nvSpPr>
            <p:cNvPr id="34893" name="Line 16"/>
            <p:cNvSpPr>
              <a:spLocks noChangeShapeType="1"/>
            </p:cNvSpPr>
            <p:nvPr/>
          </p:nvSpPr>
          <p:spPr bwMode="auto">
            <a:xfrm>
              <a:off x="560" y="142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4" name="Rectangle 17"/>
            <p:cNvSpPr>
              <a:spLocks noChangeArrowheads="1"/>
            </p:cNvSpPr>
            <p:nvPr/>
          </p:nvSpPr>
          <p:spPr bwMode="auto">
            <a:xfrm>
              <a:off x="435" y="1375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</a:t>
              </a:r>
              <a:endParaRPr lang="cs-CZ" sz="1200" i="0"/>
            </a:p>
          </p:txBody>
        </p:sp>
        <p:sp>
          <p:nvSpPr>
            <p:cNvPr id="34895" name="Rectangle 18"/>
            <p:cNvSpPr>
              <a:spLocks noChangeArrowheads="1"/>
            </p:cNvSpPr>
            <p:nvPr/>
          </p:nvSpPr>
          <p:spPr bwMode="auto">
            <a:xfrm>
              <a:off x="435" y="212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50</a:t>
              </a:r>
              <a:endParaRPr lang="cs-CZ" sz="1200" i="0"/>
            </a:p>
          </p:txBody>
        </p:sp>
        <p:sp>
          <p:nvSpPr>
            <p:cNvPr id="34896" name="Line 19"/>
            <p:cNvSpPr>
              <a:spLocks noChangeShapeType="1"/>
            </p:cNvSpPr>
            <p:nvPr/>
          </p:nvSpPr>
          <p:spPr bwMode="auto">
            <a:xfrm>
              <a:off x="560" y="166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7" name="Rectangle 20"/>
            <p:cNvSpPr>
              <a:spLocks noChangeArrowheads="1"/>
            </p:cNvSpPr>
            <p:nvPr/>
          </p:nvSpPr>
          <p:spPr bwMode="auto">
            <a:xfrm>
              <a:off x="435" y="161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95</a:t>
              </a:r>
              <a:endParaRPr lang="cs-CZ" sz="1200" i="0"/>
            </a:p>
          </p:txBody>
        </p:sp>
        <p:sp>
          <p:nvSpPr>
            <p:cNvPr id="34898" name="Line 21"/>
            <p:cNvSpPr>
              <a:spLocks noChangeShapeType="1"/>
            </p:cNvSpPr>
            <p:nvPr/>
          </p:nvSpPr>
          <p:spPr bwMode="auto">
            <a:xfrm>
              <a:off x="561" y="247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99" name="Line 22"/>
            <p:cNvSpPr>
              <a:spLocks noChangeShapeType="1"/>
            </p:cNvSpPr>
            <p:nvPr/>
          </p:nvSpPr>
          <p:spPr bwMode="auto">
            <a:xfrm>
              <a:off x="578" y="327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0" name="Line 23"/>
            <p:cNvSpPr>
              <a:spLocks noChangeShapeType="1"/>
            </p:cNvSpPr>
            <p:nvPr/>
          </p:nvSpPr>
          <p:spPr bwMode="auto">
            <a:xfrm flipV="1">
              <a:off x="566" y="3281"/>
              <a:ext cx="2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1" name="Line 24"/>
            <p:cNvSpPr>
              <a:spLocks noChangeShapeType="1"/>
            </p:cNvSpPr>
            <p:nvPr/>
          </p:nvSpPr>
          <p:spPr bwMode="auto">
            <a:xfrm flipV="1">
              <a:off x="602" y="327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2" name="Line 25"/>
            <p:cNvSpPr>
              <a:spLocks noChangeShapeType="1"/>
            </p:cNvSpPr>
            <p:nvPr/>
          </p:nvSpPr>
          <p:spPr bwMode="auto">
            <a:xfrm flipV="1">
              <a:off x="610" y="3271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3" name="Line 26"/>
            <p:cNvSpPr>
              <a:spLocks noChangeShapeType="1"/>
            </p:cNvSpPr>
            <p:nvPr/>
          </p:nvSpPr>
          <p:spPr bwMode="auto">
            <a:xfrm flipV="1">
              <a:off x="1057" y="327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4" name="Line 27"/>
            <p:cNvSpPr>
              <a:spLocks noChangeShapeType="1"/>
            </p:cNvSpPr>
            <p:nvPr/>
          </p:nvSpPr>
          <p:spPr bwMode="auto">
            <a:xfrm flipV="1">
              <a:off x="1594" y="3280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5" name="Line 28"/>
            <p:cNvSpPr>
              <a:spLocks noChangeShapeType="1"/>
            </p:cNvSpPr>
            <p:nvPr/>
          </p:nvSpPr>
          <p:spPr bwMode="auto">
            <a:xfrm flipV="1">
              <a:off x="2119" y="3280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06" name="Rectangle 29"/>
            <p:cNvSpPr>
              <a:spLocks noChangeArrowheads="1"/>
            </p:cNvSpPr>
            <p:nvPr/>
          </p:nvSpPr>
          <p:spPr bwMode="auto">
            <a:xfrm>
              <a:off x="411" y="318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0,1</a:t>
              </a:r>
              <a:endParaRPr lang="cs-CZ" sz="1200" i="0"/>
            </a:p>
          </p:txBody>
        </p:sp>
        <p:sp>
          <p:nvSpPr>
            <p:cNvPr id="34907" name="Rectangle 30"/>
            <p:cNvSpPr>
              <a:spLocks noChangeArrowheads="1"/>
            </p:cNvSpPr>
            <p:nvPr/>
          </p:nvSpPr>
          <p:spPr bwMode="auto">
            <a:xfrm>
              <a:off x="583" y="336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</a:t>
              </a:r>
              <a:endParaRPr lang="cs-CZ" sz="1200" i="0"/>
            </a:p>
          </p:txBody>
        </p:sp>
        <p:sp>
          <p:nvSpPr>
            <p:cNvPr id="34908" name="Rectangle 31"/>
            <p:cNvSpPr>
              <a:spLocks noChangeArrowheads="1"/>
            </p:cNvSpPr>
            <p:nvPr/>
          </p:nvSpPr>
          <p:spPr bwMode="auto">
            <a:xfrm>
              <a:off x="1007" y="336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34909" name="Rectangle 32"/>
            <p:cNvSpPr>
              <a:spLocks noChangeArrowheads="1"/>
            </p:cNvSpPr>
            <p:nvPr/>
          </p:nvSpPr>
          <p:spPr bwMode="auto">
            <a:xfrm>
              <a:off x="1539" y="3377"/>
              <a:ext cx="13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40</a:t>
              </a:r>
            </a:p>
            <a:p>
              <a:pPr algn="ctr">
                <a:spcBef>
                  <a:spcPct val="50000"/>
                </a:spcBef>
              </a:pPr>
              <a:r>
                <a:rPr lang="cs-CZ" sz="1400" i="0">
                  <a:solidFill>
                    <a:srgbClr val="000000"/>
                  </a:solidFill>
                </a:rPr>
                <a:t>Zn</a:t>
              </a:r>
              <a:endParaRPr lang="cs-CZ" sz="1400" i="0"/>
            </a:p>
          </p:txBody>
        </p:sp>
        <p:sp>
          <p:nvSpPr>
            <p:cNvPr id="34910" name="Rectangle 33"/>
            <p:cNvSpPr>
              <a:spLocks noChangeArrowheads="1"/>
            </p:cNvSpPr>
            <p:nvPr/>
          </p:nvSpPr>
          <p:spPr bwMode="auto">
            <a:xfrm>
              <a:off x="2063" y="336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60</a:t>
              </a:r>
              <a:endParaRPr lang="cs-CZ" sz="1200" i="0"/>
            </a:p>
          </p:txBody>
        </p:sp>
        <p:sp>
          <p:nvSpPr>
            <p:cNvPr id="34911" name="Line 34"/>
            <p:cNvSpPr>
              <a:spLocks noChangeShapeType="1"/>
            </p:cNvSpPr>
            <p:nvPr/>
          </p:nvSpPr>
          <p:spPr bwMode="auto">
            <a:xfrm>
              <a:off x="560" y="119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12" name="Rectangle 35"/>
            <p:cNvSpPr>
              <a:spLocks noChangeArrowheads="1"/>
            </p:cNvSpPr>
            <p:nvPr/>
          </p:nvSpPr>
          <p:spPr bwMode="auto">
            <a:xfrm>
              <a:off x="362" y="1143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99,9</a:t>
              </a:r>
              <a:endParaRPr lang="cs-CZ" sz="1200" i="0"/>
            </a:p>
          </p:txBody>
        </p:sp>
        <p:sp>
          <p:nvSpPr>
            <p:cNvPr id="34913" name="Line 36"/>
            <p:cNvSpPr>
              <a:spLocks noChangeShapeType="1"/>
            </p:cNvSpPr>
            <p:nvPr/>
          </p:nvSpPr>
          <p:spPr bwMode="auto">
            <a:xfrm flipV="1">
              <a:off x="672" y="1200"/>
              <a:ext cx="1728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34914" name="AutoShape 37"/>
            <p:cNvSpPr>
              <a:spLocks noChangeArrowheads="1"/>
            </p:cNvSpPr>
            <p:nvPr/>
          </p:nvSpPr>
          <p:spPr bwMode="auto">
            <a:xfrm>
              <a:off x="816" y="288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15" name="Line 38"/>
            <p:cNvSpPr>
              <a:spLocks noChangeShapeType="1"/>
            </p:cNvSpPr>
            <p:nvPr/>
          </p:nvSpPr>
          <p:spPr bwMode="auto">
            <a:xfrm flipV="1">
              <a:off x="2618" y="3280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16" name="Rectangle 39"/>
            <p:cNvSpPr>
              <a:spLocks noChangeArrowheads="1"/>
            </p:cNvSpPr>
            <p:nvPr/>
          </p:nvSpPr>
          <p:spPr bwMode="auto">
            <a:xfrm>
              <a:off x="2562" y="336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80</a:t>
              </a:r>
              <a:endParaRPr lang="cs-CZ" sz="1200" i="0"/>
            </a:p>
          </p:txBody>
        </p:sp>
        <p:sp>
          <p:nvSpPr>
            <p:cNvPr id="34917" name="AutoShape 40"/>
            <p:cNvSpPr>
              <a:spLocks noChangeArrowheads="1"/>
            </p:cNvSpPr>
            <p:nvPr/>
          </p:nvSpPr>
          <p:spPr bwMode="auto">
            <a:xfrm>
              <a:off x="885" y="273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18" name="AutoShape 41"/>
            <p:cNvSpPr>
              <a:spLocks noChangeArrowheads="1"/>
            </p:cNvSpPr>
            <p:nvPr/>
          </p:nvSpPr>
          <p:spPr bwMode="auto">
            <a:xfrm>
              <a:off x="885" y="257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19" name="AutoShape 42"/>
            <p:cNvSpPr>
              <a:spLocks noChangeArrowheads="1"/>
            </p:cNvSpPr>
            <p:nvPr/>
          </p:nvSpPr>
          <p:spPr bwMode="auto">
            <a:xfrm>
              <a:off x="893" y="2433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0" name="AutoShape 43"/>
            <p:cNvSpPr>
              <a:spLocks noChangeArrowheads="1"/>
            </p:cNvSpPr>
            <p:nvPr/>
          </p:nvSpPr>
          <p:spPr bwMode="auto">
            <a:xfrm>
              <a:off x="893" y="2313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1" name="AutoShape 44"/>
            <p:cNvSpPr>
              <a:spLocks noChangeArrowheads="1"/>
            </p:cNvSpPr>
            <p:nvPr/>
          </p:nvSpPr>
          <p:spPr bwMode="auto">
            <a:xfrm>
              <a:off x="962" y="2261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2" name="AutoShape 45"/>
            <p:cNvSpPr>
              <a:spLocks noChangeArrowheads="1"/>
            </p:cNvSpPr>
            <p:nvPr/>
          </p:nvSpPr>
          <p:spPr bwMode="auto">
            <a:xfrm>
              <a:off x="919" y="220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3" name="AutoShape 46"/>
            <p:cNvSpPr>
              <a:spLocks noChangeArrowheads="1"/>
            </p:cNvSpPr>
            <p:nvPr/>
          </p:nvSpPr>
          <p:spPr bwMode="auto">
            <a:xfrm>
              <a:off x="927" y="216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4" name="AutoShape 47"/>
            <p:cNvSpPr>
              <a:spLocks noChangeArrowheads="1"/>
            </p:cNvSpPr>
            <p:nvPr/>
          </p:nvSpPr>
          <p:spPr bwMode="auto">
            <a:xfrm>
              <a:off x="970" y="211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5" name="AutoShape 48"/>
            <p:cNvSpPr>
              <a:spLocks noChangeArrowheads="1"/>
            </p:cNvSpPr>
            <p:nvPr/>
          </p:nvSpPr>
          <p:spPr bwMode="auto">
            <a:xfrm>
              <a:off x="960" y="206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6" name="AutoShape 49"/>
            <p:cNvSpPr>
              <a:spLocks noChangeArrowheads="1"/>
            </p:cNvSpPr>
            <p:nvPr/>
          </p:nvSpPr>
          <p:spPr bwMode="auto">
            <a:xfrm>
              <a:off x="1017" y="1959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7" name="AutoShape 50"/>
            <p:cNvSpPr>
              <a:spLocks noChangeArrowheads="1"/>
            </p:cNvSpPr>
            <p:nvPr/>
          </p:nvSpPr>
          <p:spPr bwMode="auto">
            <a:xfrm>
              <a:off x="1077" y="192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8" name="AutoShape 51"/>
            <p:cNvSpPr>
              <a:spLocks noChangeArrowheads="1"/>
            </p:cNvSpPr>
            <p:nvPr/>
          </p:nvSpPr>
          <p:spPr bwMode="auto">
            <a:xfrm>
              <a:off x="969" y="2016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29" name="AutoShape 52"/>
            <p:cNvSpPr>
              <a:spLocks noChangeArrowheads="1"/>
            </p:cNvSpPr>
            <p:nvPr/>
          </p:nvSpPr>
          <p:spPr bwMode="auto">
            <a:xfrm>
              <a:off x="1149" y="172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0" name="AutoShape 53"/>
            <p:cNvSpPr>
              <a:spLocks noChangeArrowheads="1"/>
            </p:cNvSpPr>
            <p:nvPr/>
          </p:nvSpPr>
          <p:spPr bwMode="auto">
            <a:xfrm>
              <a:off x="1107" y="1833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1" name="AutoShape 54"/>
            <p:cNvSpPr>
              <a:spLocks noChangeArrowheads="1"/>
            </p:cNvSpPr>
            <p:nvPr/>
          </p:nvSpPr>
          <p:spPr bwMode="auto">
            <a:xfrm>
              <a:off x="1488" y="172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2" name="AutoShape 55"/>
            <p:cNvSpPr>
              <a:spLocks noChangeArrowheads="1"/>
            </p:cNvSpPr>
            <p:nvPr/>
          </p:nvSpPr>
          <p:spPr bwMode="auto">
            <a:xfrm>
              <a:off x="2256" y="172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3" name="AutoShape 56"/>
            <p:cNvSpPr>
              <a:spLocks noChangeArrowheads="1"/>
            </p:cNvSpPr>
            <p:nvPr/>
          </p:nvSpPr>
          <p:spPr bwMode="auto">
            <a:xfrm>
              <a:off x="2282" y="147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934" name="Line 57"/>
            <p:cNvSpPr>
              <a:spLocks noChangeShapeType="1"/>
            </p:cNvSpPr>
            <p:nvPr/>
          </p:nvSpPr>
          <p:spPr bwMode="auto">
            <a:xfrm>
              <a:off x="560" y="1922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35" name="Line 58"/>
            <p:cNvSpPr>
              <a:spLocks noChangeShapeType="1"/>
            </p:cNvSpPr>
            <p:nvPr/>
          </p:nvSpPr>
          <p:spPr bwMode="auto">
            <a:xfrm>
              <a:off x="552" y="218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936" name="Line 59"/>
            <p:cNvSpPr>
              <a:spLocks noChangeShapeType="1"/>
            </p:cNvSpPr>
            <p:nvPr/>
          </p:nvSpPr>
          <p:spPr bwMode="auto">
            <a:xfrm>
              <a:off x="559" y="3251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34824" name="Group 60"/>
          <p:cNvGrpSpPr>
            <a:grpSpLocks/>
          </p:cNvGrpSpPr>
          <p:nvPr/>
        </p:nvGrpSpPr>
        <p:grpSpPr bwMode="auto">
          <a:xfrm>
            <a:off x="5010150" y="2195513"/>
            <a:ext cx="3905250" cy="4159250"/>
            <a:chOff x="3156" y="1056"/>
            <a:chExt cx="2460" cy="2620"/>
          </a:xfrm>
        </p:grpSpPr>
        <p:sp>
          <p:nvSpPr>
            <p:cNvPr id="34826" name="Line 61"/>
            <p:cNvSpPr>
              <a:spLocks noChangeShapeType="1"/>
            </p:cNvSpPr>
            <p:nvPr/>
          </p:nvSpPr>
          <p:spPr bwMode="auto">
            <a:xfrm flipH="1">
              <a:off x="3408" y="1056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27" name="Line 62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28" name="Line 63"/>
            <p:cNvSpPr>
              <a:spLocks noChangeShapeType="1"/>
            </p:cNvSpPr>
            <p:nvPr/>
          </p:nvSpPr>
          <p:spPr bwMode="auto">
            <a:xfrm>
              <a:off x="3365" y="27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29" name="Line 64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0" name="Rectangle 65"/>
            <p:cNvSpPr>
              <a:spLocks noChangeArrowheads="1"/>
            </p:cNvSpPr>
            <p:nvPr/>
          </p:nvSpPr>
          <p:spPr bwMode="auto">
            <a:xfrm>
              <a:off x="3278" y="265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4831" name="Rectangle 66"/>
            <p:cNvSpPr>
              <a:spLocks noChangeArrowheads="1"/>
            </p:cNvSpPr>
            <p:nvPr/>
          </p:nvSpPr>
          <p:spPr bwMode="auto">
            <a:xfrm>
              <a:off x="3229" y="239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34832" name="Rectangle 67"/>
            <p:cNvSpPr>
              <a:spLocks noChangeArrowheads="1"/>
            </p:cNvSpPr>
            <p:nvPr/>
          </p:nvSpPr>
          <p:spPr bwMode="auto">
            <a:xfrm>
              <a:off x="3229" y="185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80</a:t>
              </a:r>
              <a:endParaRPr lang="cs-CZ" sz="1200" i="0"/>
            </a:p>
          </p:txBody>
        </p:sp>
        <p:sp>
          <p:nvSpPr>
            <p:cNvPr id="34833" name="Line 68"/>
            <p:cNvSpPr>
              <a:spLocks noChangeShapeType="1"/>
            </p:cNvSpPr>
            <p:nvPr/>
          </p:nvSpPr>
          <p:spPr bwMode="auto">
            <a:xfrm>
              <a:off x="3353" y="29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4" name="Rectangle 69"/>
            <p:cNvSpPr>
              <a:spLocks noChangeArrowheads="1"/>
            </p:cNvSpPr>
            <p:nvPr/>
          </p:nvSpPr>
          <p:spPr bwMode="auto">
            <a:xfrm>
              <a:off x="3278" y="294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</a:t>
              </a:r>
              <a:endParaRPr lang="cs-CZ" sz="1200" i="0"/>
            </a:p>
          </p:txBody>
        </p:sp>
        <p:sp>
          <p:nvSpPr>
            <p:cNvPr id="34835" name="Line 70"/>
            <p:cNvSpPr>
              <a:spLocks noChangeShapeType="1"/>
            </p:cNvSpPr>
            <p:nvPr/>
          </p:nvSpPr>
          <p:spPr bwMode="auto">
            <a:xfrm>
              <a:off x="3354" y="140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6" name="Rectangle 71"/>
            <p:cNvSpPr>
              <a:spLocks noChangeArrowheads="1"/>
            </p:cNvSpPr>
            <p:nvPr/>
          </p:nvSpPr>
          <p:spPr bwMode="auto">
            <a:xfrm>
              <a:off x="3229" y="135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</a:t>
              </a:r>
              <a:endParaRPr lang="cs-CZ" sz="1200" i="0"/>
            </a:p>
          </p:txBody>
        </p:sp>
        <p:sp>
          <p:nvSpPr>
            <p:cNvPr id="34837" name="Rectangle 72"/>
            <p:cNvSpPr>
              <a:spLocks noChangeArrowheads="1"/>
            </p:cNvSpPr>
            <p:nvPr/>
          </p:nvSpPr>
          <p:spPr bwMode="auto">
            <a:xfrm>
              <a:off x="3229" y="210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50</a:t>
              </a:r>
              <a:endParaRPr lang="cs-CZ" sz="1200" i="0"/>
            </a:p>
          </p:txBody>
        </p:sp>
        <p:sp>
          <p:nvSpPr>
            <p:cNvPr id="34838" name="Line 73"/>
            <p:cNvSpPr>
              <a:spLocks noChangeShapeType="1"/>
            </p:cNvSpPr>
            <p:nvPr/>
          </p:nvSpPr>
          <p:spPr bwMode="auto">
            <a:xfrm>
              <a:off x="3354" y="16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39" name="Rectangle 74"/>
            <p:cNvSpPr>
              <a:spLocks noChangeArrowheads="1"/>
            </p:cNvSpPr>
            <p:nvPr/>
          </p:nvSpPr>
          <p:spPr bwMode="auto">
            <a:xfrm>
              <a:off x="3229" y="159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95</a:t>
              </a:r>
              <a:endParaRPr lang="cs-CZ" sz="1200" i="0"/>
            </a:p>
          </p:txBody>
        </p:sp>
        <p:sp>
          <p:nvSpPr>
            <p:cNvPr id="34840" name="Line 75"/>
            <p:cNvSpPr>
              <a:spLocks noChangeShapeType="1"/>
            </p:cNvSpPr>
            <p:nvPr/>
          </p:nvSpPr>
          <p:spPr bwMode="auto">
            <a:xfrm>
              <a:off x="3355" y="245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1" name="Line 76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2" name="Line 77"/>
            <p:cNvSpPr>
              <a:spLocks noChangeShapeType="1"/>
            </p:cNvSpPr>
            <p:nvPr/>
          </p:nvSpPr>
          <p:spPr bwMode="auto">
            <a:xfrm flipV="1">
              <a:off x="3360" y="3264"/>
              <a:ext cx="2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3" name="Line 78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4" name="Line 79"/>
            <p:cNvSpPr>
              <a:spLocks noChangeShapeType="1"/>
            </p:cNvSpPr>
            <p:nvPr/>
          </p:nvSpPr>
          <p:spPr bwMode="auto">
            <a:xfrm flipV="1">
              <a:off x="3404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5" name="Line 80"/>
            <p:cNvSpPr>
              <a:spLocks noChangeShapeType="1"/>
            </p:cNvSpPr>
            <p:nvPr/>
          </p:nvSpPr>
          <p:spPr bwMode="auto">
            <a:xfrm flipV="1">
              <a:off x="3750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6" name="Line 81"/>
            <p:cNvSpPr>
              <a:spLocks noChangeShapeType="1"/>
            </p:cNvSpPr>
            <p:nvPr/>
          </p:nvSpPr>
          <p:spPr bwMode="auto">
            <a:xfrm flipV="1">
              <a:off x="4096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7" name="Line 82"/>
            <p:cNvSpPr>
              <a:spLocks noChangeShapeType="1"/>
            </p:cNvSpPr>
            <p:nvPr/>
          </p:nvSpPr>
          <p:spPr bwMode="auto">
            <a:xfrm flipV="1">
              <a:off x="4441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8" name="Line 83"/>
            <p:cNvSpPr>
              <a:spLocks noChangeShapeType="1"/>
            </p:cNvSpPr>
            <p:nvPr/>
          </p:nvSpPr>
          <p:spPr bwMode="auto">
            <a:xfrm flipV="1">
              <a:off x="4787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49" name="Line 84"/>
            <p:cNvSpPr>
              <a:spLocks noChangeShapeType="1"/>
            </p:cNvSpPr>
            <p:nvPr/>
          </p:nvSpPr>
          <p:spPr bwMode="auto">
            <a:xfrm flipV="1">
              <a:off x="5133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50" name="Line 85"/>
            <p:cNvSpPr>
              <a:spLocks noChangeShapeType="1"/>
            </p:cNvSpPr>
            <p:nvPr/>
          </p:nvSpPr>
          <p:spPr bwMode="auto">
            <a:xfrm flipV="1">
              <a:off x="5454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51" name="Rectangle 86"/>
            <p:cNvSpPr>
              <a:spLocks noChangeArrowheads="1"/>
            </p:cNvSpPr>
            <p:nvPr/>
          </p:nvSpPr>
          <p:spPr bwMode="auto">
            <a:xfrm>
              <a:off x="3205" y="316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0,1</a:t>
              </a:r>
              <a:endParaRPr lang="cs-CZ" sz="1200" i="0"/>
            </a:p>
          </p:txBody>
        </p:sp>
        <p:sp>
          <p:nvSpPr>
            <p:cNvPr id="34852" name="Rectangle 87"/>
            <p:cNvSpPr>
              <a:spLocks noChangeArrowheads="1"/>
            </p:cNvSpPr>
            <p:nvPr/>
          </p:nvSpPr>
          <p:spPr bwMode="auto">
            <a:xfrm>
              <a:off x="337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</a:t>
              </a:r>
              <a:endParaRPr lang="cs-CZ" sz="1200" i="0"/>
            </a:p>
          </p:txBody>
        </p:sp>
        <p:sp>
          <p:nvSpPr>
            <p:cNvPr id="34853" name="Rectangle 88"/>
            <p:cNvSpPr>
              <a:spLocks noChangeArrowheads="1"/>
            </p:cNvSpPr>
            <p:nvPr/>
          </p:nvSpPr>
          <p:spPr bwMode="auto">
            <a:xfrm>
              <a:off x="4046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10</a:t>
              </a:r>
              <a:endParaRPr lang="cs-CZ" sz="1200" i="0"/>
            </a:p>
          </p:txBody>
        </p:sp>
        <p:sp>
          <p:nvSpPr>
            <p:cNvPr id="34854" name="Rectangle 89"/>
            <p:cNvSpPr>
              <a:spLocks noChangeArrowheads="1"/>
            </p:cNvSpPr>
            <p:nvPr/>
          </p:nvSpPr>
          <p:spPr bwMode="auto">
            <a:xfrm>
              <a:off x="4729" y="3360"/>
              <a:ext cx="14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</a:p>
            <a:p>
              <a:pPr algn="ctr">
                <a:spcBef>
                  <a:spcPct val="50000"/>
                </a:spcBef>
              </a:pPr>
              <a:r>
                <a:rPr lang="cs-CZ" sz="1400" i="0">
                  <a:solidFill>
                    <a:srgbClr val="000000"/>
                  </a:solidFill>
                </a:rPr>
                <a:t>Pb</a:t>
              </a:r>
              <a:endParaRPr lang="cs-CZ" sz="1400" i="0"/>
            </a:p>
          </p:txBody>
        </p:sp>
        <p:sp>
          <p:nvSpPr>
            <p:cNvPr id="34855" name="Rectangle 90"/>
            <p:cNvSpPr>
              <a:spLocks noChangeArrowheads="1"/>
            </p:cNvSpPr>
            <p:nvPr/>
          </p:nvSpPr>
          <p:spPr bwMode="auto">
            <a:xfrm>
              <a:off x="5398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30</a:t>
              </a:r>
              <a:endParaRPr lang="cs-CZ" sz="1200" i="0"/>
            </a:p>
          </p:txBody>
        </p:sp>
        <p:sp>
          <p:nvSpPr>
            <p:cNvPr id="34856" name="Rectangle 91"/>
            <p:cNvSpPr>
              <a:spLocks noChangeArrowheads="1"/>
            </p:cNvSpPr>
            <p:nvPr/>
          </p:nvSpPr>
          <p:spPr bwMode="auto">
            <a:xfrm>
              <a:off x="371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4857" name="Rectangle 92"/>
            <p:cNvSpPr>
              <a:spLocks noChangeArrowheads="1"/>
            </p:cNvSpPr>
            <p:nvPr/>
          </p:nvSpPr>
          <p:spPr bwMode="auto">
            <a:xfrm>
              <a:off x="439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15</a:t>
              </a:r>
              <a:endParaRPr lang="cs-CZ" sz="1200" i="0"/>
            </a:p>
          </p:txBody>
        </p:sp>
        <p:sp>
          <p:nvSpPr>
            <p:cNvPr id="34858" name="Rectangle 93"/>
            <p:cNvSpPr>
              <a:spLocks noChangeArrowheads="1"/>
            </p:cNvSpPr>
            <p:nvPr/>
          </p:nvSpPr>
          <p:spPr bwMode="auto">
            <a:xfrm>
              <a:off x="508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25</a:t>
              </a:r>
              <a:endParaRPr lang="cs-CZ" sz="1200" i="0"/>
            </a:p>
          </p:txBody>
        </p:sp>
        <p:sp>
          <p:nvSpPr>
            <p:cNvPr id="34859" name="Line 94"/>
            <p:cNvSpPr>
              <a:spLocks noChangeShapeType="1"/>
            </p:cNvSpPr>
            <p:nvPr/>
          </p:nvSpPr>
          <p:spPr bwMode="auto">
            <a:xfrm>
              <a:off x="3353" y="320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60" name="Line 95"/>
            <p:cNvSpPr>
              <a:spLocks noChangeShapeType="1"/>
            </p:cNvSpPr>
            <p:nvPr/>
          </p:nvSpPr>
          <p:spPr bwMode="auto">
            <a:xfrm>
              <a:off x="3354" y="117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61" name="Rectangle 96"/>
            <p:cNvSpPr>
              <a:spLocks noChangeArrowheads="1"/>
            </p:cNvSpPr>
            <p:nvPr/>
          </p:nvSpPr>
          <p:spPr bwMode="auto">
            <a:xfrm>
              <a:off x="3156" y="1126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99,9</a:t>
              </a:r>
              <a:endParaRPr lang="cs-CZ" sz="1200" i="0"/>
            </a:p>
          </p:txBody>
        </p:sp>
        <p:sp>
          <p:nvSpPr>
            <p:cNvPr id="34862" name="Line 97"/>
            <p:cNvSpPr>
              <a:spLocks noChangeShapeType="1"/>
            </p:cNvSpPr>
            <p:nvPr/>
          </p:nvSpPr>
          <p:spPr bwMode="auto">
            <a:xfrm flipV="1">
              <a:off x="3504" y="1296"/>
              <a:ext cx="1872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34863" name="AutoShape 98"/>
            <p:cNvSpPr>
              <a:spLocks noChangeArrowheads="1"/>
            </p:cNvSpPr>
            <p:nvPr/>
          </p:nvSpPr>
          <p:spPr bwMode="auto">
            <a:xfrm>
              <a:off x="3792" y="288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4" name="AutoShape 99"/>
            <p:cNvSpPr>
              <a:spLocks noChangeArrowheads="1"/>
            </p:cNvSpPr>
            <p:nvPr/>
          </p:nvSpPr>
          <p:spPr bwMode="auto">
            <a:xfrm>
              <a:off x="3895" y="279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5" name="AutoShape 100"/>
            <p:cNvSpPr>
              <a:spLocks noChangeArrowheads="1"/>
            </p:cNvSpPr>
            <p:nvPr/>
          </p:nvSpPr>
          <p:spPr bwMode="auto">
            <a:xfrm>
              <a:off x="4032" y="2665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6" name="AutoShape 101"/>
            <p:cNvSpPr>
              <a:spLocks noChangeArrowheads="1"/>
            </p:cNvSpPr>
            <p:nvPr/>
          </p:nvSpPr>
          <p:spPr bwMode="auto">
            <a:xfrm>
              <a:off x="4092" y="2553"/>
              <a:ext cx="47" cy="47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7" name="AutoShape 102"/>
            <p:cNvSpPr>
              <a:spLocks noChangeArrowheads="1"/>
            </p:cNvSpPr>
            <p:nvPr/>
          </p:nvSpPr>
          <p:spPr bwMode="auto">
            <a:xfrm>
              <a:off x="4080" y="244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8" name="AutoShape 103"/>
            <p:cNvSpPr>
              <a:spLocks noChangeArrowheads="1"/>
            </p:cNvSpPr>
            <p:nvPr/>
          </p:nvSpPr>
          <p:spPr bwMode="auto">
            <a:xfrm>
              <a:off x="4128" y="235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69" name="AutoShape 104"/>
            <p:cNvSpPr>
              <a:spLocks noChangeArrowheads="1"/>
            </p:cNvSpPr>
            <p:nvPr/>
          </p:nvSpPr>
          <p:spPr bwMode="auto">
            <a:xfrm>
              <a:off x="4224" y="2256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0" name="AutoShape 105"/>
            <p:cNvSpPr>
              <a:spLocks noChangeArrowheads="1"/>
            </p:cNvSpPr>
            <p:nvPr/>
          </p:nvSpPr>
          <p:spPr bwMode="auto">
            <a:xfrm>
              <a:off x="4363" y="230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1" name="AutoShape 106"/>
            <p:cNvSpPr>
              <a:spLocks noChangeArrowheads="1"/>
            </p:cNvSpPr>
            <p:nvPr/>
          </p:nvSpPr>
          <p:spPr bwMode="auto">
            <a:xfrm>
              <a:off x="4406" y="220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2" name="AutoShape 107"/>
            <p:cNvSpPr>
              <a:spLocks noChangeArrowheads="1"/>
            </p:cNvSpPr>
            <p:nvPr/>
          </p:nvSpPr>
          <p:spPr bwMode="auto">
            <a:xfrm>
              <a:off x="4423" y="203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3" name="AutoShape 108"/>
            <p:cNvSpPr>
              <a:spLocks noChangeArrowheads="1"/>
            </p:cNvSpPr>
            <p:nvPr/>
          </p:nvSpPr>
          <p:spPr bwMode="auto">
            <a:xfrm>
              <a:off x="4363" y="214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4" name="AutoShape 109"/>
            <p:cNvSpPr>
              <a:spLocks noChangeArrowheads="1"/>
            </p:cNvSpPr>
            <p:nvPr/>
          </p:nvSpPr>
          <p:spPr bwMode="auto">
            <a:xfrm>
              <a:off x="4581" y="188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5" name="AutoShape 110"/>
            <p:cNvSpPr>
              <a:spLocks noChangeArrowheads="1"/>
            </p:cNvSpPr>
            <p:nvPr/>
          </p:nvSpPr>
          <p:spPr bwMode="auto">
            <a:xfrm>
              <a:off x="4464" y="193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6" name="AutoShape 111"/>
            <p:cNvSpPr>
              <a:spLocks noChangeArrowheads="1"/>
            </p:cNvSpPr>
            <p:nvPr/>
          </p:nvSpPr>
          <p:spPr bwMode="auto">
            <a:xfrm>
              <a:off x="4690" y="179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7" name="AutoShape 112"/>
            <p:cNvSpPr>
              <a:spLocks noChangeArrowheads="1"/>
            </p:cNvSpPr>
            <p:nvPr/>
          </p:nvSpPr>
          <p:spPr bwMode="auto">
            <a:xfrm>
              <a:off x="4793" y="178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8" name="AutoShape 113"/>
            <p:cNvSpPr>
              <a:spLocks noChangeArrowheads="1"/>
            </p:cNvSpPr>
            <p:nvPr/>
          </p:nvSpPr>
          <p:spPr bwMode="auto">
            <a:xfrm>
              <a:off x="4861" y="1711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79" name="AutoShape 114"/>
            <p:cNvSpPr>
              <a:spLocks noChangeArrowheads="1"/>
            </p:cNvSpPr>
            <p:nvPr/>
          </p:nvSpPr>
          <p:spPr bwMode="auto">
            <a:xfrm>
              <a:off x="4964" y="166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80" name="AutoShape 115"/>
            <p:cNvSpPr>
              <a:spLocks noChangeArrowheads="1"/>
            </p:cNvSpPr>
            <p:nvPr/>
          </p:nvSpPr>
          <p:spPr bwMode="auto">
            <a:xfrm>
              <a:off x="5016" y="1565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81" name="AutoShape 116"/>
            <p:cNvSpPr>
              <a:spLocks noChangeArrowheads="1"/>
            </p:cNvSpPr>
            <p:nvPr/>
          </p:nvSpPr>
          <p:spPr bwMode="auto">
            <a:xfrm>
              <a:off x="5257" y="144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34882" name="Line 117"/>
            <p:cNvSpPr>
              <a:spLocks noChangeShapeType="1"/>
            </p:cNvSpPr>
            <p:nvPr/>
          </p:nvSpPr>
          <p:spPr bwMode="auto">
            <a:xfrm>
              <a:off x="3346" y="19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4883" name="Line 118"/>
            <p:cNvSpPr>
              <a:spLocks noChangeShapeType="1"/>
            </p:cNvSpPr>
            <p:nvPr/>
          </p:nvSpPr>
          <p:spPr bwMode="auto">
            <a:xfrm>
              <a:off x="3354" y="21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34825" name="Rectangle 121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27013"/>
            <a:ext cx="8153400" cy="609600"/>
          </a:xfrm>
          <a:noFill/>
        </p:spPr>
        <p:txBody>
          <a:bodyPr/>
          <a:lstStyle/>
          <a:p>
            <a:r>
              <a:rPr lang="cs-CZ" dirty="0" smtClean="0"/>
              <a:t>Grafická diagnostika normality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N-P plot (</a:t>
            </a:r>
            <a:r>
              <a:rPr lang="sk-SK" dirty="0" err="1" smtClean="0"/>
              <a:t>Normal-probability</a:t>
            </a:r>
            <a:r>
              <a:rPr lang="sk-SK" dirty="0" smtClean="0"/>
              <a:t> plot)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534400" cy="4896544"/>
          </a:xfrm>
        </p:spPr>
        <p:txBody>
          <a:bodyPr/>
          <a:lstStyle/>
          <a:p>
            <a:r>
              <a:rPr lang="sk-SK" dirty="0" smtClean="0"/>
              <a:t>Máme </a:t>
            </a:r>
            <a:r>
              <a:rPr lang="sk-SK" dirty="0" err="1" smtClean="0"/>
              <a:t>náhotný</a:t>
            </a:r>
            <a:r>
              <a:rPr lang="sk-SK" dirty="0" smtClean="0"/>
              <a:t> výber</a:t>
            </a:r>
          </a:p>
          <a:p>
            <a:r>
              <a:rPr lang="sk-SK" dirty="0" smtClean="0"/>
              <a:t>Odhadneme strednú hodnotu </a:t>
            </a:r>
          </a:p>
          <a:p>
            <a:pPr>
              <a:buNone/>
            </a:pPr>
            <a:r>
              <a:rPr lang="sk-SK" dirty="0" smtClean="0"/>
              <a:t>    a rozptyl</a:t>
            </a:r>
          </a:p>
          <a:p>
            <a:r>
              <a:rPr lang="sk-SK" dirty="0" smtClean="0"/>
              <a:t>Na osu x vynášame namerané</a:t>
            </a:r>
          </a:p>
          <a:p>
            <a:pPr>
              <a:buNone/>
            </a:pPr>
            <a:r>
              <a:rPr lang="sk-SK" dirty="0" smtClean="0"/>
              <a:t>   hodnoty (z </a:t>
            </a:r>
            <a:r>
              <a:rPr lang="sk-SK" dirty="0" err="1" smtClean="0"/>
              <a:t>naších</a:t>
            </a:r>
            <a:r>
              <a:rPr lang="sk-SK" dirty="0" smtClean="0"/>
              <a:t> dát)</a:t>
            </a:r>
          </a:p>
          <a:p>
            <a:r>
              <a:rPr lang="sk-SK" dirty="0" smtClean="0"/>
              <a:t>Na osu y teoretické tabuľkové</a:t>
            </a:r>
          </a:p>
          <a:p>
            <a:pPr>
              <a:buNone/>
            </a:pPr>
            <a:r>
              <a:rPr lang="sk-SK" dirty="0" smtClean="0"/>
              <a:t>    hodnoty</a:t>
            </a:r>
          </a:p>
          <a:p>
            <a:r>
              <a:rPr lang="sk-SK" dirty="0" smtClean="0"/>
              <a:t>Týmito bodmi preložíme krivku, </a:t>
            </a:r>
          </a:p>
          <a:p>
            <a:pPr>
              <a:buNone/>
            </a:pPr>
            <a:r>
              <a:rPr lang="sk-SK" dirty="0" smtClean="0"/>
              <a:t>    ak je priamka, výber pochádza </a:t>
            </a:r>
          </a:p>
          <a:p>
            <a:pPr>
              <a:buNone/>
            </a:pPr>
            <a:r>
              <a:rPr lang="sk-SK" dirty="0" smtClean="0"/>
              <a:t>    z normálneho rozloženia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4860032" y="1844824"/>
            <a:ext cx="3905250" cy="4159250"/>
            <a:chOff x="3156" y="1056"/>
            <a:chExt cx="2460" cy="2620"/>
          </a:xfrm>
        </p:grpSpPr>
        <p:sp>
          <p:nvSpPr>
            <p:cNvPr id="6" name="Line 61"/>
            <p:cNvSpPr>
              <a:spLocks noChangeShapeType="1"/>
            </p:cNvSpPr>
            <p:nvPr/>
          </p:nvSpPr>
          <p:spPr bwMode="auto">
            <a:xfrm flipH="1">
              <a:off x="3408" y="1056"/>
              <a:ext cx="0" cy="22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Line 62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Line 63"/>
            <p:cNvSpPr>
              <a:spLocks noChangeShapeType="1"/>
            </p:cNvSpPr>
            <p:nvPr/>
          </p:nvSpPr>
          <p:spPr bwMode="auto">
            <a:xfrm>
              <a:off x="3365" y="2705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Line 64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3278" y="265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11" name="Rectangle 66"/>
            <p:cNvSpPr>
              <a:spLocks noChangeArrowheads="1"/>
            </p:cNvSpPr>
            <p:nvPr/>
          </p:nvSpPr>
          <p:spPr bwMode="auto">
            <a:xfrm>
              <a:off x="3229" y="239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  <a:endParaRPr lang="cs-CZ" sz="1200" i="0"/>
            </a:p>
          </p:txBody>
        </p:sp>
        <p:sp>
          <p:nvSpPr>
            <p:cNvPr id="12" name="Rectangle 67"/>
            <p:cNvSpPr>
              <a:spLocks noChangeArrowheads="1"/>
            </p:cNvSpPr>
            <p:nvPr/>
          </p:nvSpPr>
          <p:spPr bwMode="auto">
            <a:xfrm>
              <a:off x="3229" y="185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 dirty="0">
                  <a:solidFill>
                    <a:srgbClr val="000000"/>
                  </a:solidFill>
                </a:rPr>
                <a:t>80</a:t>
              </a:r>
              <a:endParaRPr lang="cs-CZ" sz="1200" i="0" dirty="0"/>
            </a:p>
          </p:txBody>
        </p:sp>
        <p:sp>
          <p:nvSpPr>
            <p:cNvPr id="13" name="Line 68"/>
            <p:cNvSpPr>
              <a:spLocks noChangeShapeType="1"/>
            </p:cNvSpPr>
            <p:nvPr/>
          </p:nvSpPr>
          <p:spPr bwMode="auto">
            <a:xfrm>
              <a:off x="3353" y="29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Rectangle 69"/>
            <p:cNvSpPr>
              <a:spLocks noChangeArrowheads="1"/>
            </p:cNvSpPr>
            <p:nvPr/>
          </p:nvSpPr>
          <p:spPr bwMode="auto">
            <a:xfrm>
              <a:off x="3278" y="294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</a:t>
              </a:r>
              <a:endParaRPr lang="cs-CZ" sz="1200" i="0"/>
            </a:p>
          </p:txBody>
        </p:sp>
        <p:sp>
          <p:nvSpPr>
            <p:cNvPr id="15" name="Line 70"/>
            <p:cNvSpPr>
              <a:spLocks noChangeShapeType="1"/>
            </p:cNvSpPr>
            <p:nvPr/>
          </p:nvSpPr>
          <p:spPr bwMode="auto">
            <a:xfrm>
              <a:off x="3354" y="1406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6" name="Rectangle 71"/>
            <p:cNvSpPr>
              <a:spLocks noChangeArrowheads="1"/>
            </p:cNvSpPr>
            <p:nvPr/>
          </p:nvSpPr>
          <p:spPr bwMode="auto">
            <a:xfrm>
              <a:off x="3229" y="1358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</a:t>
              </a:r>
              <a:endParaRPr lang="cs-CZ" sz="1200" i="0"/>
            </a:p>
          </p:txBody>
        </p:sp>
        <p:sp>
          <p:nvSpPr>
            <p:cNvPr id="17" name="Rectangle 72"/>
            <p:cNvSpPr>
              <a:spLocks noChangeArrowheads="1"/>
            </p:cNvSpPr>
            <p:nvPr/>
          </p:nvSpPr>
          <p:spPr bwMode="auto">
            <a:xfrm>
              <a:off x="3229" y="210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50</a:t>
              </a:r>
              <a:endParaRPr lang="cs-CZ" sz="1200" i="0"/>
            </a:p>
          </p:txBody>
        </p:sp>
        <p:sp>
          <p:nvSpPr>
            <p:cNvPr id="18" name="Line 73"/>
            <p:cNvSpPr>
              <a:spLocks noChangeShapeType="1"/>
            </p:cNvSpPr>
            <p:nvPr/>
          </p:nvSpPr>
          <p:spPr bwMode="auto">
            <a:xfrm>
              <a:off x="3354" y="1647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9" name="Rectangle 74"/>
            <p:cNvSpPr>
              <a:spLocks noChangeArrowheads="1"/>
            </p:cNvSpPr>
            <p:nvPr/>
          </p:nvSpPr>
          <p:spPr bwMode="auto">
            <a:xfrm>
              <a:off x="3229" y="1599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95</a:t>
              </a:r>
              <a:endParaRPr lang="cs-CZ" sz="1200" i="0"/>
            </a:p>
          </p:txBody>
        </p:sp>
        <p:sp>
          <p:nvSpPr>
            <p:cNvPr id="20" name="Line 75"/>
            <p:cNvSpPr>
              <a:spLocks noChangeShapeType="1"/>
            </p:cNvSpPr>
            <p:nvPr/>
          </p:nvSpPr>
          <p:spPr bwMode="auto">
            <a:xfrm>
              <a:off x="3355" y="245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Line 76"/>
            <p:cNvSpPr>
              <a:spLocks noChangeShapeType="1"/>
            </p:cNvSpPr>
            <p:nvPr/>
          </p:nvSpPr>
          <p:spPr bwMode="auto">
            <a:xfrm>
              <a:off x="3372" y="325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2" name="Line 77"/>
            <p:cNvSpPr>
              <a:spLocks noChangeShapeType="1"/>
            </p:cNvSpPr>
            <p:nvPr/>
          </p:nvSpPr>
          <p:spPr bwMode="auto">
            <a:xfrm flipV="1">
              <a:off x="3360" y="3264"/>
              <a:ext cx="2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3" name="Line 78"/>
            <p:cNvSpPr>
              <a:spLocks noChangeShapeType="1"/>
            </p:cNvSpPr>
            <p:nvPr/>
          </p:nvSpPr>
          <p:spPr bwMode="auto">
            <a:xfrm flipV="1">
              <a:off x="3396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4" name="Line 79"/>
            <p:cNvSpPr>
              <a:spLocks noChangeShapeType="1"/>
            </p:cNvSpPr>
            <p:nvPr/>
          </p:nvSpPr>
          <p:spPr bwMode="auto">
            <a:xfrm flipV="1">
              <a:off x="3404" y="3254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5" name="Line 80"/>
            <p:cNvSpPr>
              <a:spLocks noChangeShapeType="1"/>
            </p:cNvSpPr>
            <p:nvPr/>
          </p:nvSpPr>
          <p:spPr bwMode="auto">
            <a:xfrm flipV="1">
              <a:off x="3750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6" name="Line 81"/>
            <p:cNvSpPr>
              <a:spLocks noChangeShapeType="1"/>
            </p:cNvSpPr>
            <p:nvPr/>
          </p:nvSpPr>
          <p:spPr bwMode="auto">
            <a:xfrm flipV="1">
              <a:off x="4096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7" name="Line 82"/>
            <p:cNvSpPr>
              <a:spLocks noChangeShapeType="1"/>
            </p:cNvSpPr>
            <p:nvPr/>
          </p:nvSpPr>
          <p:spPr bwMode="auto">
            <a:xfrm flipV="1">
              <a:off x="4441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8" name="Line 83"/>
            <p:cNvSpPr>
              <a:spLocks noChangeShapeType="1"/>
            </p:cNvSpPr>
            <p:nvPr/>
          </p:nvSpPr>
          <p:spPr bwMode="auto">
            <a:xfrm flipV="1">
              <a:off x="4787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29" name="Line 84"/>
            <p:cNvSpPr>
              <a:spLocks noChangeShapeType="1"/>
            </p:cNvSpPr>
            <p:nvPr/>
          </p:nvSpPr>
          <p:spPr bwMode="auto">
            <a:xfrm flipV="1">
              <a:off x="5133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0" name="Line 85"/>
            <p:cNvSpPr>
              <a:spLocks noChangeShapeType="1"/>
            </p:cNvSpPr>
            <p:nvPr/>
          </p:nvSpPr>
          <p:spPr bwMode="auto">
            <a:xfrm flipV="1">
              <a:off x="5454" y="3263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1" name="Rectangle 86"/>
            <p:cNvSpPr>
              <a:spLocks noChangeArrowheads="1"/>
            </p:cNvSpPr>
            <p:nvPr/>
          </p:nvSpPr>
          <p:spPr bwMode="auto">
            <a:xfrm>
              <a:off x="3205" y="316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0,1</a:t>
              </a:r>
              <a:endParaRPr lang="cs-CZ" sz="1200" i="0"/>
            </a:p>
          </p:txBody>
        </p:sp>
        <p:sp>
          <p:nvSpPr>
            <p:cNvPr id="32" name="Rectangle 87"/>
            <p:cNvSpPr>
              <a:spLocks noChangeArrowheads="1"/>
            </p:cNvSpPr>
            <p:nvPr/>
          </p:nvSpPr>
          <p:spPr bwMode="auto">
            <a:xfrm>
              <a:off x="337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0</a:t>
              </a:r>
              <a:endParaRPr lang="cs-CZ" sz="1200" i="0"/>
            </a:p>
          </p:txBody>
        </p:sp>
        <p:sp>
          <p:nvSpPr>
            <p:cNvPr id="33" name="Rectangle 88"/>
            <p:cNvSpPr>
              <a:spLocks noChangeArrowheads="1"/>
            </p:cNvSpPr>
            <p:nvPr/>
          </p:nvSpPr>
          <p:spPr bwMode="auto">
            <a:xfrm>
              <a:off x="4046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10</a:t>
              </a:r>
              <a:endParaRPr lang="cs-CZ" sz="1200" i="0"/>
            </a:p>
          </p:txBody>
        </p:sp>
        <p:sp>
          <p:nvSpPr>
            <p:cNvPr id="34" name="Rectangle 89"/>
            <p:cNvSpPr>
              <a:spLocks noChangeArrowheads="1"/>
            </p:cNvSpPr>
            <p:nvPr/>
          </p:nvSpPr>
          <p:spPr bwMode="auto">
            <a:xfrm>
              <a:off x="4729" y="3360"/>
              <a:ext cx="143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20</a:t>
              </a:r>
            </a:p>
            <a:p>
              <a:pPr algn="ctr">
                <a:spcBef>
                  <a:spcPct val="50000"/>
                </a:spcBef>
              </a:pPr>
              <a:r>
                <a:rPr lang="cs-CZ" sz="1400" i="0">
                  <a:solidFill>
                    <a:srgbClr val="000000"/>
                  </a:solidFill>
                </a:rPr>
                <a:t>Pb</a:t>
              </a:r>
              <a:endParaRPr lang="cs-CZ" sz="1400" i="0"/>
            </a:p>
          </p:txBody>
        </p:sp>
        <p:sp>
          <p:nvSpPr>
            <p:cNvPr id="35" name="Rectangle 90"/>
            <p:cNvSpPr>
              <a:spLocks noChangeArrowheads="1"/>
            </p:cNvSpPr>
            <p:nvPr/>
          </p:nvSpPr>
          <p:spPr bwMode="auto">
            <a:xfrm>
              <a:off x="5398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30</a:t>
              </a:r>
              <a:endParaRPr lang="cs-CZ" sz="1200" i="0"/>
            </a:p>
          </p:txBody>
        </p:sp>
        <p:sp>
          <p:nvSpPr>
            <p:cNvPr id="36" name="Rectangle 91"/>
            <p:cNvSpPr>
              <a:spLocks noChangeArrowheads="1"/>
            </p:cNvSpPr>
            <p:nvPr/>
          </p:nvSpPr>
          <p:spPr bwMode="auto">
            <a:xfrm>
              <a:off x="3717" y="335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5</a:t>
              </a:r>
              <a:endParaRPr lang="cs-CZ" sz="1200" i="0"/>
            </a:p>
          </p:txBody>
        </p:sp>
        <p:sp>
          <p:nvSpPr>
            <p:cNvPr id="37" name="Rectangle 92"/>
            <p:cNvSpPr>
              <a:spLocks noChangeArrowheads="1"/>
            </p:cNvSpPr>
            <p:nvPr/>
          </p:nvSpPr>
          <p:spPr bwMode="auto">
            <a:xfrm>
              <a:off x="439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15</a:t>
              </a:r>
              <a:endParaRPr lang="cs-CZ" sz="1200" i="0"/>
            </a:p>
          </p:txBody>
        </p:sp>
        <p:sp>
          <p:nvSpPr>
            <p:cNvPr id="38" name="Rectangle 93"/>
            <p:cNvSpPr>
              <a:spLocks noChangeArrowheads="1"/>
            </p:cNvSpPr>
            <p:nvPr/>
          </p:nvSpPr>
          <p:spPr bwMode="auto">
            <a:xfrm>
              <a:off x="5089" y="3351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25</a:t>
              </a:r>
              <a:endParaRPr lang="cs-CZ" sz="1200" i="0"/>
            </a:p>
          </p:txBody>
        </p:sp>
        <p:sp>
          <p:nvSpPr>
            <p:cNvPr id="39" name="Line 94"/>
            <p:cNvSpPr>
              <a:spLocks noChangeShapeType="1"/>
            </p:cNvSpPr>
            <p:nvPr/>
          </p:nvSpPr>
          <p:spPr bwMode="auto">
            <a:xfrm>
              <a:off x="3353" y="320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0" name="Line 95"/>
            <p:cNvSpPr>
              <a:spLocks noChangeShapeType="1"/>
            </p:cNvSpPr>
            <p:nvPr/>
          </p:nvSpPr>
          <p:spPr bwMode="auto">
            <a:xfrm>
              <a:off x="3354" y="117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3156" y="1126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200" i="0">
                  <a:solidFill>
                    <a:srgbClr val="000000"/>
                  </a:solidFill>
                </a:rPr>
                <a:t>99,9</a:t>
              </a:r>
              <a:endParaRPr lang="cs-CZ" sz="1200" i="0"/>
            </a:p>
          </p:txBody>
        </p:sp>
        <p:sp>
          <p:nvSpPr>
            <p:cNvPr id="42" name="Line 97"/>
            <p:cNvSpPr>
              <a:spLocks noChangeShapeType="1"/>
            </p:cNvSpPr>
            <p:nvPr/>
          </p:nvSpPr>
          <p:spPr bwMode="auto">
            <a:xfrm flipV="1">
              <a:off x="3504" y="1296"/>
              <a:ext cx="1872" cy="1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k-SK"/>
            </a:p>
          </p:txBody>
        </p:sp>
        <p:sp>
          <p:nvSpPr>
            <p:cNvPr id="43" name="AutoShape 98"/>
            <p:cNvSpPr>
              <a:spLocks noChangeArrowheads="1"/>
            </p:cNvSpPr>
            <p:nvPr/>
          </p:nvSpPr>
          <p:spPr bwMode="auto">
            <a:xfrm>
              <a:off x="3792" y="2880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4" name="AutoShape 99"/>
            <p:cNvSpPr>
              <a:spLocks noChangeArrowheads="1"/>
            </p:cNvSpPr>
            <p:nvPr/>
          </p:nvSpPr>
          <p:spPr bwMode="auto">
            <a:xfrm>
              <a:off x="3895" y="2794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5" name="AutoShape 100"/>
            <p:cNvSpPr>
              <a:spLocks noChangeArrowheads="1"/>
            </p:cNvSpPr>
            <p:nvPr/>
          </p:nvSpPr>
          <p:spPr bwMode="auto">
            <a:xfrm>
              <a:off x="4032" y="2665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6" name="AutoShape 101"/>
            <p:cNvSpPr>
              <a:spLocks noChangeArrowheads="1"/>
            </p:cNvSpPr>
            <p:nvPr/>
          </p:nvSpPr>
          <p:spPr bwMode="auto">
            <a:xfrm>
              <a:off x="4092" y="2553"/>
              <a:ext cx="47" cy="47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7" name="AutoShape 102"/>
            <p:cNvSpPr>
              <a:spLocks noChangeArrowheads="1"/>
            </p:cNvSpPr>
            <p:nvPr/>
          </p:nvSpPr>
          <p:spPr bwMode="auto">
            <a:xfrm>
              <a:off x="4080" y="2448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8" name="AutoShape 103"/>
            <p:cNvSpPr>
              <a:spLocks noChangeArrowheads="1"/>
            </p:cNvSpPr>
            <p:nvPr/>
          </p:nvSpPr>
          <p:spPr bwMode="auto">
            <a:xfrm>
              <a:off x="4128" y="235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49" name="AutoShape 104"/>
            <p:cNvSpPr>
              <a:spLocks noChangeArrowheads="1"/>
            </p:cNvSpPr>
            <p:nvPr/>
          </p:nvSpPr>
          <p:spPr bwMode="auto">
            <a:xfrm>
              <a:off x="4224" y="2256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0" name="AutoShape 105"/>
            <p:cNvSpPr>
              <a:spLocks noChangeArrowheads="1"/>
            </p:cNvSpPr>
            <p:nvPr/>
          </p:nvSpPr>
          <p:spPr bwMode="auto">
            <a:xfrm>
              <a:off x="4363" y="2302"/>
              <a:ext cx="48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1" name="AutoShape 106"/>
            <p:cNvSpPr>
              <a:spLocks noChangeArrowheads="1"/>
            </p:cNvSpPr>
            <p:nvPr/>
          </p:nvSpPr>
          <p:spPr bwMode="auto">
            <a:xfrm>
              <a:off x="4406" y="220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2" name="AutoShape 107"/>
            <p:cNvSpPr>
              <a:spLocks noChangeArrowheads="1"/>
            </p:cNvSpPr>
            <p:nvPr/>
          </p:nvSpPr>
          <p:spPr bwMode="auto">
            <a:xfrm>
              <a:off x="4423" y="203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3" name="AutoShape 108"/>
            <p:cNvSpPr>
              <a:spLocks noChangeArrowheads="1"/>
            </p:cNvSpPr>
            <p:nvPr/>
          </p:nvSpPr>
          <p:spPr bwMode="auto">
            <a:xfrm>
              <a:off x="4363" y="214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4" name="AutoShape 109"/>
            <p:cNvSpPr>
              <a:spLocks noChangeArrowheads="1"/>
            </p:cNvSpPr>
            <p:nvPr/>
          </p:nvSpPr>
          <p:spPr bwMode="auto">
            <a:xfrm>
              <a:off x="4581" y="188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5" name="AutoShape 110"/>
            <p:cNvSpPr>
              <a:spLocks noChangeArrowheads="1"/>
            </p:cNvSpPr>
            <p:nvPr/>
          </p:nvSpPr>
          <p:spPr bwMode="auto">
            <a:xfrm>
              <a:off x="4464" y="193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6" name="AutoShape 111"/>
            <p:cNvSpPr>
              <a:spLocks noChangeArrowheads="1"/>
            </p:cNvSpPr>
            <p:nvPr/>
          </p:nvSpPr>
          <p:spPr bwMode="auto">
            <a:xfrm>
              <a:off x="4690" y="1796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7" name="AutoShape 112"/>
            <p:cNvSpPr>
              <a:spLocks noChangeArrowheads="1"/>
            </p:cNvSpPr>
            <p:nvPr/>
          </p:nvSpPr>
          <p:spPr bwMode="auto">
            <a:xfrm>
              <a:off x="4793" y="178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8" name="AutoShape 113"/>
            <p:cNvSpPr>
              <a:spLocks noChangeArrowheads="1"/>
            </p:cNvSpPr>
            <p:nvPr/>
          </p:nvSpPr>
          <p:spPr bwMode="auto">
            <a:xfrm>
              <a:off x="4861" y="1711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59" name="AutoShape 114"/>
            <p:cNvSpPr>
              <a:spLocks noChangeArrowheads="1"/>
            </p:cNvSpPr>
            <p:nvPr/>
          </p:nvSpPr>
          <p:spPr bwMode="auto">
            <a:xfrm>
              <a:off x="4964" y="1668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0" name="AutoShape 115"/>
            <p:cNvSpPr>
              <a:spLocks noChangeArrowheads="1"/>
            </p:cNvSpPr>
            <p:nvPr/>
          </p:nvSpPr>
          <p:spPr bwMode="auto">
            <a:xfrm>
              <a:off x="5016" y="1565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1" name="AutoShape 116"/>
            <p:cNvSpPr>
              <a:spLocks noChangeArrowheads="1"/>
            </p:cNvSpPr>
            <p:nvPr/>
          </p:nvSpPr>
          <p:spPr bwMode="auto">
            <a:xfrm>
              <a:off x="5257" y="1444"/>
              <a:ext cx="47" cy="48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sk-SK"/>
            </a:p>
          </p:txBody>
        </p:sp>
        <p:sp>
          <p:nvSpPr>
            <p:cNvPr id="62" name="Line 117"/>
            <p:cNvSpPr>
              <a:spLocks noChangeShapeType="1"/>
            </p:cNvSpPr>
            <p:nvPr/>
          </p:nvSpPr>
          <p:spPr bwMode="auto">
            <a:xfrm>
              <a:off x="3346" y="1914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3" name="Line 118"/>
            <p:cNvSpPr>
              <a:spLocks noChangeShapeType="1"/>
            </p:cNvSpPr>
            <p:nvPr/>
          </p:nvSpPr>
          <p:spPr bwMode="auto">
            <a:xfrm>
              <a:off x="3354" y="216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Testy </a:t>
            </a:r>
            <a:r>
              <a:rPr lang="sk-SK" dirty="0" err="1" smtClean="0"/>
              <a:t>normality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352928" cy="54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eva 5"/>
          <p:cNvSpPr/>
          <p:nvPr/>
        </p:nvSpPr>
        <p:spPr>
          <a:xfrm>
            <a:off x="7668344" y="27089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ipka doleva 6"/>
          <p:cNvSpPr/>
          <p:nvPr/>
        </p:nvSpPr>
        <p:spPr>
          <a:xfrm>
            <a:off x="6444208" y="458112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 dolů 7"/>
          <p:cNvSpPr/>
          <p:nvPr/>
        </p:nvSpPr>
        <p:spPr>
          <a:xfrm>
            <a:off x="467544" y="6206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ipka doleva 8"/>
          <p:cNvSpPr/>
          <p:nvPr/>
        </p:nvSpPr>
        <p:spPr>
          <a:xfrm>
            <a:off x="6012160" y="10527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Vyberieme premenné a zaklikneme S-W test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lů 5"/>
          <p:cNvSpPr/>
          <p:nvPr/>
        </p:nvSpPr>
        <p:spPr>
          <a:xfrm>
            <a:off x="6516216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ipka doprava 6"/>
          <p:cNvSpPr/>
          <p:nvPr/>
        </p:nvSpPr>
        <p:spPr>
          <a:xfrm>
            <a:off x="3131840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 doleva 7"/>
          <p:cNvSpPr/>
          <p:nvPr/>
        </p:nvSpPr>
        <p:spPr>
          <a:xfrm flipV="1">
            <a:off x="5652120" y="3501008"/>
            <a:ext cx="978408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2253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Testování hypotéz je po popisné statistice druhým hlavním směrem statistických analýz. Při testování pokládáme hypotézy, které se snažíme s určitou pravděpodobností potvrdit nebo vyvrátit. 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Tzv. nulovou hypotézu lze nejlépe popsat jako situaci, kdy předpokládáme vliv náhody (rozdíl mezi skupinami je pouhá náhoda, vztah dvou proměnných je pouhá náhoda apod.), alternativní hypotéza předpokládá vliv nenáhodného faktoru.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Výsledkem statistického testu je v zásadě pravděpodobnost nakolik je hodnocený jev náhodný nebo ne, při překročení určité hranice (nejčastěji méně než </a:t>
            </a:r>
            <a:r>
              <a:rPr lang="en-US" sz="2000" smtClean="0"/>
              <a:t>5%</a:t>
            </a:r>
            <a:r>
              <a:rPr lang="cs-CZ" sz="2000" smtClean="0"/>
              <a:t> pravděpodobnost, že jev je pouhá náhoda) deklarujeme, že pravděpodobnost náhody je pro nás dostatečně nízká abychom jev prohlásili za nenáhodný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Statistická významnost je ovlivnitelná velikostí vzorku a tak je pouze indicií k prohlášení např. rozdílu dvou skupin pacientů za skutečně významný. V ideální situaci je nezbytné aby rozdíl byl významný nejenom statisticky (=nenáhodný), ale i prakticky (=nejde pouze o artefakt velikosti vzorku).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Histogram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V záložke </a:t>
            </a:r>
            <a:r>
              <a:rPr lang="sk-SK" i="1" dirty="0" smtClean="0"/>
              <a:t>Grafy</a:t>
            </a:r>
            <a:r>
              <a:rPr lang="sk-SK" dirty="0" smtClean="0"/>
              <a:t> vyberieme </a:t>
            </a:r>
            <a:r>
              <a:rPr lang="sk-SK" i="1" dirty="0" err="1" smtClean="0"/>
              <a:t>Histogram</a:t>
            </a:r>
            <a:r>
              <a:rPr lang="sk-SK" dirty="0" smtClean="0"/>
              <a:t>, zvolíme premennú a v záložke </a:t>
            </a:r>
            <a:r>
              <a:rPr lang="sk-SK" i="1" dirty="0" smtClean="0"/>
              <a:t>Detaily </a:t>
            </a:r>
            <a:r>
              <a:rPr lang="sk-SK" dirty="0" smtClean="0"/>
              <a:t>v časti </a:t>
            </a:r>
            <a:r>
              <a:rPr lang="sk-SK" i="1" dirty="0" err="1" smtClean="0"/>
              <a:t>Statistiky</a:t>
            </a:r>
            <a:r>
              <a:rPr lang="sk-SK" i="1" dirty="0" smtClean="0"/>
              <a:t> </a:t>
            </a:r>
            <a:r>
              <a:rPr lang="sk-SK" dirty="0" smtClean="0"/>
              <a:t> zvolíme </a:t>
            </a:r>
            <a:r>
              <a:rPr lang="sk-SK" i="1" dirty="0" err="1" smtClean="0"/>
              <a:t>Shapiro-Wilksov</a:t>
            </a:r>
            <a:r>
              <a:rPr lang="sk-SK" i="1" dirty="0" smtClean="0"/>
              <a:t> test</a:t>
            </a:r>
          </a:p>
          <a:p>
            <a:pPr algn="just"/>
            <a:endParaRPr lang="sk-SK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7992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>
            <a:off x="0" y="2924944"/>
            <a:ext cx="7555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ipka dolů 7"/>
          <p:cNvSpPr/>
          <p:nvPr/>
        </p:nvSpPr>
        <p:spPr>
          <a:xfrm>
            <a:off x="2195736" y="2996952"/>
            <a:ext cx="216024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ipka dolů 8"/>
          <p:cNvSpPr/>
          <p:nvPr/>
        </p:nvSpPr>
        <p:spPr>
          <a:xfrm>
            <a:off x="3131840" y="4869160"/>
            <a:ext cx="216024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ipka dolů 9"/>
          <p:cNvSpPr/>
          <p:nvPr/>
        </p:nvSpPr>
        <p:spPr>
          <a:xfrm>
            <a:off x="7596336" y="3068960"/>
            <a:ext cx="216024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N-P plot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Záložka: </a:t>
            </a:r>
            <a:r>
              <a:rPr lang="sk-SK" i="1" dirty="0" err="1" smtClean="0"/>
              <a:t>Statistiky</a:t>
            </a:r>
            <a:r>
              <a:rPr lang="sk-SK" dirty="0" smtClean="0"/>
              <a:t> vyberieme </a:t>
            </a:r>
            <a:r>
              <a:rPr lang="sk-SK" i="1" dirty="0" smtClean="0"/>
              <a:t>Základní </a:t>
            </a:r>
            <a:r>
              <a:rPr lang="sk-SK" i="1" dirty="0" err="1" smtClean="0"/>
              <a:t>statistiky</a:t>
            </a:r>
            <a:r>
              <a:rPr lang="sk-SK" i="1" dirty="0" smtClean="0"/>
              <a:t> , </a:t>
            </a:r>
            <a:r>
              <a:rPr lang="sk-SK" dirty="0" smtClean="0"/>
              <a:t> zvolíme </a:t>
            </a:r>
            <a:r>
              <a:rPr lang="sk-SK" i="1" dirty="0" smtClean="0"/>
              <a:t>Popisné </a:t>
            </a:r>
            <a:r>
              <a:rPr lang="sk-SK" i="1" dirty="0" err="1" smtClean="0"/>
              <a:t>statistiky</a:t>
            </a:r>
            <a:r>
              <a:rPr lang="sk-SK" i="1" dirty="0" smtClean="0"/>
              <a:t> </a:t>
            </a:r>
          </a:p>
          <a:p>
            <a:r>
              <a:rPr lang="sk-SK" dirty="0" smtClean="0"/>
              <a:t>V záložke </a:t>
            </a:r>
            <a:r>
              <a:rPr lang="sk-SK" i="1" dirty="0" err="1" smtClean="0"/>
              <a:t>Pravd</a:t>
            </a:r>
            <a:r>
              <a:rPr lang="sk-SK" i="1" dirty="0" smtClean="0"/>
              <a:t>. </a:t>
            </a:r>
            <a:r>
              <a:rPr lang="en-US" i="1" dirty="0" smtClean="0"/>
              <a:t>&amp; </a:t>
            </a:r>
            <a:r>
              <a:rPr lang="en-US" i="1" dirty="0" err="1" smtClean="0"/>
              <a:t>bodov</a:t>
            </a:r>
            <a:r>
              <a:rPr lang="sk-SK" i="1" dirty="0" smtClean="0"/>
              <a:t>é grafy </a:t>
            </a:r>
            <a:r>
              <a:rPr lang="sk-SK" dirty="0" smtClean="0"/>
              <a:t> vyberieme </a:t>
            </a:r>
            <a:r>
              <a:rPr lang="sk-SK" i="1" dirty="0" smtClean="0"/>
              <a:t>Normálni </a:t>
            </a:r>
            <a:r>
              <a:rPr lang="sk-SK" i="1" dirty="0" err="1" smtClean="0"/>
              <a:t>pravděpod</a:t>
            </a:r>
            <a:r>
              <a:rPr lang="sk-SK" i="1" dirty="0" smtClean="0"/>
              <a:t>. graf</a:t>
            </a:r>
          </a:p>
          <a:p>
            <a:r>
              <a:rPr lang="sk-SK" dirty="0" smtClean="0"/>
              <a:t> nezabudneme vybrať premennú </a:t>
            </a:r>
            <a:endParaRPr lang="sk-SK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Otvorte si súbor 06_Priklady.sta</a:t>
            </a:r>
          </a:p>
          <a:p>
            <a:r>
              <a:rPr lang="sk-SK" dirty="0" smtClean="0"/>
              <a:t>Testujte </a:t>
            </a:r>
            <a:r>
              <a:rPr lang="sk-SK" dirty="0" err="1" smtClean="0"/>
              <a:t>normalitu</a:t>
            </a:r>
            <a:r>
              <a:rPr lang="sk-SK" dirty="0" smtClean="0"/>
              <a:t> premenných </a:t>
            </a:r>
          </a:p>
          <a:p>
            <a:pPr lvl="1"/>
            <a:r>
              <a:rPr lang="sk-SK" dirty="0" smtClean="0"/>
              <a:t>Výška – </a:t>
            </a:r>
            <a:r>
              <a:rPr lang="sk-SK" dirty="0" err="1" smtClean="0"/>
              <a:t>prem</a:t>
            </a:r>
            <a:r>
              <a:rPr lang="sk-SK" dirty="0" smtClean="0"/>
              <a:t>. 19</a:t>
            </a:r>
          </a:p>
          <a:p>
            <a:pPr lvl="1"/>
            <a:r>
              <a:rPr lang="sk-SK" dirty="0" smtClean="0"/>
              <a:t>Váha – </a:t>
            </a:r>
            <a:r>
              <a:rPr lang="sk-SK" dirty="0" err="1" smtClean="0"/>
              <a:t>prem</a:t>
            </a:r>
            <a:r>
              <a:rPr lang="sk-SK" dirty="0" smtClean="0"/>
              <a:t>. 20</a:t>
            </a:r>
          </a:p>
          <a:p>
            <a:pPr lvl="1"/>
            <a:r>
              <a:rPr lang="sk-SK" dirty="0" err="1" smtClean="0"/>
              <a:t>Parametr</a:t>
            </a:r>
            <a:r>
              <a:rPr lang="sk-SK" dirty="0" smtClean="0"/>
              <a:t> – </a:t>
            </a:r>
            <a:r>
              <a:rPr lang="sk-SK" dirty="0" err="1" smtClean="0"/>
              <a:t>prem</a:t>
            </a:r>
            <a:r>
              <a:rPr lang="sk-SK" dirty="0" smtClean="0"/>
              <a:t>. 15</a:t>
            </a:r>
          </a:p>
          <a:p>
            <a:endParaRPr lang="sk-SK" dirty="0" smtClean="0"/>
          </a:p>
          <a:p>
            <a:r>
              <a:rPr lang="sk-SK" dirty="0" smtClean="0"/>
              <a:t>   testujte pomocou </a:t>
            </a:r>
            <a:r>
              <a:rPr lang="sk-SK" dirty="0" err="1" smtClean="0"/>
              <a:t>histogramu</a:t>
            </a:r>
            <a:r>
              <a:rPr lang="sk-SK" dirty="0" smtClean="0"/>
              <a:t> s krivkou normálneho rozloženia, N-P testu a </a:t>
            </a:r>
            <a:r>
              <a:rPr lang="sk-SK" dirty="0" err="1" smtClean="0"/>
              <a:t>Shapiro-Wilksovho</a:t>
            </a:r>
            <a:r>
              <a:rPr lang="sk-SK" dirty="0" smtClean="0"/>
              <a:t> testu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3552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Jednovýběrový t-test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Jednovýběrový test rozptylu</a:t>
            </a:r>
          </a:p>
        </p:txBody>
      </p:sp>
      <p:sp>
        <p:nvSpPr>
          <p:cNvPr id="235524" name="Nadpis 1"/>
          <p:cNvSpPr>
            <a:spLocks noGrp="1"/>
          </p:cNvSpPr>
          <p:nvPr>
            <p:ph type="ctrTitle" idx="4294967295"/>
          </p:nvPr>
        </p:nvSpPr>
        <p:spPr>
          <a:xfrm>
            <a:off x="683568" y="260648"/>
            <a:ext cx="7702624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Statistické testy o parametrech jednoho výběrů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3654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23654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Jednovýběrové statistické testy srovnávají některou popisnou statistiku vzorku (průměr, směrodatnou odchylku) s jediným číslem, jehož význam je ze statistické hlediska hodnota cílové populace</a:t>
            </a:r>
          </a:p>
          <a:p>
            <a:r>
              <a:rPr lang="cs-CZ" smtClean="0"/>
              <a:t>Z hlediska statistické teorie jde o ověření, zda daný vzorek pochází z testované cílové populace.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3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r>
              <a:rPr lang="cs-CZ" smtClean="0"/>
              <a:t>“One sample“ test</a:t>
            </a:r>
            <a:r>
              <a:rPr lang="en-US" smtClean="0"/>
              <a:t>y</a:t>
            </a:r>
            <a:r>
              <a:rPr lang="cs-CZ" smtClean="0"/>
              <a:t> I</a:t>
            </a:r>
          </a:p>
        </p:txBody>
      </p:sp>
      <p:graphicFrame>
        <p:nvGraphicFramePr>
          <p:cNvPr id="442371" name="Group 3"/>
          <p:cNvGraphicFramePr>
            <a:graphicFrameLocks noGrp="1"/>
          </p:cNvGraphicFramePr>
          <p:nvPr/>
        </p:nvGraphicFramePr>
        <p:xfrm>
          <a:off x="2057400" y="2765425"/>
          <a:ext cx="6781800" cy="1671638"/>
        </p:xfrm>
        <a:graphic>
          <a:graphicData uri="http://schemas.openxmlformats.org/drawingml/2006/table">
            <a:tbl>
              <a:tblPr/>
              <a:tblGrid>
                <a:gridCol w="1406525"/>
                <a:gridCol w="1487488"/>
                <a:gridCol w="1757362"/>
                <a:gridCol w="213042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cs-CZ" sz="19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cs-CZ" sz="19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Testov</a:t>
                      </a: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á statistika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Interval spolehlivosti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 </a:t>
                      </a: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t</a:t>
                      </a: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 t</a:t>
                      </a:r>
                      <a:endParaRPr kumimoji="0" 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|t| &gt; t</a:t>
                      </a:r>
                      <a:endParaRPr kumimoji="0" 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6" name="Text Box 30"/>
          <p:cNvSpPr txBox="1">
            <a:spLocks noChangeArrowheads="1"/>
          </p:cNvSpPr>
          <p:nvPr/>
        </p:nvSpPr>
        <p:spPr bwMode="auto">
          <a:xfrm>
            <a:off x="1691680" y="1988840"/>
            <a:ext cx="5638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cs-CZ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ůměr</a:t>
            </a: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cílová vs. výběrová populace</a:t>
            </a:r>
          </a:p>
        </p:txBody>
      </p:sp>
      <p:sp>
        <p:nvSpPr>
          <p:cNvPr id="43047" name="AutoShape 33"/>
          <p:cNvSpPr>
            <a:spLocks noChangeArrowheads="1"/>
          </p:cNvSpPr>
          <p:nvPr/>
        </p:nvSpPr>
        <p:spPr bwMode="auto">
          <a:xfrm>
            <a:off x="914400" y="2360613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0" name="Object 61"/>
          <p:cNvGraphicFramePr>
            <a:graphicFrameLocks noChangeAspect="1"/>
          </p:cNvGraphicFramePr>
          <p:nvPr/>
        </p:nvGraphicFramePr>
        <p:xfrm>
          <a:off x="209550" y="3146425"/>
          <a:ext cx="1625600" cy="969963"/>
        </p:xfrm>
        <a:graphic>
          <a:graphicData uri="http://schemas.openxmlformats.org/presentationml/2006/ole">
            <p:oleObj spid="_x0000_s61442" name="Equation" r:id="rId3" imgW="799920" imgH="419040" progId="Equation.3">
              <p:embed/>
            </p:oleObj>
          </a:graphicData>
        </a:graphic>
      </p:graphicFrame>
      <p:sp>
        <p:nvSpPr>
          <p:cNvPr id="43048" name="Text Box 63"/>
          <p:cNvSpPr txBox="1">
            <a:spLocks noChangeArrowheads="1"/>
          </p:cNvSpPr>
          <p:nvPr/>
        </p:nvSpPr>
        <p:spPr bwMode="auto">
          <a:xfrm>
            <a:off x="7956376" y="3140968"/>
            <a:ext cx="83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(n-1)</a:t>
            </a:r>
            <a:br>
              <a:rPr lang="cs-CZ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1-α</a:t>
            </a:r>
          </a:p>
        </p:txBody>
      </p:sp>
      <p:sp>
        <p:nvSpPr>
          <p:cNvPr id="43049" name="Text Box 65"/>
          <p:cNvSpPr txBox="1">
            <a:spLocks noChangeArrowheads="1"/>
          </p:cNvSpPr>
          <p:nvPr/>
        </p:nvSpPr>
        <p:spPr bwMode="auto">
          <a:xfrm>
            <a:off x="7884368" y="3645024"/>
            <a:ext cx="83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(n-1)</a:t>
            </a:r>
            <a:b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α</a:t>
            </a:r>
          </a:p>
        </p:txBody>
      </p:sp>
      <p:sp>
        <p:nvSpPr>
          <p:cNvPr id="43050" name="Text Box 66"/>
          <p:cNvSpPr txBox="1">
            <a:spLocks noChangeArrowheads="1"/>
          </p:cNvSpPr>
          <p:nvPr/>
        </p:nvSpPr>
        <p:spPr bwMode="auto">
          <a:xfrm>
            <a:off x="7915275" y="4013200"/>
            <a:ext cx="8382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(n-1)</a:t>
            </a:r>
            <a:b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1-α/2</a:t>
            </a:r>
          </a:p>
        </p:txBody>
      </p:sp>
      <p:graphicFrame>
        <p:nvGraphicFramePr>
          <p:cNvPr id="43011" name="Object 67"/>
          <p:cNvGraphicFramePr>
            <a:graphicFrameLocks noChangeAspect="1"/>
          </p:cNvGraphicFramePr>
          <p:nvPr/>
        </p:nvGraphicFramePr>
        <p:xfrm>
          <a:off x="2438400" y="3155950"/>
          <a:ext cx="685800" cy="461963"/>
        </p:xfrm>
        <a:graphic>
          <a:graphicData uri="http://schemas.openxmlformats.org/presentationml/2006/ole">
            <p:oleObj spid="_x0000_s61443" name="Equation" r:id="rId4" imgW="380880" imgH="241200" progId="Equation.3">
              <p:embed/>
            </p:oleObj>
          </a:graphicData>
        </a:graphic>
      </p:graphicFrame>
      <p:graphicFrame>
        <p:nvGraphicFramePr>
          <p:cNvPr id="43012" name="Object 68"/>
          <p:cNvGraphicFramePr>
            <a:graphicFrameLocks noChangeAspect="1"/>
          </p:cNvGraphicFramePr>
          <p:nvPr/>
        </p:nvGraphicFramePr>
        <p:xfrm>
          <a:off x="2438400" y="3560763"/>
          <a:ext cx="762000" cy="482600"/>
        </p:xfrm>
        <a:graphic>
          <a:graphicData uri="http://schemas.openxmlformats.org/presentationml/2006/ole">
            <p:oleObj spid="_x0000_s61444" name="Equation" r:id="rId5" imgW="380880" imgH="241200" progId="Equation.3">
              <p:embed/>
            </p:oleObj>
          </a:graphicData>
        </a:graphic>
      </p:graphicFrame>
      <p:graphicFrame>
        <p:nvGraphicFramePr>
          <p:cNvPr id="43013" name="Object 69"/>
          <p:cNvGraphicFramePr>
            <a:graphicFrameLocks noChangeAspect="1"/>
          </p:cNvGraphicFramePr>
          <p:nvPr/>
        </p:nvGraphicFramePr>
        <p:xfrm>
          <a:off x="2438400" y="4003675"/>
          <a:ext cx="762000" cy="481013"/>
        </p:xfrm>
        <a:graphic>
          <a:graphicData uri="http://schemas.openxmlformats.org/presentationml/2006/ole">
            <p:oleObj spid="_x0000_s61445" name="Equation" r:id="rId6" imgW="380880" imgH="241200" progId="Equation.3">
              <p:embed/>
            </p:oleObj>
          </a:graphicData>
        </a:graphic>
      </p:graphicFrame>
      <p:graphicFrame>
        <p:nvGraphicFramePr>
          <p:cNvPr id="43014" name="Object 70"/>
          <p:cNvGraphicFramePr>
            <a:graphicFrameLocks noChangeAspect="1"/>
          </p:cNvGraphicFramePr>
          <p:nvPr/>
        </p:nvGraphicFramePr>
        <p:xfrm>
          <a:off x="3810000" y="3978275"/>
          <a:ext cx="838200" cy="530225"/>
        </p:xfrm>
        <a:graphic>
          <a:graphicData uri="http://schemas.openxmlformats.org/presentationml/2006/ole">
            <p:oleObj spid="_x0000_s61446" name="Equation" r:id="rId7" imgW="380880" imgH="241200" progId="Equation.3">
              <p:embed/>
            </p:oleObj>
          </a:graphicData>
        </a:graphic>
      </p:graphicFrame>
      <p:graphicFrame>
        <p:nvGraphicFramePr>
          <p:cNvPr id="43015" name="Object 71"/>
          <p:cNvGraphicFramePr>
            <a:graphicFrameLocks noChangeAspect="1"/>
          </p:cNvGraphicFramePr>
          <p:nvPr/>
        </p:nvGraphicFramePr>
        <p:xfrm>
          <a:off x="3810000" y="3560763"/>
          <a:ext cx="762000" cy="482600"/>
        </p:xfrm>
        <a:graphic>
          <a:graphicData uri="http://schemas.openxmlformats.org/presentationml/2006/ole">
            <p:oleObj spid="_x0000_s61447" name="Equation" r:id="rId8" imgW="380880" imgH="241200" progId="Equation.3">
              <p:embed/>
            </p:oleObj>
          </a:graphicData>
        </a:graphic>
      </p:graphicFrame>
      <p:graphicFrame>
        <p:nvGraphicFramePr>
          <p:cNvPr id="43016" name="Object 72"/>
          <p:cNvGraphicFramePr>
            <a:graphicFrameLocks noChangeAspect="1"/>
          </p:cNvGraphicFramePr>
          <p:nvPr/>
        </p:nvGraphicFramePr>
        <p:xfrm>
          <a:off x="3810000" y="3146425"/>
          <a:ext cx="762000" cy="482600"/>
        </p:xfrm>
        <a:graphic>
          <a:graphicData uri="http://schemas.openxmlformats.org/presentationml/2006/ole">
            <p:oleObj spid="_x0000_s61448" name="Equation" r:id="rId9" imgW="380880" imgH="241200" progId="Equation.3">
              <p:embed/>
            </p:oleObj>
          </a:graphicData>
        </a:graphic>
      </p:graphicFrame>
      <p:sp>
        <p:nvSpPr>
          <p:cNvPr id="43051" name="Rectangle 88"/>
          <p:cNvSpPr>
            <a:spLocks noChangeArrowheads="1"/>
          </p:cNvSpPr>
          <p:nvPr/>
        </p:nvSpPr>
        <p:spPr bwMode="auto">
          <a:xfrm>
            <a:off x="180975" y="1489075"/>
            <a:ext cx="871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 případě </a:t>
            </a:r>
            <a:r>
              <a:rPr lang="cs-CZ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sample testů jde o srovnání výběru dat (tedy </a:t>
            </a:r>
            <a:r>
              <a:rPr lang="cs-CZ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cs-CZ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sample) s cílovou populací. Pro parametrické testy musí mít datový soubor normální rozložení. </a:t>
            </a:r>
          </a:p>
        </p:txBody>
      </p:sp>
      <p:sp>
        <p:nvSpPr>
          <p:cNvPr id="18" name="Rectangle 88"/>
          <p:cNvSpPr>
            <a:spLocks noChangeArrowheads="1"/>
          </p:cNvSpPr>
          <p:nvPr/>
        </p:nvSpPr>
        <p:spPr bwMode="auto">
          <a:xfrm>
            <a:off x="179512" y="4800179"/>
            <a:ext cx="871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Softvér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nám vypíše p-hodnotu,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ktorú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porotnáme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 hladinou významnosti,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inak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sme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museli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hľadať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hodnotu Intervalu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spoľahlivosti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v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Štatistických</a:t>
            </a:r>
            <a:r>
              <a:rPr lang="cs-C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tabuľkách</a:t>
            </a:r>
            <a:endParaRPr lang="cs-CZ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4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r>
              <a:rPr lang="cs-CZ" smtClean="0"/>
              <a:t>“One sample“ test</a:t>
            </a:r>
            <a:r>
              <a:rPr lang="en-US" smtClean="0"/>
              <a:t>y</a:t>
            </a:r>
            <a:r>
              <a:rPr lang="cs-CZ" smtClean="0"/>
              <a:t> II</a:t>
            </a:r>
          </a:p>
        </p:txBody>
      </p:sp>
      <p:sp>
        <p:nvSpPr>
          <p:cNvPr id="44050" name="Text Box 31"/>
          <p:cNvSpPr txBox="1">
            <a:spLocks noChangeArrowheads="1"/>
          </p:cNvSpPr>
          <p:nvPr/>
        </p:nvSpPr>
        <p:spPr bwMode="auto">
          <a:xfrm>
            <a:off x="2051720" y="2276872"/>
            <a:ext cx="5638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Rozptyl – cílová vs. výběrová populace</a:t>
            </a:r>
          </a:p>
        </p:txBody>
      </p:sp>
      <p:sp>
        <p:nvSpPr>
          <p:cNvPr id="44051" name="AutoShape 32"/>
          <p:cNvSpPr>
            <a:spLocks noChangeArrowheads="1"/>
          </p:cNvSpPr>
          <p:nvPr/>
        </p:nvSpPr>
        <p:spPr bwMode="auto">
          <a:xfrm>
            <a:off x="914400" y="2392363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9570" name="Group 34"/>
          <p:cNvGraphicFramePr>
            <a:graphicFrameLocks noGrp="1"/>
          </p:cNvGraphicFramePr>
          <p:nvPr/>
        </p:nvGraphicFramePr>
        <p:xfrm>
          <a:off x="2057400" y="2786063"/>
          <a:ext cx="6781800" cy="2513330"/>
        </p:xfrm>
        <a:graphic>
          <a:graphicData uri="http://schemas.openxmlformats.org/drawingml/2006/table">
            <a:tbl>
              <a:tblPr/>
              <a:tblGrid>
                <a:gridCol w="1406525"/>
                <a:gridCol w="1487488"/>
                <a:gridCol w="1757362"/>
                <a:gridCol w="2130425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cs-CZ" sz="19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cs-CZ" sz="19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Testov</a:t>
                      </a: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á statistika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Interval spolehlivosti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34" name="Object 62"/>
          <p:cNvGraphicFramePr>
            <a:graphicFrameLocks noChangeAspect="1"/>
          </p:cNvGraphicFramePr>
          <p:nvPr/>
        </p:nvGraphicFramePr>
        <p:xfrm>
          <a:off x="231775" y="3051175"/>
          <a:ext cx="1676400" cy="768350"/>
        </p:xfrm>
        <a:graphic>
          <a:graphicData uri="http://schemas.openxmlformats.org/presentationml/2006/ole">
            <p:oleObj spid="_x0000_s62466" name="Equation" r:id="rId3" imgW="914400" imgH="419040" progId="Equation.3">
              <p:embed/>
            </p:oleObj>
          </a:graphicData>
        </a:graphic>
      </p:graphicFrame>
      <p:graphicFrame>
        <p:nvGraphicFramePr>
          <p:cNvPr id="44035" name="Object 64"/>
          <p:cNvGraphicFramePr>
            <a:graphicFrameLocks noChangeAspect="1"/>
          </p:cNvGraphicFramePr>
          <p:nvPr/>
        </p:nvGraphicFramePr>
        <p:xfrm>
          <a:off x="5664200" y="3167063"/>
          <a:ext cx="355600" cy="457200"/>
        </p:xfrm>
        <a:graphic>
          <a:graphicData uri="http://schemas.openxmlformats.org/presentationml/2006/ole">
            <p:oleObj spid="_x0000_s62467" name="Equation" r:id="rId4" imgW="177480" imgH="228600" progId="Equation.3">
              <p:embed/>
            </p:oleObj>
          </a:graphicData>
        </a:graphic>
      </p:graphicFrame>
      <p:graphicFrame>
        <p:nvGraphicFramePr>
          <p:cNvPr id="44036" name="Object 73"/>
          <p:cNvGraphicFramePr>
            <a:graphicFrameLocks noChangeAspect="1"/>
          </p:cNvGraphicFramePr>
          <p:nvPr/>
        </p:nvGraphicFramePr>
        <p:xfrm>
          <a:off x="5664200" y="3700463"/>
          <a:ext cx="355600" cy="457200"/>
        </p:xfrm>
        <a:graphic>
          <a:graphicData uri="http://schemas.openxmlformats.org/presentationml/2006/ole">
            <p:oleObj spid="_x0000_s62468" name="Equation" r:id="rId5" imgW="177480" imgH="228600" progId="Equation.3">
              <p:embed/>
            </p:oleObj>
          </a:graphicData>
        </a:graphic>
      </p:graphicFrame>
      <p:graphicFrame>
        <p:nvGraphicFramePr>
          <p:cNvPr id="44037" name="Object 74"/>
          <p:cNvGraphicFramePr>
            <a:graphicFrameLocks noChangeAspect="1"/>
          </p:cNvGraphicFramePr>
          <p:nvPr/>
        </p:nvGraphicFramePr>
        <p:xfrm>
          <a:off x="5664200" y="4386263"/>
          <a:ext cx="355600" cy="457200"/>
        </p:xfrm>
        <a:graphic>
          <a:graphicData uri="http://schemas.openxmlformats.org/presentationml/2006/ole">
            <p:oleObj spid="_x0000_s62469" name="Equation" r:id="rId6" imgW="177480" imgH="228600" progId="Equation.3">
              <p:embed/>
            </p:oleObj>
          </a:graphicData>
        </a:graphic>
      </p:graphicFrame>
      <p:graphicFrame>
        <p:nvGraphicFramePr>
          <p:cNvPr id="44038" name="Object 75"/>
          <p:cNvGraphicFramePr>
            <a:graphicFrameLocks noChangeAspect="1"/>
          </p:cNvGraphicFramePr>
          <p:nvPr/>
        </p:nvGraphicFramePr>
        <p:xfrm>
          <a:off x="6870700" y="3167063"/>
          <a:ext cx="1092200" cy="482600"/>
        </p:xfrm>
        <a:graphic>
          <a:graphicData uri="http://schemas.openxmlformats.org/presentationml/2006/ole">
            <p:oleObj spid="_x0000_s62470" name="Rovnice" r:id="rId7" imgW="545760" imgH="241200" progId="Equation.3">
              <p:embed/>
            </p:oleObj>
          </a:graphicData>
        </a:graphic>
      </p:graphicFrame>
      <p:graphicFrame>
        <p:nvGraphicFramePr>
          <p:cNvPr id="44039" name="Object 76"/>
          <p:cNvGraphicFramePr>
            <a:graphicFrameLocks noChangeAspect="1"/>
          </p:cNvGraphicFramePr>
          <p:nvPr/>
        </p:nvGraphicFramePr>
        <p:xfrm>
          <a:off x="7020272" y="3789040"/>
          <a:ext cx="990600" cy="482600"/>
        </p:xfrm>
        <a:graphic>
          <a:graphicData uri="http://schemas.openxmlformats.org/presentationml/2006/ole">
            <p:oleObj spid="_x0000_s62471" name="Equation" r:id="rId8" imgW="495000" imgH="241200" progId="Equation.3">
              <p:embed/>
            </p:oleObj>
          </a:graphicData>
        </a:graphic>
      </p:graphicFrame>
      <p:graphicFrame>
        <p:nvGraphicFramePr>
          <p:cNvPr id="44040" name="Object 77"/>
          <p:cNvGraphicFramePr>
            <a:graphicFrameLocks noChangeAspect="1"/>
          </p:cNvGraphicFramePr>
          <p:nvPr/>
        </p:nvGraphicFramePr>
        <p:xfrm>
          <a:off x="6948264" y="4797152"/>
          <a:ext cx="1092200" cy="482600"/>
        </p:xfrm>
        <a:graphic>
          <a:graphicData uri="http://schemas.openxmlformats.org/presentationml/2006/ole">
            <p:oleObj spid="_x0000_s62472" name="Equation" r:id="rId9" imgW="545760" imgH="241200" progId="Equation.3">
              <p:embed/>
            </p:oleObj>
          </a:graphicData>
        </a:graphic>
      </p:graphicFrame>
      <p:graphicFrame>
        <p:nvGraphicFramePr>
          <p:cNvPr id="44041" name="Object 78"/>
          <p:cNvGraphicFramePr>
            <a:graphicFrameLocks noChangeAspect="1"/>
          </p:cNvGraphicFramePr>
          <p:nvPr/>
        </p:nvGraphicFramePr>
        <p:xfrm>
          <a:off x="6858000" y="4273550"/>
          <a:ext cx="1295400" cy="482600"/>
        </p:xfrm>
        <a:graphic>
          <a:graphicData uri="http://schemas.openxmlformats.org/presentationml/2006/ole">
            <p:oleObj spid="_x0000_s62473" name="Equation" r:id="rId10" imgW="647640" imgH="241200" progId="Equation.3">
              <p:embed/>
            </p:oleObj>
          </a:graphicData>
        </a:graphic>
      </p:graphicFrame>
      <p:sp>
        <p:nvSpPr>
          <p:cNvPr id="44079" name="Text Box 79"/>
          <p:cNvSpPr txBox="1">
            <a:spLocks noChangeArrowheads="1"/>
          </p:cNvSpPr>
          <p:nvPr/>
        </p:nvSpPr>
        <p:spPr bwMode="auto">
          <a:xfrm>
            <a:off x="7956376" y="3284984"/>
            <a:ext cx="838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(n-1)</a:t>
            </a:r>
          </a:p>
        </p:txBody>
      </p:sp>
      <p:sp>
        <p:nvSpPr>
          <p:cNvPr id="44080" name="Text Box 80"/>
          <p:cNvSpPr txBox="1">
            <a:spLocks noChangeArrowheads="1"/>
          </p:cNvSpPr>
          <p:nvPr/>
        </p:nvSpPr>
        <p:spPr bwMode="auto">
          <a:xfrm>
            <a:off x="7956376" y="4581128"/>
            <a:ext cx="7620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nebo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81" name="Text Box 81"/>
          <p:cNvSpPr txBox="1">
            <a:spLocks noChangeArrowheads="1"/>
          </p:cNvSpPr>
          <p:nvPr/>
        </p:nvSpPr>
        <p:spPr bwMode="auto">
          <a:xfrm>
            <a:off x="7956376" y="3933056"/>
            <a:ext cx="838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(n-1)</a:t>
            </a:r>
          </a:p>
        </p:txBody>
      </p:sp>
      <p:graphicFrame>
        <p:nvGraphicFramePr>
          <p:cNvPr id="44042" name="Object 82"/>
          <p:cNvGraphicFramePr>
            <a:graphicFrameLocks noChangeAspect="1"/>
          </p:cNvGraphicFramePr>
          <p:nvPr/>
        </p:nvGraphicFramePr>
        <p:xfrm>
          <a:off x="2286000" y="3181350"/>
          <a:ext cx="990600" cy="406400"/>
        </p:xfrm>
        <a:graphic>
          <a:graphicData uri="http://schemas.openxmlformats.org/presentationml/2006/ole">
            <p:oleObj spid="_x0000_s62474" name="Equation" r:id="rId11" imgW="495000" imgH="203040" progId="Equation.3">
              <p:embed/>
            </p:oleObj>
          </a:graphicData>
        </a:graphic>
      </p:graphicFrame>
      <p:graphicFrame>
        <p:nvGraphicFramePr>
          <p:cNvPr id="44043" name="Object 83"/>
          <p:cNvGraphicFramePr>
            <a:graphicFrameLocks noChangeAspect="1"/>
          </p:cNvGraphicFramePr>
          <p:nvPr/>
        </p:nvGraphicFramePr>
        <p:xfrm>
          <a:off x="2339752" y="3861048"/>
          <a:ext cx="990600" cy="406400"/>
        </p:xfrm>
        <a:graphic>
          <a:graphicData uri="http://schemas.openxmlformats.org/presentationml/2006/ole">
            <p:oleObj spid="_x0000_s62475" name="Equation" r:id="rId12" imgW="495000" imgH="203040" progId="Equation.3">
              <p:embed/>
            </p:oleObj>
          </a:graphicData>
        </a:graphic>
      </p:graphicFrame>
      <p:graphicFrame>
        <p:nvGraphicFramePr>
          <p:cNvPr id="44044" name="Object 84"/>
          <p:cNvGraphicFramePr>
            <a:graphicFrameLocks noChangeAspect="1"/>
          </p:cNvGraphicFramePr>
          <p:nvPr/>
        </p:nvGraphicFramePr>
        <p:xfrm>
          <a:off x="2286000" y="4386263"/>
          <a:ext cx="990600" cy="406400"/>
        </p:xfrm>
        <a:graphic>
          <a:graphicData uri="http://schemas.openxmlformats.org/presentationml/2006/ole">
            <p:oleObj spid="_x0000_s62476" name="Equation" r:id="rId13" imgW="495000" imgH="203040" progId="Equation.3">
              <p:embed/>
            </p:oleObj>
          </a:graphicData>
        </a:graphic>
      </p:graphicFrame>
      <p:graphicFrame>
        <p:nvGraphicFramePr>
          <p:cNvPr id="44045" name="Object 85"/>
          <p:cNvGraphicFramePr>
            <a:graphicFrameLocks noChangeAspect="1"/>
          </p:cNvGraphicFramePr>
          <p:nvPr/>
        </p:nvGraphicFramePr>
        <p:xfrm>
          <a:off x="3733800" y="4386263"/>
          <a:ext cx="990600" cy="406400"/>
        </p:xfrm>
        <a:graphic>
          <a:graphicData uri="http://schemas.openxmlformats.org/presentationml/2006/ole">
            <p:oleObj spid="_x0000_s62477" name="Equation" r:id="rId14" imgW="495000" imgH="203040" progId="Equation.3">
              <p:embed/>
            </p:oleObj>
          </a:graphicData>
        </a:graphic>
      </p:graphicFrame>
      <p:graphicFrame>
        <p:nvGraphicFramePr>
          <p:cNvPr id="44046" name="Object 86"/>
          <p:cNvGraphicFramePr>
            <a:graphicFrameLocks noChangeAspect="1"/>
          </p:cNvGraphicFramePr>
          <p:nvPr/>
        </p:nvGraphicFramePr>
        <p:xfrm>
          <a:off x="3635896" y="3861048"/>
          <a:ext cx="990600" cy="406400"/>
        </p:xfrm>
        <a:graphic>
          <a:graphicData uri="http://schemas.openxmlformats.org/presentationml/2006/ole">
            <p:oleObj spid="_x0000_s62478" name="Rovnice" r:id="rId15" imgW="495000" imgH="203040" progId="Equation.3">
              <p:embed/>
            </p:oleObj>
          </a:graphicData>
        </a:graphic>
      </p:graphicFrame>
      <p:graphicFrame>
        <p:nvGraphicFramePr>
          <p:cNvPr id="44047" name="Object 87"/>
          <p:cNvGraphicFramePr>
            <a:graphicFrameLocks noChangeAspect="1"/>
          </p:cNvGraphicFramePr>
          <p:nvPr/>
        </p:nvGraphicFramePr>
        <p:xfrm>
          <a:off x="3657600" y="3167063"/>
          <a:ext cx="990600" cy="406400"/>
        </p:xfrm>
        <a:graphic>
          <a:graphicData uri="http://schemas.openxmlformats.org/presentationml/2006/ole">
            <p:oleObj spid="_x0000_s62479" name="Equation" r:id="rId16" imgW="495000" imgH="203040" progId="Equation.3">
              <p:embed/>
            </p:oleObj>
          </a:graphicData>
        </a:graphic>
      </p:graphicFrame>
      <p:sp>
        <p:nvSpPr>
          <p:cNvPr id="44082" name="Rectangle 88"/>
          <p:cNvSpPr>
            <a:spLocks noChangeArrowheads="1"/>
          </p:cNvSpPr>
          <p:nvPr/>
        </p:nvSpPr>
        <p:spPr bwMode="auto">
          <a:xfrm>
            <a:off x="180975" y="1492250"/>
            <a:ext cx="871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 případě one sample testů jde o srovnání výběru dat (tedy one sample) s cílovou populací. Pro parametrické testy musí mít datový soubor normální rozložení.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5060" name="Rectangle 2"/>
          <p:cNvSpPr>
            <a:spLocks noGrp="1"/>
          </p:cNvSpPr>
          <p:nvPr>
            <p:ph type="title" idx="4294967295"/>
          </p:nvPr>
        </p:nvSpPr>
        <p:spPr>
          <a:xfrm>
            <a:off x="106363" y="414338"/>
            <a:ext cx="8964612" cy="758825"/>
          </a:xfrm>
        </p:spPr>
        <p:txBody>
          <a:bodyPr/>
          <a:lstStyle/>
          <a:p>
            <a:r>
              <a:rPr lang="en-US" smtClean="0"/>
              <a:t>Srovnání odhadu průměru s předpokládanou hodnotou I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900113" y="1544638"/>
            <a:ext cx="7704137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21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Koncentrace antibiotika v cílovém orgánu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cs-CZ" sz="21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1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Při 1000 měřeních antibiotika byla zjištěna v cílovém orgánu průměrná koncentrace 202,5 jednotek a směrodatná odchylka 44 jednotek. </a:t>
            </a:r>
            <a:endParaRPr lang="cs-CZ" sz="2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1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Požadovaná koncentrace antibiotika je 200 jednotek. </a:t>
            </a:r>
            <a:endParaRPr lang="cs-CZ" sz="2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cs-CZ" sz="21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Je daný rozdíl 2,5 významný vzhledem k variabilitě znaku na hladině významnosti 5%? </a:t>
            </a:r>
            <a:endParaRPr lang="cs-CZ" sz="21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1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2) Jaká je skutečná hladina významnosti?</a:t>
            </a:r>
            <a:endParaRPr lang="cs-CZ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1908175" y="5170488"/>
          <a:ext cx="4608513" cy="858837"/>
        </p:xfrm>
        <a:graphic>
          <a:graphicData uri="http://schemas.openxmlformats.org/presentationml/2006/ole">
            <p:oleObj spid="_x0000_s63490" name="Rovnice" r:id="rId3" imgW="20955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6" name="Rectangle 2"/>
          <p:cNvSpPr>
            <a:spLocks noGrp="1"/>
          </p:cNvSpPr>
          <p:nvPr>
            <p:ph type="title" idx="4294967295"/>
          </p:nvPr>
        </p:nvSpPr>
        <p:spPr>
          <a:xfrm>
            <a:off x="71438" y="407988"/>
            <a:ext cx="8964612" cy="758825"/>
          </a:xfrm>
        </p:spPr>
        <p:txBody>
          <a:bodyPr/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odhadu</a:t>
            </a:r>
            <a:r>
              <a:rPr lang="en-US" dirty="0" smtClean="0"/>
              <a:t> </a:t>
            </a:r>
            <a:r>
              <a:rPr lang="en-US" dirty="0" err="1" smtClean="0"/>
              <a:t>průměru</a:t>
            </a:r>
            <a:r>
              <a:rPr lang="en-US" dirty="0" smtClean="0"/>
              <a:t> s </a:t>
            </a:r>
            <a:r>
              <a:rPr lang="en-US" dirty="0" err="1" smtClean="0"/>
              <a:t>předpokládanou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II</a:t>
            </a: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79388" y="1193800"/>
            <a:ext cx="87137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Aktivita enzymu v buňkách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Při zjišťování aktivity enzymu v buňkách na vzorku 25 měření byl zjištěn průměr 3,5 jednotek a směrodatná odchylka 1.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otázka zní, zda se naměřené hodnoty našeho vzorku liší od výsledků dřívější rozsáhlé studie zaměřené na celou cílovou populaci, kde byla zjištěna průměrná aktivita 2,5 jednotky?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15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H0: x=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tedy two tailed test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endParaRPr lang="cs-CZ" sz="15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2" name="Object 6"/>
          <p:cNvGraphicFramePr>
            <a:graphicFrameLocks noChangeAspect="1"/>
          </p:cNvGraphicFramePr>
          <p:nvPr/>
        </p:nvGraphicFramePr>
        <p:xfrm>
          <a:off x="2722563" y="2492375"/>
          <a:ext cx="3168650" cy="611188"/>
        </p:xfrm>
        <a:graphic>
          <a:graphicData uri="http://schemas.openxmlformats.org/presentationml/2006/ole">
            <p:oleObj spid="_x0000_s64514" name="Rovnice" r:id="rId3" imgW="2032000" imgH="393700" progId="Equation.3">
              <p:embed/>
            </p:oleObj>
          </a:graphicData>
        </a:graphic>
      </p:graphicFrame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3" name="Object 8"/>
          <p:cNvGraphicFramePr>
            <a:graphicFrameLocks noChangeAspect="1"/>
          </p:cNvGraphicFramePr>
          <p:nvPr/>
        </p:nvGraphicFramePr>
        <p:xfrm>
          <a:off x="3082925" y="3429000"/>
          <a:ext cx="1419225" cy="450850"/>
        </p:xfrm>
        <a:graphic>
          <a:graphicData uri="http://schemas.openxmlformats.org/presentationml/2006/ole">
            <p:oleObj spid="_x0000_s64515" name="Rovnice" r:id="rId4" imgW="812447" imgH="253890" progId="Equation.3">
              <p:embed/>
            </p:oleObj>
          </a:graphicData>
        </a:graphic>
      </p:graphicFrame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4" name="Object 10"/>
          <p:cNvGraphicFramePr>
            <a:graphicFrameLocks noChangeAspect="1"/>
          </p:cNvGraphicFramePr>
          <p:nvPr/>
        </p:nvGraphicFramePr>
        <p:xfrm>
          <a:off x="5016500" y="3444875"/>
          <a:ext cx="936625" cy="417513"/>
        </p:xfrm>
        <a:graphic>
          <a:graphicData uri="http://schemas.openxmlformats.org/presentationml/2006/ole">
            <p:oleObj spid="_x0000_s64516" name="Rovnice" r:id="rId5" imgW="533169" imgH="241195" progId="Equation.3">
              <p:embed/>
            </p:oleObj>
          </a:graphicData>
        </a:graphic>
      </p:graphicFrame>
      <p:sp>
        <p:nvSpPr>
          <p:cNvPr id="46091" name="AutoShape 11"/>
          <p:cNvSpPr>
            <a:spLocks noChangeArrowheads="1"/>
          </p:cNvSpPr>
          <p:nvPr/>
        </p:nvSpPr>
        <p:spPr bwMode="auto">
          <a:xfrm rot="10800000">
            <a:off x="2722563" y="3140075"/>
            <a:ext cx="3240087" cy="288925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4541838" y="3484563"/>
            <a:ext cx="433387" cy="341312"/>
          </a:xfrm>
          <a:prstGeom prst="rightArrow">
            <a:avLst>
              <a:gd name="adj1" fmla="val 55352"/>
              <a:gd name="adj2" fmla="val 6232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6394450" y="3486150"/>
            <a:ext cx="245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H0 zamítnuta při </a:t>
            </a: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</a:t>
            </a: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0,05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5992813" y="3484563"/>
            <a:ext cx="433387" cy="341312"/>
          </a:xfrm>
          <a:prstGeom prst="rightArrow">
            <a:avLst>
              <a:gd name="adj1" fmla="val 55352"/>
              <a:gd name="adj2" fmla="val 6232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23850" y="4178300"/>
            <a:ext cx="8318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2. otázka – jakou minimální odchylku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X od jiné hodnoty bychom zachytili při daných hodnotách?</a:t>
            </a:r>
            <a:r>
              <a:rPr lang="cs-CZ" sz="15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484438" y="3816350"/>
            <a:ext cx="36464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od jiné hodnoty bychom zachytili při daných hodnotách?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4349750"/>
            <a:ext cx="820896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82575" y="5099050"/>
            <a:ext cx="8682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5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za předpokladu, že z praktického hlediska je významná odchylka již 0,2 jednotky, jaký minimální počet měření musíme provést, abychom ji byli schopni prokázat ?</a:t>
            </a:r>
          </a:p>
        </p:txBody>
      </p:sp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5516563"/>
            <a:ext cx="71294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Jednovýberový</a:t>
            </a:r>
            <a:r>
              <a:rPr lang="sk-SK" dirty="0" smtClean="0"/>
              <a:t> </a:t>
            </a:r>
            <a:r>
              <a:rPr lang="sk-SK" dirty="0" err="1" smtClean="0"/>
              <a:t>t-test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záložke </a:t>
            </a:r>
            <a:r>
              <a:rPr lang="sk-SK" i="1" dirty="0" err="1" smtClean="0"/>
              <a:t>Statistiky</a:t>
            </a:r>
            <a:r>
              <a:rPr lang="sk-SK" dirty="0" smtClean="0"/>
              <a:t> vyberieme </a:t>
            </a:r>
            <a:r>
              <a:rPr lang="sk-SK" i="1" dirty="0" smtClean="0"/>
              <a:t>Základní </a:t>
            </a:r>
            <a:r>
              <a:rPr lang="sk-SK" i="1" dirty="0" err="1" smtClean="0"/>
              <a:t>statistiky</a:t>
            </a:r>
            <a:endParaRPr lang="sk-SK" i="1" dirty="0" smtClean="0"/>
          </a:p>
          <a:p>
            <a:r>
              <a:rPr lang="sk-SK" dirty="0" smtClean="0"/>
              <a:t>V okienku vyberieme </a:t>
            </a:r>
            <a:r>
              <a:rPr lang="sk-SK" i="1" dirty="0" err="1" smtClean="0"/>
              <a:t>t-test</a:t>
            </a:r>
            <a:r>
              <a:rPr lang="sk-SK" i="1" dirty="0" smtClean="0"/>
              <a:t> </a:t>
            </a:r>
            <a:r>
              <a:rPr lang="sk-SK" i="1" dirty="0" err="1" smtClean="0"/>
              <a:t>samost</a:t>
            </a:r>
            <a:r>
              <a:rPr lang="sk-SK" i="1" dirty="0" smtClean="0"/>
              <a:t>. Vzorky- OK</a:t>
            </a:r>
          </a:p>
          <a:p>
            <a:r>
              <a:rPr lang="sk-SK" dirty="0" smtClean="0"/>
              <a:t>V záložke </a:t>
            </a:r>
            <a:r>
              <a:rPr lang="sk-SK" i="1" dirty="0" smtClean="0"/>
              <a:t>Detailní výsledky</a:t>
            </a:r>
            <a:r>
              <a:rPr lang="sk-SK" dirty="0" smtClean="0"/>
              <a:t> zvolíme referenčnú hodnotu a </a:t>
            </a:r>
            <a:r>
              <a:rPr lang="sk-SK" dirty="0" err="1" smtClean="0"/>
              <a:t>zvlolíme</a:t>
            </a:r>
            <a:r>
              <a:rPr lang="sk-SK" dirty="0" smtClean="0"/>
              <a:t> </a:t>
            </a:r>
            <a:r>
              <a:rPr lang="sk-SK" i="1" dirty="0" smtClean="0"/>
              <a:t>výpočet</a:t>
            </a:r>
          </a:p>
          <a:p>
            <a:endParaRPr lang="sk-SK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Princip testování hypotéz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39750" y="3222625"/>
            <a:ext cx="1981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i="0">
                <a:latin typeface="Verdana" pitchFamily="34" charset="0"/>
              </a:rPr>
              <a:t>Cílová </a:t>
            </a:r>
          </a:p>
          <a:p>
            <a:pPr algn="ctr" eaLnBrk="0" hangingPunct="0"/>
            <a:r>
              <a:rPr lang="cs-CZ" sz="1600" i="0">
                <a:latin typeface="Verdana" pitchFamily="34" charset="0"/>
              </a:rPr>
              <a:t>populace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274763" y="5708650"/>
            <a:ext cx="1138237" cy="628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Vzorek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3563938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Reprezentativnost ?</a:t>
            </a:r>
          </a:p>
        </p:txBody>
      </p:sp>
      <p:sp>
        <p:nvSpPr>
          <p:cNvPr id="24583" name="Freeform 6"/>
          <p:cNvSpPr>
            <a:spLocks/>
          </p:cNvSpPr>
          <p:nvPr/>
        </p:nvSpPr>
        <p:spPr bwMode="auto">
          <a:xfrm>
            <a:off x="684213" y="4076700"/>
            <a:ext cx="1657350" cy="1296988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2051050" y="4941888"/>
            <a:ext cx="366713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1476375" y="4508500"/>
            <a:ext cx="552450" cy="457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 b="0" i="0">
              <a:latin typeface="Verdana" pitchFamily="34" charset="0"/>
            </a:endParaRPr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2555875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87" name="AutoShape 10"/>
          <p:cNvSpPr>
            <a:spLocks noChangeArrowheads="1"/>
          </p:cNvSpPr>
          <p:nvPr/>
        </p:nvSpPr>
        <p:spPr bwMode="auto">
          <a:xfrm>
            <a:off x="3563938" y="3213100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b="0" i="0">
                <a:latin typeface="Verdana" pitchFamily="34" charset="0"/>
              </a:rPr>
              <a:t>Závěr ?</a:t>
            </a:r>
          </a:p>
          <a:p>
            <a:pPr algn="ctr" eaLnBrk="0" hangingPunct="0"/>
            <a:r>
              <a:rPr lang="cs-CZ" b="0" i="0">
                <a:latin typeface="Verdana" pitchFamily="34" charset="0"/>
              </a:rPr>
              <a:t>Interpretace</a:t>
            </a:r>
          </a:p>
        </p:txBody>
      </p:sp>
      <p:sp>
        <p:nvSpPr>
          <p:cNvPr id="2458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71475" y="1412875"/>
            <a:ext cx="8039100" cy="1612900"/>
          </a:xfrm>
          <a:noFill/>
        </p:spPr>
        <p:txBody>
          <a:bodyPr/>
          <a:lstStyle/>
          <a:p>
            <a:pPr eaLnBrk="1" hangingPunct="1"/>
            <a:r>
              <a:rPr lang="cs-CZ" sz="1800" b="1" dirty="0" smtClean="0"/>
              <a:t>Formulace hypotézy</a:t>
            </a:r>
            <a:endParaRPr lang="en-US" sz="1800" b="1" dirty="0" smtClean="0"/>
          </a:p>
          <a:p>
            <a:pPr eaLnBrk="1" hangingPunct="1"/>
            <a:r>
              <a:rPr lang="cs-CZ" sz="1800" b="1" dirty="0" smtClean="0"/>
              <a:t>Výběr cílové populace a z ní reprezentativního vzorku</a:t>
            </a:r>
          </a:p>
          <a:p>
            <a:pPr eaLnBrk="1" hangingPunct="1"/>
            <a:r>
              <a:rPr lang="cs-CZ" sz="1800" b="1" dirty="0" smtClean="0"/>
              <a:t>Měření sledovaných parametrů</a:t>
            </a:r>
            <a:endParaRPr lang="en-US" sz="1800" b="1" dirty="0" smtClean="0"/>
          </a:p>
          <a:p>
            <a:pPr eaLnBrk="1" hangingPunct="1"/>
            <a:r>
              <a:rPr lang="cs-CZ" sz="1800" b="1" dirty="0" smtClean="0"/>
              <a:t>Použití odpovídajícího </a:t>
            </a:r>
            <a:r>
              <a:rPr lang="en-US" sz="1800" b="1" dirty="0" smtClean="0"/>
              <a:t>test</a:t>
            </a:r>
            <a:r>
              <a:rPr lang="cs-CZ" sz="1800" b="1" dirty="0" smtClean="0"/>
              <a:t>u		závěr testu</a:t>
            </a:r>
            <a:endParaRPr lang="en-US" sz="1800" b="1" dirty="0" smtClean="0"/>
          </a:p>
          <a:p>
            <a:pPr eaLnBrk="1" hangingPunct="1"/>
            <a:r>
              <a:rPr lang="cs-CZ" sz="1800" b="1" dirty="0" smtClean="0"/>
              <a:t>Interpretace výsledků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 flipH="1">
            <a:off x="1266825" y="4941888"/>
            <a:ext cx="209550" cy="76200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4590" name="AutoShape 13"/>
          <p:cNvSpPr>
            <a:spLocks noChangeArrowheads="1"/>
          </p:cNvSpPr>
          <p:nvPr/>
        </p:nvSpPr>
        <p:spPr bwMode="auto">
          <a:xfrm>
            <a:off x="5867400" y="5805488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6804025" y="5876925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Měření parametrů</a:t>
            </a:r>
          </a:p>
        </p:txBody>
      </p:sp>
      <p:sp>
        <p:nvSpPr>
          <p:cNvPr id="24592" name="AutoShape 15"/>
          <p:cNvSpPr>
            <a:spLocks noChangeArrowheads="1"/>
          </p:cNvSpPr>
          <p:nvPr/>
        </p:nvSpPr>
        <p:spPr bwMode="auto">
          <a:xfrm rot="-5400000">
            <a:off x="7451725" y="5013325"/>
            <a:ext cx="898525" cy="466725"/>
          </a:xfrm>
          <a:prstGeom prst="notchedRightArrow">
            <a:avLst>
              <a:gd name="adj1" fmla="val 50000"/>
              <a:gd name="adj2" fmla="val 48129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93" name="Rectangle 16"/>
          <p:cNvSpPr>
            <a:spLocks noChangeArrowheads="1"/>
          </p:cNvSpPr>
          <p:nvPr/>
        </p:nvSpPr>
        <p:spPr bwMode="auto">
          <a:xfrm>
            <a:off x="6732588" y="4167188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Testy hypotéz</a:t>
            </a:r>
          </a:p>
        </p:txBody>
      </p:sp>
      <p:sp>
        <p:nvSpPr>
          <p:cNvPr id="24594" name="AutoShape 17"/>
          <p:cNvSpPr>
            <a:spLocks noChangeArrowheads="1"/>
          </p:cNvSpPr>
          <p:nvPr/>
        </p:nvSpPr>
        <p:spPr bwMode="auto">
          <a:xfrm rot="-9594911">
            <a:off x="5429250" y="3683000"/>
            <a:ext cx="1441450" cy="466725"/>
          </a:xfrm>
          <a:prstGeom prst="notchedRightArrow">
            <a:avLst>
              <a:gd name="adj1" fmla="val 50000"/>
              <a:gd name="adj2" fmla="val 77211"/>
            </a:avLst>
          </a:prstGeom>
          <a:solidFill>
            <a:srgbClr val="E5B04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 rot="10800000">
            <a:off x="2339975" y="3213100"/>
            <a:ext cx="898525" cy="647700"/>
          </a:xfrm>
          <a:prstGeom prst="notchedRightArrow">
            <a:avLst>
              <a:gd name="adj1" fmla="val 50000"/>
              <a:gd name="adj2" fmla="val 34681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cs-CZ" sz="1600" b="0" i="0">
                <a:latin typeface="Verdana" pitchFamily="34" charset="0"/>
              </a:rPr>
              <a:t>?</a:t>
            </a:r>
          </a:p>
        </p:txBody>
      </p:sp>
      <p:sp>
        <p:nvSpPr>
          <p:cNvPr id="24596" name="AutoShape 19"/>
          <p:cNvSpPr>
            <a:spLocks noChangeArrowheads="1"/>
          </p:cNvSpPr>
          <p:nvPr/>
        </p:nvSpPr>
        <p:spPr bwMode="auto">
          <a:xfrm>
            <a:off x="3708400" y="2492375"/>
            <a:ext cx="792163" cy="203200"/>
          </a:xfrm>
          <a:prstGeom prst="notchedRightArrow">
            <a:avLst>
              <a:gd name="adj1" fmla="val 50000"/>
              <a:gd name="adj2" fmla="val 9746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Otestujte, či priemerná výška v premennej Výška skupina 1100 je 175cm</a:t>
            </a:r>
          </a:p>
          <a:p>
            <a:r>
              <a:rPr lang="sk-SK" dirty="0" smtClean="0"/>
              <a:t>Otestujte, či priemerná výška v rovnakej premennej je 179cm</a:t>
            </a:r>
          </a:p>
          <a:p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Samostatný príklad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Testujte, či priemerný počet leukocytov je 7</a:t>
            </a:r>
          </a:p>
          <a:p>
            <a:r>
              <a:rPr lang="sk-SK" dirty="0" smtClean="0"/>
              <a:t>Testujte, či priemerný počet leukocytov je 9</a:t>
            </a:r>
          </a:p>
          <a:p>
            <a:r>
              <a:rPr lang="sk-SK" dirty="0" smtClean="0"/>
              <a:t>Testujte, či je priemerná váha 84kg</a:t>
            </a:r>
          </a:p>
          <a:p>
            <a:r>
              <a:rPr lang="sk-SK" dirty="0" smtClean="0"/>
              <a:t>Nezabudnite najskôr otestovať </a:t>
            </a:r>
            <a:r>
              <a:rPr lang="sk-SK" dirty="0" err="1" smtClean="0"/>
              <a:t>normalitu</a:t>
            </a:r>
            <a:r>
              <a:rPr lang="sk-SK" dirty="0" err="1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Statistické testování – základní pojmy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057275" y="1422400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Nulová hypotéza H</a:t>
            </a:r>
            <a:r>
              <a:rPr lang="cs-CZ" sz="2000" i="0" baseline="-25000">
                <a:latin typeface="Verdana" pitchFamily="34" charset="0"/>
              </a:rPr>
              <a:t>O</a:t>
            </a:r>
          </a:p>
        </p:txBody>
      </p:sp>
      <p:sp>
        <p:nvSpPr>
          <p:cNvPr id="1030" name="AutoShape 4"/>
          <p:cNvSpPr>
            <a:spLocks noChangeArrowheads="1"/>
          </p:cNvSpPr>
          <p:nvPr/>
        </p:nvSpPr>
        <p:spPr bwMode="auto">
          <a:xfrm>
            <a:off x="523875" y="15271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1057275" y="1997075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Alternativní hypotéza H</a:t>
            </a:r>
            <a:r>
              <a:rPr lang="cs-CZ" sz="2000" i="0" baseline="-25000">
                <a:latin typeface="Verdana" pitchFamily="34" charset="0"/>
              </a:rPr>
              <a:t>A</a:t>
            </a:r>
          </a:p>
        </p:txBody>
      </p:sp>
      <p:sp>
        <p:nvSpPr>
          <p:cNvPr id="1032" name="AutoShape 6"/>
          <p:cNvSpPr>
            <a:spLocks noChangeArrowheads="1"/>
          </p:cNvSpPr>
          <p:nvPr/>
        </p:nvSpPr>
        <p:spPr bwMode="auto">
          <a:xfrm>
            <a:off x="523875" y="2111375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066800" y="2573338"/>
            <a:ext cx="3571875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Testová statistika</a:t>
            </a:r>
          </a:p>
        </p:txBody>
      </p:sp>
      <p:sp>
        <p:nvSpPr>
          <p:cNvPr id="1034" name="AutoShape 8"/>
          <p:cNvSpPr>
            <a:spLocks noChangeArrowheads="1"/>
          </p:cNvSpPr>
          <p:nvPr/>
        </p:nvSpPr>
        <p:spPr bwMode="auto">
          <a:xfrm>
            <a:off x="523875" y="266858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1057275" y="4221163"/>
            <a:ext cx="5386388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latin typeface="Verdana" pitchFamily="34" charset="0"/>
              </a:rPr>
              <a:t>Kritický obor testové statistiky</a:t>
            </a: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>
            <a:off x="523875" y="4364038"/>
            <a:ext cx="390525" cy="285750"/>
          </a:xfrm>
          <a:prstGeom prst="chevron">
            <a:avLst>
              <a:gd name="adj" fmla="val 3416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grpSp>
        <p:nvGrpSpPr>
          <p:cNvPr id="1037" name="Group 11"/>
          <p:cNvGrpSpPr>
            <a:grpSpLocks/>
          </p:cNvGrpSpPr>
          <p:nvPr/>
        </p:nvGrpSpPr>
        <p:grpSpPr bwMode="auto">
          <a:xfrm>
            <a:off x="1476375" y="4886325"/>
            <a:ext cx="3467100" cy="1371600"/>
            <a:chOff x="3192" y="1920"/>
            <a:chExt cx="2184" cy="864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222" y="1920"/>
            <a:ext cx="2154" cy="636"/>
          </p:xfrm>
          <a:graphic>
            <a:graphicData uri="http://schemas.openxmlformats.org/presentationml/2006/ole">
              <p:oleObj spid="_x0000_s1026" name="Graf" r:id="rId4" imgW="4038840" imgH="1023840" progId="Excel.Chart.8">
                <p:embed/>
              </p:oleObj>
            </a:graphicData>
          </a:graphic>
        </p:graphicFrame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 flipV="1">
              <a:off x="3198" y="1944"/>
              <a:ext cx="0" cy="6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4" name="Line 14"/>
            <p:cNvSpPr>
              <a:spLocks noChangeShapeType="1"/>
            </p:cNvSpPr>
            <p:nvPr/>
          </p:nvSpPr>
          <p:spPr bwMode="auto">
            <a:xfrm>
              <a:off x="3192" y="2556"/>
              <a:ext cx="211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5" name="Line 15"/>
            <p:cNvSpPr>
              <a:spLocks noChangeShapeType="1"/>
            </p:cNvSpPr>
            <p:nvPr/>
          </p:nvSpPr>
          <p:spPr bwMode="auto">
            <a:xfrm>
              <a:off x="4206" y="2532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4080" y="2568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0</a:t>
              </a:r>
            </a:p>
          </p:txBody>
        </p:sp>
        <p:sp>
          <p:nvSpPr>
            <p:cNvPr id="1057" name="Rectangle 17"/>
            <p:cNvSpPr>
              <a:spLocks noChangeArrowheads="1"/>
            </p:cNvSpPr>
            <p:nvPr/>
          </p:nvSpPr>
          <p:spPr bwMode="auto">
            <a:xfrm>
              <a:off x="5064" y="2556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sz="2400" b="0" i="0">
                  <a:latin typeface="Verdana" pitchFamily="34" charset="0"/>
                </a:rPr>
                <a:t>T</a:t>
              </a:r>
            </a:p>
          </p:txBody>
        </p:sp>
      </p:grpSp>
      <p:grpSp>
        <p:nvGrpSpPr>
          <p:cNvPr id="1038" name="Group 18"/>
          <p:cNvGrpSpPr>
            <a:grpSpLocks/>
          </p:cNvGrpSpPr>
          <p:nvPr/>
        </p:nvGrpSpPr>
        <p:grpSpPr bwMode="auto">
          <a:xfrm>
            <a:off x="-36513" y="3286125"/>
            <a:ext cx="7011988" cy="863600"/>
            <a:chOff x="1185" y="1389"/>
            <a:chExt cx="4417" cy="544"/>
          </a:xfrm>
        </p:grpSpPr>
        <p:sp>
          <p:nvSpPr>
            <p:cNvPr id="1049" name="Line 19"/>
            <p:cNvSpPr>
              <a:spLocks noChangeShapeType="1"/>
            </p:cNvSpPr>
            <p:nvPr/>
          </p:nvSpPr>
          <p:spPr bwMode="auto">
            <a:xfrm>
              <a:off x="3084" y="1661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0" name="Text Box 20"/>
            <p:cNvSpPr txBox="1">
              <a:spLocks noChangeArrowheads="1"/>
            </p:cNvSpPr>
            <p:nvPr/>
          </p:nvSpPr>
          <p:spPr bwMode="auto">
            <a:xfrm>
              <a:off x="3061" y="138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Pozorovaná hodnota – Očekávaná hodnota</a:t>
              </a:r>
            </a:p>
          </p:txBody>
        </p:sp>
        <p:sp>
          <p:nvSpPr>
            <p:cNvPr id="1051" name="Text Box 21"/>
            <p:cNvSpPr txBox="1">
              <a:spLocks noChangeArrowheads="1"/>
            </p:cNvSpPr>
            <p:nvPr/>
          </p:nvSpPr>
          <p:spPr bwMode="auto">
            <a:xfrm>
              <a:off x="3061" y="1679"/>
              <a:ext cx="2541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anchor="ctr"/>
            <a:lstStyle/>
            <a:p>
              <a:pPr algn="ctr" eaLnBrk="0" hangingPunct="0"/>
              <a:r>
                <a:rPr lang="cs-CZ" sz="1200" i="0">
                  <a:latin typeface="Verdana" pitchFamily="34" charset="0"/>
                </a:rPr>
                <a:t>Variabilita dat</a:t>
              </a:r>
            </a:p>
          </p:txBody>
        </p:sp>
        <p:sp>
          <p:nvSpPr>
            <p:cNvPr id="1052" name="Text Box 22"/>
            <p:cNvSpPr txBox="1">
              <a:spLocks noChangeArrowheads="1"/>
            </p:cNvSpPr>
            <p:nvPr/>
          </p:nvSpPr>
          <p:spPr bwMode="auto">
            <a:xfrm>
              <a:off x="1185" y="1495"/>
              <a:ext cx="225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 i="0">
                  <a:latin typeface="Verdana" pitchFamily="34" charset="0"/>
                </a:rPr>
                <a:t>Testová statistika =</a:t>
              </a:r>
            </a:p>
          </p:txBody>
        </p:sp>
      </p:grp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4946650" y="1420813"/>
            <a:ext cx="408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O</a:t>
            </a:r>
            <a:r>
              <a:rPr lang="cs-CZ" sz="1400" b="0" i="0">
                <a:latin typeface="Verdana" pitchFamily="34" charset="0"/>
              </a:rPr>
              <a:t>: sledovaný efekt je nulový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0" name="Text Box 24"/>
          <p:cNvSpPr txBox="1">
            <a:spLocks noChangeArrowheads="1"/>
          </p:cNvSpPr>
          <p:nvPr/>
        </p:nvSpPr>
        <p:spPr bwMode="auto">
          <a:xfrm>
            <a:off x="4946650" y="1995488"/>
            <a:ext cx="4197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b="0" i="0">
                <a:latin typeface="Verdana" pitchFamily="34" charset="0"/>
              </a:rPr>
              <a:t>H</a:t>
            </a:r>
            <a:r>
              <a:rPr lang="cs-CZ" sz="1400" b="0" i="0" baseline="-25000">
                <a:latin typeface="Verdana" pitchFamily="34" charset="0"/>
              </a:rPr>
              <a:t>A</a:t>
            </a:r>
            <a:r>
              <a:rPr lang="cs-CZ" sz="1400" b="0" i="0">
                <a:latin typeface="Verdana" pitchFamily="34" charset="0"/>
              </a:rPr>
              <a:t>: sledovaný efekt je různý mezi skupinami</a:t>
            </a:r>
            <a:endParaRPr lang="cs-CZ" sz="1400" b="0" i="0" baseline="-25000">
              <a:latin typeface="Verdana" pitchFamily="34" charset="0"/>
            </a:endParaRPr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211638" y="5575300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2" name="Line 27"/>
          <p:cNvSpPr>
            <a:spLocks noChangeShapeType="1"/>
          </p:cNvSpPr>
          <p:nvPr/>
        </p:nvSpPr>
        <p:spPr bwMode="auto">
          <a:xfrm>
            <a:off x="4211638" y="5838825"/>
            <a:ext cx="28892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44275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4643438" y="585470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251325" y="5822950"/>
            <a:ext cx="288925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46" name="Text Box 32"/>
          <p:cNvSpPr txBox="1">
            <a:spLocks noChangeArrowheads="1"/>
          </p:cNvSpPr>
          <p:nvPr/>
        </p:nvSpPr>
        <p:spPr bwMode="auto">
          <a:xfrm>
            <a:off x="6905625" y="3582988"/>
            <a:ext cx="1770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i="0">
                <a:latin typeface="Verdana" pitchFamily="34" charset="0"/>
              </a:rPr>
              <a:t>*   Velikost vzorku</a:t>
            </a:r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auto">
          <a:xfrm>
            <a:off x="5795963" y="4383088"/>
            <a:ext cx="3097212" cy="18002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Statistické testování odpovídá na otázku zda je pozorovaný rozdíl náhodný či nikoliv</a:t>
            </a:r>
            <a:r>
              <a:rPr lang="en-US" sz="1600" i="0">
                <a:solidFill>
                  <a:schemeClr val="hlink"/>
                </a:solidFill>
                <a:latin typeface="Verdana" pitchFamily="34" charset="0"/>
              </a:rPr>
              <a:t>.</a:t>
            </a:r>
            <a:r>
              <a:rPr lang="cs-CZ" sz="1600" i="0">
                <a:solidFill>
                  <a:schemeClr val="hlink"/>
                </a:solidFill>
                <a:latin typeface="Verdana" pitchFamily="34" charset="0"/>
              </a:rPr>
              <a:t> K odpovědi na otázku je využit statistický model – testová statistika. </a:t>
            </a:r>
            <a:endParaRPr lang="en-US" sz="1600" b="0" i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048" name="Freeform 34"/>
          <p:cNvSpPr>
            <a:spLocks/>
          </p:cNvSpPr>
          <p:nvPr/>
        </p:nvSpPr>
        <p:spPr bwMode="auto">
          <a:xfrm>
            <a:off x="7077075" y="3527425"/>
            <a:ext cx="1465263" cy="280988"/>
          </a:xfrm>
          <a:custGeom>
            <a:avLst/>
            <a:gdLst>
              <a:gd name="T0" fmla="*/ 0 w 923"/>
              <a:gd name="T1" fmla="*/ 2147483647 h 177"/>
              <a:gd name="T2" fmla="*/ 2147483647 w 923"/>
              <a:gd name="T3" fmla="*/ 2147483647 h 177"/>
              <a:gd name="T4" fmla="*/ 2147483647 w 923"/>
              <a:gd name="T5" fmla="*/ 2147483647 h 177"/>
              <a:gd name="T6" fmla="*/ 2147483647 w 923"/>
              <a:gd name="T7" fmla="*/ 0 h 177"/>
              <a:gd name="T8" fmla="*/ 2147483647 w 923"/>
              <a:gd name="T9" fmla="*/ 0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3"/>
              <a:gd name="T16" fmla="*/ 0 h 177"/>
              <a:gd name="T17" fmla="*/ 923 w 92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3" h="177">
                <a:moveTo>
                  <a:pt x="0" y="49"/>
                </a:moveTo>
                <a:lnTo>
                  <a:pt x="34" y="60"/>
                </a:lnTo>
                <a:lnTo>
                  <a:pt x="76" y="177"/>
                </a:lnTo>
                <a:lnTo>
                  <a:pt x="76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Možné chyby při testování hypotéz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327400" y="2349500"/>
            <a:ext cx="2613025" cy="35242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Závěr testu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348038" y="2852738"/>
            <a:ext cx="1173162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nezamítáme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706938" y="2852738"/>
            <a:ext cx="1233487" cy="6667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200" i="0">
                <a:latin typeface="Verdana" pitchFamily="34" charset="0"/>
              </a:rPr>
              <a:t>Hypotézu</a:t>
            </a:r>
          </a:p>
          <a:p>
            <a:pPr algn="ctr" eaLnBrk="0" hangingPunct="0"/>
            <a:r>
              <a:rPr lang="cs-CZ" sz="1200" i="0">
                <a:latin typeface="Verdana" pitchFamily="34" charset="0"/>
              </a:rPr>
              <a:t>zamítáme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602038" y="45672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β</a:t>
            </a:r>
            <a:endParaRPr lang="cs-CZ" sz="2800" i="0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4730750" y="45481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β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602038" y="374808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i="0"/>
              <a:t>1- </a:t>
            </a:r>
            <a:r>
              <a:rPr lang="el-GR" sz="2800" i="0"/>
              <a:t>α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4730750" y="3729038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i="0"/>
              <a:t>α</a:t>
            </a:r>
            <a:endParaRPr lang="cs-CZ" sz="2800" i="0"/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 rot="-5400000">
            <a:off x="1265238" y="4367213"/>
            <a:ext cx="1800225" cy="3714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  <a:latin typeface="Verdana" pitchFamily="34" charset="0"/>
              </a:rPr>
              <a:t>Skutečnost</a:t>
            </a:r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 flipH="1">
            <a:off x="4597400" y="3465513"/>
            <a:ext cx="11113" cy="2124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3394075" y="4471988"/>
            <a:ext cx="24225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 rot="-5400000">
            <a:off x="2466975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Platí</a:t>
            </a: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 rot="-5400000">
            <a:off x="2395538" y="4627563"/>
            <a:ext cx="914400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H</a:t>
            </a:r>
            <a:r>
              <a:rPr lang="cs-CZ" sz="1400" i="0" baseline="-25000">
                <a:latin typeface="Verdana" pitchFamily="34" charset="0"/>
              </a:rPr>
              <a:t>0</a:t>
            </a:r>
            <a:endParaRPr lang="cs-CZ" sz="1400" i="0">
              <a:latin typeface="Verdana" pitchFamily="34" charset="0"/>
            </a:endParaRPr>
          </a:p>
          <a:p>
            <a:pPr algn="ctr" eaLnBrk="0" hangingPunct="0"/>
            <a:r>
              <a:rPr lang="cs-CZ" sz="1400" i="0">
                <a:latin typeface="Verdana" pitchFamily="34" charset="0"/>
              </a:rPr>
              <a:t>Neplatí</a:t>
            </a:r>
          </a:p>
        </p:txBody>
      </p:sp>
      <p:sp>
        <p:nvSpPr>
          <p:cNvPr id="25616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84313"/>
            <a:ext cx="8534400" cy="895350"/>
          </a:xfrm>
          <a:noFill/>
        </p:spPr>
        <p:txBody>
          <a:bodyPr/>
          <a:lstStyle/>
          <a:p>
            <a:pPr eaLnBrk="1" hangingPunct="1"/>
            <a:r>
              <a:rPr lang="cs-CZ" sz="1800" b="1" smtClean="0"/>
              <a:t>I přes dostatečnou velikost vzorku a kvalitní design experimentu se můžeme při rozhodnutí o zamítnutí/nezamítnutí nulové hypotézy dopustit chyby.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5650" y="2493963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6011863" y="56610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Správné rozhodnutí</a:t>
            </a:r>
          </a:p>
        </p:txBody>
      </p:sp>
      <p:sp>
        <p:nvSpPr>
          <p:cNvPr id="25619" name="Rectangle 18"/>
          <p:cNvSpPr>
            <a:spLocks noChangeArrowheads="1"/>
          </p:cNvSpPr>
          <p:nvPr/>
        </p:nvSpPr>
        <p:spPr bwMode="auto">
          <a:xfrm>
            <a:off x="971550" y="587692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II. druhu</a:t>
            </a:r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6588125" y="2997200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400" i="0">
                <a:latin typeface="Verdana" pitchFamily="34" charset="0"/>
              </a:rPr>
              <a:t>Chyba I. druhu</a:t>
            </a:r>
          </a:p>
        </p:txBody>
      </p:sp>
      <p:sp>
        <p:nvSpPr>
          <p:cNvPr id="25621" name="Line 20"/>
          <p:cNvSpPr>
            <a:spLocks noChangeShapeType="1"/>
          </p:cNvSpPr>
          <p:nvPr/>
        </p:nvSpPr>
        <p:spPr bwMode="auto">
          <a:xfrm flipV="1">
            <a:off x="2987675" y="5157788"/>
            <a:ext cx="9366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22" name="Line 21"/>
          <p:cNvSpPr>
            <a:spLocks noChangeShapeType="1"/>
          </p:cNvSpPr>
          <p:nvPr/>
        </p:nvSpPr>
        <p:spPr bwMode="auto">
          <a:xfrm flipH="1">
            <a:off x="5508625" y="3429000"/>
            <a:ext cx="1655763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 flipH="1" flipV="1">
            <a:off x="5653088" y="5013325"/>
            <a:ext cx="1079500" cy="576263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>
            <a:off x="2051050" y="2852738"/>
            <a:ext cx="1512888" cy="936625"/>
          </a:xfrm>
          <a:prstGeom prst="line">
            <a:avLst/>
          </a:prstGeom>
          <a:noFill/>
          <a:ln w="19050">
            <a:solidFill>
              <a:srgbClr val="99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 eaLnBrk="1" hangingPunct="1"/>
            <a:r>
              <a:rPr lang="cs-CZ" smtClean="0"/>
              <a:t>Význam chyb při testování hypotéz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398588" y="16287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1. druhu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731963" y="2359025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532188" y="2473325"/>
            <a:ext cx="542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nesprávného zamítnutí nulové hypotézy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2522538" y="2406650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398588" y="3140075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Pravděpodobnost chyby 2. druhu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1731963" y="3924300"/>
            <a:ext cx="6572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3532188" y="4005263"/>
            <a:ext cx="5448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 nerozpoznání neplatné nulové hypotézy</a:t>
            </a:r>
          </a:p>
        </p:txBody>
      </p: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2522538" y="39385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1398588" y="4716463"/>
            <a:ext cx="5295900" cy="495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latin typeface="Verdana" pitchFamily="34" charset="0"/>
              </a:rPr>
              <a:t>Síla testu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1731963" y="5481638"/>
            <a:ext cx="771525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800" i="0">
                <a:solidFill>
                  <a:srgbClr val="CC0000"/>
                </a:solidFill>
              </a:rPr>
              <a:t>1-</a:t>
            </a:r>
            <a:r>
              <a:rPr lang="cs-CZ" sz="2800" i="0">
                <a:solidFill>
                  <a:srgbClr val="CC0000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532188" y="5419725"/>
            <a:ext cx="544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>
                <a:latin typeface="Verdana" pitchFamily="34" charset="0"/>
              </a:rPr>
              <a:t>Pravděpodobnostně vyjádřená schopnost rozpoznat neplatnost hypotézy</a:t>
            </a:r>
          </a:p>
        </p:txBody>
      </p:sp>
      <p:sp>
        <p:nvSpPr>
          <p:cNvPr id="26639" name="AutoShape 14"/>
          <p:cNvSpPr>
            <a:spLocks noChangeArrowheads="1"/>
          </p:cNvSpPr>
          <p:nvPr/>
        </p:nvSpPr>
        <p:spPr bwMode="auto">
          <a:xfrm>
            <a:off x="2522538" y="5500688"/>
            <a:ext cx="885825" cy="485775"/>
          </a:xfrm>
          <a:prstGeom prst="notchedRight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40" name="AutoShape 15"/>
          <p:cNvSpPr>
            <a:spLocks noChangeArrowheads="1"/>
          </p:cNvSpPr>
          <p:nvPr/>
        </p:nvSpPr>
        <p:spPr bwMode="auto">
          <a:xfrm>
            <a:off x="827088" y="17335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41" name="AutoShape 16"/>
          <p:cNvSpPr>
            <a:spLocks noChangeArrowheads="1"/>
          </p:cNvSpPr>
          <p:nvPr/>
        </p:nvSpPr>
        <p:spPr bwMode="auto">
          <a:xfrm>
            <a:off x="827088" y="3244850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  <p:sp>
        <p:nvSpPr>
          <p:cNvPr id="26642" name="AutoShape 17"/>
          <p:cNvSpPr>
            <a:spLocks noChangeArrowheads="1"/>
          </p:cNvSpPr>
          <p:nvPr/>
        </p:nvSpPr>
        <p:spPr bwMode="auto">
          <a:xfrm>
            <a:off x="827088" y="4821238"/>
            <a:ext cx="390525" cy="285750"/>
          </a:xfrm>
          <a:prstGeom prst="chevron">
            <a:avLst>
              <a:gd name="adj" fmla="val 3416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 sz="1400" b="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P-hodnota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Významnost hypotézy hodnotíme dle získané tzv.  p-hodnoty, která vyjadřuje pravděpodobnost, s jakou číselné realizace výběru podporují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je-li pravdivá.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porovnáme s </a:t>
            </a:r>
            <a:r>
              <a:rPr lang="el-GR" sz="2000" dirty="0" smtClean="0"/>
              <a:t>α (</a:t>
            </a:r>
            <a:r>
              <a:rPr lang="cs-CZ" sz="2000" dirty="0" smtClean="0"/>
              <a:t>hladina významnosti, stanovujeme ji na 0,05, tzn., že připouštíme 5% chybu testu, tedy, že zamítneme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ačkoliv ve skutečnosti platí).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cs-CZ" sz="2000" dirty="0" smtClean="0"/>
              <a:t>P-hodnotu získáme při testování hypotéz ve statistickém softwaru.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Je-li p-hodnota  ≤ </a:t>
            </a:r>
            <a:r>
              <a:rPr lang="el-GR" sz="2000" dirty="0" smtClean="0"/>
              <a:t>α, </a:t>
            </a:r>
            <a:r>
              <a:rPr lang="cs-CZ" sz="2000" dirty="0" smtClean="0"/>
              <a:t>pak 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 a přijímáme H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.</a:t>
            </a:r>
          </a:p>
          <a:p>
            <a:pPr>
              <a:defRPr/>
            </a:pPr>
            <a:r>
              <a:rPr lang="cs-CZ" sz="2000" dirty="0" smtClean="0"/>
              <a:t>Je-li p-hodnota &gt; </a:t>
            </a:r>
            <a:r>
              <a:rPr lang="el-GR" sz="2000" dirty="0" smtClean="0"/>
              <a:t>α, </a:t>
            </a:r>
            <a:r>
              <a:rPr lang="cs-CZ" sz="2000" dirty="0" smtClean="0"/>
              <a:t>pak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nezamítáme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.</a:t>
            </a:r>
          </a:p>
          <a:p>
            <a:pPr>
              <a:defRPr/>
            </a:pPr>
            <a:endParaRPr lang="cs-CZ" sz="2000" dirty="0" smtClean="0"/>
          </a:p>
          <a:p>
            <a:pPr marL="0">
              <a:buFont typeface="Wingdings 2" pitchFamily="18" charset="2"/>
              <a:buNone/>
              <a:defRPr/>
            </a:pPr>
            <a:r>
              <a:rPr lang="cs-CZ" sz="2000" dirty="0" smtClean="0"/>
              <a:t>P-hodnota vyjadřuje pravděpodobnost za platnosti 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, s níž bychom získali stejnou nebo extrémnější hodnotu testové statistiky.</a:t>
            </a:r>
            <a:endParaRPr lang="cs-CZ" sz="2000" dirty="0"/>
          </a:p>
        </p:txBody>
      </p:sp>
      <p:sp>
        <p:nvSpPr>
          <p:cNvPr id="27652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Parametrické vs. neparametrické testy</a:t>
            </a:r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323850" y="1317625"/>
            <a:ext cx="8424863" cy="57626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Parametrické testy</a:t>
            </a:r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323850" y="3789363"/>
            <a:ext cx="8424863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Neparametrické testy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68313" y="1747838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Mají předpoklady o rozložení vstupujících dat (např. normální rozložení)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Při stejném N a dodržení předpokladů mají vyšší sílu testu než testy neparametrické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Pokud nejsou dodrženy předpoklady parametrických testů, potom jejich síla testu prudce klesá a výsledek testu může být zcela chybný a nesmyslný 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86756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Nemají předpoklady o rozložení vstupujících dat, lze je tedy použít i při asymetrickém rozložení, odlehlých hodnotách, či nedetekovatelném rozložení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Snížená síla těchto testů je způsobena redukcí informační hodnoty původních dat, kdy neparametrické testy nevyužívají původní hodnoty, ale nejčastěji pouze jejich pořadí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One-sample vs. two sample testy</a:t>
            </a: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395288" y="1328738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Jedno-výběrové testy (one-sample)</a:t>
            </a: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395288" y="3776663"/>
            <a:ext cx="8424862" cy="5762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</a:pPr>
            <a:r>
              <a:rPr lang="cs-CZ" i="0">
                <a:latin typeface="Verdana" pitchFamily="34" charset="0"/>
              </a:rPr>
              <a:t>Dvou-výběrové testy (two-sample)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68313" y="1758950"/>
            <a:ext cx="86756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Srovnávají jeden vzorek (one sample, jednovýběrové testy) s referenční hodnotou (popřípadě se statistickým parametrem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V testu je tedy srovnáváno rozložení hodnot (vzorek) s jediným číslem (referenční hodnota, hodnota cílové populace)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Otázka položená v testu může být vztažena k průměru, rozptylu, podílu hodnot i dalším statistickým parametrům popisujícím vzorek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95288" y="4206875"/>
            <a:ext cx="8675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Srovnávají navzájem dva vzorky (two sample, dvouvýběrové testy)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V testu jsou srovnávány dvě rozložení hodnot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Otázka položená v testu může být opět vztažena k průměru, rozptylu, podílu hodnot i dalším statistickým parametrům popisujícím vzorek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000" b="0" i="0"/>
              <a:t>Kromě testů pro dvě skupiny hodnot existují samozřejmě i testy pro více skupin dat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9479</TotalTime>
  <Words>1949</Words>
  <Application>Microsoft Office PowerPoint</Application>
  <PresentationFormat>Předvádění na obrazovce (4:3)</PresentationFormat>
  <Paragraphs>344</Paragraphs>
  <Slides>31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Administrativní</vt:lpstr>
      <vt:lpstr>7_Administrativní</vt:lpstr>
      <vt:lpstr>Graf</vt:lpstr>
      <vt:lpstr>Graph</vt:lpstr>
      <vt:lpstr>Equation</vt:lpstr>
      <vt:lpstr>Rovnice</vt:lpstr>
      <vt:lpstr>VI. Základy testování hypotéz</vt:lpstr>
      <vt:lpstr>Anotace</vt:lpstr>
      <vt:lpstr>Princip testování hypotéz</vt:lpstr>
      <vt:lpstr>Statistické testování – základní pojmy</vt:lpstr>
      <vt:lpstr>Možné chyby při testování hypotéz</vt:lpstr>
      <vt:lpstr>Význam chyb při testování hypotéz</vt:lpstr>
      <vt:lpstr>P-hodnota</vt:lpstr>
      <vt:lpstr>Parametrické vs. neparametrické testy</vt:lpstr>
      <vt:lpstr>One-sample vs. two sample testy</vt:lpstr>
      <vt:lpstr>One-tailed vs. Two-tailed testy</vt:lpstr>
      <vt:lpstr>Nepárový vs. párový design</vt:lpstr>
      <vt:lpstr>Statistické testy a normalita dat</vt:lpstr>
      <vt:lpstr>Testy normality</vt:lpstr>
      <vt:lpstr>Šikmost a špičatost jako testy normality</vt:lpstr>
      <vt:lpstr>Shapiro-Wilksov test (S-W test)</vt:lpstr>
      <vt:lpstr>Grafická diagnostika normality</vt:lpstr>
      <vt:lpstr>N-P plot (Normal-probability plot)</vt:lpstr>
      <vt:lpstr>Testy normality</vt:lpstr>
      <vt:lpstr>Vyberieme premenné a zaklikneme S-W test</vt:lpstr>
      <vt:lpstr>Histogram</vt:lpstr>
      <vt:lpstr>N-P plot</vt:lpstr>
      <vt:lpstr>Príklad</vt:lpstr>
      <vt:lpstr> Statistické testy o parametrech jednoho výběrů</vt:lpstr>
      <vt:lpstr>Anotace</vt:lpstr>
      <vt:lpstr>“One sample“ testy I</vt:lpstr>
      <vt:lpstr>“One sample“ testy II</vt:lpstr>
      <vt:lpstr>Srovnání odhadu průměru s předpokládanou hodnotou I</vt:lpstr>
      <vt:lpstr>Srovnání odhadu průměru s předpokládanou hodnotou II</vt:lpstr>
      <vt:lpstr>Jednovýberový t-test</vt:lpstr>
      <vt:lpstr>Príklad</vt:lpstr>
      <vt:lpstr> Samostatný príklad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Tery</cp:lastModifiedBy>
  <cp:revision>679</cp:revision>
  <dcterms:created xsi:type="dcterms:W3CDTF">2008-06-20T05:41:33Z</dcterms:created>
  <dcterms:modified xsi:type="dcterms:W3CDTF">2012-03-29T10:55:20Z</dcterms:modified>
</cp:coreProperties>
</file>