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3178368-6D32-4BB1-B6C6-FBCFEC7B3A6D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8368-6D32-4BB1-B6C6-FBCFEC7B3A6D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3178368-6D32-4BB1-B6C6-FBCFEC7B3A6D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3178368-6D32-4BB1-B6C6-FBCFEC7B3A6D}" type="datetimeFigureOut">
              <a:rPr lang="sk-SK" smtClean="0"/>
              <a:pPr/>
              <a:t>18. 4. 2012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CD4EE7-2EAC-4FE3-97C8-98B00D3E779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/>
              <a:t>Chi-kvadrát</a:t>
            </a:r>
            <a:r>
              <a:rPr lang="sk-SK" dirty="0" smtClean="0"/>
              <a:t> test</a:t>
            </a:r>
          </a:p>
          <a:p>
            <a:r>
              <a:rPr lang="sk-SK" dirty="0" smtClean="0"/>
              <a:t>Interakcia</a:t>
            </a:r>
          </a:p>
          <a:p>
            <a:r>
              <a:rPr lang="sk-SK" dirty="0" err="1" smtClean="0"/>
              <a:t>Fisherov</a:t>
            </a:r>
            <a:r>
              <a:rPr lang="sk-SK" dirty="0" smtClean="0"/>
              <a:t> </a:t>
            </a:r>
            <a:r>
              <a:rPr lang="sk-SK" dirty="0" err="1" smtClean="0"/>
              <a:t>faktoriálový</a:t>
            </a:r>
            <a:r>
              <a:rPr lang="sk-SK" dirty="0" smtClean="0"/>
              <a:t> test</a:t>
            </a:r>
          </a:p>
          <a:p>
            <a:r>
              <a:rPr lang="sk-SK" dirty="0" err="1" smtClean="0"/>
              <a:t>McNemarov</a:t>
            </a:r>
            <a:r>
              <a:rPr lang="sk-SK" dirty="0" smtClean="0"/>
              <a:t> test</a:t>
            </a:r>
            <a:endParaRPr lang="sk-SK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</a:t>
            </a:r>
            <a:r>
              <a:rPr lang="sk-SK" dirty="0" err="1" smtClean="0"/>
              <a:t>tingenčné</a:t>
            </a:r>
            <a:r>
              <a:rPr lang="sk-SK" dirty="0" smtClean="0"/>
              <a:t> tabuľky </a:t>
            </a:r>
            <a:br>
              <a:rPr lang="sk-SK" dirty="0" smtClean="0"/>
            </a:br>
            <a:r>
              <a:rPr lang="sk-SK" dirty="0" smtClean="0"/>
              <a:t>2x2-štvorpoľné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Testová štatistika je χ2</a:t>
            </a:r>
            <a:r>
              <a:rPr lang="en-US" dirty="0" smtClean="0"/>
              <a:t>=(n</a:t>
            </a:r>
            <a:r>
              <a:rPr lang="en-US" sz="2000" dirty="0" smtClean="0"/>
              <a:t>12</a:t>
            </a:r>
            <a:r>
              <a:rPr lang="en-US" dirty="0" smtClean="0"/>
              <a:t> –n</a:t>
            </a:r>
            <a:r>
              <a:rPr lang="en-US" sz="2000" dirty="0" smtClean="0"/>
              <a:t>21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/(n</a:t>
            </a:r>
            <a:r>
              <a:rPr lang="en-US" sz="2000" dirty="0" smtClean="0"/>
              <a:t>12</a:t>
            </a:r>
            <a:r>
              <a:rPr lang="en-US" dirty="0" smtClean="0"/>
              <a:t>+n</a:t>
            </a:r>
            <a:r>
              <a:rPr lang="en-US" sz="2000" dirty="0" smtClean="0"/>
              <a:t>21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Hypot</a:t>
            </a:r>
            <a:r>
              <a:rPr lang="sk-SK" dirty="0" err="1" smtClean="0"/>
              <a:t>ézu</a:t>
            </a:r>
            <a:r>
              <a:rPr lang="sk-SK" dirty="0" smtClean="0"/>
              <a:t> zamietame, ak je hodnota štatistiky väčšia ako tabuľková hodnota alebo ak je </a:t>
            </a:r>
            <a:r>
              <a:rPr lang="sk-SK" dirty="0" err="1" smtClean="0"/>
              <a:t>p-hodnota</a:t>
            </a:r>
            <a:r>
              <a:rPr lang="sk-SK" dirty="0" smtClean="0"/>
              <a:t> menšia ako hladina významnosti</a:t>
            </a:r>
          </a:p>
          <a:p>
            <a:r>
              <a:rPr lang="sk-SK" dirty="0" smtClean="0"/>
              <a:t>Test bez upravenia je možné použiť ak je n</a:t>
            </a:r>
            <a:r>
              <a:rPr lang="en-US" sz="2000" dirty="0" smtClean="0"/>
              <a:t>12</a:t>
            </a:r>
            <a:r>
              <a:rPr lang="en-US" dirty="0" smtClean="0"/>
              <a:t>+n</a:t>
            </a:r>
            <a:r>
              <a:rPr lang="en-US" sz="2000" dirty="0" smtClean="0"/>
              <a:t>21</a:t>
            </a:r>
            <a:r>
              <a:rPr lang="en-US" dirty="0" smtClean="0"/>
              <a:t>&gt;8</a:t>
            </a:r>
          </a:p>
          <a:p>
            <a:r>
              <a:rPr lang="sk-SK" dirty="0" smtClean="0"/>
              <a:t>Možnosť jednostranných alternatí</a:t>
            </a:r>
            <a:r>
              <a:rPr lang="sk-SK" dirty="0" smtClean="0"/>
              <a:t>v</a:t>
            </a:r>
            <a:r>
              <a:rPr lang="en-US" dirty="0" smtClean="0"/>
              <a:t> </a:t>
            </a:r>
            <a:endParaRPr lang="sk-SK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McNemarov</a:t>
            </a:r>
            <a:r>
              <a:rPr lang="sk-SK" dirty="0" smtClean="0"/>
              <a:t> </a:t>
            </a:r>
            <a:r>
              <a:rPr lang="sk-SK" dirty="0" err="1" smtClean="0"/>
              <a:t>test-príklad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Bolo skúmané, či podanie určitého lieku má ako vedľajší účinok zmenu rýchlosti zrážania krvi. Preto bolo náhodne vybraných 100 pacientov. U každého sa zistila zrážanlivosť pred a po podaní lieku.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sk-SK" sz="2000" dirty="0" smtClean="0"/>
              <a:t>χ</a:t>
            </a:r>
            <a:r>
              <a:rPr lang="en-US" sz="2000" dirty="0" smtClean="0"/>
              <a:t>2=6,4 &gt; </a:t>
            </a:r>
            <a:r>
              <a:rPr lang="el-GR" sz="2000" dirty="0" smtClean="0"/>
              <a:t>χ</a:t>
            </a:r>
            <a:r>
              <a:rPr lang="en-US" sz="2000" dirty="0" smtClean="0"/>
              <a:t>2(</a:t>
            </a:r>
            <a:r>
              <a:rPr lang="el-GR" sz="2000" dirty="0" smtClean="0"/>
              <a:t>α</a:t>
            </a:r>
            <a:r>
              <a:rPr lang="en-US" sz="2000" dirty="0" smtClean="0"/>
              <a:t>)=3,84</a:t>
            </a:r>
          </a:p>
          <a:p>
            <a:r>
              <a:rPr lang="en-US" sz="2000" dirty="0" err="1" smtClean="0"/>
              <a:t>Preto</a:t>
            </a:r>
            <a:r>
              <a:rPr lang="en-US" sz="2000" dirty="0" smtClean="0"/>
              <a:t> </a:t>
            </a:r>
            <a:r>
              <a:rPr lang="en-US" sz="2000" dirty="0" err="1" smtClean="0"/>
              <a:t>zamietame</a:t>
            </a:r>
            <a:r>
              <a:rPr lang="en-US" sz="2000" dirty="0" smtClean="0"/>
              <a:t> </a:t>
            </a:r>
            <a:r>
              <a:rPr lang="en-US" sz="2000" dirty="0" err="1" smtClean="0"/>
              <a:t>hypot</a:t>
            </a:r>
            <a:r>
              <a:rPr lang="sk-SK" sz="2000" dirty="0" err="1" smtClean="0"/>
              <a:t>ézu</a:t>
            </a:r>
            <a:r>
              <a:rPr lang="sk-SK" sz="2000" dirty="0" smtClean="0"/>
              <a:t>, že podanie nemá vplyv na rýchlosť </a:t>
            </a:r>
            <a:r>
              <a:rPr lang="sk-SK" sz="2000" smtClean="0"/>
              <a:t>zrážania krvi.</a:t>
            </a:r>
            <a:endParaRPr lang="sk-SK" sz="2000" dirty="0" smtClean="0"/>
          </a:p>
          <a:p>
            <a:endParaRPr lang="sk-SK" sz="2000" dirty="0" smtClean="0"/>
          </a:p>
          <a:p>
            <a:endParaRPr lang="sk-SK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2708920"/>
          <a:ext cx="6096000" cy="17526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Pred podaním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 podaní</a:t>
                      </a:r>
                    </a:p>
                    <a:p>
                      <a:r>
                        <a:rPr lang="sk-SK" dirty="0" smtClean="0"/>
                        <a:t>pomalá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 smtClean="0"/>
                    </a:p>
                    <a:p>
                      <a:r>
                        <a:rPr lang="sk-SK" dirty="0" smtClean="0"/>
                        <a:t>rýchla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pomalá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rýchla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4-poľná tabuľka</a:t>
            </a:r>
            <a:endParaRPr lang="sk-SK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Špeciálny prípad </a:t>
            </a:r>
            <a:r>
              <a:rPr lang="sk-SK" dirty="0" err="1" smtClean="0"/>
              <a:t>kontingenčnej</a:t>
            </a:r>
            <a:r>
              <a:rPr lang="sk-SK" dirty="0" smtClean="0"/>
              <a:t> tabuľky</a:t>
            </a:r>
          </a:p>
          <a:p>
            <a:r>
              <a:rPr lang="sk-SK" dirty="0" smtClean="0"/>
              <a:t>Má tvar:</a:t>
            </a:r>
          </a:p>
          <a:p>
            <a:endParaRPr lang="sk-SK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259632" y="2996952"/>
          <a:ext cx="6096000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Vlastnosť +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Vlastnosť -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Znak</a:t>
                      </a:r>
                      <a:r>
                        <a:rPr lang="sk-SK" baseline="0" dirty="0" smtClean="0"/>
                        <a:t> </a:t>
                      </a:r>
                      <a:r>
                        <a:rPr lang="en-US" baseline="0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n1.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Znak</a:t>
                      </a:r>
                      <a:r>
                        <a:rPr lang="en-US" dirty="0" smtClean="0"/>
                        <a:t> -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n21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n22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n2.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n.1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n.2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</a:t>
            </a:r>
            <a:r>
              <a:rPr lang="en-US" dirty="0" smtClean="0"/>
              <a:t>2  v </a:t>
            </a:r>
            <a:r>
              <a:rPr lang="sk-SK" dirty="0" smtClean="0"/>
              <a:t>štvorpoľných tabuľkách</a:t>
            </a:r>
            <a:endParaRPr lang="sk-SK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H0:dva znaky sú nezávislé</a:t>
            </a:r>
          </a:p>
          <a:p>
            <a:r>
              <a:rPr lang="sk-SK" dirty="0" smtClean="0"/>
              <a:t>H1: sú závislé</a:t>
            </a:r>
          </a:p>
          <a:p>
            <a:pPr>
              <a:buNone/>
            </a:pPr>
            <a:endParaRPr lang="sk-SK" dirty="0" smtClean="0"/>
          </a:p>
          <a:p>
            <a:r>
              <a:rPr lang="el-GR" dirty="0" smtClean="0"/>
              <a:t>χ</a:t>
            </a:r>
            <a:r>
              <a:rPr lang="en-US" dirty="0" smtClean="0"/>
              <a:t>2 =n(n</a:t>
            </a:r>
            <a:r>
              <a:rPr lang="en-US" sz="1800" dirty="0" smtClean="0"/>
              <a:t>11</a:t>
            </a:r>
            <a:r>
              <a:rPr lang="en-US" dirty="0" smtClean="0"/>
              <a:t>*n</a:t>
            </a:r>
            <a:r>
              <a:rPr lang="en-US" sz="1800" dirty="0" smtClean="0"/>
              <a:t>22</a:t>
            </a:r>
            <a:r>
              <a:rPr lang="en-US" dirty="0" smtClean="0"/>
              <a:t>-n</a:t>
            </a:r>
            <a:r>
              <a:rPr lang="en-US" sz="2000" dirty="0" smtClean="0"/>
              <a:t>12</a:t>
            </a:r>
            <a:r>
              <a:rPr lang="en-US" dirty="0" smtClean="0"/>
              <a:t>*n</a:t>
            </a:r>
            <a:r>
              <a:rPr lang="en-US" sz="2000" dirty="0" smtClean="0"/>
              <a:t>21</a:t>
            </a:r>
            <a:r>
              <a:rPr lang="en-US" dirty="0" smtClean="0"/>
              <a:t>)/(n</a:t>
            </a:r>
            <a:r>
              <a:rPr lang="en-US" sz="2000" dirty="0" smtClean="0"/>
              <a:t>1.</a:t>
            </a:r>
            <a:r>
              <a:rPr lang="en-US" dirty="0" smtClean="0"/>
              <a:t>*n</a:t>
            </a:r>
            <a:r>
              <a:rPr lang="en-US" sz="2000" dirty="0" smtClean="0"/>
              <a:t>2.</a:t>
            </a:r>
            <a:r>
              <a:rPr lang="en-US" dirty="0" smtClean="0"/>
              <a:t>*n</a:t>
            </a:r>
            <a:r>
              <a:rPr lang="en-US" sz="2000" dirty="0" smtClean="0"/>
              <a:t>.1</a:t>
            </a:r>
            <a:r>
              <a:rPr lang="en-US" dirty="0" smtClean="0"/>
              <a:t>*n</a:t>
            </a:r>
            <a:r>
              <a:rPr lang="en-US" sz="2000" dirty="0" smtClean="0"/>
              <a:t>.2</a:t>
            </a:r>
            <a:r>
              <a:rPr lang="en-US" dirty="0" smtClean="0"/>
              <a:t>)    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H0 zamietame ak je </a:t>
            </a:r>
            <a:r>
              <a:rPr lang="sk-SK" dirty="0" err="1" smtClean="0"/>
              <a:t>p-hodnota</a:t>
            </a:r>
            <a:r>
              <a:rPr lang="sk-SK" dirty="0" smtClean="0"/>
              <a:t> väčšia ako </a:t>
            </a:r>
            <a:r>
              <a:rPr lang="el-GR" dirty="0" smtClean="0"/>
              <a:t>α</a:t>
            </a:r>
            <a:r>
              <a:rPr lang="sk-SK" dirty="0" smtClean="0"/>
              <a:t> (hladina významnosti)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Príklad-tepelný</a:t>
            </a:r>
            <a:r>
              <a:rPr lang="sk-SK" dirty="0" smtClean="0"/>
              <a:t> šok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Na 50 vytrhnutých neplombovaných zubov bolo vystavovaných tepelnému šoku. 50 kontrolných zubov bolo pomaly varených, aby nedošlo k šoku. Následne boli zuby rozdrvené. </a:t>
            </a:r>
            <a:r>
              <a:rPr lang="sk-SK" sz="2000" dirty="0" err="1" smtClean="0"/>
              <a:t>Kontrolých</a:t>
            </a:r>
            <a:r>
              <a:rPr lang="sk-SK" sz="2000" dirty="0" smtClean="0"/>
              <a:t> sa zlomilo 11, vystavených šoku 21. Ovplyvňujú tepelné šoky mechanickú odolnosť zubov?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l-GR" sz="2000" dirty="0" smtClean="0"/>
              <a:t>χ</a:t>
            </a:r>
            <a:r>
              <a:rPr lang="en-US" sz="2000" dirty="0" smtClean="0"/>
              <a:t>2= 4,596, tab. </a:t>
            </a:r>
            <a:r>
              <a:rPr lang="en-US" sz="2000" dirty="0" err="1" smtClean="0"/>
              <a:t>hodnota</a:t>
            </a:r>
            <a:r>
              <a:rPr lang="en-US" sz="2000" dirty="0" smtClean="0"/>
              <a:t> 3,84</a:t>
            </a:r>
          </a:p>
          <a:p>
            <a:r>
              <a:rPr lang="en-US" sz="2000" dirty="0" smtClean="0"/>
              <a:t>H0 </a:t>
            </a:r>
            <a:r>
              <a:rPr lang="en-US" sz="2000" dirty="0" err="1" smtClean="0"/>
              <a:t>zamietame</a:t>
            </a:r>
            <a:r>
              <a:rPr lang="en-US" sz="2000" dirty="0" smtClean="0"/>
              <a:t>, </a:t>
            </a:r>
            <a:r>
              <a:rPr lang="sk-SK" sz="2000" dirty="0" smtClean="0"/>
              <a:t>že tepelné šoky nemajú vplyv na odolnosť zubov</a:t>
            </a:r>
            <a:endParaRPr lang="sk-SK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03648" y="3356992"/>
          <a:ext cx="6096000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4000"/>
                <a:gridCol w="1524000"/>
                <a:gridCol w="1776536"/>
                <a:gridCol w="1271464"/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zlomených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nezlomených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Šok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Bez šoku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Interakcia</a:t>
            </a:r>
            <a:r>
              <a:rPr lang="sk-SK" dirty="0" smtClean="0"/>
              <a:t> v</a:t>
            </a:r>
            <a:r>
              <a:rPr lang="en-US" dirty="0" smtClean="0"/>
              <a:t> </a:t>
            </a:r>
            <a:r>
              <a:rPr lang="sk-SK" dirty="0" smtClean="0"/>
              <a:t>štvorpoľných tabuľkách</a:t>
            </a:r>
            <a:br>
              <a:rPr lang="sk-SK" dirty="0" smtClean="0"/>
            </a:br>
            <a:r>
              <a:rPr lang="sk-SK" dirty="0" smtClean="0"/>
              <a:t>príklad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Muž ochorie nejakou chorobou. Zatiaľ vie o týchto pacientoch. Má sa nechať liečiť?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b=n</a:t>
            </a:r>
            <a:r>
              <a:rPr lang="en-US" sz="1800" dirty="0" smtClean="0"/>
              <a:t>11</a:t>
            </a:r>
            <a:r>
              <a:rPr lang="en-US" dirty="0" smtClean="0"/>
              <a:t>*n</a:t>
            </a:r>
            <a:r>
              <a:rPr lang="en-US" sz="1800" dirty="0" smtClean="0"/>
              <a:t>22</a:t>
            </a:r>
            <a:r>
              <a:rPr lang="en-US" dirty="0" smtClean="0"/>
              <a:t>/n</a:t>
            </a:r>
            <a:r>
              <a:rPr lang="en-US" sz="1800" dirty="0" smtClean="0"/>
              <a:t>12</a:t>
            </a:r>
            <a:r>
              <a:rPr lang="en-US" dirty="0" smtClean="0"/>
              <a:t>*n</a:t>
            </a:r>
            <a:r>
              <a:rPr lang="en-US" sz="1800" dirty="0" smtClean="0"/>
              <a:t>21</a:t>
            </a:r>
            <a:r>
              <a:rPr lang="en-US" dirty="0" smtClean="0"/>
              <a:t>  - </a:t>
            </a:r>
            <a:r>
              <a:rPr lang="sk-SK" dirty="0" smtClean="0"/>
              <a:t>pomer šancí</a:t>
            </a:r>
          </a:p>
          <a:p>
            <a:r>
              <a:rPr lang="en-US" dirty="0" smtClean="0"/>
              <a:t>b=20/18  - m</a:t>
            </a:r>
            <a:r>
              <a:rPr lang="sk-SK" dirty="0" smtClean="0"/>
              <a:t>á sa nechať liečiť</a:t>
            </a:r>
            <a:endParaRPr lang="sk-SK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03648" y="2852936"/>
          <a:ext cx="60960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Prežili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Umreli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Liečený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Neliečený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Fisherov</a:t>
            </a:r>
            <a:r>
              <a:rPr lang="sk-SK" dirty="0" smtClean="0"/>
              <a:t> </a:t>
            </a:r>
            <a:r>
              <a:rPr lang="sk-SK" dirty="0" err="1" smtClean="0"/>
              <a:t>faktoriálový</a:t>
            </a:r>
            <a:r>
              <a:rPr lang="sk-SK" dirty="0" smtClean="0"/>
              <a:t> test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Keď kvôli malému výberu nemôžeme použiť </a:t>
            </a:r>
            <a:r>
              <a:rPr lang="el-GR" dirty="0" smtClean="0"/>
              <a:t>χ</a:t>
            </a:r>
            <a:r>
              <a:rPr lang="en-US" dirty="0" smtClean="0"/>
              <a:t>2 </a:t>
            </a:r>
            <a:r>
              <a:rPr lang="sk-SK" dirty="0" smtClean="0"/>
              <a:t>test</a:t>
            </a:r>
          </a:p>
          <a:p>
            <a:r>
              <a:rPr lang="sk-SK" dirty="0" smtClean="0"/>
              <a:t>Ak je počet </a:t>
            </a:r>
            <a:r>
              <a:rPr lang="sk-SK" dirty="0" err="1" smtClean="0"/>
              <a:t>četností</a:t>
            </a:r>
            <a:r>
              <a:rPr lang="sk-SK" dirty="0" smtClean="0"/>
              <a:t> pre jednotlivé hodnoty menší ako 20</a:t>
            </a:r>
            <a:endParaRPr lang="en-US" dirty="0" smtClean="0"/>
          </a:p>
          <a:p>
            <a:r>
              <a:rPr lang="en-US" dirty="0" err="1" smtClean="0"/>
              <a:t>Testuje</a:t>
            </a:r>
            <a:r>
              <a:rPr lang="en-US" dirty="0" smtClean="0"/>
              <a:t> </a:t>
            </a:r>
            <a:r>
              <a:rPr lang="en-US" dirty="0" err="1" smtClean="0"/>
              <a:t>nez</a:t>
            </a:r>
            <a:r>
              <a:rPr lang="sk-SK" dirty="0" err="1" smtClean="0"/>
              <a:t>ávislosť</a:t>
            </a:r>
            <a:r>
              <a:rPr lang="sk-SK" dirty="0" smtClean="0"/>
              <a:t> </a:t>
            </a:r>
          </a:p>
          <a:p>
            <a:r>
              <a:rPr lang="sk-SK" dirty="0" smtClean="0"/>
              <a:t>H</a:t>
            </a:r>
            <a:r>
              <a:rPr lang="en-US" dirty="0" smtClean="0"/>
              <a:t>0: </a:t>
            </a:r>
            <a:r>
              <a:rPr lang="en-US" dirty="0" err="1" smtClean="0"/>
              <a:t>p</a:t>
            </a:r>
            <a:r>
              <a:rPr lang="en-US" sz="1600" dirty="0" err="1" smtClean="0"/>
              <a:t>ij</a:t>
            </a:r>
            <a:r>
              <a:rPr lang="en-US" dirty="0" smtClean="0"/>
              <a:t>=p</a:t>
            </a:r>
            <a:r>
              <a:rPr lang="en-US" sz="1600" dirty="0" smtClean="0"/>
              <a:t>i.</a:t>
            </a:r>
            <a:r>
              <a:rPr lang="en-US" dirty="0" smtClean="0"/>
              <a:t>*</a:t>
            </a:r>
            <a:r>
              <a:rPr lang="en-US" dirty="0" err="1" smtClean="0"/>
              <a:t>p</a:t>
            </a:r>
            <a:r>
              <a:rPr lang="en-US" sz="1600" dirty="0" err="1" smtClean="0"/>
              <a:t>j</a:t>
            </a:r>
            <a:r>
              <a:rPr lang="en-US" sz="1600" dirty="0" smtClean="0"/>
              <a:t>.</a:t>
            </a:r>
            <a:endParaRPr lang="sk-SK" dirty="0" smtClean="0"/>
          </a:p>
          <a:p>
            <a:r>
              <a:rPr lang="sk-SK" dirty="0" smtClean="0"/>
              <a:t>Sú možn</a:t>
            </a:r>
            <a:r>
              <a:rPr lang="sk-SK" dirty="0" smtClean="0"/>
              <a:t>é aj jednostranné alternatívy</a:t>
            </a:r>
            <a:endParaRPr lang="en-US" dirty="0" smtClean="0"/>
          </a:p>
          <a:p>
            <a:r>
              <a:rPr lang="en-US" dirty="0" smtClean="0"/>
              <a:t>Na z</a:t>
            </a:r>
            <a:r>
              <a:rPr lang="sk-SK" dirty="0" err="1" smtClean="0"/>
              <a:t>áklade</a:t>
            </a:r>
            <a:r>
              <a:rPr lang="sk-SK" dirty="0" smtClean="0"/>
              <a:t> </a:t>
            </a:r>
            <a:r>
              <a:rPr lang="sk-SK" dirty="0" err="1" smtClean="0"/>
              <a:t>alternantívy</a:t>
            </a:r>
            <a:r>
              <a:rPr lang="sk-SK" dirty="0" smtClean="0"/>
              <a:t> vyrátame </a:t>
            </a:r>
            <a:r>
              <a:rPr lang="sk-SK" dirty="0" err="1" smtClean="0"/>
              <a:t>p-hodnotu</a:t>
            </a:r>
            <a:r>
              <a:rPr lang="sk-SK" dirty="0" smtClean="0"/>
              <a:t>, ktorú porovnávame s hladinou významnosti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Fisherov</a:t>
            </a:r>
            <a:r>
              <a:rPr lang="sk-SK" dirty="0" smtClean="0"/>
              <a:t> </a:t>
            </a:r>
            <a:r>
              <a:rPr lang="sk-SK" dirty="0" err="1" smtClean="0"/>
              <a:t>faktoriálový</a:t>
            </a:r>
            <a:r>
              <a:rPr lang="sk-SK" dirty="0" smtClean="0"/>
              <a:t> </a:t>
            </a:r>
            <a:r>
              <a:rPr lang="sk-SK" dirty="0" err="1" smtClean="0"/>
              <a:t>test-príklad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U 24 náhodne vybraných žiakov sa zisťovalo, či sa učia alebo neučia hrať na nejaký hudobný nástroj a či majú dobrý alebo zlý prospech z matematiky. Je nejaká závislosť medzi tým, že má žiak dobrý prospech a okolnosťou, že sa učí hrať na nejaký hudobný nástroj?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p=0,01875 &lt; </a:t>
            </a:r>
            <a:r>
              <a:rPr lang="el-GR" sz="2000" dirty="0" smtClean="0"/>
              <a:t>α</a:t>
            </a:r>
            <a:endParaRPr lang="en-US" sz="2000" dirty="0" smtClean="0"/>
          </a:p>
          <a:p>
            <a:r>
              <a:rPr lang="sk-SK" sz="2000" dirty="0" smtClean="0"/>
              <a:t>Zamietame hypotézu o </a:t>
            </a:r>
            <a:r>
              <a:rPr lang="sk-SK" sz="2000" dirty="0" err="1" smtClean="0"/>
              <a:t>nezávisloti</a:t>
            </a:r>
            <a:r>
              <a:rPr lang="sk-SK" sz="2000" dirty="0" smtClean="0"/>
              <a:t>, nedokázali sme však kauzálnu závislosť.</a:t>
            </a:r>
            <a:endParaRPr lang="sk-SK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03648" y="2996952"/>
          <a:ext cx="609600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H</a:t>
                      </a:r>
                      <a:r>
                        <a:rPr lang="en-US" dirty="0" smtClean="0"/>
                        <a:t> +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H-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M+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M-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McNemarov</a:t>
            </a:r>
            <a:r>
              <a:rPr lang="sk-SK" dirty="0" smtClean="0"/>
              <a:t> test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Netestujeme závislosť alebo nezávislosť</a:t>
            </a:r>
          </a:p>
          <a:p>
            <a:r>
              <a:rPr lang="sk-SK" dirty="0" smtClean="0"/>
              <a:t>Zaujíma nás prítomnosť alebo neprítomnosť nejakého znaku. Potom u každého objektu spravíme nejaký zákrok a opäť vyšetríme prítomnosť či neprítomnosť sledovaného znaku.</a:t>
            </a:r>
          </a:p>
          <a:p>
            <a:r>
              <a:rPr lang="sk-SK" dirty="0" err="1" smtClean="0"/>
              <a:t>Kontingenčnú</a:t>
            </a:r>
            <a:r>
              <a:rPr lang="sk-SK" dirty="0" smtClean="0"/>
              <a:t> tabuľku máme v tvare:</a:t>
            </a:r>
          </a:p>
          <a:p>
            <a:endParaRPr lang="sk-SK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115616" y="4293096"/>
          <a:ext cx="6096000" cy="1752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Pred zákrokom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 zákroku</a:t>
                      </a:r>
                    </a:p>
                    <a:p>
                      <a:r>
                        <a:rPr lang="sk-SK" dirty="0" smtClean="0"/>
                        <a:t>    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 smtClean="0"/>
                    </a:p>
                    <a:p>
                      <a:r>
                        <a:rPr lang="sk-SK" dirty="0" smtClean="0"/>
                        <a:t>   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n1.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n21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n22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n2.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n.1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n.2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Tabu</a:t>
            </a:r>
            <a:r>
              <a:rPr lang="sk-SK" dirty="0" err="1" smtClean="0"/>
              <a:t>ľka</a:t>
            </a:r>
            <a:r>
              <a:rPr lang="sk-SK" dirty="0" smtClean="0"/>
              <a:t> pravdepodobností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Testujeme</a:t>
            </a:r>
            <a:r>
              <a:rPr lang="en-US" dirty="0" smtClean="0"/>
              <a:t>, </a:t>
            </a:r>
            <a:r>
              <a:rPr lang="sk-SK" dirty="0" smtClean="0"/>
              <a:t>či nemá zákrok vplyv na výskyt daného znaku</a:t>
            </a:r>
          </a:p>
          <a:p>
            <a:r>
              <a:rPr lang="sk-SK" dirty="0" smtClean="0"/>
              <a:t>H0: nemá vplyv: p</a:t>
            </a:r>
            <a:r>
              <a:rPr lang="sk-SK" sz="2000" dirty="0" smtClean="0"/>
              <a:t>1.</a:t>
            </a:r>
            <a:r>
              <a:rPr lang="en-US" dirty="0" smtClean="0"/>
              <a:t>=p</a:t>
            </a:r>
            <a:r>
              <a:rPr lang="en-US" sz="2000" dirty="0" smtClean="0"/>
              <a:t>.1</a:t>
            </a:r>
            <a:endParaRPr lang="sk-SK" dirty="0" smtClean="0"/>
          </a:p>
          <a:p>
            <a:endParaRPr lang="sk-SK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03648" y="2276872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Pred zásahom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 zásahu</a:t>
                      </a:r>
                    </a:p>
                    <a:p>
                      <a:r>
                        <a:rPr lang="sk-SK" baseline="0" dirty="0" smtClean="0"/>
                        <a:t>      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p1.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p2.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p.1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p.2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71</TotalTime>
  <Words>548</Words>
  <Application>Microsoft Office PowerPoint</Application>
  <PresentationFormat>Předvádění na obrazovce (4:3)</PresentationFormat>
  <Paragraphs>173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Kontingenčné tabuľky  2x2-štvorpoľné</vt:lpstr>
      <vt:lpstr>4-poľná tabuľka</vt:lpstr>
      <vt:lpstr>χ2  v štvorpoľných tabuľkách</vt:lpstr>
      <vt:lpstr>Príklad-tepelný šok</vt:lpstr>
      <vt:lpstr>Interakcia v štvorpoľných tabuľkách príklad</vt:lpstr>
      <vt:lpstr>Fisherov faktoriálový test</vt:lpstr>
      <vt:lpstr>Fisherov faktoriálový test-príklad</vt:lpstr>
      <vt:lpstr>McNemarov test</vt:lpstr>
      <vt:lpstr>Snímek 9</vt:lpstr>
      <vt:lpstr>Snímek 10</vt:lpstr>
      <vt:lpstr>McNemarov test-príklad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Kontingenčné tabuľky  2x2-štvorpoľné</dc:title>
  <dc:creator>Tery</dc:creator>
  <cp:lastModifiedBy>Tery</cp:lastModifiedBy>
  <cp:revision>2</cp:revision>
  <dcterms:created xsi:type="dcterms:W3CDTF">2012-04-18T16:11:05Z</dcterms:created>
  <dcterms:modified xsi:type="dcterms:W3CDTF">2012-04-18T21:22:52Z</dcterms:modified>
</cp:coreProperties>
</file>