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57"/>
  </p:notesMasterIdLst>
  <p:sldIdLst>
    <p:sldId id="256" r:id="rId2"/>
    <p:sldId id="301" r:id="rId3"/>
    <p:sldId id="257" r:id="rId4"/>
    <p:sldId id="300" r:id="rId5"/>
    <p:sldId id="294" r:id="rId6"/>
    <p:sldId id="293" r:id="rId7"/>
    <p:sldId id="258" r:id="rId8"/>
    <p:sldId id="302" r:id="rId9"/>
    <p:sldId id="303" r:id="rId10"/>
    <p:sldId id="313" r:id="rId11"/>
    <p:sldId id="260" r:id="rId12"/>
    <p:sldId id="296" r:id="rId13"/>
    <p:sldId id="261" r:id="rId14"/>
    <p:sldId id="263" r:id="rId15"/>
    <p:sldId id="262" r:id="rId16"/>
    <p:sldId id="268" r:id="rId17"/>
    <p:sldId id="259" r:id="rId18"/>
    <p:sldId id="264" r:id="rId19"/>
    <p:sldId id="265" r:id="rId20"/>
    <p:sldId id="269" r:id="rId21"/>
    <p:sldId id="304" r:id="rId22"/>
    <p:sldId id="271" r:id="rId23"/>
    <p:sldId id="306" r:id="rId24"/>
    <p:sldId id="267" r:id="rId25"/>
    <p:sldId id="272" r:id="rId26"/>
    <p:sldId id="299" r:id="rId27"/>
    <p:sldId id="273" r:id="rId28"/>
    <p:sldId id="274" r:id="rId29"/>
    <p:sldId id="297" r:id="rId30"/>
    <p:sldId id="275" r:id="rId31"/>
    <p:sldId id="298" r:id="rId32"/>
    <p:sldId id="276" r:id="rId33"/>
    <p:sldId id="277" r:id="rId34"/>
    <p:sldId id="278" r:id="rId35"/>
    <p:sldId id="280" r:id="rId36"/>
    <p:sldId id="305" r:id="rId37"/>
    <p:sldId id="282" r:id="rId38"/>
    <p:sldId id="314" r:id="rId39"/>
    <p:sldId id="311" r:id="rId40"/>
    <p:sldId id="312" r:id="rId41"/>
    <p:sldId id="307" r:id="rId42"/>
    <p:sldId id="295" r:id="rId43"/>
    <p:sldId id="308" r:id="rId44"/>
    <p:sldId id="283" r:id="rId45"/>
    <p:sldId id="284" r:id="rId46"/>
    <p:sldId id="310" r:id="rId47"/>
    <p:sldId id="309" r:id="rId48"/>
    <p:sldId id="285" r:id="rId49"/>
    <p:sldId id="286" r:id="rId50"/>
    <p:sldId id="287" r:id="rId51"/>
    <p:sldId id="288" r:id="rId52"/>
    <p:sldId id="289" r:id="rId53"/>
    <p:sldId id="290" r:id="rId54"/>
    <p:sldId id="291" r:id="rId55"/>
    <p:sldId id="292" r:id="rId56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orka" initials="B" lastIdx="2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6121" autoAdjust="0"/>
  </p:normalViewPr>
  <p:slideViewPr>
    <p:cSldViewPr>
      <p:cViewPr varScale="1">
        <p:scale>
          <a:sx n="71" d="100"/>
          <a:sy n="71" d="100"/>
        </p:scale>
        <p:origin x="-9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Ivuska\Plocha\Druhe%20zpracovani%20dat\Druhe%20zpracovani%20dat\DP%20ivka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Ivuska\Plocha\Druhe%20zpracovani%20dat\Druhe%20zpracovani%20dat\DP%20ivka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cs-CZ" sz="1600" dirty="0"/>
              <a:t>Rozdíly počtu bifidobakterií mezi jednotlivými odběry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2746010915302294"/>
          <c:y val="0.18473690788651662"/>
          <c:w val="0.85151925453762722"/>
          <c:h val="0.63969038301351799"/>
        </c:manualLayout>
      </c:layout>
      <c:scatterChart>
        <c:scatterStyle val="smoothMarker"/>
        <c:ser>
          <c:idx val="0"/>
          <c:order val="0"/>
          <c:tx>
            <c:v>Jogurt</c:v>
          </c:tx>
          <c:spPr>
            <a:ln>
              <a:solidFill>
                <a:srgbClr val="0070C0"/>
              </a:solidFill>
            </a:ln>
          </c:spPr>
          <c:marker>
            <c:spPr>
              <a:ln>
                <a:solidFill>
                  <a:srgbClr val="0070C0"/>
                </a:solidFill>
              </a:ln>
            </c:spPr>
          </c:marker>
          <c:xVal>
            <c:numRef>
              <c:f>List14!$G$1:$M$1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xVal>
          <c:yVal>
            <c:numRef>
              <c:f>List14!$G$2:$M$2</c:f>
              <c:numCache>
                <c:formatCode>General</c:formatCode>
                <c:ptCount val="7"/>
                <c:pt idx="0">
                  <c:v>0</c:v>
                </c:pt>
                <c:pt idx="1">
                  <c:v>1.0257699999999794</c:v>
                </c:pt>
                <c:pt idx="2">
                  <c:v>0.64568900000001228</c:v>
                </c:pt>
                <c:pt idx="3">
                  <c:v>0.81166300000000002</c:v>
                </c:pt>
                <c:pt idx="4">
                  <c:v>1.1477349999999837</c:v>
                </c:pt>
                <c:pt idx="5">
                  <c:v>0.77685799999999949</c:v>
                </c:pt>
                <c:pt idx="6">
                  <c:v>0.26979300000000001</c:v>
                </c:pt>
              </c:numCache>
            </c:numRef>
          </c:yVal>
          <c:smooth val="1"/>
        </c:ser>
        <c:ser>
          <c:idx val="1"/>
          <c:order val="1"/>
          <c:tx>
            <c:v>Inulin</c:v>
          </c:tx>
          <c:spPr>
            <a:ln>
              <a:solidFill>
                <a:srgbClr val="FF0000"/>
              </a:solidFill>
            </a:ln>
          </c:spPr>
          <c:marker>
            <c:symbol val="star"/>
            <c:size val="7"/>
            <c:spPr>
              <a:ln>
                <a:solidFill>
                  <a:srgbClr val="FF0000"/>
                </a:solidFill>
              </a:ln>
            </c:spPr>
          </c:marker>
          <c:xVal>
            <c:numRef>
              <c:f>List14!$G$1:$M$1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xVal>
          <c:yVal>
            <c:numRef>
              <c:f>List14!$G$3:$M$3</c:f>
              <c:numCache>
                <c:formatCode>General</c:formatCode>
                <c:ptCount val="7"/>
                <c:pt idx="0">
                  <c:v>0</c:v>
                </c:pt>
                <c:pt idx="1">
                  <c:v>0.3582030000000001</c:v>
                </c:pt>
                <c:pt idx="2">
                  <c:v>0.28072080000000038</c:v>
                </c:pt>
                <c:pt idx="3">
                  <c:v>0.45334980000000002</c:v>
                </c:pt>
                <c:pt idx="4">
                  <c:v>-6.9801200000000341E-2</c:v>
                </c:pt>
                <c:pt idx="5">
                  <c:v>-0.44286920000000085</c:v>
                </c:pt>
                <c:pt idx="6">
                  <c:v>-0.64652019999999999</c:v>
                </c:pt>
              </c:numCache>
            </c:numRef>
          </c:yVal>
          <c:smooth val="1"/>
        </c:ser>
        <c:ser>
          <c:idx val="2"/>
          <c:order val="2"/>
          <c:tx>
            <c:v>Kontrola</c:v>
          </c:tx>
          <c:spPr>
            <a:ln>
              <a:solidFill>
                <a:srgbClr val="92D050"/>
              </a:solidFill>
            </a:ln>
          </c:spPr>
          <c:marker>
            <c:spPr>
              <a:ln>
                <a:solidFill>
                  <a:srgbClr val="92D050"/>
                </a:solidFill>
              </a:ln>
            </c:spPr>
          </c:marker>
          <c:xVal>
            <c:numRef>
              <c:f>List14!$G$1:$M$1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xVal>
          <c:yVal>
            <c:numRef>
              <c:f>List14!$G$4:$M$4</c:f>
              <c:numCache>
                <c:formatCode>General</c:formatCode>
                <c:ptCount val="7"/>
                <c:pt idx="0">
                  <c:v>0</c:v>
                </c:pt>
                <c:pt idx="1">
                  <c:v>-9.1543400000000025E-2</c:v>
                </c:pt>
                <c:pt idx="2">
                  <c:v>-0.42452940000000405</c:v>
                </c:pt>
                <c:pt idx="3">
                  <c:v>0.11011759999999857</c:v>
                </c:pt>
              </c:numCache>
            </c:numRef>
          </c:yVal>
          <c:smooth val="1"/>
        </c:ser>
        <c:axId val="62765696"/>
        <c:axId val="63382656"/>
      </c:scatterChart>
      <c:valAx>
        <c:axId val="62765696"/>
        <c:scaling>
          <c:orientation val="minMax"/>
          <c:max val="7"/>
          <c:min val="1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cs-CZ" sz="1200"/>
                  <a:t>Jednotlivé odběry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000"/>
            </a:pPr>
            <a:endParaRPr lang="cs-CZ"/>
          </a:p>
        </c:txPr>
        <c:crossAx val="63382656"/>
        <c:crosses val="autoZero"/>
        <c:crossBetween val="midCat"/>
      </c:valAx>
      <c:valAx>
        <c:axId val="6338265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cs-CZ" sz="1200" dirty="0"/>
                  <a:t>Počet bakterií rodu Bifidobacterium (log/</a:t>
                </a:r>
                <a:r>
                  <a:rPr lang="cs-CZ" sz="1200" dirty="0" err="1"/>
                  <a:t>KTJg</a:t>
                </a:r>
                <a:r>
                  <a:rPr lang="cs-CZ" sz="1200" dirty="0"/>
                  <a:t>-1) </a:t>
                </a:r>
              </a:p>
              <a:p>
                <a:pPr>
                  <a:defRPr/>
                </a:pPr>
                <a:endParaRPr lang="cs-CZ" dirty="0"/>
              </a:p>
            </c:rich>
          </c:tx>
          <c:layout>
            <c:manualLayout>
              <c:xMode val="edge"/>
              <c:yMode val="edge"/>
              <c:x val="0"/>
              <c:y val="0.16052370369609731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000"/>
            </a:pPr>
            <a:endParaRPr lang="cs-CZ"/>
          </a:p>
        </c:txPr>
        <c:crossAx val="6276569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2342256328881872"/>
          <c:y val="0.90316170339704049"/>
          <c:w val="0.86402116402116402"/>
          <c:h val="8.7879139289724309E-2"/>
        </c:manualLayout>
      </c:layout>
    </c:legend>
    <c:plotVisOnly val="1"/>
  </c:chart>
  <c:txPr>
    <a:bodyPr/>
    <a:lstStyle/>
    <a:p>
      <a:pPr>
        <a:defRPr sz="1800"/>
      </a:pPr>
      <a:endParaRPr lang="cs-CZ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cs-CZ" sz="1600"/>
            </a:pPr>
            <a:r>
              <a:rPr lang="cs-CZ" sz="1600">
                <a:latin typeface="Times New Roman" pitchFamily="18" charset="0"/>
                <a:cs typeface="Times New Roman" pitchFamily="18" charset="0"/>
              </a:rPr>
              <a:t>Absolutní</a:t>
            </a:r>
            <a:r>
              <a:rPr lang="cs-CZ" sz="1600" baseline="0">
                <a:latin typeface="Times New Roman" pitchFamily="18" charset="0"/>
                <a:cs typeface="Times New Roman" pitchFamily="18" charset="0"/>
              </a:rPr>
              <a:t> množství bifidobakterií (průměry v rámci skupin)</a:t>
            </a:r>
            <a:endParaRPr lang="cs-CZ" sz="160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0.11930314266272271"/>
          <c:y val="0.12214292178994866"/>
          <c:w val="0.86188080656586052"/>
          <c:h val="0.60423904704220011"/>
        </c:manualLayout>
      </c:layout>
      <c:scatterChart>
        <c:scatterStyle val="smoothMarker"/>
        <c:ser>
          <c:idx val="0"/>
          <c:order val="0"/>
          <c:tx>
            <c:strRef>
              <c:f>List17!$J$2</c:f>
              <c:strCache>
                <c:ptCount val="1"/>
                <c:pt idx="0">
                  <c:v>Jogurt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ln>
                <a:solidFill>
                  <a:srgbClr val="0070C0"/>
                </a:solidFill>
              </a:ln>
            </c:spPr>
          </c:marker>
          <c:xVal>
            <c:numRef>
              <c:f>List17!$I$3:$I$9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xVal>
          <c:yVal>
            <c:numRef>
              <c:f>List17!$J$3:$J$9</c:f>
              <c:numCache>
                <c:formatCode>General</c:formatCode>
                <c:ptCount val="7"/>
                <c:pt idx="0">
                  <c:v>5.96909993033844</c:v>
                </c:pt>
                <c:pt idx="2">
                  <c:v>5.9600939761699365</c:v>
                </c:pt>
                <c:pt idx="3">
                  <c:v>5.944796306451094</c:v>
                </c:pt>
                <c:pt idx="4">
                  <c:v>6.1083295763256755</c:v>
                </c:pt>
                <c:pt idx="5">
                  <c:v>5.5790820183945184</c:v>
                </c:pt>
                <c:pt idx="6">
                  <c:v>5.5086143838676538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List17!$K$2</c:f>
              <c:strCache>
                <c:ptCount val="1"/>
                <c:pt idx="0">
                  <c:v>Inulin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star"/>
            <c:size val="7"/>
            <c:spPr>
              <a:ln>
                <a:solidFill>
                  <a:srgbClr val="FF0000"/>
                </a:solidFill>
              </a:ln>
            </c:spPr>
          </c:marker>
          <c:xVal>
            <c:numRef>
              <c:f>List17!$I$3:$I$9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xVal>
          <c:yVal>
            <c:numRef>
              <c:f>List17!$K$3:$K$9</c:f>
              <c:numCache>
                <c:formatCode>General</c:formatCode>
                <c:ptCount val="7"/>
                <c:pt idx="0">
                  <c:v>6.8786214625262136</c:v>
                </c:pt>
                <c:pt idx="1">
                  <c:v>7.2368241483434694</c:v>
                </c:pt>
                <c:pt idx="2">
                  <c:v>7.1273976143408015</c:v>
                </c:pt>
                <c:pt idx="3">
                  <c:v>7.2883006397140724</c:v>
                </c:pt>
                <c:pt idx="4">
                  <c:v>6.830152553263809</c:v>
                </c:pt>
                <c:pt idx="6">
                  <c:v>6.4233633552162024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List17!$L$2</c:f>
              <c:strCache>
                <c:ptCount val="1"/>
                <c:pt idx="0">
                  <c:v>Kontrola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pPr>
              <a:ln>
                <a:solidFill>
                  <a:srgbClr val="92D050"/>
                </a:solidFill>
              </a:ln>
            </c:spPr>
          </c:marker>
          <c:xVal>
            <c:numRef>
              <c:f>List17!$I$3:$I$9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xVal>
          <c:yVal>
            <c:numRef>
              <c:f>List17!$L$3:$L$9</c:f>
              <c:numCache>
                <c:formatCode>General</c:formatCode>
                <c:ptCount val="7"/>
                <c:pt idx="0">
                  <c:v>5.869635881889784</c:v>
                </c:pt>
                <c:pt idx="1">
                  <c:v>5.4298277904644934</c:v>
                </c:pt>
                <c:pt idx="2">
                  <c:v>5.2496260107550814</c:v>
                </c:pt>
                <c:pt idx="3">
                  <c:v>5.6833682812146824</c:v>
                </c:pt>
              </c:numCache>
            </c:numRef>
          </c:yVal>
          <c:smooth val="1"/>
        </c:ser>
        <c:axId val="63408768"/>
        <c:axId val="63435904"/>
      </c:scatterChart>
      <c:valAx>
        <c:axId val="63408768"/>
        <c:scaling>
          <c:orientation val="minMax"/>
          <c:max val="7"/>
          <c:min val="1"/>
        </c:scaling>
        <c:axPos val="b"/>
        <c:title>
          <c:tx>
            <c:rich>
              <a:bodyPr/>
              <a:lstStyle/>
              <a:p>
                <a:pPr>
                  <a:defRPr lang="cs-CZ" sz="1200"/>
                </a:pPr>
                <a:r>
                  <a:rPr lang="cs-CZ" sz="1200">
                    <a:latin typeface="Times New Roman" pitchFamily="18" charset="0"/>
                    <a:cs typeface="Times New Roman" pitchFamily="18" charset="0"/>
                  </a:rPr>
                  <a:t>Jednotlivé</a:t>
                </a:r>
                <a:r>
                  <a:rPr lang="cs-CZ" sz="1200" baseline="0">
                    <a:latin typeface="Times New Roman" pitchFamily="18" charset="0"/>
                    <a:cs typeface="Times New Roman" pitchFamily="18" charset="0"/>
                  </a:rPr>
                  <a:t> odběry</a:t>
                </a:r>
                <a:endParaRPr lang="cs-CZ" sz="120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cs-CZ"/>
            </a:pPr>
            <a:endParaRPr lang="cs-CZ"/>
          </a:p>
        </c:txPr>
        <c:crossAx val="63435904"/>
        <c:crosses val="autoZero"/>
        <c:crossBetween val="midCat"/>
      </c:valAx>
      <c:valAx>
        <c:axId val="63435904"/>
        <c:scaling>
          <c:orientation val="minMax"/>
          <c:min val="5"/>
        </c:scaling>
        <c:axPos val="l"/>
        <c:majorGridlines/>
        <c:title>
          <c:tx>
            <c:rich>
              <a:bodyPr/>
              <a:lstStyle/>
              <a:p>
                <a:pPr>
                  <a:defRPr lang="cs-CZ" sz="1200"/>
                </a:pPr>
                <a:r>
                  <a:rPr lang="cs-CZ" sz="1200"/>
                  <a:t>Počet</a:t>
                </a:r>
                <a:r>
                  <a:rPr lang="cs-CZ" sz="1200" baseline="0"/>
                  <a:t> bakterií rodu </a:t>
                </a:r>
                <a:r>
                  <a:rPr lang="cs-CZ" sz="1200" i="1" baseline="0"/>
                  <a:t>Bifidobacterium </a:t>
                </a:r>
                <a:r>
                  <a:rPr lang="cs-CZ" sz="1200" i="0" baseline="0"/>
                  <a:t>(log/KTJg</a:t>
                </a:r>
                <a:r>
                  <a:rPr lang="cs-CZ" sz="1200" i="0" baseline="30000"/>
                  <a:t>-1</a:t>
                </a:r>
                <a:r>
                  <a:rPr lang="cs-CZ" sz="1200" i="0" baseline="0"/>
                  <a:t>)</a:t>
                </a:r>
                <a:endParaRPr lang="cs-CZ" sz="1200"/>
              </a:p>
            </c:rich>
          </c:tx>
          <c:layout>
            <c:manualLayout>
              <c:xMode val="edge"/>
              <c:yMode val="edge"/>
              <c:x val="1.6453498868197063E-2"/>
              <c:y val="0.11164432903333892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cs-CZ"/>
            </a:pPr>
            <a:endParaRPr lang="cs-CZ"/>
          </a:p>
        </c:txPr>
        <c:crossAx val="6340876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1834215167548502"/>
          <c:y val="0.89681038345816533"/>
          <c:w val="0.85961199294532664"/>
          <c:h val="7.5672265104792955E-2"/>
        </c:manualLayout>
      </c:layout>
      <c:txPr>
        <a:bodyPr/>
        <a:lstStyle/>
        <a:p>
          <a:pPr>
            <a:defRPr lang="cs-CZ" sz="1800"/>
          </a:pPr>
          <a:endParaRPr lang="cs-CZ"/>
        </a:p>
      </c:txPr>
    </c:legend>
    <c:plotVisOnly val="1"/>
    <c:dispBlanksAs val="span"/>
  </c:chart>
  <c:spPr>
    <a:ln>
      <a:noFill/>
    </a:ln>
  </c:sp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052B64-99DF-46CB-ACCF-B343CA19EB56}" type="doc">
      <dgm:prSet loTypeId="urn:microsoft.com/office/officeart/2005/8/layout/radial5" loCatId="cycle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EC55CE91-B9E9-4020-88EE-D5BE8AE7713F}">
      <dgm:prSet phldrT="[Text]" custT="1"/>
      <dgm:spPr/>
      <dgm:t>
        <a:bodyPr/>
        <a:lstStyle/>
        <a:p>
          <a:r>
            <a:rPr lang="cs-CZ" sz="1600" cap="small" baseline="0" dirty="0">
              <a:latin typeface="Times New Roman" pitchFamily="18" charset="0"/>
              <a:cs typeface="Times New Roman" pitchFamily="18" charset="0"/>
            </a:rPr>
            <a:t>Střevní mikroflóra</a:t>
          </a:r>
        </a:p>
      </dgm:t>
    </dgm:pt>
    <dgm:pt modelId="{5819196E-F496-4EAF-A885-BFBC55434057}" type="parTrans" cxnId="{32B59674-892E-4F86-B270-856F00B6482B}">
      <dgm:prSet/>
      <dgm:spPr/>
      <dgm:t>
        <a:bodyPr/>
        <a:lstStyle/>
        <a:p>
          <a:endParaRPr lang="cs-CZ">
            <a:solidFill>
              <a:sysClr val="windowText" lastClr="000000"/>
            </a:solidFill>
          </a:endParaRPr>
        </a:p>
      </dgm:t>
    </dgm:pt>
    <dgm:pt modelId="{2FB15066-7B24-4FE5-85FF-5BA6A3B48C37}" type="sibTrans" cxnId="{32B59674-892E-4F86-B270-856F00B6482B}">
      <dgm:prSet/>
      <dgm:spPr/>
      <dgm:t>
        <a:bodyPr/>
        <a:lstStyle/>
        <a:p>
          <a:endParaRPr lang="cs-CZ">
            <a:solidFill>
              <a:sysClr val="windowText" lastClr="000000"/>
            </a:solidFill>
          </a:endParaRPr>
        </a:p>
      </dgm:t>
    </dgm:pt>
    <dgm:pt modelId="{64B87992-D6D1-4F74-90BC-FC9454110235}">
      <dgm:prSet phldrT="[Text]" custT="1"/>
      <dgm:spPr/>
      <dgm:t>
        <a:bodyPr/>
        <a:lstStyle/>
        <a:p>
          <a:r>
            <a:rPr lang="cs-CZ" sz="1200">
              <a:latin typeface="Times New Roman" pitchFamily="18" charset="0"/>
              <a:cs typeface="Times New Roman" pitchFamily="18" charset="0"/>
            </a:rPr>
            <a:t>Věk</a:t>
          </a:r>
        </a:p>
      </dgm:t>
    </dgm:pt>
    <dgm:pt modelId="{D41C626B-E2E1-4879-8C02-57179531EB47}" type="parTrans" cxnId="{FEBA902D-D08D-4228-829D-E811B1D7A078}">
      <dgm:prSet/>
      <dgm:spPr/>
      <dgm:t>
        <a:bodyPr/>
        <a:lstStyle/>
        <a:p>
          <a:endParaRPr lang="cs-CZ">
            <a:solidFill>
              <a:sysClr val="windowText" lastClr="000000"/>
            </a:solidFill>
          </a:endParaRPr>
        </a:p>
      </dgm:t>
    </dgm:pt>
    <dgm:pt modelId="{106F7008-58A3-4DE2-9FE2-863425E20F05}" type="sibTrans" cxnId="{FEBA902D-D08D-4228-829D-E811B1D7A078}">
      <dgm:prSet/>
      <dgm:spPr/>
      <dgm:t>
        <a:bodyPr/>
        <a:lstStyle/>
        <a:p>
          <a:endParaRPr lang="cs-CZ">
            <a:solidFill>
              <a:sysClr val="windowText" lastClr="000000"/>
            </a:solidFill>
          </a:endParaRPr>
        </a:p>
      </dgm:t>
    </dgm:pt>
    <dgm:pt modelId="{26D785C5-DD21-45CF-A6A7-E3FCBD8C8987}">
      <dgm:prSet phldrT="[Text]" custT="1"/>
      <dgm:spPr/>
      <dgm:t>
        <a:bodyPr/>
        <a:lstStyle/>
        <a:p>
          <a:r>
            <a:rPr lang="cs-CZ" sz="1200" dirty="0">
              <a:latin typeface="Times New Roman" pitchFamily="18" charset="0"/>
              <a:cs typeface="Times New Roman" pitchFamily="18" charset="0"/>
            </a:rPr>
            <a:t>Skladba</a:t>
          </a:r>
          <a:r>
            <a:rPr lang="cs-CZ" sz="600" dirty="0"/>
            <a:t> </a:t>
          </a:r>
          <a:r>
            <a:rPr lang="cs-CZ" sz="1200" dirty="0">
              <a:latin typeface="Times New Roman" pitchFamily="18" charset="0"/>
              <a:cs typeface="Times New Roman" pitchFamily="18" charset="0"/>
            </a:rPr>
            <a:t>stravy</a:t>
          </a:r>
        </a:p>
      </dgm:t>
    </dgm:pt>
    <dgm:pt modelId="{BA9044B7-5747-4925-8010-C1E9C3D417A9}" type="parTrans" cxnId="{C84052A4-4567-4860-A765-764317508985}">
      <dgm:prSet/>
      <dgm:spPr/>
      <dgm:t>
        <a:bodyPr/>
        <a:lstStyle/>
        <a:p>
          <a:endParaRPr lang="cs-CZ">
            <a:solidFill>
              <a:sysClr val="windowText" lastClr="000000"/>
            </a:solidFill>
          </a:endParaRPr>
        </a:p>
      </dgm:t>
    </dgm:pt>
    <dgm:pt modelId="{22D2BA85-4A7C-4B7E-9A5F-0FC66B3ED300}" type="sibTrans" cxnId="{C84052A4-4567-4860-A765-764317508985}">
      <dgm:prSet/>
      <dgm:spPr/>
      <dgm:t>
        <a:bodyPr/>
        <a:lstStyle/>
        <a:p>
          <a:endParaRPr lang="cs-CZ">
            <a:solidFill>
              <a:sysClr val="windowText" lastClr="000000"/>
            </a:solidFill>
          </a:endParaRPr>
        </a:p>
      </dgm:t>
    </dgm:pt>
    <dgm:pt modelId="{73AF6511-879C-4064-9521-86BD172396AA}">
      <dgm:prSet phldrT="[Text]" custT="1"/>
      <dgm:spPr/>
      <dgm:t>
        <a:bodyPr/>
        <a:lstStyle/>
        <a:p>
          <a:r>
            <a:rPr lang="cs-CZ" sz="1200">
              <a:latin typeface="Times New Roman" pitchFamily="18" charset="0"/>
              <a:cs typeface="Times New Roman" pitchFamily="18" charset="0"/>
            </a:rPr>
            <a:t>Probiotika</a:t>
          </a:r>
        </a:p>
      </dgm:t>
    </dgm:pt>
    <dgm:pt modelId="{DC46051C-9CFB-45BF-8E2A-1413B93924F7}" type="parTrans" cxnId="{EC144C88-782B-4CF8-8845-C8FC4D2E0C8B}">
      <dgm:prSet/>
      <dgm:spPr/>
      <dgm:t>
        <a:bodyPr/>
        <a:lstStyle/>
        <a:p>
          <a:endParaRPr lang="cs-CZ">
            <a:solidFill>
              <a:sysClr val="windowText" lastClr="000000"/>
            </a:solidFill>
          </a:endParaRPr>
        </a:p>
      </dgm:t>
    </dgm:pt>
    <dgm:pt modelId="{C5585420-AE93-49CC-99C7-4AD133D1B404}" type="sibTrans" cxnId="{EC144C88-782B-4CF8-8845-C8FC4D2E0C8B}">
      <dgm:prSet/>
      <dgm:spPr/>
      <dgm:t>
        <a:bodyPr/>
        <a:lstStyle/>
        <a:p>
          <a:endParaRPr lang="cs-CZ">
            <a:solidFill>
              <a:sysClr val="windowText" lastClr="000000"/>
            </a:solidFill>
          </a:endParaRPr>
        </a:p>
      </dgm:t>
    </dgm:pt>
    <dgm:pt modelId="{3F581EC4-D1E0-400F-B54C-EAF59230F663}">
      <dgm:prSet phldrT="[Text]" custT="1"/>
      <dgm:spPr/>
      <dgm:t>
        <a:bodyPr/>
        <a:lstStyle/>
        <a:p>
          <a:r>
            <a:rPr lang="cs-CZ" sz="1200">
              <a:latin typeface="Times New Roman" pitchFamily="18" charset="0"/>
              <a:cs typeface="Times New Roman" pitchFamily="18" charset="0"/>
            </a:rPr>
            <a:t>Geny, </a:t>
          </a:r>
        </a:p>
        <a:p>
          <a:r>
            <a:rPr lang="cs-CZ" sz="1200">
              <a:latin typeface="Times New Roman" pitchFamily="18" charset="0"/>
              <a:cs typeface="Times New Roman" pitchFamily="18" charset="0"/>
            </a:rPr>
            <a:t>receptory ?</a:t>
          </a:r>
        </a:p>
      </dgm:t>
    </dgm:pt>
    <dgm:pt modelId="{10DCCDA0-68B3-4DCC-93D6-78974B04601C}" type="parTrans" cxnId="{4D0A501C-D8C9-4681-9EE7-146ED7DE4E09}">
      <dgm:prSet/>
      <dgm:spPr/>
      <dgm:t>
        <a:bodyPr/>
        <a:lstStyle/>
        <a:p>
          <a:endParaRPr lang="cs-CZ">
            <a:solidFill>
              <a:sysClr val="windowText" lastClr="000000"/>
            </a:solidFill>
          </a:endParaRPr>
        </a:p>
      </dgm:t>
    </dgm:pt>
    <dgm:pt modelId="{7DA391BD-BA97-4740-952B-1EEEC77680E1}" type="sibTrans" cxnId="{4D0A501C-D8C9-4681-9EE7-146ED7DE4E09}">
      <dgm:prSet/>
      <dgm:spPr/>
      <dgm:t>
        <a:bodyPr/>
        <a:lstStyle/>
        <a:p>
          <a:endParaRPr lang="cs-CZ">
            <a:solidFill>
              <a:sysClr val="windowText" lastClr="000000"/>
            </a:solidFill>
          </a:endParaRPr>
        </a:p>
      </dgm:t>
    </dgm:pt>
    <dgm:pt modelId="{322751F3-DECB-4959-BC29-504A0BF3D440}">
      <dgm:prSet phldrT="[Text]" custT="1"/>
      <dgm:spPr/>
      <dgm:t>
        <a:bodyPr/>
        <a:lstStyle/>
        <a:p>
          <a:r>
            <a:rPr lang="cs-CZ" sz="1200">
              <a:latin typeface="Times New Roman" pitchFamily="18" charset="0"/>
              <a:cs typeface="Times New Roman" pitchFamily="18" charset="0"/>
            </a:rPr>
            <a:t>Nestravitelné sacharidy, prebiotika</a:t>
          </a:r>
        </a:p>
      </dgm:t>
    </dgm:pt>
    <dgm:pt modelId="{33375262-A77F-4BB2-9CCD-0E5BFE3390ED}" type="parTrans" cxnId="{417A5367-61F0-46C7-BE11-0498E9A106BC}">
      <dgm:prSet/>
      <dgm:spPr/>
      <dgm:t>
        <a:bodyPr/>
        <a:lstStyle/>
        <a:p>
          <a:endParaRPr lang="cs-CZ">
            <a:solidFill>
              <a:sysClr val="windowText" lastClr="000000"/>
            </a:solidFill>
          </a:endParaRPr>
        </a:p>
      </dgm:t>
    </dgm:pt>
    <dgm:pt modelId="{AB676CDB-4752-4040-9453-7BD34CDA458C}" type="sibTrans" cxnId="{417A5367-61F0-46C7-BE11-0498E9A106BC}">
      <dgm:prSet/>
      <dgm:spPr/>
      <dgm:t>
        <a:bodyPr/>
        <a:lstStyle/>
        <a:p>
          <a:endParaRPr lang="cs-CZ">
            <a:solidFill>
              <a:sysClr val="windowText" lastClr="000000"/>
            </a:solidFill>
          </a:endParaRPr>
        </a:p>
      </dgm:t>
    </dgm:pt>
    <dgm:pt modelId="{B652F0EC-C593-4584-8564-B6395317105F}">
      <dgm:prSet phldrT="[Text]" custT="1"/>
      <dgm:spPr/>
      <dgm:t>
        <a:bodyPr/>
        <a:lstStyle/>
        <a:p>
          <a:r>
            <a:rPr lang="cs-CZ" sz="1200">
              <a:latin typeface="Times New Roman" pitchFamily="18" charset="0"/>
              <a:cs typeface="Times New Roman" pitchFamily="18" charset="0"/>
            </a:rPr>
            <a:t>Antibiotika, </a:t>
          </a:r>
        </a:p>
        <a:p>
          <a:r>
            <a:rPr lang="cs-CZ" sz="1200">
              <a:latin typeface="Times New Roman" pitchFamily="18" charset="0"/>
              <a:cs typeface="Times New Roman" pitchFamily="18" charset="0"/>
            </a:rPr>
            <a:t>léčiva</a:t>
          </a:r>
        </a:p>
      </dgm:t>
    </dgm:pt>
    <dgm:pt modelId="{55D7F32C-672B-46F8-B0E6-C68318BB27F1}" type="parTrans" cxnId="{37A1F8E0-D1F2-4446-98D5-2A73336F5AC9}">
      <dgm:prSet/>
      <dgm:spPr/>
      <dgm:t>
        <a:bodyPr/>
        <a:lstStyle/>
        <a:p>
          <a:endParaRPr lang="cs-CZ">
            <a:solidFill>
              <a:sysClr val="windowText" lastClr="000000"/>
            </a:solidFill>
          </a:endParaRPr>
        </a:p>
      </dgm:t>
    </dgm:pt>
    <dgm:pt modelId="{5FEFB6C1-E733-4FD9-B146-C75A46F621FC}" type="sibTrans" cxnId="{37A1F8E0-D1F2-4446-98D5-2A73336F5AC9}">
      <dgm:prSet/>
      <dgm:spPr/>
      <dgm:t>
        <a:bodyPr/>
        <a:lstStyle/>
        <a:p>
          <a:endParaRPr lang="cs-CZ">
            <a:solidFill>
              <a:sysClr val="windowText" lastClr="000000"/>
            </a:solidFill>
          </a:endParaRPr>
        </a:p>
      </dgm:t>
    </dgm:pt>
    <dgm:pt modelId="{C3F6E47E-45BC-4C95-9ED9-19B397891A09}">
      <dgm:prSet phldrT="[Text]" custT="1"/>
      <dgm:spPr/>
      <dgm:t>
        <a:bodyPr/>
        <a:lstStyle/>
        <a:p>
          <a:r>
            <a:rPr lang="cs-CZ" sz="1200" dirty="0">
              <a:latin typeface="Times New Roman" pitchFamily="18" charset="0"/>
              <a:cs typeface="Times New Roman" pitchFamily="18" charset="0"/>
            </a:rPr>
            <a:t>Novorozenecké prostředí</a:t>
          </a:r>
        </a:p>
      </dgm:t>
    </dgm:pt>
    <dgm:pt modelId="{4AF4D667-F4A7-4F69-953E-EAE9B9C30E34}" type="parTrans" cxnId="{1AFE991D-4D6E-4C17-8C3C-568519BB963C}">
      <dgm:prSet/>
      <dgm:spPr/>
      <dgm:t>
        <a:bodyPr/>
        <a:lstStyle/>
        <a:p>
          <a:endParaRPr lang="cs-CZ">
            <a:solidFill>
              <a:sysClr val="windowText" lastClr="000000"/>
            </a:solidFill>
          </a:endParaRPr>
        </a:p>
      </dgm:t>
    </dgm:pt>
    <dgm:pt modelId="{4C859F7C-70E5-4EAF-A3BE-A4E6D475BF5D}" type="sibTrans" cxnId="{1AFE991D-4D6E-4C17-8C3C-568519BB963C}">
      <dgm:prSet/>
      <dgm:spPr/>
      <dgm:t>
        <a:bodyPr/>
        <a:lstStyle/>
        <a:p>
          <a:endParaRPr lang="cs-CZ">
            <a:solidFill>
              <a:sysClr val="windowText" lastClr="000000"/>
            </a:solidFill>
          </a:endParaRPr>
        </a:p>
      </dgm:t>
    </dgm:pt>
    <dgm:pt modelId="{71C88CDE-245D-4F5B-B5D0-3BE62F3F07FC}">
      <dgm:prSet phldrT="[Text]" custT="1"/>
      <dgm:spPr/>
      <dgm:t>
        <a:bodyPr/>
        <a:lstStyle/>
        <a:p>
          <a:r>
            <a:rPr lang="cs-CZ" sz="1200">
              <a:latin typeface="Times New Roman" pitchFamily="18" charset="0"/>
              <a:cs typeface="Times New Roman" pitchFamily="18" charset="0"/>
            </a:rPr>
            <a:t>Mateřská flóra</a:t>
          </a:r>
        </a:p>
      </dgm:t>
    </dgm:pt>
    <dgm:pt modelId="{B5965AA9-1451-4183-98C5-040BB2452BC6}" type="parTrans" cxnId="{AB8605E6-6B63-4FAD-A32D-25165120D05B}">
      <dgm:prSet/>
      <dgm:spPr/>
      <dgm:t>
        <a:bodyPr/>
        <a:lstStyle/>
        <a:p>
          <a:endParaRPr lang="cs-CZ">
            <a:solidFill>
              <a:sysClr val="windowText" lastClr="000000"/>
            </a:solidFill>
          </a:endParaRPr>
        </a:p>
      </dgm:t>
    </dgm:pt>
    <dgm:pt modelId="{150DC879-2564-440A-8F46-EC75E8A9B52B}" type="sibTrans" cxnId="{AB8605E6-6B63-4FAD-A32D-25165120D05B}">
      <dgm:prSet/>
      <dgm:spPr/>
      <dgm:t>
        <a:bodyPr/>
        <a:lstStyle/>
        <a:p>
          <a:endParaRPr lang="cs-CZ">
            <a:solidFill>
              <a:sysClr val="windowText" lastClr="000000"/>
            </a:solidFill>
          </a:endParaRPr>
        </a:p>
      </dgm:t>
    </dgm:pt>
    <dgm:pt modelId="{8F15F38D-13DC-400E-8E12-E928BCD31BB4}">
      <dgm:prSet phldrT="[Text]" custT="1"/>
      <dgm:spPr/>
      <dgm:t>
        <a:bodyPr/>
        <a:lstStyle/>
        <a:p>
          <a:r>
            <a:rPr lang="cs-CZ" sz="1200">
              <a:latin typeface="Times New Roman" pitchFamily="18" charset="0"/>
              <a:cs typeface="Times New Roman" pitchFamily="18" charset="0"/>
            </a:rPr>
            <a:t>Způsob porodu</a:t>
          </a:r>
        </a:p>
      </dgm:t>
    </dgm:pt>
    <dgm:pt modelId="{CDAAA5A5-E332-43FF-BA41-6795AC627363}" type="parTrans" cxnId="{52D8B56D-1A6E-4929-9244-F4659B3CDD38}">
      <dgm:prSet/>
      <dgm:spPr/>
      <dgm:t>
        <a:bodyPr/>
        <a:lstStyle/>
        <a:p>
          <a:endParaRPr lang="cs-CZ">
            <a:solidFill>
              <a:sysClr val="windowText" lastClr="000000"/>
            </a:solidFill>
          </a:endParaRPr>
        </a:p>
      </dgm:t>
    </dgm:pt>
    <dgm:pt modelId="{96648F4B-29B0-4E57-B444-392E171BE3A1}" type="sibTrans" cxnId="{52D8B56D-1A6E-4929-9244-F4659B3CDD38}">
      <dgm:prSet/>
      <dgm:spPr/>
      <dgm:t>
        <a:bodyPr/>
        <a:lstStyle/>
        <a:p>
          <a:endParaRPr lang="cs-CZ">
            <a:solidFill>
              <a:sysClr val="windowText" lastClr="000000"/>
            </a:solidFill>
          </a:endParaRPr>
        </a:p>
      </dgm:t>
    </dgm:pt>
    <dgm:pt modelId="{1C42F463-2546-4853-845D-341C04254FAC}" type="pres">
      <dgm:prSet presAssocID="{B8052B64-99DF-46CB-ACCF-B343CA19EB5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50D99ED-D04F-4C09-81D3-66E200432057}" type="pres">
      <dgm:prSet presAssocID="{EC55CE91-B9E9-4020-88EE-D5BE8AE7713F}" presName="centerShape" presStyleLbl="node0" presStyleIdx="0" presStyleCnt="1" custScaleX="292938" custScaleY="125682"/>
      <dgm:spPr/>
      <dgm:t>
        <a:bodyPr/>
        <a:lstStyle/>
        <a:p>
          <a:endParaRPr lang="cs-CZ"/>
        </a:p>
      </dgm:t>
    </dgm:pt>
    <dgm:pt modelId="{4D0970A2-C073-4193-940D-4BD3EF73AB5F}" type="pres">
      <dgm:prSet presAssocID="{D41C626B-E2E1-4879-8C02-57179531EB47}" presName="parTrans" presStyleLbl="sibTrans2D1" presStyleIdx="0" presStyleCnt="9" custAng="10800000" custFlipHor="0" custScaleX="175514"/>
      <dgm:spPr/>
      <dgm:t>
        <a:bodyPr/>
        <a:lstStyle/>
        <a:p>
          <a:endParaRPr lang="cs-CZ"/>
        </a:p>
      </dgm:t>
    </dgm:pt>
    <dgm:pt modelId="{C376AEB6-0929-4C0B-8A82-C991E9B83793}" type="pres">
      <dgm:prSet presAssocID="{D41C626B-E2E1-4879-8C02-57179531EB47}" presName="connectorText" presStyleLbl="sibTrans2D1" presStyleIdx="0" presStyleCnt="9"/>
      <dgm:spPr/>
      <dgm:t>
        <a:bodyPr/>
        <a:lstStyle/>
        <a:p>
          <a:endParaRPr lang="cs-CZ"/>
        </a:p>
      </dgm:t>
    </dgm:pt>
    <dgm:pt modelId="{B9DE98FD-00B9-49C4-8798-C4C95D753C84}" type="pres">
      <dgm:prSet presAssocID="{64B87992-D6D1-4F74-90BC-FC9454110235}" presName="node" presStyleLbl="node1" presStyleIdx="0" presStyleCnt="9" custScaleX="124941" custRadScaleRad="11053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092A34A-6626-48A1-8FC8-26D1C4066DE1}" type="pres">
      <dgm:prSet presAssocID="{BA9044B7-5747-4925-8010-C1E9C3D417A9}" presName="parTrans" presStyleLbl="sibTrans2D1" presStyleIdx="1" presStyleCnt="9" custAng="10317437"/>
      <dgm:spPr/>
      <dgm:t>
        <a:bodyPr/>
        <a:lstStyle/>
        <a:p>
          <a:endParaRPr lang="cs-CZ"/>
        </a:p>
      </dgm:t>
    </dgm:pt>
    <dgm:pt modelId="{AEE8C58F-7C00-4BC7-8B22-0148BD8C6A76}" type="pres">
      <dgm:prSet presAssocID="{BA9044B7-5747-4925-8010-C1E9C3D417A9}" presName="connectorText" presStyleLbl="sibTrans2D1" presStyleIdx="1" presStyleCnt="9"/>
      <dgm:spPr/>
      <dgm:t>
        <a:bodyPr/>
        <a:lstStyle/>
        <a:p>
          <a:endParaRPr lang="cs-CZ"/>
        </a:p>
      </dgm:t>
    </dgm:pt>
    <dgm:pt modelId="{2FD0417F-5ECD-45EC-AE66-D4623FC33A10}" type="pres">
      <dgm:prSet presAssocID="{26D785C5-DD21-45CF-A6A7-E3FCBD8C8987}" presName="node" presStyleLbl="node1" presStyleIdx="1" presStyleCnt="9" custScaleX="156588" custRadScaleRad="139918" custRadScaleInc="4212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6DC9F93-2394-494C-BD23-0B805CFF25BF}" type="pres">
      <dgm:prSet presAssocID="{33375262-A77F-4BB2-9CCD-0E5BFE3390ED}" presName="parTrans" presStyleLbl="sibTrans2D1" presStyleIdx="2" presStyleCnt="9" custFlipVert="1" custFlipHor="1" custScaleX="158642" custScaleY="92727"/>
      <dgm:spPr/>
      <dgm:t>
        <a:bodyPr/>
        <a:lstStyle/>
        <a:p>
          <a:endParaRPr lang="cs-CZ"/>
        </a:p>
      </dgm:t>
    </dgm:pt>
    <dgm:pt modelId="{E48E6518-B9F3-4B87-9702-D0465A6A6005}" type="pres">
      <dgm:prSet presAssocID="{33375262-A77F-4BB2-9CCD-0E5BFE3390ED}" presName="connectorText" presStyleLbl="sibTrans2D1" presStyleIdx="2" presStyleCnt="9"/>
      <dgm:spPr/>
      <dgm:t>
        <a:bodyPr/>
        <a:lstStyle/>
        <a:p>
          <a:endParaRPr lang="cs-CZ"/>
        </a:p>
      </dgm:t>
    </dgm:pt>
    <dgm:pt modelId="{264D4E83-9C6A-49B1-8592-B5B4A0DAD3C8}" type="pres">
      <dgm:prSet presAssocID="{322751F3-DECB-4959-BC29-504A0BF3D440}" presName="node" presStyleLbl="node1" presStyleIdx="2" presStyleCnt="9" custScaleX="222769" custRadScaleRad="169266" custRadScaleInc="644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847C64C-08A0-4CCB-9722-DD83F2B81D9F}" type="pres">
      <dgm:prSet presAssocID="{DC46051C-9CFB-45BF-8E2A-1413B93924F7}" presName="parTrans" presStyleLbl="sibTrans2D1" presStyleIdx="3" presStyleCnt="9" custAng="10731861"/>
      <dgm:spPr/>
      <dgm:t>
        <a:bodyPr/>
        <a:lstStyle/>
        <a:p>
          <a:endParaRPr lang="cs-CZ"/>
        </a:p>
      </dgm:t>
    </dgm:pt>
    <dgm:pt modelId="{E9660010-A56F-44E1-A48A-A469DB4611A7}" type="pres">
      <dgm:prSet presAssocID="{DC46051C-9CFB-45BF-8E2A-1413B93924F7}" presName="connectorText" presStyleLbl="sibTrans2D1" presStyleIdx="3" presStyleCnt="9"/>
      <dgm:spPr/>
      <dgm:t>
        <a:bodyPr/>
        <a:lstStyle/>
        <a:p>
          <a:endParaRPr lang="cs-CZ"/>
        </a:p>
      </dgm:t>
    </dgm:pt>
    <dgm:pt modelId="{5987D497-04DA-48B6-8C72-41AEC101199D}" type="pres">
      <dgm:prSet presAssocID="{73AF6511-879C-4064-9521-86BD172396AA}" presName="node" presStyleLbl="node1" presStyleIdx="3" presStyleCnt="9" custScaleX="150651" custRadScaleRad="145931" custRadScaleInc="-4508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16C2C40-F60D-444F-A0F2-FB7043F81647}" type="pres">
      <dgm:prSet presAssocID="{55D7F32C-672B-46F8-B0E6-C68318BB27F1}" presName="parTrans" presStyleLbl="sibTrans2D1" presStyleIdx="4" presStyleCnt="9" custAng="11401631"/>
      <dgm:spPr/>
      <dgm:t>
        <a:bodyPr/>
        <a:lstStyle/>
        <a:p>
          <a:endParaRPr lang="cs-CZ"/>
        </a:p>
      </dgm:t>
    </dgm:pt>
    <dgm:pt modelId="{4FAE7B9F-AAF5-4B7A-970D-7795CBB24ED2}" type="pres">
      <dgm:prSet presAssocID="{55D7F32C-672B-46F8-B0E6-C68318BB27F1}" presName="connectorText" presStyleLbl="sibTrans2D1" presStyleIdx="4" presStyleCnt="9"/>
      <dgm:spPr/>
      <dgm:t>
        <a:bodyPr/>
        <a:lstStyle/>
        <a:p>
          <a:endParaRPr lang="cs-CZ"/>
        </a:p>
      </dgm:t>
    </dgm:pt>
    <dgm:pt modelId="{24D5AEA5-CC3B-46D8-BCA3-F7F9DA7E17B9}" type="pres">
      <dgm:prSet presAssocID="{B652F0EC-C593-4584-8564-B6395317105F}" presName="node" presStyleLbl="node1" presStyleIdx="4" presStyleCnt="9" custScaleX="199237" custRadScaleRad="112924" custRadScaleInc="-6767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5DC7698-C5D2-410A-9496-435D42CED9D1}" type="pres">
      <dgm:prSet presAssocID="{4AF4D667-F4A7-4F69-953E-EAE9B9C30E34}" presName="parTrans" presStyleLbl="sibTrans2D1" presStyleIdx="5" presStyleCnt="9" custAng="10787048"/>
      <dgm:spPr/>
      <dgm:t>
        <a:bodyPr/>
        <a:lstStyle/>
        <a:p>
          <a:endParaRPr lang="cs-CZ"/>
        </a:p>
      </dgm:t>
    </dgm:pt>
    <dgm:pt modelId="{0091A064-70B5-4108-9732-0B7073EF0F0B}" type="pres">
      <dgm:prSet presAssocID="{4AF4D667-F4A7-4F69-953E-EAE9B9C30E34}" presName="connectorText" presStyleLbl="sibTrans2D1" presStyleIdx="5" presStyleCnt="9"/>
      <dgm:spPr/>
      <dgm:t>
        <a:bodyPr/>
        <a:lstStyle/>
        <a:p>
          <a:endParaRPr lang="cs-CZ"/>
        </a:p>
      </dgm:t>
    </dgm:pt>
    <dgm:pt modelId="{4855811D-DD44-460D-BEFA-8EE7455B9ECA}" type="pres">
      <dgm:prSet presAssocID="{C3F6E47E-45BC-4C95-9ED9-19B397891A09}" presName="node" presStyleLbl="node1" presStyleIdx="5" presStyleCnt="9" custScaleX="248409" custRadScaleRad="111802" custRadScaleInc="6318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208F7F3-46B7-4D75-9E31-5687117D1C50}" type="pres">
      <dgm:prSet presAssocID="{B5965AA9-1451-4183-98C5-040BB2452BC6}" presName="parTrans" presStyleLbl="sibTrans2D1" presStyleIdx="6" presStyleCnt="9" custAng="3882602" custFlipHor="1" custScaleX="145202"/>
      <dgm:spPr/>
      <dgm:t>
        <a:bodyPr/>
        <a:lstStyle/>
        <a:p>
          <a:endParaRPr lang="cs-CZ"/>
        </a:p>
      </dgm:t>
    </dgm:pt>
    <dgm:pt modelId="{BABE27C0-2325-497B-A33D-61DA60C6F23F}" type="pres">
      <dgm:prSet presAssocID="{B5965AA9-1451-4183-98C5-040BB2452BC6}" presName="connectorText" presStyleLbl="sibTrans2D1" presStyleIdx="6" presStyleCnt="9"/>
      <dgm:spPr/>
      <dgm:t>
        <a:bodyPr/>
        <a:lstStyle/>
        <a:p>
          <a:endParaRPr lang="cs-CZ"/>
        </a:p>
      </dgm:t>
    </dgm:pt>
    <dgm:pt modelId="{18FB4DFD-EBA9-48EB-A822-04F1CD61795A}" type="pres">
      <dgm:prSet presAssocID="{71C88CDE-245D-4F5B-B5D0-3BE62F3F07FC}" presName="node" presStyleLbl="node1" presStyleIdx="6" presStyleCnt="9" custScaleX="150640" custRadScaleRad="140031" custRadScaleInc="4159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646A385-B0F1-446D-B290-4439396BC123}" type="pres">
      <dgm:prSet presAssocID="{CDAAA5A5-E332-43FF-BA41-6795AC627363}" presName="parTrans" presStyleLbl="sibTrans2D1" presStyleIdx="7" presStyleCnt="9" custAng="10585226" custScaleX="135934"/>
      <dgm:spPr/>
      <dgm:t>
        <a:bodyPr/>
        <a:lstStyle/>
        <a:p>
          <a:endParaRPr lang="cs-CZ"/>
        </a:p>
      </dgm:t>
    </dgm:pt>
    <dgm:pt modelId="{0B4A922F-2C4C-4D66-9FE2-230DAFE7F9AA}" type="pres">
      <dgm:prSet presAssocID="{CDAAA5A5-E332-43FF-BA41-6795AC627363}" presName="connectorText" presStyleLbl="sibTrans2D1" presStyleIdx="7" presStyleCnt="9"/>
      <dgm:spPr/>
      <dgm:t>
        <a:bodyPr/>
        <a:lstStyle/>
        <a:p>
          <a:endParaRPr lang="cs-CZ"/>
        </a:p>
      </dgm:t>
    </dgm:pt>
    <dgm:pt modelId="{65DE9EDD-F734-47E2-A2AE-40FBA800E806}" type="pres">
      <dgm:prSet presAssocID="{8F15F38D-13DC-400E-8E12-E928BCD31BB4}" presName="node" presStyleLbl="node1" presStyleIdx="7" presStyleCnt="9" custScaleX="150307" custRadScaleRad="158304" custRadScaleInc="-1300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A00601B-3D54-4985-932A-83B686A11766}" type="pres">
      <dgm:prSet presAssocID="{10DCCDA0-68B3-4DCC-93D6-78974B04601C}" presName="parTrans" presStyleLbl="sibTrans2D1" presStyleIdx="8" presStyleCnt="9" custAng="10391301" custScaleX="124715"/>
      <dgm:spPr/>
      <dgm:t>
        <a:bodyPr/>
        <a:lstStyle/>
        <a:p>
          <a:endParaRPr lang="cs-CZ"/>
        </a:p>
      </dgm:t>
    </dgm:pt>
    <dgm:pt modelId="{6AC6F40E-5FF2-4E2F-A26D-A987C036CF26}" type="pres">
      <dgm:prSet presAssocID="{10DCCDA0-68B3-4DCC-93D6-78974B04601C}" presName="connectorText" presStyleLbl="sibTrans2D1" presStyleIdx="8" presStyleCnt="9"/>
      <dgm:spPr/>
      <dgm:t>
        <a:bodyPr/>
        <a:lstStyle/>
        <a:p>
          <a:endParaRPr lang="cs-CZ"/>
        </a:p>
      </dgm:t>
    </dgm:pt>
    <dgm:pt modelId="{015135AB-FE70-4803-BABA-9E7556906EBA}" type="pres">
      <dgm:prSet presAssocID="{3F581EC4-D1E0-400F-B54C-EAF59230F663}" presName="node" presStyleLbl="node1" presStyleIdx="8" presStyleCnt="9" custScaleX="162502" custRadScaleRad="139356" custRadScaleInc="-5493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E2B7A11-BABE-4CC1-B66F-E137CC1958A0}" type="presOf" srcId="{8F15F38D-13DC-400E-8E12-E928BCD31BB4}" destId="{65DE9EDD-F734-47E2-A2AE-40FBA800E806}" srcOrd="0" destOrd="0" presId="urn:microsoft.com/office/officeart/2005/8/layout/radial5"/>
    <dgm:cxn modelId="{49F457A5-8B82-4011-8FF4-006E2D16DF4F}" type="presOf" srcId="{CDAAA5A5-E332-43FF-BA41-6795AC627363}" destId="{6646A385-B0F1-446D-B290-4439396BC123}" srcOrd="0" destOrd="0" presId="urn:microsoft.com/office/officeart/2005/8/layout/radial5"/>
    <dgm:cxn modelId="{5DC2AA60-A4A6-41D1-994F-763D05FC0C3D}" type="presOf" srcId="{73AF6511-879C-4064-9521-86BD172396AA}" destId="{5987D497-04DA-48B6-8C72-41AEC101199D}" srcOrd="0" destOrd="0" presId="urn:microsoft.com/office/officeart/2005/8/layout/radial5"/>
    <dgm:cxn modelId="{AB8605E6-6B63-4FAD-A32D-25165120D05B}" srcId="{EC55CE91-B9E9-4020-88EE-D5BE8AE7713F}" destId="{71C88CDE-245D-4F5B-B5D0-3BE62F3F07FC}" srcOrd="6" destOrd="0" parTransId="{B5965AA9-1451-4183-98C5-040BB2452BC6}" sibTransId="{150DC879-2564-440A-8F46-EC75E8A9B52B}"/>
    <dgm:cxn modelId="{5BF077E8-2E37-476D-A0FC-920711EFA2CB}" type="presOf" srcId="{71C88CDE-245D-4F5B-B5D0-3BE62F3F07FC}" destId="{18FB4DFD-EBA9-48EB-A822-04F1CD61795A}" srcOrd="0" destOrd="0" presId="urn:microsoft.com/office/officeart/2005/8/layout/radial5"/>
    <dgm:cxn modelId="{FEBA902D-D08D-4228-829D-E811B1D7A078}" srcId="{EC55CE91-B9E9-4020-88EE-D5BE8AE7713F}" destId="{64B87992-D6D1-4F74-90BC-FC9454110235}" srcOrd="0" destOrd="0" parTransId="{D41C626B-E2E1-4879-8C02-57179531EB47}" sibTransId="{106F7008-58A3-4DE2-9FE2-863425E20F05}"/>
    <dgm:cxn modelId="{7242F0A3-81EB-4D6E-83A2-25B16CBA4C85}" type="presOf" srcId="{B652F0EC-C593-4584-8564-B6395317105F}" destId="{24D5AEA5-CC3B-46D8-BCA3-F7F9DA7E17B9}" srcOrd="0" destOrd="0" presId="urn:microsoft.com/office/officeart/2005/8/layout/radial5"/>
    <dgm:cxn modelId="{63494FA9-7894-4F74-AECA-0D74533D6F14}" type="presOf" srcId="{10DCCDA0-68B3-4DCC-93D6-78974B04601C}" destId="{6AC6F40E-5FF2-4E2F-A26D-A987C036CF26}" srcOrd="1" destOrd="0" presId="urn:microsoft.com/office/officeart/2005/8/layout/radial5"/>
    <dgm:cxn modelId="{417A5367-61F0-46C7-BE11-0498E9A106BC}" srcId="{EC55CE91-B9E9-4020-88EE-D5BE8AE7713F}" destId="{322751F3-DECB-4959-BC29-504A0BF3D440}" srcOrd="2" destOrd="0" parTransId="{33375262-A77F-4BB2-9CCD-0E5BFE3390ED}" sibTransId="{AB676CDB-4752-4040-9453-7BD34CDA458C}"/>
    <dgm:cxn modelId="{1AFE991D-4D6E-4C17-8C3C-568519BB963C}" srcId="{EC55CE91-B9E9-4020-88EE-D5BE8AE7713F}" destId="{C3F6E47E-45BC-4C95-9ED9-19B397891A09}" srcOrd="5" destOrd="0" parTransId="{4AF4D667-F4A7-4F69-953E-EAE9B9C30E34}" sibTransId="{4C859F7C-70E5-4EAF-A3BE-A4E6D475BF5D}"/>
    <dgm:cxn modelId="{E33B1591-447C-49D0-AD9D-FB10E307D9AC}" type="presOf" srcId="{33375262-A77F-4BB2-9CCD-0E5BFE3390ED}" destId="{E48E6518-B9F3-4B87-9702-D0465A6A6005}" srcOrd="1" destOrd="0" presId="urn:microsoft.com/office/officeart/2005/8/layout/radial5"/>
    <dgm:cxn modelId="{1C8B982A-A9C7-4595-B784-793914E39421}" type="presOf" srcId="{64B87992-D6D1-4F74-90BC-FC9454110235}" destId="{B9DE98FD-00B9-49C4-8798-C4C95D753C84}" srcOrd="0" destOrd="0" presId="urn:microsoft.com/office/officeart/2005/8/layout/radial5"/>
    <dgm:cxn modelId="{88339129-5C6A-4AE5-9002-6C7B2B6401CB}" type="presOf" srcId="{C3F6E47E-45BC-4C95-9ED9-19B397891A09}" destId="{4855811D-DD44-460D-BEFA-8EE7455B9ECA}" srcOrd="0" destOrd="0" presId="urn:microsoft.com/office/officeart/2005/8/layout/radial5"/>
    <dgm:cxn modelId="{B3599E72-8823-455F-8545-3DBAA637DEFA}" type="presOf" srcId="{DC46051C-9CFB-45BF-8E2A-1413B93924F7}" destId="{B847C64C-08A0-4CCB-9722-DD83F2B81D9F}" srcOrd="0" destOrd="0" presId="urn:microsoft.com/office/officeart/2005/8/layout/radial5"/>
    <dgm:cxn modelId="{8FEEA174-335D-4748-8028-97168985A501}" type="presOf" srcId="{CDAAA5A5-E332-43FF-BA41-6795AC627363}" destId="{0B4A922F-2C4C-4D66-9FE2-230DAFE7F9AA}" srcOrd="1" destOrd="0" presId="urn:microsoft.com/office/officeart/2005/8/layout/radial5"/>
    <dgm:cxn modelId="{52D8B56D-1A6E-4929-9244-F4659B3CDD38}" srcId="{EC55CE91-B9E9-4020-88EE-D5BE8AE7713F}" destId="{8F15F38D-13DC-400E-8E12-E928BCD31BB4}" srcOrd="7" destOrd="0" parTransId="{CDAAA5A5-E332-43FF-BA41-6795AC627363}" sibTransId="{96648F4B-29B0-4E57-B444-392E171BE3A1}"/>
    <dgm:cxn modelId="{37A1F8E0-D1F2-4446-98D5-2A73336F5AC9}" srcId="{EC55CE91-B9E9-4020-88EE-D5BE8AE7713F}" destId="{B652F0EC-C593-4584-8564-B6395317105F}" srcOrd="4" destOrd="0" parTransId="{55D7F32C-672B-46F8-B0E6-C68318BB27F1}" sibTransId="{5FEFB6C1-E733-4FD9-B146-C75A46F621FC}"/>
    <dgm:cxn modelId="{3F9ADD3A-29DF-4398-9D8C-189676FC8F57}" type="presOf" srcId="{4AF4D667-F4A7-4F69-953E-EAE9B9C30E34}" destId="{0091A064-70B5-4108-9732-0B7073EF0F0B}" srcOrd="1" destOrd="0" presId="urn:microsoft.com/office/officeart/2005/8/layout/radial5"/>
    <dgm:cxn modelId="{42B368AC-84D5-4344-9C5F-1038E01609EC}" type="presOf" srcId="{B5965AA9-1451-4183-98C5-040BB2452BC6}" destId="{4208F7F3-46B7-4D75-9E31-5687117D1C50}" srcOrd="0" destOrd="0" presId="urn:microsoft.com/office/officeart/2005/8/layout/radial5"/>
    <dgm:cxn modelId="{E7DED93D-433F-42BB-95EE-BE64820D0D1E}" type="presOf" srcId="{3F581EC4-D1E0-400F-B54C-EAF59230F663}" destId="{015135AB-FE70-4803-BABA-9E7556906EBA}" srcOrd="0" destOrd="0" presId="urn:microsoft.com/office/officeart/2005/8/layout/radial5"/>
    <dgm:cxn modelId="{8905617E-0ADE-4498-B0EC-2114711A4BA4}" type="presOf" srcId="{26D785C5-DD21-45CF-A6A7-E3FCBD8C8987}" destId="{2FD0417F-5ECD-45EC-AE66-D4623FC33A10}" srcOrd="0" destOrd="0" presId="urn:microsoft.com/office/officeart/2005/8/layout/radial5"/>
    <dgm:cxn modelId="{0FBE7455-7658-436F-AF69-FE3FB8F15A83}" type="presOf" srcId="{322751F3-DECB-4959-BC29-504A0BF3D440}" destId="{264D4E83-9C6A-49B1-8592-B5B4A0DAD3C8}" srcOrd="0" destOrd="0" presId="urn:microsoft.com/office/officeart/2005/8/layout/radial5"/>
    <dgm:cxn modelId="{7B28E3EB-0250-491F-91E2-606830C30CC9}" type="presOf" srcId="{EC55CE91-B9E9-4020-88EE-D5BE8AE7713F}" destId="{750D99ED-D04F-4C09-81D3-66E200432057}" srcOrd="0" destOrd="0" presId="urn:microsoft.com/office/officeart/2005/8/layout/radial5"/>
    <dgm:cxn modelId="{695E913B-21BE-41E6-A864-5DB376C36DC7}" type="presOf" srcId="{B5965AA9-1451-4183-98C5-040BB2452BC6}" destId="{BABE27C0-2325-497B-A33D-61DA60C6F23F}" srcOrd="1" destOrd="0" presId="urn:microsoft.com/office/officeart/2005/8/layout/radial5"/>
    <dgm:cxn modelId="{EC144C88-782B-4CF8-8845-C8FC4D2E0C8B}" srcId="{EC55CE91-B9E9-4020-88EE-D5BE8AE7713F}" destId="{73AF6511-879C-4064-9521-86BD172396AA}" srcOrd="3" destOrd="0" parTransId="{DC46051C-9CFB-45BF-8E2A-1413B93924F7}" sibTransId="{C5585420-AE93-49CC-99C7-4AD133D1B404}"/>
    <dgm:cxn modelId="{8EE76F75-B27E-4383-94A5-FE9F34A7BB37}" type="presOf" srcId="{DC46051C-9CFB-45BF-8E2A-1413B93924F7}" destId="{E9660010-A56F-44E1-A48A-A469DB4611A7}" srcOrd="1" destOrd="0" presId="urn:microsoft.com/office/officeart/2005/8/layout/radial5"/>
    <dgm:cxn modelId="{4D0A501C-D8C9-4681-9EE7-146ED7DE4E09}" srcId="{EC55CE91-B9E9-4020-88EE-D5BE8AE7713F}" destId="{3F581EC4-D1E0-400F-B54C-EAF59230F663}" srcOrd="8" destOrd="0" parTransId="{10DCCDA0-68B3-4DCC-93D6-78974B04601C}" sibTransId="{7DA391BD-BA97-4740-952B-1EEEC77680E1}"/>
    <dgm:cxn modelId="{A99034F9-33A5-4F4D-9E5C-277FBDE51D42}" type="presOf" srcId="{BA9044B7-5747-4925-8010-C1E9C3D417A9}" destId="{AEE8C58F-7C00-4BC7-8B22-0148BD8C6A76}" srcOrd="1" destOrd="0" presId="urn:microsoft.com/office/officeart/2005/8/layout/radial5"/>
    <dgm:cxn modelId="{6E05064B-E1FE-4382-B07F-B61E9949B2CB}" type="presOf" srcId="{BA9044B7-5747-4925-8010-C1E9C3D417A9}" destId="{A092A34A-6626-48A1-8FC8-26D1C4066DE1}" srcOrd="0" destOrd="0" presId="urn:microsoft.com/office/officeart/2005/8/layout/radial5"/>
    <dgm:cxn modelId="{C514FE10-9019-4A31-968E-207808E5E4DB}" type="presOf" srcId="{55D7F32C-672B-46F8-B0E6-C68318BB27F1}" destId="{4FAE7B9F-AAF5-4B7A-970D-7795CBB24ED2}" srcOrd="1" destOrd="0" presId="urn:microsoft.com/office/officeart/2005/8/layout/radial5"/>
    <dgm:cxn modelId="{62EC1BB0-FFA7-40F5-AAB5-8415C5F9BF7D}" type="presOf" srcId="{55D7F32C-672B-46F8-B0E6-C68318BB27F1}" destId="{516C2C40-F60D-444F-A0F2-FB7043F81647}" srcOrd="0" destOrd="0" presId="urn:microsoft.com/office/officeart/2005/8/layout/radial5"/>
    <dgm:cxn modelId="{32B59674-892E-4F86-B270-856F00B6482B}" srcId="{B8052B64-99DF-46CB-ACCF-B343CA19EB56}" destId="{EC55CE91-B9E9-4020-88EE-D5BE8AE7713F}" srcOrd="0" destOrd="0" parTransId="{5819196E-F496-4EAF-A885-BFBC55434057}" sibTransId="{2FB15066-7B24-4FE5-85FF-5BA6A3B48C37}"/>
    <dgm:cxn modelId="{C84052A4-4567-4860-A765-764317508985}" srcId="{EC55CE91-B9E9-4020-88EE-D5BE8AE7713F}" destId="{26D785C5-DD21-45CF-A6A7-E3FCBD8C8987}" srcOrd="1" destOrd="0" parTransId="{BA9044B7-5747-4925-8010-C1E9C3D417A9}" sibTransId="{22D2BA85-4A7C-4B7E-9A5F-0FC66B3ED300}"/>
    <dgm:cxn modelId="{1D130B29-ADE5-4020-87C5-B5209DE98F0D}" type="presOf" srcId="{4AF4D667-F4A7-4F69-953E-EAE9B9C30E34}" destId="{C5DC7698-C5D2-410A-9496-435D42CED9D1}" srcOrd="0" destOrd="0" presId="urn:microsoft.com/office/officeart/2005/8/layout/radial5"/>
    <dgm:cxn modelId="{2B8E60C8-5424-4D4A-AEFF-DBBADB84E647}" type="presOf" srcId="{33375262-A77F-4BB2-9CCD-0E5BFE3390ED}" destId="{86DC9F93-2394-494C-BD23-0B805CFF25BF}" srcOrd="0" destOrd="0" presId="urn:microsoft.com/office/officeart/2005/8/layout/radial5"/>
    <dgm:cxn modelId="{10063668-A91B-4764-9A21-79CD75D0F5FC}" type="presOf" srcId="{B8052B64-99DF-46CB-ACCF-B343CA19EB56}" destId="{1C42F463-2546-4853-845D-341C04254FAC}" srcOrd="0" destOrd="0" presId="urn:microsoft.com/office/officeart/2005/8/layout/radial5"/>
    <dgm:cxn modelId="{075C4472-2166-475C-9BC1-8E7C4CD9A59D}" type="presOf" srcId="{10DCCDA0-68B3-4DCC-93D6-78974B04601C}" destId="{EA00601B-3D54-4985-932A-83B686A11766}" srcOrd="0" destOrd="0" presId="urn:microsoft.com/office/officeart/2005/8/layout/radial5"/>
    <dgm:cxn modelId="{4898A170-2AF0-499D-859D-778D69B80E5F}" type="presOf" srcId="{D41C626B-E2E1-4879-8C02-57179531EB47}" destId="{4D0970A2-C073-4193-940D-4BD3EF73AB5F}" srcOrd="0" destOrd="0" presId="urn:microsoft.com/office/officeart/2005/8/layout/radial5"/>
    <dgm:cxn modelId="{1F1AB558-27C1-4284-B492-E5BD7C181DF2}" type="presOf" srcId="{D41C626B-E2E1-4879-8C02-57179531EB47}" destId="{C376AEB6-0929-4C0B-8A82-C991E9B83793}" srcOrd="1" destOrd="0" presId="urn:microsoft.com/office/officeart/2005/8/layout/radial5"/>
    <dgm:cxn modelId="{F8B11308-9280-440B-9DF5-6290BF88ABD7}" type="presParOf" srcId="{1C42F463-2546-4853-845D-341C04254FAC}" destId="{750D99ED-D04F-4C09-81D3-66E200432057}" srcOrd="0" destOrd="0" presId="urn:microsoft.com/office/officeart/2005/8/layout/radial5"/>
    <dgm:cxn modelId="{9370857D-4D26-411A-8049-C939CE9EB4C5}" type="presParOf" srcId="{1C42F463-2546-4853-845D-341C04254FAC}" destId="{4D0970A2-C073-4193-940D-4BD3EF73AB5F}" srcOrd="1" destOrd="0" presId="urn:microsoft.com/office/officeart/2005/8/layout/radial5"/>
    <dgm:cxn modelId="{473CEDF1-139C-4C29-8625-028481C5A398}" type="presParOf" srcId="{4D0970A2-C073-4193-940D-4BD3EF73AB5F}" destId="{C376AEB6-0929-4C0B-8A82-C991E9B83793}" srcOrd="0" destOrd="0" presId="urn:microsoft.com/office/officeart/2005/8/layout/radial5"/>
    <dgm:cxn modelId="{855C6756-7C44-4A28-A087-5A403B9A2802}" type="presParOf" srcId="{1C42F463-2546-4853-845D-341C04254FAC}" destId="{B9DE98FD-00B9-49C4-8798-C4C95D753C84}" srcOrd="2" destOrd="0" presId="urn:microsoft.com/office/officeart/2005/8/layout/radial5"/>
    <dgm:cxn modelId="{6B070DFF-12C4-4E09-9734-1654398B0161}" type="presParOf" srcId="{1C42F463-2546-4853-845D-341C04254FAC}" destId="{A092A34A-6626-48A1-8FC8-26D1C4066DE1}" srcOrd="3" destOrd="0" presId="urn:microsoft.com/office/officeart/2005/8/layout/radial5"/>
    <dgm:cxn modelId="{434E5C0E-26B7-4D66-9858-D0277C5DF944}" type="presParOf" srcId="{A092A34A-6626-48A1-8FC8-26D1C4066DE1}" destId="{AEE8C58F-7C00-4BC7-8B22-0148BD8C6A76}" srcOrd="0" destOrd="0" presId="urn:microsoft.com/office/officeart/2005/8/layout/radial5"/>
    <dgm:cxn modelId="{FE1C479E-BD59-4233-976C-228174D0508D}" type="presParOf" srcId="{1C42F463-2546-4853-845D-341C04254FAC}" destId="{2FD0417F-5ECD-45EC-AE66-D4623FC33A10}" srcOrd="4" destOrd="0" presId="urn:microsoft.com/office/officeart/2005/8/layout/radial5"/>
    <dgm:cxn modelId="{2B355E79-894E-48B6-AD86-6C7F55A2C5DB}" type="presParOf" srcId="{1C42F463-2546-4853-845D-341C04254FAC}" destId="{86DC9F93-2394-494C-BD23-0B805CFF25BF}" srcOrd="5" destOrd="0" presId="urn:microsoft.com/office/officeart/2005/8/layout/radial5"/>
    <dgm:cxn modelId="{FC65700C-3952-4905-97CA-7DAFE8C2F003}" type="presParOf" srcId="{86DC9F93-2394-494C-BD23-0B805CFF25BF}" destId="{E48E6518-B9F3-4B87-9702-D0465A6A6005}" srcOrd="0" destOrd="0" presId="urn:microsoft.com/office/officeart/2005/8/layout/radial5"/>
    <dgm:cxn modelId="{3B8D91EE-DACC-4C7B-BEB0-0F5C51E7A4D0}" type="presParOf" srcId="{1C42F463-2546-4853-845D-341C04254FAC}" destId="{264D4E83-9C6A-49B1-8592-B5B4A0DAD3C8}" srcOrd="6" destOrd="0" presId="urn:microsoft.com/office/officeart/2005/8/layout/radial5"/>
    <dgm:cxn modelId="{7B02CC89-AB6D-46B9-B2C3-45E52FC7FE62}" type="presParOf" srcId="{1C42F463-2546-4853-845D-341C04254FAC}" destId="{B847C64C-08A0-4CCB-9722-DD83F2B81D9F}" srcOrd="7" destOrd="0" presId="urn:microsoft.com/office/officeart/2005/8/layout/radial5"/>
    <dgm:cxn modelId="{EDFE34F8-5609-412F-BA88-89B9C02F5A0E}" type="presParOf" srcId="{B847C64C-08A0-4CCB-9722-DD83F2B81D9F}" destId="{E9660010-A56F-44E1-A48A-A469DB4611A7}" srcOrd="0" destOrd="0" presId="urn:microsoft.com/office/officeart/2005/8/layout/radial5"/>
    <dgm:cxn modelId="{1C954FAC-5401-4798-8FD5-90FD3D7D4684}" type="presParOf" srcId="{1C42F463-2546-4853-845D-341C04254FAC}" destId="{5987D497-04DA-48B6-8C72-41AEC101199D}" srcOrd="8" destOrd="0" presId="urn:microsoft.com/office/officeart/2005/8/layout/radial5"/>
    <dgm:cxn modelId="{1467E29E-3A09-459F-84F5-391EA2B50ACB}" type="presParOf" srcId="{1C42F463-2546-4853-845D-341C04254FAC}" destId="{516C2C40-F60D-444F-A0F2-FB7043F81647}" srcOrd="9" destOrd="0" presId="urn:microsoft.com/office/officeart/2005/8/layout/radial5"/>
    <dgm:cxn modelId="{0D47B78B-1F12-4965-BB0C-8B84B144F9D4}" type="presParOf" srcId="{516C2C40-F60D-444F-A0F2-FB7043F81647}" destId="{4FAE7B9F-AAF5-4B7A-970D-7795CBB24ED2}" srcOrd="0" destOrd="0" presId="urn:microsoft.com/office/officeart/2005/8/layout/radial5"/>
    <dgm:cxn modelId="{6144D3EA-118F-4DE7-A275-49CE65314208}" type="presParOf" srcId="{1C42F463-2546-4853-845D-341C04254FAC}" destId="{24D5AEA5-CC3B-46D8-BCA3-F7F9DA7E17B9}" srcOrd="10" destOrd="0" presId="urn:microsoft.com/office/officeart/2005/8/layout/radial5"/>
    <dgm:cxn modelId="{5A29D46B-8C30-4688-AFB0-0869B85D7DB1}" type="presParOf" srcId="{1C42F463-2546-4853-845D-341C04254FAC}" destId="{C5DC7698-C5D2-410A-9496-435D42CED9D1}" srcOrd="11" destOrd="0" presId="urn:microsoft.com/office/officeart/2005/8/layout/radial5"/>
    <dgm:cxn modelId="{F44210E2-C0F4-46F2-A0ED-6C325C7463FC}" type="presParOf" srcId="{C5DC7698-C5D2-410A-9496-435D42CED9D1}" destId="{0091A064-70B5-4108-9732-0B7073EF0F0B}" srcOrd="0" destOrd="0" presId="urn:microsoft.com/office/officeart/2005/8/layout/radial5"/>
    <dgm:cxn modelId="{8E7A5BF3-FEAC-43CD-958C-38ACF472609C}" type="presParOf" srcId="{1C42F463-2546-4853-845D-341C04254FAC}" destId="{4855811D-DD44-460D-BEFA-8EE7455B9ECA}" srcOrd="12" destOrd="0" presId="urn:microsoft.com/office/officeart/2005/8/layout/radial5"/>
    <dgm:cxn modelId="{56C643E3-3976-4771-BD21-F52B5B56AE54}" type="presParOf" srcId="{1C42F463-2546-4853-845D-341C04254FAC}" destId="{4208F7F3-46B7-4D75-9E31-5687117D1C50}" srcOrd="13" destOrd="0" presId="urn:microsoft.com/office/officeart/2005/8/layout/radial5"/>
    <dgm:cxn modelId="{A49AFB90-53A2-46EF-BD5C-06E2442B4B3E}" type="presParOf" srcId="{4208F7F3-46B7-4D75-9E31-5687117D1C50}" destId="{BABE27C0-2325-497B-A33D-61DA60C6F23F}" srcOrd="0" destOrd="0" presId="urn:microsoft.com/office/officeart/2005/8/layout/radial5"/>
    <dgm:cxn modelId="{BFBE035F-FBF8-4D23-A640-DB52CAC7149D}" type="presParOf" srcId="{1C42F463-2546-4853-845D-341C04254FAC}" destId="{18FB4DFD-EBA9-48EB-A822-04F1CD61795A}" srcOrd="14" destOrd="0" presId="urn:microsoft.com/office/officeart/2005/8/layout/radial5"/>
    <dgm:cxn modelId="{3D834342-597C-4532-BCE9-27AD9B39F60B}" type="presParOf" srcId="{1C42F463-2546-4853-845D-341C04254FAC}" destId="{6646A385-B0F1-446D-B290-4439396BC123}" srcOrd="15" destOrd="0" presId="urn:microsoft.com/office/officeart/2005/8/layout/radial5"/>
    <dgm:cxn modelId="{D88534CA-EBCA-48C7-99C3-BB498EAA1103}" type="presParOf" srcId="{6646A385-B0F1-446D-B290-4439396BC123}" destId="{0B4A922F-2C4C-4D66-9FE2-230DAFE7F9AA}" srcOrd="0" destOrd="0" presId="urn:microsoft.com/office/officeart/2005/8/layout/radial5"/>
    <dgm:cxn modelId="{E26EC732-B81C-4868-BA44-D1065DF5E925}" type="presParOf" srcId="{1C42F463-2546-4853-845D-341C04254FAC}" destId="{65DE9EDD-F734-47E2-A2AE-40FBA800E806}" srcOrd="16" destOrd="0" presId="urn:microsoft.com/office/officeart/2005/8/layout/radial5"/>
    <dgm:cxn modelId="{301FCE34-23D0-4EA9-9747-9CD46AD98F03}" type="presParOf" srcId="{1C42F463-2546-4853-845D-341C04254FAC}" destId="{EA00601B-3D54-4985-932A-83B686A11766}" srcOrd="17" destOrd="0" presId="urn:microsoft.com/office/officeart/2005/8/layout/radial5"/>
    <dgm:cxn modelId="{34ADF83C-E32F-475A-9178-53E384A7BAF7}" type="presParOf" srcId="{EA00601B-3D54-4985-932A-83B686A11766}" destId="{6AC6F40E-5FF2-4E2F-A26D-A987C036CF26}" srcOrd="0" destOrd="0" presId="urn:microsoft.com/office/officeart/2005/8/layout/radial5"/>
    <dgm:cxn modelId="{D19BDB9A-420E-4ACB-81DB-156EAA0E513B}" type="presParOf" srcId="{1C42F463-2546-4853-845D-341C04254FAC}" destId="{015135AB-FE70-4803-BABA-9E7556906EBA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0D99ED-D04F-4C09-81D3-66E200432057}">
      <dsp:nvSpPr>
        <dsp:cNvPr id="0" name=""/>
        <dsp:cNvSpPr/>
      </dsp:nvSpPr>
      <dsp:spPr>
        <a:xfrm>
          <a:off x="2328970" y="1400288"/>
          <a:ext cx="3165729" cy="13582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cap="small" baseline="0" dirty="0">
              <a:latin typeface="Times New Roman" pitchFamily="18" charset="0"/>
              <a:cs typeface="Times New Roman" pitchFamily="18" charset="0"/>
            </a:rPr>
            <a:t>Střevní mikroflóra</a:t>
          </a:r>
        </a:p>
      </dsp:txBody>
      <dsp:txXfrm>
        <a:off x="2328970" y="1400288"/>
        <a:ext cx="3165729" cy="1358223"/>
      </dsp:txXfrm>
    </dsp:sp>
    <dsp:sp modelId="{4D0970A2-C073-4193-940D-4BD3EF73AB5F}">
      <dsp:nvSpPr>
        <dsp:cNvPr id="0" name=""/>
        <dsp:cNvSpPr/>
      </dsp:nvSpPr>
      <dsp:spPr>
        <a:xfrm rot="5400000">
          <a:off x="3662654" y="956737"/>
          <a:ext cx="498360" cy="3674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dk1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dk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dk1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dk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kern="1200">
            <a:solidFill>
              <a:sysClr val="windowText" lastClr="000000"/>
            </a:solidFill>
          </a:endParaRPr>
        </a:p>
      </dsp:txBody>
      <dsp:txXfrm rot="5400000">
        <a:off x="3662654" y="956737"/>
        <a:ext cx="498360" cy="367432"/>
      </dsp:txXfrm>
    </dsp:sp>
    <dsp:sp modelId="{B9DE98FD-00B9-49C4-8798-C4C95D753C84}">
      <dsp:nvSpPr>
        <dsp:cNvPr id="0" name=""/>
        <dsp:cNvSpPr/>
      </dsp:nvSpPr>
      <dsp:spPr>
        <a:xfrm>
          <a:off x="3371748" y="0"/>
          <a:ext cx="1080172" cy="86454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>
              <a:latin typeface="Times New Roman" pitchFamily="18" charset="0"/>
              <a:cs typeface="Times New Roman" pitchFamily="18" charset="0"/>
            </a:rPr>
            <a:t>Věk</a:t>
          </a:r>
        </a:p>
      </dsp:txBody>
      <dsp:txXfrm>
        <a:off x="3371748" y="0"/>
        <a:ext cx="1080172" cy="864546"/>
      </dsp:txXfrm>
    </dsp:sp>
    <dsp:sp modelId="{A092A34A-6626-48A1-8FC8-26D1C4066DE1}">
      <dsp:nvSpPr>
        <dsp:cNvPr id="0" name=""/>
        <dsp:cNvSpPr/>
      </dsp:nvSpPr>
      <dsp:spPr>
        <a:xfrm rot="7822877">
          <a:off x="4684357" y="1010080"/>
          <a:ext cx="451599" cy="3674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dk1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dk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dk1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dk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kern="1200">
            <a:solidFill>
              <a:sysClr val="windowText" lastClr="000000"/>
            </a:solidFill>
          </a:endParaRPr>
        </a:p>
      </dsp:txBody>
      <dsp:txXfrm rot="7822877">
        <a:off x="4684357" y="1010080"/>
        <a:ext cx="451599" cy="367432"/>
      </dsp:txXfrm>
    </dsp:sp>
    <dsp:sp modelId="{2FD0417F-5ECD-45EC-AE66-D4623FC33A10}">
      <dsp:nvSpPr>
        <dsp:cNvPr id="0" name=""/>
        <dsp:cNvSpPr/>
      </dsp:nvSpPr>
      <dsp:spPr>
        <a:xfrm>
          <a:off x="4957011" y="119496"/>
          <a:ext cx="1353775" cy="86454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>
              <a:latin typeface="Times New Roman" pitchFamily="18" charset="0"/>
              <a:cs typeface="Times New Roman" pitchFamily="18" charset="0"/>
            </a:rPr>
            <a:t>Skladba</a:t>
          </a:r>
          <a:r>
            <a:rPr lang="cs-CZ" sz="600" kern="1200" dirty="0"/>
            <a:t> </a:t>
          </a:r>
          <a:r>
            <a:rPr lang="cs-CZ" sz="1200" kern="1200" dirty="0">
              <a:latin typeface="Times New Roman" pitchFamily="18" charset="0"/>
              <a:cs typeface="Times New Roman" pitchFamily="18" charset="0"/>
            </a:rPr>
            <a:t>stravy</a:t>
          </a:r>
        </a:p>
      </dsp:txBody>
      <dsp:txXfrm>
        <a:off x="4957011" y="119496"/>
        <a:ext cx="1353775" cy="864546"/>
      </dsp:txXfrm>
    </dsp:sp>
    <dsp:sp modelId="{86DC9F93-2394-494C-BD23-0B805CFF25BF}">
      <dsp:nvSpPr>
        <dsp:cNvPr id="0" name=""/>
        <dsp:cNvSpPr/>
      </dsp:nvSpPr>
      <dsp:spPr>
        <a:xfrm rot="21077280" flipH="1" flipV="1">
          <a:off x="5423412" y="1654560"/>
          <a:ext cx="298335" cy="3407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dk1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dk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dk1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dk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>
            <a:solidFill>
              <a:sysClr val="windowText" lastClr="000000"/>
            </a:solidFill>
          </a:endParaRPr>
        </a:p>
      </dsp:txBody>
      <dsp:txXfrm rot="21077280" flipH="1" flipV="1">
        <a:off x="5423412" y="1654560"/>
        <a:ext cx="298335" cy="340708"/>
      </dsp:txXfrm>
    </dsp:sp>
    <dsp:sp modelId="{264D4E83-9C6A-49B1-8592-B5B4A0DAD3C8}">
      <dsp:nvSpPr>
        <dsp:cNvPr id="0" name=""/>
        <dsp:cNvSpPr/>
      </dsp:nvSpPr>
      <dsp:spPr>
        <a:xfrm>
          <a:off x="5701570" y="1225314"/>
          <a:ext cx="1925940" cy="86454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>
              <a:latin typeface="Times New Roman" pitchFamily="18" charset="0"/>
              <a:cs typeface="Times New Roman" pitchFamily="18" charset="0"/>
            </a:rPr>
            <a:t>Nestravitelné sacharidy, prebiotika</a:t>
          </a:r>
        </a:p>
      </dsp:txBody>
      <dsp:txXfrm>
        <a:off x="5701570" y="1225314"/>
        <a:ext cx="1925940" cy="864546"/>
      </dsp:txXfrm>
    </dsp:sp>
    <dsp:sp modelId="{B847C64C-08A0-4CCB-9722-DD83F2B81D9F}">
      <dsp:nvSpPr>
        <dsp:cNvPr id="0" name=""/>
        <dsp:cNvSpPr/>
      </dsp:nvSpPr>
      <dsp:spPr>
        <a:xfrm rot="11990841">
          <a:off x="5192068" y="2440864"/>
          <a:ext cx="282535" cy="3674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dk1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dk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dk1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dk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kern="1200">
            <a:solidFill>
              <a:sysClr val="windowText" lastClr="000000"/>
            </a:solidFill>
          </a:endParaRPr>
        </a:p>
      </dsp:txBody>
      <dsp:txXfrm rot="11990841">
        <a:off x="5192068" y="2440864"/>
        <a:ext cx="282535" cy="367432"/>
      </dsp:txXfrm>
    </dsp:sp>
    <dsp:sp modelId="{5987D497-04DA-48B6-8C72-41AEC101199D}">
      <dsp:nvSpPr>
        <dsp:cNvPr id="0" name=""/>
        <dsp:cNvSpPr/>
      </dsp:nvSpPr>
      <dsp:spPr>
        <a:xfrm>
          <a:off x="5502317" y="2506874"/>
          <a:ext cx="1302447" cy="86454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>
              <a:latin typeface="Times New Roman" pitchFamily="18" charset="0"/>
              <a:cs typeface="Times New Roman" pitchFamily="18" charset="0"/>
            </a:rPr>
            <a:t>Probiotika</a:t>
          </a:r>
        </a:p>
      </dsp:txBody>
      <dsp:txXfrm>
        <a:off x="5502317" y="2506874"/>
        <a:ext cx="1302447" cy="864546"/>
      </dsp:txXfrm>
    </dsp:sp>
    <dsp:sp modelId="{516C2C40-F60D-444F-A0F2-FB7043F81647}">
      <dsp:nvSpPr>
        <dsp:cNvPr id="0" name=""/>
        <dsp:cNvSpPr/>
      </dsp:nvSpPr>
      <dsp:spPr>
        <a:xfrm rot="14788819">
          <a:off x="4346699" y="2783889"/>
          <a:ext cx="308140" cy="3674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dk1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dk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dk1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dk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kern="1200">
            <a:solidFill>
              <a:sysClr val="windowText" lastClr="000000"/>
            </a:solidFill>
          </a:endParaRPr>
        </a:p>
      </dsp:txBody>
      <dsp:txXfrm rot="14788819">
        <a:off x="4346699" y="2783889"/>
        <a:ext cx="308140" cy="367432"/>
      </dsp:txXfrm>
    </dsp:sp>
    <dsp:sp modelId="{24D5AEA5-CC3B-46D8-BCA3-F7F9DA7E17B9}">
      <dsp:nvSpPr>
        <dsp:cNvPr id="0" name=""/>
        <dsp:cNvSpPr/>
      </dsp:nvSpPr>
      <dsp:spPr>
        <a:xfrm>
          <a:off x="4076946" y="3195034"/>
          <a:ext cx="1722495" cy="86454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>
              <a:latin typeface="Times New Roman" pitchFamily="18" charset="0"/>
              <a:cs typeface="Times New Roman" pitchFamily="18" charset="0"/>
            </a:rPr>
            <a:t>Antibiotika,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>
              <a:latin typeface="Times New Roman" pitchFamily="18" charset="0"/>
              <a:cs typeface="Times New Roman" pitchFamily="18" charset="0"/>
            </a:rPr>
            <a:t>léčiva</a:t>
          </a:r>
        </a:p>
      </dsp:txBody>
      <dsp:txXfrm>
        <a:off x="4076946" y="3195034"/>
        <a:ext cx="1722495" cy="864546"/>
      </dsp:txXfrm>
    </dsp:sp>
    <dsp:sp modelId="{C5DC7698-C5D2-410A-9496-435D42CED9D1}">
      <dsp:nvSpPr>
        <dsp:cNvPr id="0" name=""/>
        <dsp:cNvSpPr/>
      </dsp:nvSpPr>
      <dsp:spPr>
        <a:xfrm rot="18146340">
          <a:off x="3195328" y="2780641"/>
          <a:ext cx="298717" cy="3674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dk1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dk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dk1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dk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kern="1200">
            <a:solidFill>
              <a:sysClr val="windowText" lastClr="000000"/>
            </a:solidFill>
          </a:endParaRPr>
        </a:p>
      </dsp:txBody>
      <dsp:txXfrm rot="18146340">
        <a:off x="3195328" y="2780641"/>
        <a:ext cx="298717" cy="367432"/>
      </dsp:txXfrm>
    </dsp:sp>
    <dsp:sp modelId="{4855811D-DD44-460D-BEFA-8EE7455B9ECA}">
      <dsp:nvSpPr>
        <dsp:cNvPr id="0" name=""/>
        <dsp:cNvSpPr/>
      </dsp:nvSpPr>
      <dsp:spPr>
        <a:xfrm>
          <a:off x="1846012" y="3195034"/>
          <a:ext cx="2147610" cy="86454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>
              <a:latin typeface="Times New Roman" pitchFamily="18" charset="0"/>
              <a:cs typeface="Times New Roman" pitchFamily="18" charset="0"/>
            </a:rPr>
            <a:t>Novorozenecké prostředí</a:t>
          </a:r>
        </a:p>
      </dsp:txBody>
      <dsp:txXfrm>
        <a:off x="1846012" y="3195034"/>
        <a:ext cx="2147610" cy="864546"/>
      </dsp:txXfrm>
    </dsp:sp>
    <dsp:sp modelId="{4208F7F3-46B7-4D75-9E31-5687117D1C50}">
      <dsp:nvSpPr>
        <dsp:cNvPr id="0" name=""/>
        <dsp:cNvSpPr/>
      </dsp:nvSpPr>
      <dsp:spPr>
        <a:xfrm rot="8218306" flipH="1">
          <a:off x="2372135" y="2438497"/>
          <a:ext cx="348819" cy="3674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dk1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dk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dk1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dk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kern="1200">
            <a:solidFill>
              <a:sysClr val="windowText" lastClr="000000"/>
            </a:solidFill>
          </a:endParaRPr>
        </a:p>
      </dsp:txBody>
      <dsp:txXfrm rot="8218306" flipH="1">
        <a:off x="2372135" y="2438497"/>
        <a:ext cx="348819" cy="367432"/>
      </dsp:txXfrm>
    </dsp:sp>
    <dsp:sp modelId="{18FB4DFD-EBA9-48EB-A822-04F1CD61795A}">
      <dsp:nvSpPr>
        <dsp:cNvPr id="0" name=""/>
        <dsp:cNvSpPr/>
      </dsp:nvSpPr>
      <dsp:spPr>
        <a:xfrm>
          <a:off x="1119806" y="2498288"/>
          <a:ext cx="1302352" cy="86454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>
              <a:latin typeface="Times New Roman" pitchFamily="18" charset="0"/>
              <a:cs typeface="Times New Roman" pitchFamily="18" charset="0"/>
            </a:rPr>
            <a:t>Mateřská flóra</a:t>
          </a:r>
        </a:p>
      </dsp:txBody>
      <dsp:txXfrm>
        <a:off x="1119806" y="2498288"/>
        <a:ext cx="1302352" cy="864546"/>
      </dsp:txXfrm>
    </dsp:sp>
    <dsp:sp modelId="{6646A385-B0F1-446D-B290-4439396BC123}">
      <dsp:nvSpPr>
        <dsp:cNvPr id="0" name=""/>
        <dsp:cNvSpPr/>
      </dsp:nvSpPr>
      <dsp:spPr>
        <a:xfrm rot="229166">
          <a:off x="2032007" y="1671859"/>
          <a:ext cx="312472" cy="3674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dk1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dk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dk1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dk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kern="1200">
            <a:solidFill>
              <a:sysClr val="windowText" lastClr="000000"/>
            </a:solidFill>
          </a:endParaRPr>
        </a:p>
      </dsp:txBody>
      <dsp:txXfrm rot="229166">
        <a:off x="2032007" y="1671859"/>
        <a:ext cx="312472" cy="367432"/>
      </dsp:txXfrm>
    </dsp:sp>
    <dsp:sp modelId="{65DE9EDD-F734-47E2-A2AE-40FBA800E806}">
      <dsp:nvSpPr>
        <dsp:cNvPr id="0" name=""/>
        <dsp:cNvSpPr/>
      </dsp:nvSpPr>
      <dsp:spPr>
        <a:xfrm>
          <a:off x="679300" y="1311726"/>
          <a:ext cx="1299473" cy="86454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>
              <a:latin typeface="Times New Roman" pitchFamily="18" charset="0"/>
              <a:cs typeface="Times New Roman" pitchFamily="18" charset="0"/>
            </a:rPr>
            <a:t>Způsob porodu</a:t>
          </a:r>
        </a:p>
      </dsp:txBody>
      <dsp:txXfrm>
        <a:off x="679300" y="1311726"/>
        <a:ext cx="1299473" cy="864546"/>
      </dsp:txXfrm>
    </dsp:sp>
    <dsp:sp modelId="{EA00601B-3D54-4985-932A-83B686A11766}">
      <dsp:nvSpPr>
        <dsp:cNvPr id="0" name=""/>
        <dsp:cNvSpPr/>
      </dsp:nvSpPr>
      <dsp:spPr>
        <a:xfrm rot="1932081">
          <a:off x="2610466" y="1053570"/>
          <a:ext cx="523853" cy="3674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dk1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dk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dk1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dk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kern="1200">
            <a:solidFill>
              <a:sysClr val="windowText" lastClr="000000"/>
            </a:solidFill>
          </a:endParaRPr>
        </a:p>
      </dsp:txBody>
      <dsp:txXfrm rot="1932081">
        <a:off x="2610466" y="1053570"/>
        <a:ext cx="523853" cy="367432"/>
      </dsp:txXfrm>
    </dsp:sp>
    <dsp:sp modelId="{015135AB-FE70-4803-BABA-9E7556906EBA}">
      <dsp:nvSpPr>
        <dsp:cNvPr id="0" name=""/>
        <dsp:cNvSpPr/>
      </dsp:nvSpPr>
      <dsp:spPr>
        <a:xfrm>
          <a:off x="1427913" y="203852"/>
          <a:ext cx="1404904" cy="86454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>
              <a:latin typeface="Times New Roman" pitchFamily="18" charset="0"/>
              <a:cs typeface="Times New Roman" pitchFamily="18" charset="0"/>
            </a:rPr>
            <a:t>Geny,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>
              <a:latin typeface="Times New Roman" pitchFamily="18" charset="0"/>
              <a:cs typeface="Times New Roman" pitchFamily="18" charset="0"/>
            </a:rPr>
            <a:t>receptory ?</a:t>
          </a:r>
        </a:p>
      </dsp:txBody>
      <dsp:txXfrm>
        <a:off x="1427913" y="203852"/>
        <a:ext cx="1404904" cy="864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B4B368B-E8AB-48C7-A5BA-E9821FD91735}" type="datetimeFigureOut">
              <a:rPr lang="cs-CZ" smtClean="0"/>
              <a:pPr/>
              <a:t>24.4.2012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FF44796-CCBE-4CAF-A5DD-31EAF29936B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4796-CCBE-4CAF-A5DD-31EAF29936B0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4796-CCBE-4CAF-A5DD-31EAF29936B0}" type="slidenum">
              <a:rPr lang="cs-CZ" smtClean="0"/>
              <a:pPr/>
              <a:t>35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300" i="1" smtClean="0"/>
              <a:t>(Holzapfel, a kol., 1998)</a:t>
            </a:r>
          </a:p>
          <a:p>
            <a:r>
              <a:rPr lang="cs-CZ" sz="1300" i="1" smtClean="0"/>
              <a:t>(Turek, a kol., 2009)</a:t>
            </a:r>
            <a:endParaRPr lang="cs-CZ" sz="1300" smtClean="0"/>
          </a:p>
          <a:p>
            <a:pPr defTabSz="990478">
              <a:defRPr/>
            </a:pPr>
            <a:r>
              <a:rPr lang="cs-CZ" sz="1300" i="1" smtClean="0"/>
              <a:t>(Bourlioux, a kol., 2003)</a:t>
            </a:r>
            <a:endParaRPr lang="cs-CZ" sz="130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4796-CCBE-4CAF-A5DD-31EAF29936B0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4796-CCBE-4CAF-A5DD-31EAF29936B0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90478"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4796-CCBE-4CAF-A5DD-31EAF29936B0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90478"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4796-CCBE-4CAF-A5DD-31EAF29936B0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4796-CCBE-4CAF-A5DD-31EAF29936B0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4796-CCBE-4CAF-A5DD-31EAF29936B0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4796-CCBE-4CAF-A5DD-31EAF29936B0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4796-CCBE-4CAF-A5DD-31EAF29936B0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557BB7-0A01-4C1A-BF5A-4EB9B891E9EE}" type="datetimeFigureOut">
              <a:rPr lang="cs-CZ" smtClean="0"/>
              <a:pPr/>
              <a:t>24.4.2012</a:t>
            </a:fld>
            <a:endParaRPr lang="cs-CZ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098D2D-BCF9-4450-BD66-B50E13406F0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557BB7-0A01-4C1A-BF5A-4EB9B891E9EE}" type="datetimeFigureOut">
              <a:rPr lang="cs-CZ" smtClean="0"/>
              <a:pPr/>
              <a:t>24.4.2012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098D2D-BCF9-4450-BD66-B50E13406F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557BB7-0A01-4C1A-BF5A-4EB9B891E9EE}" type="datetimeFigureOut">
              <a:rPr lang="cs-CZ" smtClean="0"/>
              <a:pPr/>
              <a:t>24.4.2012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098D2D-BCF9-4450-BD66-B50E13406F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557BB7-0A01-4C1A-BF5A-4EB9B891E9EE}" type="datetimeFigureOut">
              <a:rPr lang="cs-CZ" smtClean="0"/>
              <a:pPr/>
              <a:t>24.4.2012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098D2D-BCF9-4450-BD66-B50E13406F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557BB7-0A01-4C1A-BF5A-4EB9B891E9EE}" type="datetimeFigureOut">
              <a:rPr lang="cs-CZ" smtClean="0"/>
              <a:pPr/>
              <a:t>24.4.2012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098D2D-BCF9-4450-BD66-B50E13406F0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557BB7-0A01-4C1A-BF5A-4EB9B891E9EE}" type="datetimeFigureOut">
              <a:rPr lang="cs-CZ" smtClean="0"/>
              <a:pPr/>
              <a:t>24.4.2012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098D2D-BCF9-4450-BD66-B50E13406F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557BB7-0A01-4C1A-BF5A-4EB9B891E9EE}" type="datetimeFigureOut">
              <a:rPr lang="cs-CZ" smtClean="0"/>
              <a:pPr/>
              <a:t>24.4.2012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098D2D-BCF9-4450-BD66-B50E13406F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557BB7-0A01-4C1A-BF5A-4EB9B891E9EE}" type="datetimeFigureOut">
              <a:rPr lang="cs-CZ" smtClean="0"/>
              <a:pPr/>
              <a:t>24.4.2012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098D2D-BCF9-4450-BD66-B50E13406F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557BB7-0A01-4C1A-BF5A-4EB9B891E9EE}" type="datetimeFigureOut">
              <a:rPr lang="cs-CZ" smtClean="0"/>
              <a:pPr/>
              <a:t>24.4.2012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098D2D-BCF9-4450-BD66-B50E13406F0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557BB7-0A01-4C1A-BF5A-4EB9B891E9EE}" type="datetimeFigureOut">
              <a:rPr lang="cs-CZ" smtClean="0"/>
              <a:pPr/>
              <a:t>24.4.2012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098D2D-BCF9-4450-BD66-B50E13406F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557BB7-0A01-4C1A-BF5A-4EB9B891E9EE}" type="datetimeFigureOut">
              <a:rPr lang="cs-CZ" smtClean="0"/>
              <a:pPr/>
              <a:t>24.4.2012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098D2D-BCF9-4450-BD66-B50E13406F0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2557BB7-0A01-4C1A-BF5A-4EB9B891E9EE}" type="datetimeFigureOut">
              <a:rPr lang="cs-CZ" smtClean="0"/>
              <a:pPr/>
              <a:t>24.4.2012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2098D2D-BCF9-4450-BD66-B50E13406F0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.imrichova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75656" y="2060848"/>
            <a:ext cx="7406640" cy="1472184"/>
          </a:xfrm>
        </p:spPr>
        <p:txBody>
          <a:bodyPr>
            <a:normAutofit/>
          </a:bodyPr>
          <a:lstStyle/>
          <a:p>
            <a:r>
              <a:rPr lang="cs-CZ" sz="6600" b="1" dirty="0" smtClean="0"/>
              <a:t>Probiotika</a:t>
            </a:r>
            <a:br>
              <a:rPr lang="cs-CZ" sz="6600" b="1" dirty="0" smtClean="0"/>
            </a:br>
            <a:r>
              <a:rPr lang="cs-CZ" sz="2200" b="1" dirty="0" smtClean="0"/>
              <a:t>Aplikovaná farmakologie 2012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5105400"/>
            <a:ext cx="7406640" cy="1752600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r>
              <a:rPr lang="cs-CZ" sz="3200" b="1" dirty="0" smtClean="0"/>
              <a:t>Ing. Ivana </a:t>
            </a:r>
            <a:r>
              <a:rPr lang="cs-CZ" sz="3200" b="1" dirty="0" err="1" smtClean="0"/>
              <a:t>Imrichová</a:t>
            </a:r>
            <a:endParaRPr lang="cs-CZ" b="1" dirty="0" smtClean="0"/>
          </a:p>
          <a:p>
            <a:r>
              <a:rPr lang="cs-CZ" sz="2000" dirty="0" smtClean="0">
                <a:hlinkClick r:id="rId3"/>
              </a:rPr>
              <a:t>i.</a:t>
            </a:r>
            <a:r>
              <a:rPr lang="cs-CZ" sz="2000" dirty="0" err="1" smtClean="0">
                <a:hlinkClick r:id="rId3"/>
              </a:rPr>
              <a:t>imrichova</a:t>
            </a:r>
            <a:r>
              <a:rPr lang="cs-CZ" sz="2000" dirty="0" smtClean="0">
                <a:hlinkClick r:id="rId3"/>
              </a:rPr>
              <a:t>@</a:t>
            </a:r>
            <a:r>
              <a:rPr lang="cs-CZ" sz="2000" dirty="0" err="1" smtClean="0">
                <a:hlinkClick r:id="rId3"/>
              </a:rPr>
              <a:t>gmail.com</a:t>
            </a:r>
            <a:endParaRPr lang="cs-CZ" sz="2000" dirty="0" smtClean="0"/>
          </a:p>
          <a:p>
            <a:r>
              <a:rPr lang="cs-CZ" sz="2000" dirty="0" smtClean="0"/>
              <a:t>Výživová poradna </a:t>
            </a:r>
            <a:r>
              <a:rPr lang="cs-CZ" sz="2000" dirty="0" err="1" smtClean="0"/>
              <a:t>Viviente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Jako probiotika jsou používány především bakterie rodu </a:t>
            </a:r>
            <a:r>
              <a:rPr lang="cs-CZ" i="1" dirty="0" smtClean="0"/>
              <a:t>Bifidobacterium, Lactobacillus </a:t>
            </a:r>
            <a:r>
              <a:rPr lang="cs-CZ" dirty="0" smtClean="0"/>
              <a:t>a kvasinky, ale také další druhy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Účinná probiotika by měla: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Působit blahodárně na hostitele.</a:t>
            </a:r>
          </a:p>
          <a:p>
            <a:pPr lvl="0"/>
            <a:r>
              <a:rPr lang="cs-CZ" dirty="0"/>
              <a:t>Být nepatogenní a netoxická.</a:t>
            </a:r>
          </a:p>
          <a:p>
            <a:pPr lvl="0"/>
            <a:r>
              <a:rPr lang="cs-CZ" dirty="0"/>
              <a:t>Být schopna přežití a </a:t>
            </a:r>
            <a:r>
              <a:rPr lang="cs-CZ" dirty="0" err="1"/>
              <a:t>metabolizace</a:t>
            </a:r>
            <a:r>
              <a:rPr lang="cs-CZ" dirty="0"/>
              <a:t> v trávicím traktu – rezistentní vůči nízkému pH, organickým kyselinám a </a:t>
            </a:r>
            <a:r>
              <a:rPr lang="cs-CZ" dirty="0" smtClean="0"/>
              <a:t>trávicím </a:t>
            </a:r>
            <a:r>
              <a:rPr lang="cs-CZ" dirty="0"/>
              <a:t>enzymům. </a:t>
            </a:r>
          </a:p>
          <a:p>
            <a:pPr lvl="0"/>
            <a:r>
              <a:rPr lang="cs-CZ" dirty="0"/>
              <a:t>Být přilnavá k epitelovým buňkám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Účinná probiotika by měla: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smtClean="0"/>
              <a:t>Být schopna se rychle množit a trvale nebo dočasně kolonizovat trávicí trakt.</a:t>
            </a:r>
          </a:p>
          <a:p>
            <a:pPr lvl="0"/>
            <a:r>
              <a:rPr lang="cs-CZ" dirty="0" smtClean="0"/>
              <a:t>Obsahovat velké množství životaschopných buněk.</a:t>
            </a:r>
          </a:p>
          <a:p>
            <a:pPr lvl="0"/>
            <a:r>
              <a:rPr lang="cs-CZ" dirty="0" smtClean="0"/>
              <a:t>Zachovat si životaschopnost během skladování a používání.</a:t>
            </a:r>
          </a:p>
          <a:p>
            <a:pPr lvl="0"/>
            <a:r>
              <a:rPr lang="cs-CZ" dirty="0" smtClean="0"/>
              <a:t>Mít dobré senzorické vlastnosti.</a:t>
            </a:r>
          </a:p>
          <a:p>
            <a:r>
              <a:rPr lang="cs-CZ" dirty="0" smtClean="0"/>
              <a:t>Být izolována ze stejného druhu jako jejich plánovaný hostitel.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Kolonizace a působení probiotik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Probiotika zůstávají v GIT po různě dlouhou dobu</a:t>
            </a:r>
          </a:p>
          <a:p>
            <a:r>
              <a:rPr lang="cs-CZ" dirty="0" smtClean="0"/>
              <a:t>Nejvhodnější podmínky pro růst a kolonizaci: </a:t>
            </a:r>
            <a:r>
              <a:rPr lang="cs-CZ" b="1" dirty="0" smtClean="0"/>
              <a:t>terminální část kyčelníku a tlusté střevo</a:t>
            </a:r>
          </a:p>
          <a:p>
            <a:r>
              <a:rPr lang="cs-CZ" dirty="0" smtClean="0"/>
              <a:t>Probiotický efekt se projeví, pokud zůstanou bakterie živé </a:t>
            </a:r>
            <a:r>
              <a:rPr lang="cs-CZ" b="1" dirty="0" smtClean="0"/>
              <a:t>dostatečně dlouhou dobu </a:t>
            </a:r>
            <a:r>
              <a:rPr lang="cs-CZ" dirty="0" smtClean="0"/>
              <a:t>a v </a:t>
            </a:r>
            <a:r>
              <a:rPr lang="cs-CZ" b="1" dirty="0" smtClean="0"/>
              <a:t>dostatečně velkém množství</a:t>
            </a:r>
            <a:r>
              <a:rPr lang="cs-CZ" dirty="0" smtClean="0"/>
              <a:t> (10</a:t>
            </a:r>
            <a:r>
              <a:rPr lang="cs-CZ" baseline="30000" dirty="0" smtClean="0"/>
              <a:t>6</a:t>
            </a:r>
            <a:r>
              <a:rPr lang="cs-CZ" dirty="0" smtClean="0"/>
              <a:t> – 10</a:t>
            </a:r>
            <a:r>
              <a:rPr lang="cs-CZ" baseline="30000" dirty="0" smtClean="0"/>
              <a:t>8</a:t>
            </a:r>
            <a:r>
              <a:rPr lang="cs-CZ" dirty="0" smtClean="0"/>
              <a:t>  KTJ/g intestinálního obsahu)</a:t>
            </a:r>
          </a:p>
          <a:p>
            <a:r>
              <a:rPr lang="cs-CZ" dirty="0" smtClean="0"/>
              <a:t>Nutná </a:t>
            </a:r>
            <a:r>
              <a:rPr lang="cs-CZ" b="1" dirty="0" smtClean="0"/>
              <a:t>pravidelná konzumace </a:t>
            </a:r>
            <a:r>
              <a:rPr lang="cs-CZ" dirty="0" smtClean="0"/>
              <a:t>(denní dávka 10</a:t>
            </a:r>
            <a:r>
              <a:rPr lang="cs-CZ" baseline="30000" dirty="0"/>
              <a:t>9</a:t>
            </a:r>
            <a:r>
              <a:rPr lang="cs-CZ" dirty="0" smtClean="0"/>
              <a:t> – 10</a:t>
            </a:r>
            <a:r>
              <a:rPr lang="cs-CZ" baseline="30000" dirty="0" smtClean="0"/>
              <a:t>11</a:t>
            </a:r>
            <a:r>
              <a:rPr lang="cs-CZ" dirty="0" smtClean="0"/>
              <a:t> KTJ)</a:t>
            </a:r>
          </a:p>
          <a:p>
            <a:r>
              <a:rPr lang="cs-CZ" dirty="0" smtClean="0"/>
              <a:t>Množství se snižuje s věkem </a:t>
            </a:r>
          </a:p>
          <a:p>
            <a:r>
              <a:rPr lang="cs-CZ" dirty="0" smtClean="0"/>
              <a:t>K udržení vysokých hodnot existují 2 strategie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2 strategie udržení vysokých hodnot probiotik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1) kontinuální konzumace preparátů nebo potravin obsahující probiotické bakterie</a:t>
            </a:r>
          </a:p>
          <a:p>
            <a:pPr>
              <a:buNone/>
            </a:pPr>
            <a:r>
              <a:rPr lang="cs-CZ" dirty="0" smtClean="0"/>
              <a:t>2) konzumace potravin nebo přípravků, které podporují růst probiotických bakterií ve střevě (</a:t>
            </a:r>
            <a:r>
              <a:rPr lang="cs-CZ" dirty="0" err="1" smtClean="0"/>
              <a:t>bifidogenní</a:t>
            </a:r>
            <a:r>
              <a:rPr lang="cs-CZ" dirty="0" smtClean="0"/>
              <a:t> substráty nebo prebiotika)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Kolonizace </a:t>
            </a:r>
            <a:r>
              <a:rPr lang="cs-CZ" dirty="0" err="1" smtClean="0"/>
              <a:t>probiotiky</a:t>
            </a:r>
            <a:endParaRPr lang="cs-CZ" dirty="0"/>
          </a:p>
        </p:txBody>
      </p:sp>
      <p:pic>
        <p:nvPicPr>
          <p:cNvPr id="4" name="Picture 4" descr="probiotic_fat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47664" y="1412776"/>
            <a:ext cx="5976664" cy="4414043"/>
          </a:xfrm>
          <a:prstGeom prst="rect">
            <a:avLst/>
          </a:prstGeom>
          <a:noFill/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University of Copenhagen, Diet and Health, </a:t>
            </a:r>
            <a:r>
              <a:rPr lang="en-US" dirty="0" err="1" smtClean="0"/>
              <a:t>Rikke</a:t>
            </a:r>
            <a:r>
              <a:rPr lang="en-US" dirty="0" smtClean="0"/>
              <a:t> </a:t>
            </a:r>
            <a:r>
              <a:rPr lang="en-US" dirty="0" err="1" smtClean="0"/>
              <a:t>Gobel</a:t>
            </a:r>
            <a:r>
              <a:rPr lang="en-US" dirty="0" smtClean="0"/>
              <a:t>, 2009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Mechanismus působení probiotik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1412776"/>
            <a:ext cx="7498080" cy="48006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arenR"/>
            </a:pPr>
            <a:r>
              <a:rPr lang="cs-CZ" dirty="0" smtClean="0"/>
              <a:t>Modulací obrany hostitele (vrozené i získané imunity)</a:t>
            </a:r>
          </a:p>
          <a:p>
            <a:pPr marL="788670" lvl="1" indent="-514350"/>
            <a:r>
              <a:rPr lang="cs-CZ" dirty="0" smtClean="0"/>
              <a:t>Probiotika chrání střevo kompeticí s patogeny o navázání na sliznici střeva, posílením těsného spojení erytrocytů a zlepšením slizniční imunitní odezvy vůči patogenům</a:t>
            </a:r>
          </a:p>
          <a:p>
            <a:pPr marL="514350" indent="-514350">
              <a:buAutoNum type="arabicParenR"/>
            </a:pPr>
            <a:r>
              <a:rPr lang="cs-CZ" dirty="0" smtClean="0"/>
              <a:t>Přímým působením na jiné mikroorganismy, komenzální nebo patogenní</a:t>
            </a:r>
          </a:p>
          <a:p>
            <a:pPr marL="788670" lvl="1" indent="-514350"/>
            <a:r>
              <a:rPr lang="cs-CZ" dirty="0" smtClean="0"/>
              <a:t>Produkcí SCFA, bakteriocinů</a:t>
            </a:r>
          </a:p>
          <a:p>
            <a:pPr marL="514350" indent="-514350">
              <a:buAutoNum type="arabicParenR"/>
            </a:pPr>
            <a:r>
              <a:rPr lang="cs-CZ" dirty="0" smtClean="0"/>
              <a:t>Inaktivace toxinů, detoxikace hostitele</a:t>
            </a:r>
          </a:p>
          <a:p>
            <a:pPr marL="514350" indent="-514350">
              <a:buAutoNum type="arabicParenR"/>
            </a:pPr>
            <a:endParaRPr lang="cs-CZ" dirty="0"/>
          </a:p>
          <a:p>
            <a:pPr marL="514350" indent="-514350">
              <a:buNone/>
            </a:pPr>
            <a:r>
              <a:rPr lang="cs-CZ" dirty="0" smtClean="0"/>
              <a:t>Pravděpodobně neexistuje probiotický organismus, který by působil všemi 3 mechanismy dohromady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Mikroorganismy, které jsou označeny jako probiotika: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115616" y="1844824"/>
          <a:ext cx="7890840" cy="4160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52128"/>
                <a:gridCol w="2724249"/>
                <a:gridCol w="1380207"/>
                <a:gridCol w="2634256"/>
              </a:tblGrid>
              <a:tr h="2897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/>
                        <a:t>Rod</a:t>
                      </a:r>
                      <a:endParaRPr lang="cs-CZ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/>
                        <a:t>Druh</a:t>
                      </a:r>
                      <a:endParaRPr lang="cs-CZ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/>
                        <a:t>Rod</a:t>
                      </a:r>
                      <a:endParaRPr lang="cs-CZ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/>
                        <a:t>Druh</a:t>
                      </a:r>
                      <a:endParaRPr lang="cs-CZ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</a:tr>
              <a:tr h="2897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/>
                        <a:t>Lactobacilli</a:t>
                      </a:r>
                      <a:endParaRPr lang="cs-CZ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i="1" dirty="0"/>
                        <a:t>Lactobacillus acidophilus</a:t>
                      </a:r>
                      <a:endParaRPr lang="cs-CZ" sz="1800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/>
                        <a:t>Bifidobacteria</a:t>
                      </a:r>
                      <a:endParaRPr lang="cs-CZ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i="1" dirty="0"/>
                        <a:t>Bifidobacterium bifidum</a:t>
                      </a:r>
                      <a:endParaRPr lang="cs-CZ" sz="1800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</a:tr>
              <a:tr h="2897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i="1" dirty="0"/>
                        <a:t>Lactobacillus </a:t>
                      </a:r>
                      <a:r>
                        <a:rPr lang="cs-CZ" sz="1600" i="1" dirty="0" err="1"/>
                        <a:t>rhamnosus</a:t>
                      </a:r>
                      <a:endParaRPr lang="cs-CZ" sz="1800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i="1" dirty="0"/>
                        <a:t>Bifidobacterium longum</a:t>
                      </a:r>
                      <a:endParaRPr lang="cs-CZ" sz="1800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</a:tr>
              <a:tr h="2897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i="1" dirty="0"/>
                        <a:t>Lactobacillus </a:t>
                      </a:r>
                      <a:r>
                        <a:rPr lang="cs-CZ" sz="1600" i="1" dirty="0" err="1"/>
                        <a:t>reuteri</a:t>
                      </a:r>
                      <a:endParaRPr lang="cs-CZ" sz="1800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i="1"/>
                        <a:t>Bifidobacterium breve</a:t>
                      </a:r>
                      <a:endParaRPr lang="cs-CZ" sz="1800" i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</a:tr>
              <a:tr h="2897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i="1" dirty="0"/>
                        <a:t>Lactobacillus casei</a:t>
                      </a:r>
                      <a:endParaRPr lang="cs-CZ" sz="1800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i="1" dirty="0"/>
                        <a:t>Bifidobacterium adolescentis</a:t>
                      </a:r>
                      <a:endParaRPr lang="cs-CZ" sz="1800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</a:tr>
              <a:tr h="2897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i="1" dirty="0"/>
                        <a:t>Lactobacillus gasseri</a:t>
                      </a:r>
                      <a:endParaRPr lang="cs-CZ" sz="1800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i="1" dirty="0"/>
                        <a:t>Bifidobacterium </a:t>
                      </a:r>
                      <a:r>
                        <a:rPr lang="cs-CZ" sz="1600" i="1" dirty="0" err="1"/>
                        <a:t>infantis</a:t>
                      </a:r>
                      <a:endParaRPr lang="cs-CZ" sz="1800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</a:tr>
              <a:tr h="2897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i="1" dirty="0"/>
                        <a:t>Lactobacillus </a:t>
                      </a:r>
                      <a:r>
                        <a:rPr lang="cs-CZ" sz="1600" i="1" dirty="0" err="1"/>
                        <a:t>plantarum</a:t>
                      </a:r>
                      <a:endParaRPr lang="cs-CZ" sz="1800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/>
                        <a:t>Enterococci</a:t>
                      </a:r>
                      <a:endParaRPr lang="cs-CZ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i="1" dirty="0"/>
                        <a:t>Enterococcus faecalis</a:t>
                      </a:r>
                      <a:endParaRPr lang="cs-CZ" sz="1800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</a:tr>
              <a:tr h="2897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i="1" dirty="0"/>
                        <a:t>Lactobacillus johnsonii</a:t>
                      </a:r>
                      <a:endParaRPr lang="cs-CZ" sz="1800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i="1" dirty="0"/>
                        <a:t>Enterococcus faecium</a:t>
                      </a:r>
                      <a:endParaRPr lang="cs-CZ" sz="1800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</a:tr>
              <a:tr h="2897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/>
                        <a:t>Lactococci</a:t>
                      </a:r>
                      <a:endParaRPr lang="cs-CZ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i="1" dirty="0"/>
                        <a:t>Lactococcus lactis subsp. lactis</a:t>
                      </a:r>
                      <a:endParaRPr lang="cs-CZ" sz="1800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/>
                        <a:t>Kvasinky</a:t>
                      </a:r>
                      <a:endParaRPr lang="cs-CZ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i="1" dirty="0"/>
                        <a:t>Saccharomyces boulardii</a:t>
                      </a:r>
                      <a:endParaRPr lang="cs-CZ" sz="1800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</a:tr>
            </a:tbl>
          </a:graphicData>
        </a:graphic>
      </p:graphicFrame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6660232" y="6255404"/>
            <a:ext cx="20882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O´Grady a </a:t>
            </a:r>
            <a:r>
              <a:rPr kumimoji="0" lang="cs-CZ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Gibson</a:t>
            </a:r>
            <a:r>
              <a:rPr kumimoji="0" lang="cs-CZ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E"/>
                <a:ea typeface="Calibri" pitchFamily="34" charset="0"/>
                <a:cs typeface="Times New Roman" pitchFamily="18" charset="0"/>
              </a:rPr>
              <a:t>, 2005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60648"/>
            <a:ext cx="7498080" cy="1143000"/>
          </a:xfrm>
        </p:spPr>
        <p:txBody>
          <a:bodyPr/>
          <a:lstStyle/>
          <a:p>
            <a:r>
              <a:rPr lang="cs-CZ" dirty="0" smtClean="0"/>
              <a:t>Bifidobakterie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Osídlují trávicí trubici</a:t>
            </a:r>
          </a:p>
          <a:p>
            <a:r>
              <a:rPr lang="cs-CZ" dirty="0" smtClean="0"/>
              <a:t>Gram-pozitivní, nepohyblivé, </a:t>
            </a:r>
            <a:r>
              <a:rPr lang="cs-CZ" dirty="0" err="1" smtClean="0"/>
              <a:t>nesporulující</a:t>
            </a:r>
            <a:r>
              <a:rPr lang="cs-CZ" dirty="0" smtClean="0"/>
              <a:t> tyčinky rozmanitého tvaru</a:t>
            </a:r>
          </a:p>
          <a:p>
            <a:r>
              <a:rPr lang="cs-CZ" dirty="0" smtClean="0"/>
              <a:t>Většina z nich je striktně anaerobní</a:t>
            </a:r>
            <a:endParaRPr lang="cs-CZ" sz="2000" dirty="0" smtClean="0"/>
          </a:p>
          <a:p>
            <a:r>
              <a:rPr lang="cs-CZ" dirty="0" smtClean="0"/>
              <a:t>Produkují převážně kyselinu octovou a mléčnou </a:t>
            </a:r>
            <a:r>
              <a:rPr lang="cs-CZ" dirty="0" smtClean="0">
                <a:cs typeface="Times New Roman"/>
              </a:rPr>
              <a:t>→ snížení pH → antimikrobiální efekt</a:t>
            </a:r>
            <a:endParaRPr lang="cs-CZ" dirty="0" smtClean="0"/>
          </a:p>
          <a:p>
            <a:r>
              <a:rPr lang="cs-CZ" dirty="0" smtClean="0"/>
              <a:t>Produkce vitaminů skupiny B</a:t>
            </a:r>
          </a:p>
          <a:p>
            <a:r>
              <a:rPr lang="cs-CZ" dirty="0" smtClean="0"/>
              <a:t>Optima pro růst: 25–45 °C (bifidobakterie lidského původu 36-38 °C); pH 6,5-7,0 </a:t>
            </a:r>
          </a:p>
          <a:p>
            <a:endParaRPr lang="cs-CZ" dirty="0" smtClean="0"/>
          </a:p>
          <a:p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Lactobacillus </a:t>
            </a:r>
            <a:r>
              <a:rPr lang="cs-CZ" i="1" dirty="0" err="1" smtClean="0"/>
              <a:t>acidophillus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1447800"/>
            <a:ext cx="7962088" cy="3133328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I ve volné přírodě, často součástí potravy</a:t>
            </a:r>
          </a:p>
          <a:p>
            <a:r>
              <a:rPr lang="cs-CZ" dirty="0" smtClean="0"/>
              <a:t>Gram-pozitivní, nepohyblivé, </a:t>
            </a:r>
            <a:r>
              <a:rPr lang="cs-CZ" dirty="0" err="1" smtClean="0"/>
              <a:t>nesporulující</a:t>
            </a:r>
            <a:r>
              <a:rPr lang="cs-CZ" dirty="0" smtClean="0"/>
              <a:t> tyčinky se zaoblenými konci</a:t>
            </a:r>
          </a:p>
          <a:p>
            <a:r>
              <a:rPr lang="cs-CZ" dirty="0" smtClean="0"/>
              <a:t>Fakultativně anaerobní</a:t>
            </a:r>
          </a:p>
          <a:p>
            <a:r>
              <a:rPr lang="cs-CZ" dirty="0" smtClean="0"/>
              <a:t>Produkce kyseliny mléčné</a:t>
            </a:r>
          </a:p>
          <a:p>
            <a:r>
              <a:rPr lang="cs-CZ" dirty="0" smtClean="0"/>
              <a:t>Optimální růst: 30-40 °C; pH 5,5-6,2</a:t>
            </a:r>
            <a:endParaRPr lang="cs-CZ" dirty="0"/>
          </a:p>
        </p:txBody>
      </p:sp>
      <p:pic>
        <p:nvPicPr>
          <p:cNvPr id="4" name="Obrázek 3" descr="L__acidophilu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4400928"/>
            <a:ext cx="3528392" cy="219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C:\Documents and Settings\Ivuska\Dokumenty\Stažené soubory\1-human-gi-trac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0390" y="1340768"/>
            <a:ext cx="3723610" cy="421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Funkce trávicího traktu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1447800"/>
            <a:ext cx="4392488" cy="480060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Trávení a vstřebávání</a:t>
            </a:r>
          </a:p>
          <a:p>
            <a:r>
              <a:rPr lang="cs-CZ" dirty="0" smtClean="0"/>
              <a:t>Obrana hostitele:</a:t>
            </a:r>
          </a:p>
          <a:p>
            <a:pPr lvl="1"/>
            <a:r>
              <a:rPr lang="cs-CZ" dirty="0" smtClean="0"/>
              <a:t>Mikroflóra</a:t>
            </a:r>
          </a:p>
          <a:p>
            <a:pPr lvl="1"/>
            <a:r>
              <a:rPr lang="cs-CZ" dirty="0" smtClean="0"/>
              <a:t>Bariéra střevní sliznice</a:t>
            </a:r>
          </a:p>
          <a:p>
            <a:pPr lvl="1"/>
            <a:r>
              <a:rPr lang="cs-CZ" dirty="0" smtClean="0"/>
              <a:t>Místní imunitní systém (GALT – gut </a:t>
            </a:r>
            <a:r>
              <a:rPr lang="cs-CZ" dirty="0" err="1" smtClean="0"/>
              <a:t>associated</a:t>
            </a:r>
            <a:r>
              <a:rPr lang="cs-CZ" dirty="0" smtClean="0"/>
              <a:t> </a:t>
            </a:r>
            <a:r>
              <a:rPr lang="cs-CZ" dirty="0" err="1" smtClean="0"/>
              <a:t>lymphoid</a:t>
            </a:r>
            <a:r>
              <a:rPr lang="cs-CZ" dirty="0" smtClean="0"/>
              <a:t> </a:t>
            </a:r>
            <a:r>
              <a:rPr lang="cs-CZ" dirty="0" err="1" smtClean="0"/>
              <a:t>tissue</a:t>
            </a:r>
            <a:r>
              <a:rPr lang="cs-CZ" dirty="0" smtClean="0"/>
              <a:t>)</a:t>
            </a:r>
          </a:p>
          <a:p>
            <a:pPr lvl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Příznivé účinky probiotik na zdraví střev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043608" y="1700808"/>
          <a:ext cx="7859389" cy="2966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24336"/>
                <a:gridCol w="2808312"/>
                <a:gridCol w="2026741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/>
                        <a:t>Prokázané účinky</a:t>
                      </a:r>
                      <a:endParaRPr lang="cs-CZ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/>
                        <a:t>Částečně prokázané účinky</a:t>
                      </a:r>
                      <a:endParaRPr lang="cs-CZ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/>
                        <a:t>Potenciální účinky</a:t>
                      </a:r>
                      <a:endParaRPr lang="cs-CZ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/>
                        <a:t>Idiopatický střevní zánět</a:t>
                      </a:r>
                      <a:endParaRPr lang="cs-CZ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/>
                        <a:t>Pouchitida</a:t>
                      </a:r>
                      <a:r>
                        <a:rPr lang="cs-CZ" sz="1600" baseline="30000"/>
                        <a:t>4</a:t>
                      </a:r>
                      <a:endParaRPr lang="cs-CZ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/>
                        <a:t>Crohnova choroba</a:t>
                      </a:r>
                      <a:r>
                        <a:rPr lang="cs-CZ" sz="1600" baseline="30000"/>
                        <a:t>2,4</a:t>
                      </a:r>
                      <a:endParaRPr lang="cs-CZ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/>
                        <a:t>   Chronická pouchitida</a:t>
                      </a:r>
                      <a:r>
                        <a:rPr lang="cs-CZ" sz="1600" baseline="30000" dirty="0"/>
                        <a:t>1</a:t>
                      </a:r>
                      <a:endParaRPr lang="cs-CZ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/>
                        <a:t>Cestovní průjem</a:t>
                      </a:r>
                      <a:r>
                        <a:rPr lang="cs-CZ" sz="1600" baseline="30000"/>
                        <a:t>2,3</a:t>
                      </a:r>
                      <a:endParaRPr lang="cs-CZ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/>
                        <a:t>Ulcerózní kolitida</a:t>
                      </a:r>
                      <a:r>
                        <a:rPr lang="cs-CZ" sz="1600" baseline="30000"/>
                        <a:t>2</a:t>
                      </a:r>
                      <a:r>
                        <a:rPr lang="cs-CZ" sz="1600"/>
                        <a:t> </a:t>
                      </a:r>
                      <a:endParaRPr lang="cs-CZ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/>
                        <a:t>   Ulcerózní kolitida</a:t>
                      </a:r>
                      <a:r>
                        <a:rPr lang="cs-CZ" sz="1600" baseline="30000" dirty="0"/>
                        <a:t>1</a:t>
                      </a:r>
                      <a:endParaRPr lang="cs-CZ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/>
                        <a:t>Epizodické průjmy</a:t>
                      </a:r>
                      <a:r>
                        <a:rPr lang="cs-CZ" sz="1600" baseline="30000" dirty="0"/>
                        <a:t>3</a:t>
                      </a:r>
                      <a:endParaRPr lang="cs-CZ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/>
                        <a:t>Pouchitida</a:t>
                      </a:r>
                      <a:r>
                        <a:rPr lang="cs-CZ" sz="1600" baseline="30000"/>
                        <a:t>2</a:t>
                      </a:r>
                      <a:endParaRPr lang="cs-CZ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/>
                        <a:t>Střevní infekce</a:t>
                      </a:r>
                      <a:endParaRPr lang="cs-CZ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/>
                        <a:t>   Akutní průjem</a:t>
                      </a:r>
                      <a:r>
                        <a:rPr lang="cs-CZ" sz="1600" baseline="30000"/>
                        <a:t>2</a:t>
                      </a:r>
                      <a:endParaRPr lang="cs-CZ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/>
                        <a:t>   Klostridiová kolitida</a:t>
                      </a:r>
                      <a:r>
                        <a:rPr lang="cs-CZ" sz="1600" baseline="30000"/>
                        <a:t>3</a:t>
                      </a:r>
                      <a:endParaRPr lang="cs-CZ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/>
                        <a:t>   Průjem způsobený antibiotiky</a:t>
                      </a:r>
                      <a:r>
                        <a:rPr lang="cs-CZ" sz="1600" baseline="30000"/>
                        <a:t>3</a:t>
                      </a:r>
                      <a:endParaRPr lang="cs-CZ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043608" y="4725144"/>
            <a:ext cx="244827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Prevence recidivy	</a:t>
            </a:r>
            <a:endParaRPr kumimoji="0" lang="cs-CZ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Léčba		</a:t>
            </a:r>
            <a:endParaRPr kumimoji="0" lang="cs-CZ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Prevence</a:t>
            </a:r>
            <a:endParaRPr kumimoji="0" lang="cs-CZ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Pooperační prevence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7452320" y="4797152"/>
            <a:ext cx="14401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Hutkins</a:t>
            </a:r>
            <a:r>
              <a:rPr kumimoji="0" lang="cs-CZ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E"/>
                <a:ea typeface="Calibri" pitchFamily="34" charset="0"/>
                <a:cs typeface="Times New Roman" pitchFamily="18" charset="0"/>
              </a:rPr>
              <a:t>, 2006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Účinky probiotik na zdraví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043608" y="1447800"/>
          <a:ext cx="7890842" cy="4069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41167"/>
                <a:gridCol w="3749675"/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Times New Roman"/>
                          <a:ea typeface="Calibri"/>
                          <a:cs typeface="Times New Roman"/>
                        </a:rPr>
                        <a:t>Prokázané účinky</a:t>
                      </a:r>
                      <a:endParaRPr lang="cs-CZ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Times New Roman"/>
                          <a:ea typeface="Calibri"/>
                          <a:cs typeface="Times New Roman"/>
                        </a:rPr>
                        <a:t>Potenciální účinky</a:t>
                      </a:r>
                      <a:endParaRPr lang="cs-CZ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Calibri"/>
                          <a:cs typeface="Times New Roman"/>
                        </a:rPr>
                        <a:t>Zmírnění symptomů laktózové intolerance</a:t>
                      </a:r>
                      <a:endParaRPr lang="cs-CZ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Zmírnění symptomů IBD</a:t>
                      </a:r>
                      <a:endParaRPr lang="cs-CZ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Calibri"/>
                          <a:cs typeface="Times New Roman"/>
                        </a:rPr>
                        <a:t>Léčba průjmu </a:t>
                      </a:r>
                      <a:r>
                        <a:rPr lang="cs-CZ" sz="1600" dirty="0" err="1">
                          <a:latin typeface="Times New Roman"/>
                          <a:ea typeface="Calibri"/>
                          <a:cs typeface="Times New Roman"/>
                        </a:rPr>
                        <a:t>rotavirového</a:t>
                      </a:r>
                      <a:r>
                        <a:rPr lang="cs-CZ" sz="1600" dirty="0">
                          <a:latin typeface="Times New Roman"/>
                          <a:ea typeface="Calibri"/>
                          <a:cs typeface="Times New Roman"/>
                        </a:rPr>
                        <a:t> původu</a:t>
                      </a:r>
                      <a:endParaRPr lang="cs-CZ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Zmírnění symptomů IBS</a:t>
                      </a:r>
                      <a:endParaRPr lang="cs-CZ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Calibri"/>
                          <a:cs typeface="Times New Roman"/>
                        </a:rPr>
                        <a:t>Léčba kojeneckých enteritid</a:t>
                      </a:r>
                      <a:endParaRPr lang="cs-CZ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Zlepšení zácpy</a:t>
                      </a:r>
                      <a:endParaRPr lang="cs-CZ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Calibri"/>
                          <a:cs typeface="Times New Roman"/>
                        </a:rPr>
                        <a:t>Léčba průjmu způsobeného antibiotiky</a:t>
                      </a:r>
                      <a:endParaRPr lang="cs-CZ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Antimutagenní/antikarcinogenní činnost</a:t>
                      </a:r>
                      <a:endParaRPr lang="cs-CZ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Calibri"/>
                          <a:cs typeface="Times New Roman"/>
                        </a:rPr>
                        <a:t>Zmírnění symptomů atopické dermatitidy u dětí</a:t>
                      </a:r>
                      <a:endParaRPr lang="cs-CZ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Léčba kandidových a bakteriálních vaginóz</a:t>
                      </a:r>
                      <a:endParaRPr lang="cs-CZ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Calibri"/>
                          <a:cs typeface="Times New Roman"/>
                        </a:rPr>
                        <a:t>Snižování </a:t>
                      </a:r>
                      <a:r>
                        <a:rPr lang="cs-CZ" sz="1600" dirty="0" err="1">
                          <a:latin typeface="Times New Roman"/>
                          <a:ea typeface="Calibri"/>
                          <a:cs typeface="Times New Roman"/>
                        </a:rPr>
                        <a:t>biomarkerů</a:t>
                      </a:r>
                      <a:r>
                        <a:rPr lang="cs-CZ" sz="1600" dirty="0">
                          <a:latin typeface="Times New Roman"/>
                          <a:ea typeface="Calibri"/>
                          <a:cs typeface="Times New Roman"/>
                        </a:rPr>
                        <a:t> (škodlivé fekální enzymy)</a:t>
                      </a:r>
                      <a:endParaRPr lang="cs-CZ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Snižování cholesterolu a krevního tlaku</a:t>
                      </a:r>
                      <a:endParaRPr lang="cs-CZ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Calibri"/>
                          <a:cs typeface="Times New Roman"/>
                        </a:rPr>
                        <a:t>Modulace střevní mikroflóry</a:t>
                      </a:r>
                      <a:endParaRPr lang="cs-CZ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Calibri"/>
                          <a:cs typeface="Times New Roman"/>
                        </a:rPr>
                        <a:t>Eradikace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Calibri"/>
                          <a:cs typeface="Times New Roman"/>
                        </a:rPr>
                        <a:t>multirezistentních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Calibri"/>
                          <a:cs typeface="Times New Roman"/>
                        </a:rPr>
                        <a:t>mikrobů</a:t>
                      </a:r>
                      <a:endParaRPr lang="cs-CZ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Modulace imunity</a:t>
                      </a:r>
                      <a:endParaRPr lang="cs-CZ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Calibri"/>
                          <a:cs typeface="Times New Roman"/>
                        </a:rPr>
                        <a:t>Kontrola infekce</a:t>
                      </a:r>
                      <a:endParaRPr lang="cs-CZ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Pozitivní efekt na rakovinu žlučníku a děložního hrdla</a:t>
                      </a:r>
                      <a:endParaRPr lang="cs-CZ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Calibri"/>
                          <a:cs typeface="Times New Roman"/>
                        </a:rPr>
                        <a:t>Prevence přenosu AIDS a sexuálně přenosných nemocí</a:t>
                      </a:r>
                      <a:endParaRPr lang="cs-CZ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6516216" y="5805264"/>
            <a:ext cx="2287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 err="1" smtClean="0"/>
              <a:t>Fondén</a:t>
            </a:r>
            <a:r>
              <a:rPr lang="cs-CZ" i="1" dirty="0" smtClean="0"/>
              <a:t>, a kol., 2003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Vedlejší účinky probiotik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Infekce</a:t>
            </a:r>
            <a:endParaRPr lang="cs-CZ" sz="2000" dirty="0" smtClean="0"/>
          </a:p>
          <a:p>
            <a:pPr lvl="1"/>
            <a:r>
              <a:rPr lang="cs-CZ" sz="2000" dirty="0" smtClean="0"/>
              <a:t>Bakteriémie (</a:t>
            </a:r>
            <a:r>
              <a:rPr lang="cs-CZ" sz="2000" i="1" dirty="0" err="1" smtClean="0"/>
              <a:t>Lactobacillus</a:t>
            </a:r>
            <a:r>
              <a:rPr lang="cs-CZ" sz="2000" dirty="0" smtClean="0"/>
              <a:t>): 12 případů</a:t>
            </a:r>
          </a:p>
          <a:p>
            <a:pPr lvl="1"/>
            <a:r>
              <a:rPr lang="cs-CZ" sz="2000" dirty="0" err="1" smtClean="0"/>
              <a:t>Fungémie</a:t>
            </a:r>
            <a:r>
              <a:rPr lang="cs-CZ" sz="2000" dirty="0" smtClean="0"/>
              <a:t> (</a:t>
            </a:r>
            <a:r>
              <a:rPr lang="cs-CZ" sz="2000" i="1" dirty="0" err="1" smtClean="0"/>
              <a:t>Saccharomyces</a:t>
            </a:r>
            <a:r>
              <a:rPr lang="cs-CZ" sz="2000" i="1" dirty="0" smtClean="0"/>
              <a:t> boulardii</a:t>
            </a:r>
            <a:r>
              <a:rPr lang="cs-CZ" sz="2000" dirty="0" smtClean="0"/>
              <a:t>): 24 případů</a:t>
            </a:r>
          </a:p>
          <a:p>
            <a:r>
              <a:rPr lang="cs-CZ" dirty="0" smtClean="0"/>
              <a:t>Zdraví škodlivé metabolické aktivity</a:t>
            </a:r>
          </a:p>
          <a:p>
            <a:r>
              <a:rPr lang="cs-CZ" dirty="0" smtClean="0"/>
              <a:t>Přehnaná stimulace imunitního systému</a:t>
            </a:r>
          </a:p>
          <a:p>
            <a:r>
              <a:rPr lang="cs-CZ" dirty="0" smtClean="0"/>
              <a:t>Transfer genů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(Bakterie střevní mikroflóry produkují vitamíny řady B (B1, B2 ,B6, B12, niacin, kyselina listová a </a:t>
            </a:r>
            <a:r>
              <a:rPr lang="cs-CZ" dirty="0" err="1" smtClean="0"/>
              <a:t>panthotenová</a:t>
            </a:r>
            <a:r>
              <a:rPr lang="cs-CZ" dirty="0" smtClean="0"/>
              <a:t>) a vitamin K. Proto je třeba opatrnosti hlavně u pacientů užívajících perorální </a:t>
            </a:r>
            <a:r>
              <a:rPr lang="cs-CZ" b="1" dirty="0" smtClean="0"/>
              <a:t>antikoagulancia</a:t>
            </a:r>
            <a:r>
              <a:rPr lang="cs-CZ" dirty="0" smtClean="0"/>
              <a:t> (</a:t>
            </a:r>
            <a:r>
              <a:rPr lang="cs-CZ" dirty="0" err="1" smtClean="0"/>
              <a:t>Warfarin</a:t>
            </a:r>
            <a:r>
              <a:rPr lang="cs-CZ" dirty="0" smtClean="0"/>
              <a:t>), u kterých je </a:t>
            </a:r>
            <a:r>
              <a:rPr lang="cs-CZ" b="1" dirty="0" smtClean="0"/>
              <a:t>nutný stabilní přívod vlákniny a opatrnost při antibiotické léčbě</a:t>
            </a:r>
            <a:r>
              <a:rPr lang="cs-CZ" dirty="0" smtClean="0"/>
              <a:t>.)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Potraviny s </a:t>
            </a:r>
            <a:r>
              <a:rPr lang="cs-CZ" dirty="0" err="1" smtClean="0"/>
              <a:t>probiotickým</a:t>
            </a:r>
            <a:r>
              <a:rPr lang="cs-CZ" dirty="0" smtClean="0"/>
              <a:t> efektem musí splňovat směrnice vytvořené WHO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2057400"/>
            <a:ext cx="7858120" cy="48006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arenR"/>
            </a:pPr>
            <a:r>
              <a:rPr lang="cs-CZ" dirty="0" smtClean="0"/>
              <a:t>Identifikace a charakterizace kmene</a:t>
            </a:r>
          </a:p>
          <a:p>
            <a:pPr marL="1245870" lvl="3" indent="-514350"/>
            <a:r>
              <a:rPr lang="cs-CZ" dirty="0" smtClean="0"/>
              <a:t>Poté uložen do mezinárodní sbírky MO</a:t>
            </a:r>
          </a:p>
          <a:p>
            <a:pPr marL="514350" indent="-514350">
              <a:buAutoNum type="arabicParenR"/>
            </a:pPr>
            <a:r>
              <a:rPr lang="cs-CZ" dirty="0" smtClean="0"/>
              <a:t>Testování </a:t>
            </a:r>
            <a:r>
              <a:rPr lang="cs-CZ" i="1" dirty="0" smtClean="0"/>
              <a:t>in </a:t>
            </a:r>
            <a:r>
              <a:rPr lang="cs-CZ" i="1" dirty="0" err="1" smtClean="0"/>
              <a:t>vitro</a:t>
            </a:r>
            <a:r>
              <a:rPr lang="cs-CZ" i="1" dirty="0" smtClean="0"/>
              <a:t> </a:t>
            </a:r>
            <a:r>
              <a:rPr lang="cs-CZ" dirty="0" smtClean="0"/>
              <a:t>a na zvířatech</a:t>
            </a:r>
          </a:p>
          <a:p>
            <a:pPr marL="1245870" lvl="3" indent="-514350"/>
            <a:r>
              <a:rPr lang="cs-CZ" dirty="0" smtClean="0"/>
              <a:t>Rezistence vůči kyselinám, žluči, adherence</a:t>
            </a:r>
          </a:p>
          <a:p>
            <a:pPr marL="514350" indent="-514350">
              <a:buAutoNum type="arabicParenR"/>
            </a:pPr>
            <a:r>
              <a:rPr lang="cs-CZ" dirty="0" smtClean="0"/>
              <a:t>Prokázání bezpečnosti kultury</a:t>
            </a:r>
          </a:p>
          <a:p>
            <a:pPr marL="1245870" lvl="3" indent="-514350"/>
            <a:r>
              <a:rPr lang="cs-CZ" i="1" dirty="0" smtClean="0"/>
              <a:t>In </a:t>
            </a:r>
            <a:r>
              <a:rPr lang="cs-CZ" i="1" dirty="0" err="1" smtClean="0"/>
              <a:t>vitro</a:t>
            </a:r>
            <a:r>
              <a:rPr lang="cs-CZ" dirty="0" smtClean="0"/>
              <a:t>, na zvířatech, dobrovolníci</a:t>
            </a:r>
          </a:p>
          <a:p>
            <a:pPr marL="1245870" lvl="3" indent="-514350"/>
            <a:r>
              <a:rPr lang="cs-CZ" dirty="0" smtClean="0"/>
              <a:t>Dvojitě zaslepené </a:t>
            </a:r>
            <a:r>
              <a:rPr lang="cs-CZ" dirty="0" err="1" smtClean="0"/>
              <a:t>randomizované</a:t>
            </a:r>
            <a:r>
              <a:rPr lang="cs-CZ" dirty="0" smtClean="0"/>
              <a:t> placebem kontrolované studie, nejlépe 2 opakování</a:t>
            </a:r>
          </a:p>
          <a:p>
            <a:pPr marL="514350" indent="-514350">
              <a:buAutoNum type="arabicParenR"/>
            </a:pPr>
            <a:r>
              <a:rPr lang="cs-CZ" dirty="0" smtClean="0"/>
              <a:t>Výroba probiotické potraviny</a:t>
            </a:r>
          </a:p>
          <a:p>
            <a:pPr marL="1245870" lvl="3" indent="-514350"/>
            <a:r>
              <a:rPr lang="cs-CZ" dirty="0" smtClean="0"/>
              <a:t>Skladování, doba trvanlivosti, koncentrace živých buněk</a:t>
            </a:r>
          </a:p>
          <a:p>
            <a:pPr marL="514350" indent="-514350">
              <a:buAutoNum type="arabicParenR"/>
            </a:pPr>
            <a:endParaRPr lang="cs-CZ" dirty="0"/>
          </a:p>
          <a:p>
            <a:pPr marL="514350" indent="-514350">
              <a:buNone/>
            </a:pPr>
            <a:r>
              <a:rPr lang="cs-CZ" dirty="0" smtClean="0"/>
              <a:t>- Probiotické kmeny musí přežívat až do konce spotřební doby!!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Kysané mléčné výrobky (KMV)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Výrobek získaný kysáním mléka, smetany, podmáslí nebo jejich směsi za použití MO mléčného kysání, </a:t>
            </a:r>
            <a:r>
              <a:rPr lang="cs-CZ" b="1" i="1" dirty="0" smtClean="0"/>
              <a:t>tepelně neošetřený po kysacím procesu</a:t>
            </a:r>
            <a:r>
              <a:rPr lang="cs-CZ" dirty="0" smtClean="0"/>
              <a:t> </a:t>
            </a:r>
            <a:r>
              <a:rPr lang="cs-CZ" i="1" dirty="0" smtClean="0"/>
              <a:t>(Vyhláška č. 77/2003 </a:t>
            </a:r>
            <a:r>
              <a:rPr lang="cs-CZ" i="1" dirty="0" err="1" smtClean="0"/>
              <a:t>Sb</a:t>
            </a:r>
            <a:r>
              <a:rPr lang="cs-CZ" i="1" dirty="0" smtClean="0"/>
              <a:t>)</a:t>
            </a:r>
          </a:p>
          <a:p>
            <a:r>
              <a:rPr lang="cs-CZ" b="1" i="1" dirty="0" smtClean="0"/>
              <a:t>Laktóza</a:t>
            </a:r>
            <a:r>
              <a:rPr lang="cs-CZ" dirty="0" smtClean="0"/>
              <a:t> se díky beta-</a:t>
            </a:r>
            <a:r>
              <a:rPr lang="cs-CZ" dirty="0" err="1" smtClean="0"/>
              <a:t>galaktosidáze</a:t>
            </a:r>
            <a:r>
              <a:rPr lang="cs-CZ" dirty="0" smtClean="0"/>
              <a:t>  (produkt BMK) za anaerobních podmínek přeměňuje na </a:t>
            </a:r>
            <a:r>
              <a:rPr lang="cs-CZ" b="1" i="1" dirty="0" smtClean="0"/>
              <a:t>kyselinu mléčnou</a:t>
            </a:r>
            <a:endParaRPr lang="cs-CZ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KMV – historie a původ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i="1" dirty="0" smtClean="0"/>
              <a:t>Skladováním mléka v různých oblastech</a:t>
            </a:r>
          </a:p>
          <a:p>
            <a:r>
              <a:rPr lang="cs-CZ" dirty="0" smtClean="0"/>
              <a:t>Mírné pásmo:</a:t>
            </a:r>
          </a:p>
          <a:p>
            <a:pPr lvl="1"/>
            <a:r>
              <a:rPr lang="cs-CZ" sz="3200" b="1" dirty="0" smtClean="0"/>
              <a:t>zakysané mléko </a:t>
            </a:r>
            <a:r>
              <a:rPr lang="cs-CZ" dirty="0" smtClean="0"/>
              <a:t>(</a:t>
            </a:r>
            <a:r>
              <a:rPr lang="cs-CZ" dirty="0" err="1" smtClean="0"/>
              <a:t>mezofilní</a:t>
            </a:r>
            <a:r>
              <a:rPr lang="cs-CZ" dirty="0" smtClean="0"/>
              <a:t> BMK)</a:t>
            </a:r>
          </a:p>
          <a:p>
            <a:r>
              <a:rPr lang="cs-CZ" dirty="0" smtClean="0"/>
              <a:t>Subtropy: </a:t>
            </a:r>
          </a:p>
          <a:p>
            <a:pPr lvl="1"/>
            <a:r>
              <a:rPr lang="cs-CZ" sz="3200" b="1" dirty="0" smtClean="0"/>
              <a:t>klasický jogurt </a:t>
            </a:r>
            <a:r>
              <a:rPr lang="cs-CZ" dirty="0" smtClean="0"/>
              <a:t>(termofilní BMK)</a:t>
            </a:r>
          </a:p>
          <a:p>
            <a:r>
              <a:rPr lang="cs-CZ" dirty="0" smtClean="0"/>
              <a:t>Východní Evropa, centrální Asie, Zakavkazsko: </a:t>
            </a:r>
          </a:p>
          <a:p>
            <a:pPr lvl="1"/>
            <a:r>
              <a:rPr lang="cs-CZ" sz="3200" b="1" dirty="0" smtClean="0"/>
              <a:t>kefíry, kumys </a:t>
            </a:r>
            <a:r>
              <a:rPr lang="cs-CZ" dirty="0" smtClean="0"/>
              <a:t>(BMK + kvasinky)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Druhy živých mikroorganismů v KMV dle vyhlášky č.77/2003 Sb.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5029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09215"/>
                <a:gridCol w="3937104"/>
                <a:gridCol w="1453031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/>
                        <a:t>Název kysaného výrobku</a:t>
                      </a:r>
                      <a:endParaRPr lang="cs-CZ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Použitá kultura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/>
                        <a:t>Mléčná mikroflóra výrobku v 1 g</a:t>
                      </a:r>
                      <a:endParaRPr lang="cs-CZ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/>
                        <a:t>Acidofilní mléko</a:t>
                      </a:r>
                      <a:endParaRPr lang="cs-CZ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Lactobacillus acidophilus a další mezofilní, příp. termofilní kultury bakterií mléčného kvašení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10</a:t>
                      </a:r>
                      <a:r>
                        <a:rPr lang="cs-CZ" sz="1100" baseline="30000"/>
                        <a:t>6</a:t>
                      </a:r>
                      <a:r>
                        <a:rPr lang="cs-CZ" sz="1100"/>
                        <a:t> Lactobacillus acidophilus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/>
                        <a:t>Jogurty</a:t>
                      </a:r>
                      <a:endParaRPr lang="cs-CZ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Protosymbiotická směs Streptococcus salivarius subsp. thermophilus a Lactobacillus delbrueckii subsp. bulgaricus 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10</a:t>
                      </a:r>
                      <a:r>
                        <a:rPr lang="cs-CZ" sz="1100" baseline="30000"/>
                        <a:t>7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Kysané mléko vč. smetanového zákysu, podmáslí a kysané smetany 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Monokultury nebo směsné kultury bakterií mléčného kvašení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10</a:t>
                      </a:r>
                      <a:r>
                        <a:rPr lang="cs-CZ" sz="1100" baseline="30000"/>
                        <a:t>6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Kefír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Zákys připravený z kefírových zrn, jehož mikroflóra se skládá z kvasinek zkvašujících laktózu Sacharomyces unisporus, Sacharomyces cerevisiae, Sacharomyces exignus a dále Leuconostoc, Lactococcus a Aerobacter, rostoucí ve vzájemném společenství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BMK 10</a:t>
                      </a:r>
                      <a:r>
                        <a:rPr lang="cs-CZ" sz="1100" baseline="30000"/>
                        <a:t>6</a:t>
                      </a:r>
                      <a:r>
                        <a:rPr lang="cs-CZ" sz="1100"/>
                        <a:t> a kvasinky 10</a:t>
                      </a:r>
                      <a:r>
                        <a:rPr lang="cs-CZ" sz="1100" baseline="30000"/>
                        <a:t>4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Kefírové mléko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Zákys skládající se z kvasinkových kultur rodu Kluyveromyces, Torullopsis nebo Candida valida a mezofilních a termofilních kultur bakterií mléčného kvašení v symbióze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BMK 10</a:t>
                      </a:r>
                      <a:r>
                        <a:rPr lang="cs-CZ" sz="1100" baseline="30000"/>
                        <a:t>6</a:t>
                      </a:r>
                      <a:r>
                        <a:rPr lang="cs-CZ" sz="1100"/>
                        <a:t> a kvasinky 10</a:t>
                      </a:r>
                      <a:r>
                        <a:rPr lang="cs-CZ" sz="1100" baseline="30000"/>
                        <a:t>2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Kysaný mléčný výrobek s bifido-kulturou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Bifidobacterium sp. v kombinaci s mezofilními a termofilními bakteriemi mléčného kvašení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/>
                        <a:t>10</a:t>
                      </a:r>
                      <a:r>
                        <a:rPr lang="cs-CZ" sz="1100" baseline="30000" dirty="0"/>
                        <a:t>6</a:t>
                      </a:r>
                      <a:r>
                        <a:rPr lang="cs-CZ" sz="1100" dirty="0"/>
                        <a:t> bifidobakterie</a:t>
                      </a:r>
                      <a:endParaRPr lang="cs-CZ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Jogurty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Jogurt je kysaný mléčný výrobek získaný kysáním mléka, smetany, podmáslí nebo jejich směsi pomocí mikroorganismů uvedených v předchozí tabulce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holland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437112"/>
            <a:ext cx="2466975" cy="1847850"/>
          </a:xfrm>
          <a:prstGeom prst="rect">
            <a:avLst/>
          </a:prstGeom>
        </p:spPr>
      </p:pic>
      <p:pic>
        <p:nvPicPr>
          <p:cNvPr id="6" name="Obrázek 5" descr="jogurt jihocesk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933056"/>
            <a:ext cx="2143125" cy="2143125"/>
          </a:xfrm>
          <a:prstGeom prst="rect">
            <a:avLst/>
          </a:prstGeom>
        </p:spPr>
      </p:pic>
      <p:pic>
        <p:nvPicPr>
          <p:cNvPr id="7" name="Obrázek 6" descr="jogurt klasi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4005064"/>
            <a:ext cx="1952625" cy="234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Výroba jogurtů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Úprava tučnosti mléka</a:t>
            </a:r>
          </a:p>
          <a:p>
            <a:r>
              <a:rPr lang="cs-CZ" dirty="0" smtClean="0"/>
              <a:t>Homogenizace</a:t>
            </a:r>
          </a:p>
          <a:p>
            <a:r>
              <a:rPr lang="cs-CZ" dirty="0" smtClean="0"/>
              <a:t>Pasterace (85 – 95 °C, 5 minut)</a:t>
            </a:r>
          </a:p>
          <a:p>
            <a:r>
              <a:rPr lang="cs-CZ" dirty="0" smtClean="0"/>
              <a:t>Rychlé ochlazení na teplotu fermentace ( 30 – 40 °C)</a:t>
            </a:r>
          </a:p>
          <a:p>
            <a:r>
              <a:rPr lang="cs-CZ" dirty="0" smtClean="0"/>
              <a:t>Přídavek jogurtových kultur</a:t>
            </a:r>
          </a:p>
          <a:p>
            <a:r>
              <a:rPr lang="cs-CZ" dirty="0" smtClean="0"/>
              <a:t>Zrání (fermentace)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Mikroflóra GIT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800" dirty="0" smtClean="0"/>
              <a:t>Soubor MO, které jsou přítomny v trávicím traktu zdravého člověka a jsou v určité kvalitativní a kvantitativní rovnováze</a:t>
            </a:r>
          </a:p>
          <a:p>
            <a:r>
              <a:rPr lang="cs-CZ" sz="2800" dirty="0" smtClean="0"/>
              <a:t>GIT pravděpodobně obsahuje u dospělého člověka </a:t>
            </a:r>
            <a:r>
              <a:rPr lang="cs-CZ" sz="2800" b="1" dirty="0" smtClean="0"/>
              <a:t>10</a:t>
            </a:r>
            <a:r>
              <a:rPr lang="cs-CZ" sz="2800" b="1" baseline="30000" dirty="0" smtClean="0"/>
              <a:t>14</a:t>
            </a:r>
            <a:r>
              <a:rPr lang="cs-CZ" sz="2800" dirty="0" smtClean="0"/>
              <a:t> </a:t>
            </a:r>
            <a:r>
              <a:rPr lang="cs-CZ" sz="2800" b="1" dirty="0" smtClean="0"/>
              <a:t>životaschopných buněk</a:t>
            </a:r>
            <a:r>
              <a:rPr lang="cs-CZ" sz="2800" dirty="0" smtClean="0"/>
              <a:t>(= 10x více než eukaryotických buněk ve všech tkáních lidského těla)</a:t>
            </a:r>
          </a:p>
          <a:p>
            <a:r>
              <a:rPr lang="cs-CZ" sz="2800" dirty="0" smtClean="0"/>
              <a:t>Střevní trakt obsahuje </a:t>
            </a:r>
            <a:r>
              <a:rPr lang="cs-CZ" sz="2800" b="1" dirty="0" smtClean="0"/>
              <a:t>1-2 kg mikroorganismů</a:t>
            </a:r>
            <a:r>
              <a:rPr lang="cs-CZ" sz="2800" dirty="0" smtClean="0"/>
              <a:t> = 60% hmoty stolice</a:t>
            </a:r>
            <a:endParaRPr lang="cs-CZ" sz="2400" dirty="0" smtClean="0"/>
          </a:p>
          <a:p>
            <a:r>
              <a:rPr lang="cs-CZ" sz="2800" dirty="0" smtClean="0"/>
              <a:t>Doba průchodu bakterií GIT u zdravých osob: 55 až 72h</a:t>
            </a:r>
          </a:p>
          <a:p>
            <a:pPr lvl="1"/>
            <a:r>
              <a:rPr lang="cs-CZ" sz="2400" dirty="0" smtClean="0"/>
              <a:t>z toho 4-6h od úst ke slepému střevu</a:t>
            </a:r>
          </a:p>
          <a:p>
            <a:pPr lvl="1"/>
            <a:r>
              <a:rPr lang="cs-CZ" sz="2400" dirty="0" smtClean="0"/>
              <a:t>54-56h v tlustém střevě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Jogurty – výroba klasická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Zrání ve spotřebním obalu</a:t>
            </a:r>
          </a:p>
          <a:p>
            <a:r>
              <a:rPr lang="cs-CZ" dirty="0" smtClean="0"/>
              <a:t>Teplota  40 – 45 °C, 2 – 4 hodiny</a:t>
            </a:r>
          </a:p>
          <a:p>
            <a:r>
              <a:rPr lang="cs-CZ" dirty="0" smtClean="0"/>
              <a:t>Ochlazení (zastavení fermentace)</a:t>
            </a:r>
          </a:p>
          <a:p>
            <a:r>
              <a:rPr lang="cs-CZ" dirty="0" smtClean="0"/>
              <a:t>Expedice</a:t>
            </a:r>
          </a:p>
          <a:p>
            <a:endParaRPr lang="cs-CZ" dirty="0" smtClean="0"/>
          </a:p>
          <a:p>
            <a:r>
              <a:rPr lang="cs-CZ" dirty="0" smtClean="0"/>
              <a:t>Pravý jogurt:</a:t>
            </a:r>
          </a:p>
          <a:p>
            <a:pPr lvl="1"/>
            <a:r>
              <a:rPr lang="cs-CZ" dirty="0" smtClean="0"/>
              <a:t>Bílá barva, hladký povrch, jemná konzistence</a:t>
            </a:r>
          </a:p>
          <a:p>
            <a:pPr lvl="1"/>
            <a:r>
              <a:rPr lang="cs-CZ" dirty="0" smtClean="0"/>
              <a:t>Při obrácení kelímku nevyteče</a:t>
            </a:r>
          </a:p>
          <a:p>
            <a:pPr lvl="1"/>
            <a:r>
              <a:rPr lang="cs-CZ" dirty="0" smtClean="0"/>
              <a:t>Po vložení lžíce si zachovává jemnou konzistenci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Výroba jogurtu - tanková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Zrání ve zracím tanku</a:t>
            </a:r>
          </a:p>
          <a:p>
            <a:r>
              <a:rPr lang="cs-CZ" dirty="0" smtClean="0"/>
              <a:t>Teplota 30 °C, 16 – 18 hodin</a:t>
            </a:r>
          </a:p>
          <a:p>
            <a:r>
              <a:rPr lang="cs-CZ" dirty="0" smtClean="0"/>
              <a:t>Poté se koagulát rozmíchá, vychladí a plní se do obalů</a:t>
            </a:r>
            <a:endParaRPr lang="cs-CZ" dirty="0"/>
          </a:p>
        </p:txBody>
      </p:sp>
      <p:pic>
        <p:nvPicPr>
          <p:cNvPr id="4" name="Obrázek 3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4293096"/>
            <a:ext cx="2915816" cy="2300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stažený soub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3356992"/>
            <a:ext cx="2143125" cy="2143125"/>
          </a:xfrm>
          <a:prstGeom prst="rect">
            <a:avLst/>
          </a:prstGeom>
        </p:spPr>
      </p:pic>
      <p:pic>
        <p:nvPicPr>
          <p:cNvPr id="4" name="Obrázek 3" descr="hyla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4077072"/>
            <a:ext cx="1771650" cy="2581275"/>
          </a:xfrm>
          <a:prstGeom prst="rect">
            <a:avLst/>
          </a:prstGeom>
        </p:spPr>
      </p:pic>
      <p:pic>
        <p:nvPicPr>
          <p:cNvPr id="5" name="Obrázek 4" descr="lepico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3356992"/>
            <a:ext cx="2885306" cy="288530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Lékové formy probiotik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Perorální: Sirupy, roztoky, tobolky, prášky, kapky, cucavé tablety</a:t>
            </a:r>
          </a:p>
          <a:p>
            <a:r>
              <a:rPr lang="cs-CZ" dirty="0" smtClean="0"/>
              <a:t>Pro lokální aplikaci: vaginální čípky a tablety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Probiotika z potravin vs. probiotika z lékárny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Registrovaná probiotika:</a:t>
            </a:r>
          </a:p>
          <a:p>
            <a:pPr lvl="1"/>
            <a:r>
              <a:rPr lang="cs-CZ" dirty="0" smtClean="0"/>
              <a:t>Např. </a:t>
            </a:r>
            <a:r>
              <a:rPr lang="cs-CZ" b="1" dirty="0" err="1" smtClean="0"/>
              <a:t>Enterol</a:t>
            </a:r>
            <a:r>
              <a:rPr lang="cs-CZ" dirty="0" smtClean="0"/>
              <a:t> – ve 250 mg </a:t>
            </a:r>
            <a:r>
              <a:rPr lang="cs-CZ" i="1" dirty="0" smtClean="0"/>
              <a:t>Saccharomyces boulardii </a:t>
            </a:r>
            <a:r>
              <a:rPr lang="cs-CZ" dirty="0" smtClean="0"/>
              <a:t>= nejméně 1x10</a:t>
            </a:r>
            <a:r>
              <a:rPr lang="cs-CZ" baseline="30000" dirty="0" smtClean="0"/>
              <a:t>9 </a:t>
            </a:r>
            <a:r>
              <a:rPr lang="cs-CZ" dirty="0" smtClean="0"/>
              <a:t>CFU/v tabletě nebo sáčku</a:t>
            </a:r>
          </a:p>
          <a:p>
            <a:pPr lvl="1">
              <a:buNone/>
            </a:pPr>
            <a:endParaRPr lang="cs-CZ" dirty="0" smtClean="0"/>
          </a:p>
          <a:p>
            <a:r>
              <a:rPr lang="cs-CZ" dirty="0" smtClean="0"/>
              <a:t>Doplňky stravy:</a:t>
            </a:r>
          </a:p>
          <a:p>
            <a:pPr lvl="1"/>
            <a:r>
              <a:rPr lang="cs-CZ" dirty="0" smtClean="0"/>
              <a:t>Většinou 1 až 10x10</a:t>
            </a:r>
            <a:r>
              <a:rPr lang="cs-CZ" baseline="30000" dirty="0" smtClean="0"/>
              <a:t>9</a:t>
            </a:r>
            <a:r>
              <a:rPr lang="cs-CZ" dirty="0" smtClean="0"/>
              <a:t> CFU</a:t>
            </a:r>
          </a:p>
          <a:p>
            <a:pPr lvl="1"/>
            <a:r>
              <a:rPr lang="cs-CZ" b="1" dirty="0" err="1" smtClean="0"/>
              <a:t>Apo</a:t>
            </a:r>
            <a:r>
              <a:rPr lang="cs-CZ" b="1" dirty="0" smtClean="0"/>
              <a:t>-Lactobacillus 10+ </a:t>
            </a:r>
            <a:r>
              <a:rPr lang="cs-CZ" dirty="0" smtClean="0"/>
              <a:t>obsahuje 12x10</a:t>
            </a:r>
            <a:r>
              <a:rPr lang="cs-CZ" baseline="30000" dirty="0" smtClean="0"/>
              <a:t>9 </a:t>
            </a:r>
            <a:r>
              <a:rPr lang="cs-CZ" dirty="0" smtClean="0"/>
              <a:t>CFU/ tableta</a:t>
            </a:r>
          </a:p>
          <a:p>
            <a:pPr lvl="1"/>
            <a:r>
              <a:rPr lang="cs-CZ" b="1" dirty="0" err="1" smtClean="0"/>
              <a:t>Lepicol</a:t>
            </a:r>
            <a:r>
              <a:rPr lang="cs-CZ" b="1" dirty="0" smtClean="0"/>
              <a:t> </a:t>
            </a:r>
            <a:r>
              <a:rPr lang="cs-CZ" dirty="0" smtClean="0"/>
              <a:t>2x10</a:t>
            </a:r>
            <a:r>
              <a:rPr lang="cs-CZ" baseline="30000" dirty="0" smtClean="0"/>
              <a:t>9</a:t>
            </a:r>
            <a:r>
              <a:rPr lang="cs-CZ" dirty="0" smtClean="0"/>
              <a:t> CFU/dávka</a:t>
            </a:r>
          </a:p>
          <a:p>
            <a:pPr lvl="1">
              <a:buNone/>
            </a:pPr>
            <a:endParaRPr lang="cs-CZ" dirty="0" smtClean="0"/>
          </a:p>
          <a:p>
            <a:r>
              <a:rPr lang="cs-CZ" dirty="0" smtClean="0"/>
              <a:t>Kysané mléčné výrobky:</a:t>
            </a:r>
          </a:p>
          <a:p>
            <a:pPr lvl="1"/>
            <a:r>
              <a:rPr lang="cs-CZ" b="1" dirty="0" err="1" smtClean="0"/>
              <a:t>Actimel</a:t>
            </a:r>
            <a:r>
              <a:rPr lang="cs-CZ" dirty="0" smtClean="0"/>
              <a:t> 1x10</a:t>
            </a:r>
            <a:r>
              <a:rPr lang="cs-CZ" baseline="30000" dirty="0" smtClean="0"/>
              <a:t>10</a:t>
            </a:r>
            <a:r>
              <a:rPr lang="cs-CZ" dirty="0" smtClean="0"/>
              <a:t> CFU/1 lahvička (100 ml) (</a:t>
            </a:r>
            <a:r>
              <a:rPr lang="cs-CZ" i="1" dirty="0" err="1" smtClean="0"/>
              <a:t>Lb</a:t>
            </a:r>
            <a:r>
              <a:rPr lang="cs-CZ" i="1" dirty="0" smtClean="0"/>
              <a:t>. casei</a:t>
            </a:r>
            <a:r>
              <a:rPr lang="cs-CZ" dirty="0" smtClean="0"/>
              <a:t>)</a:t>
            </a:r>
          </a:p>
          <a:p>
            <a:pPr lvl="1"/>
            <a:r>
              <a:rPr lang="cs-CZ" b="1" dirty="0" err="1" smtClean="0"/>
              <a:t>Activia</a:t>
            </a:r>
            <a:r>
              <a:rPr lang="cs-CZ" b="1" dirty="0" smtClean="0"/>
              <a:t> </a:t>
            </a:r>
            <a:r>
              <a:rPr lang="cs-CZ" dirty="0" smtClean="0"/>
              <a:t>4,25x10</a:t>
            </a:r>
            <a:r>
              <a:rPr lang="cs-CZ" baseline="30000" dirty="0" smtClean="0"/>
              <a:t>9</a:t>
            </a:r>
            <a:r>
              <a:rPr lang="cs-CZ" dirty="0" smtClean="0"/>
              <a:t> CFU/1 kelímek (120 g) (</a:t>
            </a:r>
            <a:r>
              <a:rPr lang="cs-CZ" i="1" dirty="0" smtClean="0"/>
              <a:t>B. </a:t>
            </a:r>
            <a:r>
              <a:rPr lang="cs-CZ" i="1" dirty="0" err="1" smtClean="0"/>
              <a:t>animalis</a:t>
            </a:r>
            <a:r>
              <a:rPr lang="cs-CZ" dirty="0" smtClean="0"/>
              <a:t>)</a:t>
            </a:r>
          </a:p>
          <a:p>
            <a:pPr lvl="1"/>
            <a:r>
              <a:rPr lang="cs-CZ" b="1" dirty="0" err="1" smtClean="0"/>
              <a:t>Hollandia</a:t>
            </a:r>
            <a:r>
              <a:rPr lang="cs-CZ" dirty="0" smtClean="0"/>
              <a:t>  2x10</a:t>
            </a:r>
            <a:r>
              <a:rPr lang="cs-CZ" baseline="30000" dirty="0" smtClean="0"/>
              <a:t>10 </a:t>
            </a:r>
            <a:r>
              <a:rPr lang="cs-CZ" dirty="0" smtClean="0"/>
              <a:t>CFU/1 kelímek (200g) (</a:t>
            </a:r>
            <a:r>
              <a:rPr lang="cs-CZ" i="1" dirty="0" smtClean="0"/>
              <a:t>Bifidobacterium, </a:t>
            </a:r>
            <a:r>
              <a:rPr lang="cs-CZ" i="1" dirty="0" err="1" smtClean="0"/>
              <a:t>Lb</a:t>
            </a:r>
            <a:r>
              <a:rPr lang="cs-CZ" i="1" dirty="0" smtClean="0"/>
              <a:t>. acidophilus</a:t>
            </a:r>
            <a:r>
              <a:rPr lang="cs-CZ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EFSA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541020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EFSA nepotvrdil tvrzení o pozitivním účinku probiotických mikroorganismů na trávicí trakt. </a:t>
            </a:r>
            <a:endParaRPr lang="cs-CZ" dirty="0" smtClean="0"/>
          </a:p>
          <a:p>
            <a:r>
              <a:rPr lang="cs-CZ" dirty="0" smtClean="0"/>
              <a:t>Většina </a:t>
            </a:r>
            <a:r>
              <a:rPr lang="cs-CZ" dirty="0"/>
              <a:t>tvrzení se týká potlačování potenciálně patogenních střevních mikroorganismů, zlepšování průchodu střevy, posilování imunitního systému, popřípadě jiných funkcí. </a:t>
            </a:r>
            <a:endParaRPr lang="cs-CZ" dirty="0" smtClean="0"/>
          </a:p>
          <a:p>
            <a:r>
              <a:rPr lang="cs-CZ" dirty="0" smtClean="0"/>
              <a:t>Tvrzení </a:t>
            </a:r>
            <a:r>
              <a:rPr lang="cs-CZ" dirty="0"/>
              <a:t>byla zamítnuta převážně </a:t>
            </a:r>
            <a:r>
              <a:rPr lang="cs-CZ" b="1" dirty="0"/>
              <a:t>z důvodů nezřetelné identifikace příslušné látky a </a:t>
            </a:r>
            <a:r>
              <a:rPr lang="cs-CZ" b="1" dirty="0" smtClean="0"/>
              <a:t>nedostatku </a:t>
            </a:r>
            <a:r>
              <a:rPr lang="cs-CZ" b="1" dirty="0"/>
              <a:t>informací o látce</a:t>
            </a:r>
            <a:r>
              <a:rPr lang="cs-CZ" dirty="0"/>
              <a:t>,  proto panel NDA nemohl prověřit zda se vědecký důkaz poskytnutý EFSA týká stejné látky, pro kterou se uvádí zdravotní prospěch.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Probiotika při léčbě antibiotiky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4800600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Léčba širokospektrálními antibiotiky </a:t>
            </a:r>
            <a:r>
              <a:rPr lang="cs-CZ" dirty="0" smtClean="0">
                <a:latin typeface="Times New Roman"/>
                <a:cs typeface="Times New Roman"/>
              </a:rPr>
              <a:t>→</a:t>
            </a:r>
            <a:r>
              <a:rPr lang="cs-CZ" dirty="0" smtClean="0"/>
              <a:t> vznik </a:t>
            </a:r>
            <a:r>
              <a:rPr lang="cs-CZ" dirty="0" err="1" smtClean="0"/>
              <a:t>dysmikrobie</a:t>
            </a:r>
            <a:r>
              <a:rPr lang="cs-CZ" dirty="0" smtClean="0"/>
              <a:t> </a:t>
            </a:r>
            <a:r>
              <a:rPr lang="cs-CZ" dirty="0" smtClean="0">
                <a:latin typeface="Times New Roman"/>
                <a:cs typeface="Times New Roman"/>
              </a:rPr>
              <a:t>→</a:t>
            </a:r>
            <a:r>
              <a:rPr lang="cs-CZ" dirty="0" smtClean="0"/>
              <a:t> průjem u 5 – 25 % nemocných</a:t>
            </a:r>
          </a:p>
          <a:p>
            <a:r>
              <a:rPr lang="cs-CZ" dirty="0" smtClean="0"/>
              <a:t>Probiotika prokazatelně snižují výskyt průjmů, které jsou vyvolány antibiotickou léčbou</a:t>
            </a:r>
          </a:p>
          <a:p>
            <a:r>
              <a:rPr lang="cs-CZ" dirty="0" smtClean="0"/>
              <a:t>Především u pacientů, kteří v minulosti prodělali průjem způsobený konzumací antibiotik, ale i u pacientů, kteří problémy neměli</a:t>
            </a:r>
          </a:p>
          <a:p>
            <a:r>
              <a:rPr lang="cs-CZ" dirty="0" smtClean="0"/>
              <a:t>Probiotika by se neměla podávat pacientům, kteří mají závažnou imunodeficienci</a:t>
            </a:r>
          </a:p>
          <a:p>
            <a:r>
              <a:rPr lang="cs-CZ" dirty="0" smtClean="0"/>
              <a:t>Dlouhodobé užívání ATB - </a:t>
            </a:r>
            <a:r>
              <a:rPr lang="cs-CZ" i="1" dirty="0" smtClean="0"/>
              <a:t>Saccharomyces boulardii </a:t>
            </a:r>
            <a:r>
              <a:rPr lang="cs-CZ" dirty="0" smtClean="0"/>
              <a:t>- rezistentní na běžná ATB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Kdy užívat probiotika při antibiotické léčbě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Probiotika by se měla užívat během léčby antibiotiky a týden po ukončení léčby</a:t>
            </a:r>
          </a:p>
          <a:p>
            <a:r>
              <a:rPr lang="cs-CZ" dirty="0" smtClean="0"/>
              <a:t>Největší přínos probiotik: pokud bylo zahájeno užívání do 72 hodin od započatí léčby ATB</a:t>
            </a:r>
          </a:p>
          <a:p>
            <a:r>
              <a:rPr lang="cs-CZ" dirty="0" smtClean="0"/>
              <a:t>Vhodná aplikace ve 2/3 doby mezi aplikacemi jednotlivých dávek ATB</a:t>
            </a:r>
          </a:p>
          <a:p>
            <a:r>
              <a:rPr lang="cs-CZ" dirty="0" smtClean="0"/>
              <a:t>V množství nejméně 50 bilionu CFU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Prebiotika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 </a:t>
            </a:r>
            <a:r>
              <a:rPr lang="cs-CZ" sz="2800" dirty="0" smtClean="0"/>
              <a:t>= nestravitelné složky potravy, které příznivě ovlivňují hostitele selektivní stimulací růstu a/nebo aktivity jedné bakterie nebo omezeného počtu střevních bakterií, a tím zlepšují stav hostitele</a:t>
            </a:r>
          </a:p>
          <a:p>
            <a:r>
              <a:rPr lang="cs-CZ" sz="2800" dirty="0" smtClean="0"/>
              <a:t>Fruktooligosacharidy – inulin, oligofruktóza</a:t>
            </a:r>
          </a:p>
          <a:p>
            <a:r>
              <a:rPr lang="cs-CZ" sz="2800" dirty="0" smtClean="0"/>
              <a:t>Oligosacharidy mateřského mléka</a:t>
            </a:r>
          </a:p>
          <a:p>
            <a:r>
              <a:rPr lang="cs-CZ" sz="2800" dirty="0" err="1" smtClean="0"/>
              <a:t>Laktulóza</a:t>
            </a:r>
            <a:r>
              <a:rPr lang="cs-CZ" sz="2800" dirty="0" smtClean="0"/>
              <a:t>, galaktooligosacharidy, </a:t>
            </a:r>
            <a:r>
              <a:rPr lang="cs-CZ" sz="2800" dirty="0" err="1" smtClean="0"/>
              <a:t>isomaltooligosacharidy</a:t>
            </a:r>
            <a:r>
              <a:rPr lang="cs-CZ" sz="2800" dirty="0" smtClean="0"/>
              <a:t>, </a:t>
            </a:r>
            <a:r>
              <a:rPr lang="cs-CZ" sz="2800" dirty="0" err="1" smtClean="0"/>
              <a:t>xylooligosacharidy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Kritéria pro prebiotika: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cs-CZ" dirty="0" smtClean="0"/>
              <a:t>Nesmí být </a:t>
            </a:r>
            <a:r>
              <a:rPr lang="cs-CZ" dirty="0" err="1" smtClean="0"/>
              <a:t>hydrolyzovatelné</a:t>
            </a:r>
            <a:r>
              <a:rPr lang="cs-CZ" dirty="0" smtClean="0"/>
              <a:t> ani absorbovatelné v horní části zažívacího ústrojí.</a:t>
            </a:r>
          </a:p>
          <a:p>
            <a:pPr lvl="0"/>
            <a:r>
              <a:rPr lang="cs-CZ" dirty="0" smtClean="0"/>
              <a:t>Musí být selektivním substrátem pro jeden nebo omezený počet druhů střevu prospěšných komenzálních bakterií, které jsou stimulovány k růstu anebo k metabolické aktivitě.</a:t>
            </a:r>
          </a:p>
          <a:p>
            <a:pPr lvl="0"/>
            <a:r>
              <a:rPr lang="cs-CZ" dirty="0" smtClean="0"/>
              <a:t>Musí být schopné upravit střevní flóru ve prospěch zdravějšího složení.</a:t>
            </a:r>
          </a:p>
          <a:p>
            <a:r>
              <a:rPr lang="cs-CZ" dirty="0" smtClean="0"/>
              <a:t>Musí vyvolat </a:t>
            </a:r>
            <a:r>
              <a:rPr lang="cs-CZ" dirty="0" err="1" smtClean="0"/>
              <a:t>luminální</a:t>
            </a:r>
            <a:r>
              <a:rPr lang="cs-CZ" dirty="0" smtClean="0"/>
              <a:t> nebo systematické efekty, které jsou příznivé pro zdraví hostitele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Inulin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 banánech, ječmeni, čekance, česneku, Jeruzalémském artyčoku, pórku, cibuli a ovsu. </a:t>
            </a:r>
          </a:p>
          <a:p>
            <a:r>
              <a:rPr lang="cs-CZ" dirty="0" smtClean="0"/>
              <a:t>Extrahován bývá z kořene čekanky, Jeruzalémského artyčoku, jiřinek a pampelišek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836712"/>
            <a:ext cx="7498080" cy="5411688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Střevní mikroflóra </a:t>
            </a:r>
            <a:r>
              <a:rPr lang="cs-CZ" sz="2800" dirty="0" smtClean="0"/>
              <a:t>→ vliv na funkci střev → možný </a:t>
            </a:r>
            <a:r>
              <a:rPr lang="cs-CZ" sz="2800" b="1" dirty="0" smtClean="0"/>
              <a:t>vliv na fyzické a duševní zdraví hostitele</a:t>
            </a:r>
            <a:endParaRPr lang="cs-CZ" sz="2800" dirty="0" smtClean="0"/>
          </a:p>
          <a:p>
            <a:r>
              <a:rPr lang="cs-CZ" sz="2800" dirty="0" smtClean="0"/>
              <a:t>Změna životního stylu, změna stravování, zvýšený stres, antibiotika  - způsobují porušení rovnováhy střevní mikroflóry</a:t>
            </a:r>
          </a:p>
          <a:p>
            <a:r>
              <a:rPr lang="cs-CZ" sz="2800" dirty="0" smtClean="0"/>
              <a:t>Snaha změnit složení mikroflóry, aby bylo potenciálně prospěšné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Obsah inulinu a OF v surovinách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2" cy="3657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74838"/>
                <a:gridCol w="1874838"/>
                <a:gridCol w="1874838"/>
                <a:gridCol w="1874838"/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/>
                        <a:t>Zdroj</a:t>
                      </a:r>
                      <a:endParaRPr lang="cs-CZ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/>
                        <a:t>Jedlá část</a:t>
                      </a:r>
                      <a:endParaRPr lang="cs-CZ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/>
                        <a:t>Inulin (g/100 g)</a:t>
                      </a:r>
                      <a:endParaRPr lang="cs-CZ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/>
                        <a:t>Oligofruktóza (g/100 g)</a:t>
                      </a:r>
                      <a:endParaRPr lang="cs-CZ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/>
                        <a:t>Čekanka</a:t>
                      </a:r>
                      <a:endParaRPr lang="cs-CZ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/>
                        <a:t>Kořen</a:t>
                      </a:r>
                      <a:endParaRPr lang="cs-CZ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/>
                        <a:t>35,7 – 47,6</a:t>
                      </a:r>
                      <a:endParaRPr lang="cs-CZ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/>
                        <a:t>19,6 – 26,2</a:t>
                      </a:r>
                      <a:endParaRPr lang="cs-CZ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/>
                        <a:t>Česnek</a:t>
                      </a:r>
                      <a:endParaRPr lang="cs-CZ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/>
                        <a:t>Cibulová hlíza</a:t>
                      </a:r>
                      <a:endParaRPr lang="cs-CZ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/>
                        <a:t>9,0 – 16,0</a:t>
                      </a:r>
                      <a:endParaRPr lang="cs-CZ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/>
                        <a:t>3,6 – 6,4</a:t>
                      </a:r>
                      <a:endParaRPr lang="cs-CZ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/>
                        <a:t>Pór</a:t>
                      </a:r>
                      <a:endParaRPr lang="cs-CZ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/>
                        <a:t>Cibulová hlíza</a:t>
                      </a:r>
                      <a:endParaRPr lang="cs-CZ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/>
                        <a:t>3,0 – 10,0</a:t>
                      </a:r>
                      <a:endParaRPr lang="cs-CZ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/>
                        <a:t>2,4 – 8,0</a:t>
                      </a:r>
                      <a:endParaRPr lang="cs-CZ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/>
                        <a:t>Cibule</a:t>
                      </a:r>
                      <a:endParaRPr lang="cs-CZ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/>
                        <a:t>Cibulová hlíza</a:t>
                      </a:r>
                      <a:endParaRPr lang="cs-CZ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/>
                        <a:t>1,1 – 7,5</a:t>
                      </a:r>
                      <a:endParaRPr lang="cs-CZ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/>
                        <a:t>1,1 – 7,5</a:t>
                      </a:r>
                      <a:endParaRPr lang="cs-CZ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/>
                        <a:t>Chřest</a:t>
                      </a:r>
                      <a:endParaRPr lang="cs-CZ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/>
                        <a:t>Listy</a:t>
                      </a:r>
                      <a:endParaRPr lang="cs-CZ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/>
                        <a:t>2,0 – 3,0</a:t>
                      </a:r>
                      <a:endParaRPr lang="cs-CZ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/>
                        <a:t>2,0 – 3,0</a:t>
                      </a:r>
                      <a:endParaRPr lang="cs-CZ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/>
                        <a:t>Pšenice</a:t>
                      </a:r>
                      <a:endParaRPr lang="cs-CZ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/>
                        <a:t>Zrno</a:t>
                      </a:r>
                      <a:endParaRPr lang="cs-CZ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/>
                        <a:t>1,0 – 4,0</a:t>
                      </a:r>
                      <a:endParaRPr lang="cs-CZ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/>
                        <a:t>1,0 – 4,0</a:t>
                      </a:r>
                      <a:endParaRPr lang="cs-CZ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5_INUL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3028392"/>
            <a:ext cx="5106144" cy="382960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Prebiotika na trhu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stažený soubor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4149080"/>
            <a:ext cx="2143125" cy="2143125"/>
          </a:xfrm>
          <a:prstGeom prst="rect">
            <a:avLst/>
          </a:prstGeom>
        </p:spPr>
      </p:pic>
      <p:pic>
        <p:nvPicPr>
          <p:cNvPr id="6" name="Obrázek 5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1916832"/>
            <a:ext cx="2286000" cy="1666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Synbiotika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Produkt, který obsahuje současně probiotika i prebiotika</a:t>
            </a:r>
          </a:p>
          <a:p>
            <a:r>
              <a:rPr lang="cs-CZ" dirty="0" smtClean="0"/>
              <a:t>U produktů, kde </a:t>
            </a:r>
            <a:r>
              <a:rPr lang="cs-CZ" dirty="0" err="1" smtClean="0"/>
              <a:t>prebiotické</a:t>
            </a:r>
            <a:r>
              <a:rPr lang="cs-CZ" dirty="0" smtClean="0"/>
              <a:t> látky selektivně podporují probiotické komponenty</a:t>
            </a:r>
          </a:p>
          <a:p>
            <a:r>
              <a:rPr lang="cs-CZ" dirty="0" smtClean="0"/>
              <a:t>Např. jogurt s obsahem probiotických bakterií společně s </a:t>
            </a:r>
            <a:r>
              <a:rPr lang="cs-CZ" dirty="0" err="1" smtClean="0"/>
              <a:t>prebiotickou</a:t>
            </a:r>
            <a:r>
              <a:rPr lang="cs-CZ" dirty="0" smtClean="0"/>
              <a:t> </a:t>
            </a:r>
            <a:r>
              <a:rPr lang="cs-CZ" dirty="0" err="1" smtClean="0"/>
              <a:t>oligofruktózou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vof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628800"/>
            <a:ext cx="4506615" cy="287076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Synbiotika</a:t>
            </a:r>
            <a:r>
              <a:rPr lang="cs-CZ" dirty="0" smtClean="0"/>
              <a:t> na trhu</a:t>
            </a:r>
            <a:endParaRPr lang="cs-CZ" dirty="0"/>
          </a:p>
        </p:txBody>
      </p:sp>
      <p:pic>
        <p:nvPicPr>
          <p:cNvPr id="4" name="Zástupný symbol pro obsah 3" descr="bifiplusinulin_ME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3933056"/>
            <a:ext cx="2736304" cy="2736304"/>
          </a:xfrm>
        </p:spPr>
      </p:pic>
      <p:pic>
        <p:nvPicPr>
          <p:cNvPr id="5" name="Obrázek 4" descr="lepico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3612654"/>
            <a:ext cx="3245346" cy="3245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2722314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Vliv konzumace probiotických jogurtů a prebiotik na počet bakterií rodu </a:t>
            </a:r>
            <a:r>
              <a:rPr lang="cs-CZ" i="1" dirty="0" smtClean="0"/>
              <a:t>Bifidobacterium</a:t>
            </a:r>
            <a:r>
              <a:rPr lang="cs-CZ" dirty="0" smtClean="0"/>
              <a:t> ve střevě</a:t>
            </a:r>
            <a:endParaRPr lang="cs-CZ" dirty="0"/>
          </a:p>
        </p:txBody>
      </p:sp>
      <p:pic>
        <p:nvPicPr>
          <p:cNvPr id="4" name="Zástupný symbol pro obsah 3" descr="Bifidobacteri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3429000"/>
            <a:ext cx="2625725" cy="2625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holland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149080"/>
            <a:ext cx="3384376" cy="253501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Experimentální část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3349352"/>
          </a:xfrm>
        </p:spPr>
        <p:txBody>
          <a:bodyPr>
            <a:normAutofit lnSpcReduction="10000"/>
          </a:bodyPr>
          <a:lstStyle/>
          <a:p>
            <a:r>
              <a:rPr lang="cs-CZ" sz="2400" dirty="0" smtClean="0"/>
              <a:t>Jogurt bílý selský s probiotickou kulturou BIFI, 200g/den (</a:t>
            </a:r>
            <a:r>
              <a:rPr lang="cs-CZ" sz="2400" i="1" dirty="0" smtClean="0"/>
              <a:t>Bifidobacterium, </a:t>
            </a:r>
            <a:r>
              <a:rPr lang="cs-CZ" sz="2400" i="1" dirty="0" err="1" smtClean="0"/>
              <a:t>Lb</a:t>
            </a:r>
            <a:r>
              <a:rPr lang="cs-CZ" sz="2400" i="1" dirty="0" smtClean="0"/>
              <a:t>. acidophilus)</a:t>
            </a:r>
            <a:endParaRPr lang="cs-CZ" sz="2400" dirty="0" smtClean="0"/>
          </a:p>
          <a:p>
            <a:pPr lvl="1"/>
            <a:r>
              <a:rPr lang="cs-CZ" sz="2000" dirty="0" smtClean="0"/>
              <a:t>mléko, mléčná bílkovina, živá jogurtová kultura, </a:t>
            </a:r>
            <a:r>
              <a:rPr lang="cs-CZ" sz="2000" dirty="0" err="1" smtClean="0"/>
              <a:t>probiotická</a:t>
            </a:r>
            <a:r>
              <a:rPr lang="cs-CZ" sz="2000" dirty="0" smtClean="0"/>
              <a:t> kultura </a:t>
            </a:r>
            <a:r>
              <a:rPr lang="cs-CZ" sz="2000" i="1" dirty="0" smtClean="0"/>
              <a:t>Bifidobacterium</a:t>
            </a:r>
            <a:r>
              <a:rPr lang="cs-CZ" sz="2000" dirty="0" smtClean="0"/>
              <a:t>, </a:t>
            </a:r>
            <a:r>
              <a:rPr lang="cs-CZ" sz="2000" i="1" dirty="0" smtClean="0"/>
              <a:t>Lactobacillus acidophilus</a:t>
            </a:r>
            <a:r>
              <a:rPr lang="cs-CZ" sz="2000" dirty="0" smtClean="0"/>
              <a:t>, obsah tuku nejméně 3,5 %.</a:t>
            </a:r>
          </a:p>
          <a:p>
            <a:pPr lvl="1"/>
            <a:r>
              <a:rPr lang="cs-CZ" sz="2000" dirty="0" smtClean="0"/>
              <a:t>Obsahuje nejméně 100 milionů živých mikroorganismů v 1 g.</a:t>
            </a:r>
            <a:endParaRPr lang="cs-CZ" dirty="0" smtClean="0"/>
          </a:p>
          <a:p>
            <a:pPr lvl="0"/>
            <a:r>
              <a:rPr lang="cs-CZ" sz="2400" dirty="0" smtClean="0"/>
              <a:t>Výrobce udává, že pravidelná konzumace jogurtů s přídavkem probiotických kultur příznivě ovlivňuje složení střevní mikroflóry.</a:t>
            </a:r>
          </a:p>
          <a:p>
            <a:endParaRPr lang="cs-CZ" sz="2400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5_INUL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617640"/>
            <a:ext cx="4320480" cy="324036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404664"/>
            <a:ext cx="8172400" cy="4800600"/>
          </a:xfrm>
        </p:spPr>
        <p:txBody>
          <a:bodyPr>
            <a:normAutofit fontScale="92500"/>
          </a:bodyPr>
          <a:lstStyle/>
          <a:p>
            <a:r>
              <a:rPr lang="cs-CZ" sz="3000" dirty="0" smtClean="0"/>
              <a:t>Inulin 5g/den (90% inulin, 10% oligosacharidy)</a:t>
            </a:r>
          </a:p>
          <a:p>
            <a:pPr>
              <a:buNone/>
            </a:pPr>
            <a:endParaRPr lang="cs-CZ" sz="3000" dirty="0" smtClean="0"/>
          </a:p>
          <a:p>
            <a:pPr lvl="0"/>
            <a:r>
              <a:rPr lang="cs-CZ" sz="3000" dirty="0" smtClean="0"/>
              <a:t>Použití: do kávy, čaje, džusu, nealkoholických nápojů, jogurtů, pudinků a polévek</a:t>
            </a:r>
          </a:p>
          <a:p>
            <a:pPr lvl="0"/>
            <a:r>
              <a:rPr lang="cs-CZ" sz="3000" dirty="0" smtClean="0"/>
              <a:t>Výrobce graficky znázorňuje změnu střevní mikroflóry před užitím a po užití:</a:t>
            </a:r>
          </a:p>
          <a:p>
            <a:pPr lvl="1"/>
            <a:r>
              <a:rPr lang="cs-CZ" sz="2600" dirty="0" smtClean="0"/>
              <a:t>Před užitím: 30 % bifidobakterie, </a:t>
            </a:r>
          </a:p>
          <a:p>
            <a:pPr lvl="1">
              <a:buNone/>
            </a:pPr>
            <a:r>
              <a:rPr lang="cs-CZ" sz="2600" dirty="0" smtClean="0"/>
              <a:t>   70 % patogenní bakterie</a:t>
            </a:r>
          </a:p>
          <a:p>
            <a:pPr lvl="1"/>
            <a:r>
              <a:rPr lang="cs-CZ" sz="2600" dirty="0" smtClean="0"/>
              <a:t>Po užití: 70 % bifidobakterie, </a:t>
            </a:r>
          </a:p>
          <a:p>
            <a:pPr lvl="1">
              <a:buNone/>
            </a:pPr>
            <a:r>
              <a:rPr lang="cs-CZ" sz="2600" dirty="0" smtClean="0"/>
              <a:t>   30 % patogenní bakterie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332656"/>
            <a:ext cx="7786112" cy="612068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Vzorek lidských exkrementů dodaný ve sterilním plastovém kontejneru s lopatkou pro odběr stolice, řádně označený.</a:t>
            </a:r>
          </a:p>
          <a:p>
            <a:pPr>
              <a:buNone/>
            </a:pPr>
            <a:endParaRPr lang="cs-CZ" sz="2400" dirty="0" smtClean="0"/>
          </a:p>
          <a:p>
            <a:r>
              <a:rPr lang="cs-CZ" sz="2400" dirty="0" smtClean="0"/>
              <a:t>24 zdravých dobrovolníků</a:t>
            </a:r>
          </a:p>
          <a:p>
            <a:pPr lvl="1"/>
            <a:r>
              <a:rPr lang="cs-CZ" sz="2000" dirty="0" smtClean="0"/>
              <a:t>Ženy, 22 až 45 let</a:t>
            </a:r>
          </a:p>
          <a:p>
            <a:pPr lvl="1"/>
            <a:r>
              <a:rPr lang="cs-CZ" sz="2000" dirty="0" smtClean="0"/>
              <a:t>Bez zažívacích obtíží, nemocí střev, průjmů, laktózové intolerance, atd.</a:t>
            </a:r>
          </a:p>
          <a:p>
            <a:pPr lvl="1"/>
            <a:r>
              <a:rPr lang="cs-CZ" sz="2000" dirty="0" smtClean="0"/>
              <a:t>Bez užívání antibiotik v průběhu a měsíc před experimentem</a:t>
            </a:r>
          </a:p>
          <a:p>
            <a:pPr lvl="1"/>
            <a:r>
              <a:rPr lang="cs-CZ" sz="2000" dirty="0" smtClean="0"/>
              <a:t>Běžná výživa</a:t>
            </a:r>
          </a:p>
          <a:p>
            <a:pPr lvl="1"/>
            <a:r>
              <a:rPr lang="cs-CZ" sz="2000" dirty="0" smtClean="0"/>
              <a:t>Neužívat projímadla, nadměrné množství alkoholu</a:t>
            </a:r>
          </a:p>
          <a:p>
            <a:pPr lvl="1"/>
            <a:r>
              <a:rPr lang="cs-CZ" sz="2000" dirty="0" smtClean="0"/>
              <a:t>Bez velkých změn fyzické aktivity</a:t>
            </a:r>
          </a:p>
          <a:p>
            <a:pPr lvl="1"/>
            <a:endParaRPr lang="cs-CZ" sz="2000" dirty="0" smtClean="0"/>
          </a:p>
          <a:p>
            <a:pPr lvl="1">
              <a:buNone/>
            </a:pPr>
            <a:r>
              <a:rPr lang="cs-CZ" sz="2000" dirty="0" smtClean="0"/>
              <a:t>Poučení, souhlas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Časový harmonogram experimentu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187450" y="836613"/>
            <a:ext cx="6996113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Zástupný symbol pro obsah 6" descr="Bez názvu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2349500"/>
            <a:ext cx="7158037" cy="3406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Zpracování vzorků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1 g vzorku + 99 ml sterilovaného fyziologického roztoku</a:t>
            </a:r>
          </a:p>
          <a:p>
            <a:r>
              <a:rPr lang="cs-CZ" dirty="0" smtClean="0"/>
              <a:t>homogenizace (90 vteřin)</a:t>
            </a:r>
          </a:p>
          <a:p>
            <a:r>
              <a:rPr lang="cs-CZ" dirty="0" smtClean="0"/>
              <a:t>ředění</a:t>
            </a:r>
          </a:p>
          <a:p>
            <a:r>
              <a:rPr lang="cs-CZ" dirty="0" smtClean="0"/>
              <a:t>zalití </a:t>
            </a:r>
            <a:r>
              <a:rPr lang="cs-CZ" dirty="0" err="1" smtClean="0"/>
              <a:t>inokula</a:t>
            </a:r>
            <a:r>
              <a:rPr lang="cs-CZ" dirty="0" smtClean="0"/>
              <a:t> (1 ml) živnou půdou </a:t>
            </a:r>
            <a:r>
              <a:rPr lang="cs-CZ" i="1" dirty="0" smtClean="0"/>
              <a:t>BSM se suplementem</a:t>
            </a:r>
            <a:endParaRPr lang="cs-CZ" dirty="0" smtClean="0"/>
          </a:p>
          <a:p>
            <a:r>
              <a:rPr lang="cs-CZ" dirty="0" smtClean="0"/>
              <a:t>ztuhnutí půdy</a:t>
            </a:r>
          </a:p>
          <a:p>
            <a:r>
              <a:rPr lang="cs-CZ" dirty="0" smtClean="0"/>
              <a:t>kultivace v </a:t>
            </a:r>
            <a:r>
              <a:rPr lang="cs-CZ" dirty="0" err="1" smtClean="0"/>
              <a:t>anaerostatu</a:t>
            </a:r>
            <a:r>
              <a:rPr lang="cs-CZ" dirty="0" smtClean="0"/>
              <a:t> </a:t>
            </a:r>
            <a:r>
              <a:rPr lang="cs-CZ" i="1" dirty="0" smtClean="0"/>
              <a:t>37°C,125 hodin</a:t>
            </a:r>
            <a:endParaRPr lang="cs-CZ" dirty="0" smtClean="0"/>
          </a:p>
          <a:p>
            <a:r>
              <a:rPr lang="cs-CZ" dirty="0" smtClean="0"/>
              <a:t>odečítání kolonií</a:t>
            </a:r>
          </a:p>
          <a:p>
            <a:r>
              <a:rPr lang="cs-CZ" dirty="0" smtClean="0"/>
              <a:t>vyhodnocení výsledků</a:t>
            </a:r>
          </a:p>
          <a:p>
            <a:endParaRPr lang="cs-CZ" dirty="0" smtClean="0"/>
          </a:p>
          <a:p>
            <a:r>
              <a:rPr lang="cs-CZ" dirty="0" smtClean="0"/>
              <a:t>ANOVA – testování shodnosti středních hodnot jednotlivých výběrů (nárůstů v rámci skupiny)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good-and-bad-bacter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3717032"/>
            <a:ext cx="5148064" cy="2601127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3648" y="836712"/>
            <a:ext cx="7498080" cy="4800600"/>
          </a:xfrm>
        </p:spPr>
        <p:txBody>
          <a:bodyPr>
            <a:normAutofit/>
          </a:bodyPr>
          <a:lstStyle/>
          <a:p>
            <a:r>
              <a:rPr lang="cs-CZ" b="1" dirty="0" err="1" smtClean="0"/>
              <a:t>Normobióza</a:t>
            </a:r>
            <a:r>
              <a:rPr lang="cs-CZ" dirty="0" smtClean="0"/>
              <a:t> – stav, kdy převládají bakterie příznivé pro zdraví nad bakteriemi patogenními</a:t>
            </a:r>
          </a:p>
          <a:p>
            <a:r>
              <a:rPr lang="cs-CZ" b="1" dirty="0" err="1" smtClean="0"/>
              <a:t>Dysbióza</a:t>
            </a:r>
            <a:r>
              <a:rPr lang="cs-CZ" dirty="0" smtClean="0"/>
              <a:t> – pokud převládá nefyziologická mikrofóra a tím vytváří podmínky pro rozvoj nemocí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Kolonie bifidobakterií po kultivaci</a:t>
            </a:r>
            <a:endParaRPr lang="cs-CZ" dirty="0"/>
          </a:p>
        </p:txBody>
      </p:sp>
      <p:pic>
        <p:nvPicPr>
          <p:cNvPr id="4" name="Zástupný symbol pro obsah 4" descr="foto bifi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340768"/>
            <a:ext cx="6480720" cy="48678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Na základě existujících studií bylo očekáváno: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Během konzumace probiotických jogurtů, obsahujících rod </a:t>
            </a:r>
            <a:r>
              <a:rPr lang="cs-CZ" i="1" dirty="0" smtClean="0"/>
              <a:t>Bifidobacterium</a:t>
            </a:r>
            <a:r>
              <a:rPr lang="cs-CZ" dirty="0" smtClean="0"/>
              <a:t>, dojde ke zvýšení obsahu těchto bakterií ve vzorcích stolice</a:t>
            </a:r>
          </a:p>
          <a:p>
            <a:r>
              <a:rPr lang="cs-CZ" dirty="0" smtClean="0"/>
              <a:t>Po ukončení konzumace dojde k opětovnému poklesu</a:t>
            </a:r>
          </a:p>
          <a:p>
            <a:r>
              <a:rPr lang="cs-CZ" dirty="0" smtClean="0"/>
              <a:t>Po přídavku inulinového prášku v množství 5 gramů denně by měl inulin selektivně podpořit růst bifidobakterií v tlustém střevě → zvýšení počtu bifidobakterií ve stolici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 smtClean="0"/>
              <a:t>Nárůsty a poklesy obsahu bifidobakterií od počáteční nulové hodnoty prvního měření dle výsledků z ANOVY</a:t>
            </a:r>
            <a:endParaRPr lang="cs-CZ" sz="2800" dirty="0"/>
          </a:p>
        </p:txBody>
      </p:sp>
      <p:graphicFrame>
        <p:nvGraphicFramePr>
          <p:cNvPr id="4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 smtClean="0"/>
              <a:t>Průměr absolutních hodnot ve skupinách při jednotlivých měřeních</a:t>
            </a:r>
            <a:endParaRPr lang="cs-CZ" sz="2800" dirty="0"/>
          </a:p>
        </p:txBody>
      </p:sp>
      <p:graphicFrame>
        <p:nvGraphicFramePr>
          <p:cNvPr id="4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Po konzumaci probiotických jogurtů došlo k mírnému nárůstu počtu bifidobakterií, tento nárůst však nebyl dostatečný na to, aby mohl být pokládán za průkazný.</a:t>
            </a:r>
          </a:p>
          <a:p>
            <a:r>
              <a:rPr lang="cs-CZ" dirty="0" smtClean="0"/>
              <a:t>Po ukončení konzumace jogurtů došlo k poklesu množství bifidobakterií.</a:t>
            </a:r>
          </a:p>
          <a:p>
            <a:r>
              <a:rPr lang="cs-CZ" dirty="0" smtClean="0"/>
              <a:t>Nepatrné zvýšení bifidobakterií po přídavku inulinu, které není statisticky průkazné.</a:t>
            </a:r>
          </a:p>
          <a:p>
            <a:r>
              <a:rPr lang="cs-CZ" dirty="0" smtClean="0"/>
              <a:t>Po ukončení konzumace jogurtů s přídavkem inulinu došlo k poklesu bifidobakterií.</a:t>
            </a:r>
          </a:p>
          <a:p>
            <a:r>
              <a:rPr lang="cs-CZ" dirty="0" smtClean="0"/>
              <a:t>Z této práce nevyplývá, že by měla konzumace jogurtů  nebo inulinu prokazatelně pozitivní vliv na nárůst množství bifidobakterií ve střevě.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cs-CZ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ěkuji za pozornost</a:t>
            </a:r>
            <a:endParaRPr lang="cs-CZ" dirty="0"/>
          </a:p>
        </p:txBody>
      </p:sp>
      <p:pic>
        <p:nvPicPr>
          <p:cNvPr id="5" name="Zástupný symbol pro obrázek 4" descr="bakterie.bmp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121" r="7121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Faktory ovlivňující kolonizaci střev a složení mikroflóry GIT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cs-CZ" dirty="0" smtClean="0"/>
          </a:p>
          <a:p>
            <a:pPr lvl="0"/>
            <a:endParaRPr lang="cs-CZ" dirty="0" smtClean="0"/>
          </a:p>
          <a:p>
            <a:endParaRPr lang="cs-CZ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467544" y="1556792"/>
          <a:ext cx="8136904" cy="405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6948264" y="6453336"/>
            <a:ext cx="18356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Bourlioux</a:t>
            </a:r>
            <a:r>
              <a:rPr kumimoji="0" lang="cs-CZ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a kol.</a:t>
            </a:r>
            <a:r>
              <a:rPr kumimoji="0" lang="cs-CZ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E"/>
                <a:ea typeface="Calibri" pitchFamily="34" charset="0"/>
                <a:cs typeface="Times New Roman" pitchFamily="18" charset="0"/>
              </a:rPr>
              <a:t>, 2003</a:t>
            </a:r>
            <a:r>
              <a:rPr kumimoji="0" 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Probiotika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Z řeckého „pro </a:t>
            </a:r>
            <a:r>
              <a:rPr lang="cs-CZ" dirty="0" err="1" smtClean="0"/>
              <a:t>bios</a:t>
            </a:r>
            <a:r>
              <a:rPr lang="cs-CZ" dirty="0" smtClean="0"/>
              <a:t>“ = „pro život“</a:t>
            </a:r>
          </a:p>
          <a:p>
            <a:r>
              <a:rPr lang="cs-CZ" dirty="0" smtClean="0"/>
              <a:t>Probiotika jsou živým doplňkem stravy, který příznivě ovlivňuje zdraví hostitele zlepšením rovnováhy jeho střevní mikroflóry (</a:t>
            </a:r>
            <a:r>
              <a:rPr lang="cs-CZ" dirty="0" err="1" smtClean="0"/>
              <a:t>Fuller</a:t>
            </a:r>
            <a:r>
              <a:rPr lang="cs-CZ" dirty="0" smtClean="0"/>
              <a:t>, 1989)</a:t>
            </a:r>
          </a:p>
          <a:p>
            <a:r>
              <a:rPr lang="cs-CZ" dirty="0" smtClean="0"/>
              <a:t>Probiotika jsou živé mikroorganismy, které mají při konzumaci v dostatečném množství prospěšné účinky na zdraví konzumenta (FAO/WHO 2002)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196752"/>
            <a:ext cx="8244408" cy="5661248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První zmínka o blahodárném působení KMV – stará více než 2 tis. let</a:t>
            </a:r>
          </a:p>
          <a:p>
            <a:r>
              <a:rPr lang="cs-CZ" b="1" dirty="0" smtClean="0"/>
              <a:t>Ilja </a:t>
            </a:r>
            <a:r>
              <a:rPr lang="cs-CZ" b="1" dirty="0" err="1" smtClean="0"/>
              <a:t>Mečnikov</a:t>
            </a:r>
            <a:r>
              <a:rPr lang="cs-CZ" b="1" dirty="0" smtClean="0"/>
              <a:t> </a:t>
            </a:r>
            <a:r>
              <a:rPr lang="cs-CZ" sz="1700" dirty="0" smtClean="0"/>
              <a:t>(1845 – 1916)</a:t>
            </a:r>
            <a:endParaRPr lang="cs-CZ" dirty="0" smtClean="0"/>
          </a:p>
          <a:p>
            <a:pPr lvl="1"/>
            <a:r>
              <a:rPr lang="cs-CZ" dirty="0" smtClean="0"/>
              <a:t>Autor teorie antibiózy – tj. potlačování růstu a jiných životních projevů jednoho MO jiným MO</a:t>
            </a:r>
          </a:p>
          <a:p>
            <a:pPr lvl="1"/>
            <a:r>
              <a:rPr lang="cs-CZ" dirty="0" smtClean="0"/>
              <a:t>Věřil, že konzumace kysaných výrobků (</a:t>
            </a:r>
            <a:r>
              <a:rPr lang="cs-CZ" dirty="0" err="1" smtClean="0"/>
              <a:t>lactobacily</a:t>
            </a:r>
            <a:r>
              <a:rPr lang="cs-CZ" dirty="0" smtClean="0"/>
              <a:t>) obnovuje prospěšnou skladbu střevní mikroflóry a zlepšuje trávení</a:t>
            </a:r>
          </a:p>
          <a:p>
            <a:r>
              <a:rPr lang="cs-CZ" b="1" dirty="0" smtClean="0"/>
              <a:t>Albert </a:t>
            </a:r>
            <a:r>
              <a:rPr lang="cs-CZ" b="1" dirty="0" err="1" smtClean="0"/>
              <a:t>Siegmund</a:t>
            </a:r>
            <a:r>
              <a:rPr lang="cs-CZ" b="1" dirty="0" smtClean="0"/>
              <a:t> Gustav </a:t>
            </a:r>
            <a:r>
              <a:rPr lang="cs-CZ" b="1" dirty="0" err="1" smtClean="0"/>
              <a:t>Döderlain</a:t>
            </a:r>
            <a:r>
              <a:rPr lang="cs-CZ" dirty="0" smtClean="0"/>
              <a:t> </a:t>
            </a:r>
            <a:r>
              <a:rPr lang="cs-CZ" sz="1700" dirty="0" smtClean="0"/>
              <a:t>(1860 – 1941)</a:t>
            </a:r>
            <a:endParaRPr lang="cs-CZ" dirty="0" smtClean="0"/>
          </a:p>
          <a:p>
            <a:pPr lvl="1"/>
            <a:r>
              <a:rPr lang="cs-CZ" dirty="0" smtClean="0"/>
              <a:t>Navrhl použít vaginální bakterie produkující kyselinu mléčnou k inhibici růstu patogenních bakterií. </a:t>
            </a:r>
          </a:p>
          <a:p>
            <a:pPr lvl="1"/>
            <a:r>
              <a:rPr lang="cs-CZ" dirty="0" smtClean="0"/>
              <a:t>Tento typ „přátelských bakterií“ dostal později název probiotika</a:t>
            </a:r>
          </a:p>
          <a:p>
            <a:endParaRPr lang="cs-CZ" dirty="0" smtClean="0"/>
          </a:p>
          <a:p>
            <a:pPr lvl="1"/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r>
              <a:rPr lang="cs-CZ" dirty="0" smtClean="0"/>
              <a:t>Historie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260648"/>
            <a:ext cx="7498080" cy="598775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Formy probiotických výrobků</a:t>
            </a:r>
          </a:p>
          <a:p>
            <a:pPr lvl="1"/>
            <a:r>
              <a:rPr lang="cs-CZ" dirty="0" smtClean="0"/>
              <a:t>Zakysané mléčné výrobky (jogurty, jogurtová mléka, zákysy, kefíry)</a:t>
            </a:r>
          </a:p>
          <a:p>
            <a:pPr lvl="1"/>
            <a:r>
              <a:rPr lang="cs-CZ" dirty="0" smtClean="0"/>
              <a:t>Dětská výživa</a:t>
            </a:r>
          </a:p>
          <a:p>
            <a:pPr lvl="1"/>
            <a:r>
              <a:rPr lang="cs-CZ" dirty="0" smtClean="0"/>
              <a:t>Některé fermentované masné nebo cereální výrobky, nakládaná zelenina</a:t>
            </a:r>
          </a:p>
          <a:p>
            <a:pPr lvl="1"/>
            <a:r>
              <a:rPr lang="cs-CZ" dirty="0" smtClean="0"/>
              <a:t>Funkční potraviny</a:t>
            </a:r>
          </a:p>
          <a:p>
            <a:pPr lvl="1"/>
            <a:r>
              <a:rPr lang="cs-CZ" dirty="0" smtClean="0"/>
              <a:t>Volně prodejné preparáty obsahující lyofilizované bakterie (doplňky stravy a léčiva)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Mohou být jednosložkové nebo vícesložkové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ýchozí návrh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Výchozí návrh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Výchozí návrh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Výchozí návrh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2072</TotalTime>
  <Words>2240</Words>
  <Application>Microsoft Office PowerPoint</Application>
  <PresentationFormat>Předvádění na obrazovce (4:3)</PresentationFormat>
  <Paragraphs>400</Paragraphs>
  <Slides>55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56" baseType="lpstr">
      <vt:lpstr>Slunovrat</vt:lpstr>
      <vt:lpstr>Probiotika Aplikovaná farmakologie 2012</vt:lpstr>
      <vt:lpstr>Funkce trávicího traktu</vt:lpstr>
      <vt:lpstr>Mikroflóra GIT</vt:lpstr>
      <vt:lpstr>Snímek 4</vt:lpstr>
      <vt:lpstr>Snímek 5</vt:lpstr>
      <vt:lpstr>Faktory ovlivňující kolonizaci střev a složení mikroflóry GIT</vt:lpstr>
      <vt:lpstr>Probiotika</vt:lpstr>
      <vt:lpstr>Historie</vt:lpstr>
      <vt:lpstr>Snímek 9</vt:lpstr>
      <vt:lpstr>Snímek 10</vt:lpstr>
      <vt:lpstr>Účinná probiotika by měla:</vt:lpstr>
      <vt:lpstr>Účinná probiotika by měla:</vt:lpstr>
      <vt:lpstr>Kolonizace a působení probiotik</vt:lpstr>
      <vt:lpstr>2 strategie udržení vysokých hodnot probiotik</vt:lpstr>
      <vt:lpstr>Kolonizace probiotiky</vt:lpstr>
      <vt:lpstr>Mechanismus působení probiotik</vt:lpstr>
      <vt:lpstr>Mikroorganismy, které jsou označeny jako probiotika:</vt:lpstr>
      <vt:lpstr>Bifidobakterie</vt:lpstr>
      <vt:lpstr>Lactobacillus acidophillus</vt:lpstr>
      <vt:lpstr>Příznivé účinky probiotik na zdraví střev</vt:lpstr>
      <vt:lpstr>Účinky probiotik na zdraví</vt:lpstr>
      <vt:lpstr>Vedlejší účinky probiotik</vt:lpstr>
      <vt:lpstr>Snímek 23</vt:lpstr>
      <vt:lpstr>Potraviny s probiotickým efektem musí splňovat směrnice vytvořené WHO</vt:lpstr>
      <vt:lpstr>Kysané mléčné výrobky (KMV)</vt:lpstr>
      <vt:lpstr>KMV – historie a původ</vt:lpstr>
      <vt:lpstr>Druhy živých mikroorganismů v KMV dle vyhlášky č.77/2003 Sb.</vt:lpstr>
      <vt:lpstr>Jogurty</vt:lpstr>
      <vt:lpstr>Výroba jogurtů</vt:lpstr>
      <vt:lpstr>Jogurty – výroba klasická</vt:lpstr>
      <vt:lpstr>Výroba jogurtu - tanková</vt:lpstr>
      <vt:lpstr>Lékové formy probiotik</vt:lpstr>
      <vt:lpstr>Probiotika z potravin vs. probiotika z lékárny</vt:lpstr>
      <vt:lpstr>Hodnocení EFSA</vt:lpstr>
      <vt:lpstr>Probiotika při léčbě antibiotiky</vt:lpstr>
      <vt:lpstr>Kdy užívat probiotika při antibiotické léčbě</vt:lpstr>
      <vt:lpstr>Prebiotika</vt:lpstr>
      <vt:lpstr>Kritéria pro prebiotika:</vt:lpstr>
      <vt:lpstr>Inulin</vt:lpstr>
      <vt:lpstr>Obsah inulinu a OF v surovinách</vt:lpstr>
      <vt:lpstr>Prebiotika na trhu</vt:lpstr>
      <vt:lpstr>Synbiotika</vt:lpstr>
      <vt:lpstr>Synbiotika na trhu</vt:lpstr>
      <vt:lpstr>Vliv konzumace probiotických jogurtů a prebiotik na počet bakterií rodu Bifidobacterium ve střevě</vt:lpstr>
      <vt:lpstr>Experimentální část</vt:lpstr>
      <vt:lpstr>Snímek 46</vt:lpstr>
      <vt:lpstr>Snímek 47</vt:lpstr>
      <vt:lpstr>Časový harmonogram experimentu</vt:lpstr>
      <vt:lpstr>Zpracování vzorků</vt:lpstr>
      <vt:lpstr>Kolonie bifidobakterií po kultivaci</vt:lpstr>
      <vt:lpstr>Na základě existujících studií bylo očekáváno:</vt:lpstr>
      <vt:lpstr>Nárůsty a poklesy obsahu bifidobakterií od počáteční nulové hodnoty prvního měření dle výsledků z ANOVY</vt:lpstr>
      <vt:lpstr>Průměr absolutních hodnot ve skupinách při jednotlivých měřeních</vt:lpstr>
      <vt:lpstr>Závěr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Ivka</dc:creator>
  <cp:lastModifiedBy>Ivka</cp:lastModifiedBy>
  <cp:revision>167</cp:revision>
  <dcterms:created xsi:type="dcterms:W3CDTF">2012-04-04T12:52:16Z</dcterms:created>
  <dcterms:modified xsi:type="dcterms:W3CDTF">2012-04-24T10:39:26Z</dcterms:modified>
</cp:coreProperties>
</file>