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1"/>
  </p:sldMasterIdLst>
  <p:sldIdLst>
    <p:sldId id="257" r:id="rId2"/>
    <p:sldId id="263" r:id="rId3"/>
    <p:sldId id="264" r:id="rId4"/>
    <p:sldId id="265" r:id="rId5"/>
    <p:sldId id="258" r:id="rId6"/>
    <p:sldId id="259" r:id="rId7"/>
    <p:sldId id="260" r:id="rId8"/>
    <p:sldId id="262" r:id="rId9"/>
    <p:sldId id="267" r:id="rId10"/>
    <p:sldId id="268" r:id="rId1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1634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03" d="100"/>
          <a:sy n="103" d="100"/>
        </p:scale>
        <p:origin x="-204" y="-96"/>
      </p:cViewPr>
      <p:guideLst>
        <p:guide orient="horz" pos="4319"/>
        <p:guide pos="319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30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119BE8F-E050-4C3C-9814-D6EC8D55BDA4}" type="datetime1">
              <a:rPr lang="cs-CZ" smtClean="0"/>
              <a:pPr>
                <a:defRPr/>
              </a:pPr>
              <a:t>9.3.2012</a:t>
            </a:fld>
            <a:endParaRPr lang="cs-CZ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Vytvořil Institut biostatistiky a analýz, Masarykova univerzita </a:t>
            </a:r>
            <a:br>
              <a:rPr lang="cs-CZ" smtClean="0"/>
            </a:br>
            <a:r>
              <a:rPr lang="cs-CZ" i="1" smtClean="0"/>
              <a:t>J. Jarkovský, L. Dušek, M. Cvanová</a:t>
            </a:r>
            <a:endParaRPr lang="cs-CZ" i="1" dirty="0"/>
          </a:p>
        </p:txBody>
      </p:sp>
      <p:sp>
        <p:nvSpPr>
          <p:cNvPr id="27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6E1D8A-CBB2-4B24-B7B3-E30E3B97490E}" type="slidenum">
              <a:rPr lang="cs-CZ" smtClean="0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8CADAE">
                  <a:shade val="75000"/>
                </a:srgbClr>
              </a:solidFill>
            </a:endParaRPr>
          </a:p>
        </p:txBody>
      </p:sp>
      <p:pic>
        <p:nvPicPr>
          <p:cNvPr id="7" name="Picture 16" descr="logo-IBA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388" y="6381750"/>
            <a:ext cx="50323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1F77581-F61D-4517-972C-775A665F2C85}" type="datetime1">
              <a:rPr lang="cs-CZ" smtClean="0"/>
              <a:pPr>
                <a:defRPr/>
              </a:pPr>
              <a:t>9.3.2012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smtClean="0">
                <a:cs typeface="Arial" pitchFamily="34" charset="0"/>
              </a:rPr>
              <a:t>Vytvořil Institut biostatistiky a analýz, Masarykova univerzita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cs typeface="Arial" pitchFamily="34" charset="0"/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052ECD-D51C-402B-8D1E-D191B99D66A0}" type="slidenum">
              <a:rPr lang="cs-CZ" smtClean="0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8CADAE">
                  <a:shade val="75000"/>
                </a:srgbClr>
              </a:solidFill>
            </a:endParaRPr>
          </a:p>
        </p:txBody>
      </p:sp>
    </p:spTree>
  </p:cSld>
  <p:clrMapOvr>
    <a:masterClrMapping/>
  </p:clrMapOvr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1F77581-F61D-4517-972C-775A665F2C85}" type="datetime1">
              <a:rPr lang="cs-CZ" smtClean="0"/>
              <a:pPr>
                <a:defRPr/>
              </a:pPr>
              <a:t>9.3.2012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smtClean="0">
                <a:cs typeface="Arial" pitchFamily="34" charset="0"/>
              </a:rPr>
              <a:t>Vytvořil Institut biostatistiky a analýz, Masarykova univerzita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cs typeface="Arial" pitchFamily="34" charset="0"/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052ECD-D51C-402B-8D1E-D191B99D66A0}" type="slidenum">
              <a:rPr lang="cs-CZ" smtClean="0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8CADAE">
                  <a:shade val="75000"/>
                </a:srgbClr>
              </a:solidFill>
            </a:endParaRPr>
          </a:p>
        </p:txBody>
      </p:sp>
    </p:spTree>
  </p:cSld>
  <p:clrMapOvr>
    <a:masterClrMapping/>
  </p:clrMapOvr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3/9/2012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7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xfrm>
            <a:off x="270520" y="6446663"/>
            <a:ext cx="3581400" cy="366713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smtClean="0"/>
              <a:t>Vytvořil Institut biostatistiky a analýz, Masarykova univerzita </a:t>
            </a:r>
            <a:br>
              <a:rPr lang="cs-CZ" i="0" smtClean="0"/>
            </a:br>
            <a:r>
              <a:rPr lang="cs-CZ" smtClean="0"/>
              <a:t>J. Jarkovský, L. Dušek, M. Cvanová</a:t>
            </a:r>
          </a:p>
          <a:p>
            <a:endParaRPr lang="cs-CZ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1F77581-F61D-4517-972C-775A665F2C85}" type="datetime1">
              <a:rPr lang="cs-CZ" smtClean="0"/>
              <a:pPr>
                <a:defRPr/>
              </a:pPr>
              <a:t>9.3.2012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smtClean="0">
                <a:cs typeface="Arial" pitchFamily="34" charset="0"/>
              </a:rPr>
              <a:t>Vytvořil Institut biostatistiky a analýz, Masarykova univerzita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cs typeface="Arial" pitchFamily="34" charset="0"/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052ECD-D51C-402B-8D1E-D191B99D66A0}" type="slidenum">
              <a:rPr lang="cs-CZ" smtClean="0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8CADAE">
                  <a:shade val="75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1F77581-F61D-4517-972C-775A665F2C85}" type="datetime1">
              <a:rPr lang="cs-CZ" smtClean="0"/>
              <a:pPr>
                <a:defRPr/>
              </a:pPr>
              <a:t>9.3.2012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smtClean="0">
                <a:cs typeface="Arial" pitchFamily="34" charset="0"/>
              </a:rPr>
              <a:t>Vytvořil Institut biostatistiky a analýz, Masarykova univerzita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cs typeface="Arial" pitchFamily="34" charset="0"/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052ECD-D51C-402B-8D1E-D191B99D66A0}" type="slidenum">
              <a:rPr lang="cs-CZ" smtClean="0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8CADAE">
                  <a:shade val="75000"/>
                </a:srgbClr>
              </a:solidFill>
            </a:endParaRPr>
          </a:p>
        </p:txBody>
      </p:sp>
    </p:spTree>
  </p:cSld>
  <p:clrMapOvr>
    <a:masterClrMapping/>
  </p:clrMapOvr>
  <p:hf sldNum="0"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1F77581-F61D-4517-972C-775A665F2C85}" type="datetime1">
              <a:rPr lang="cs-CZ" smtClean="0"/>
              <a:pPr>
                <a:defRPr/>
              </a:pPr>
              <a:t>9.3.2012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smtClean="0">
                <a:cs typeface="Arial" pitchFamily="34" charset="0"/>
              </a:rPr>
              <a:t>Vytvořil Institut biostatistiky a analýz, Masarykova univerzita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cs typeface="Arial" pitchFamily="34" charset="0"/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052ECD-D51C-402B-8D1E-D191B99D66A0}" type="slidenum">
              <a:rPr lang="cs-CZ" smtClean="0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8CADAE">
                  <a:shade val="75000"/>
                </a:srgbClr>
              </a:solidFill>
            </a:endParaRPr>
          </a:p>
        </p:txBody>
      </p:sp>
    </p:spTree>
  </p:cSld>
  <p:clrMapOvr>
    <a:masterClrMapping/>
  </p:clrMapOvr>
  <p:hf sldNum="0"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8C414C-7B53-472E-BAB1-DC981D950C87}" type="datetime1">
              <a:rPr lang="cs-CZ" smtClean="0"/>
              <a:pPr>
                <a:defRPr/>
              </a:pPr>
              <a:t>9.3.2012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Vytvořil Institut biostatistiky a analýz, Masarykova univerzita </a:t>
            </a:r>
            <a:br>
              <a:rPr lang="cs-CZ" smtClean="0"/>
            </a:br>
            <a:r>
              <a:rPr lang="cs-CZ" smtClean="0"/>
              <a:t>J. Jarkovský, L. Dušek, M. Cvanová</a:t>
            </a:r>
          </a:p>
          <a:p>
            <a:pPr>
              <a:defRPr/>
            </a:pP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5840BF-48BA-43BD-9A16-632094A4B4AF}" type="slidenum">
              <a:rPr lang="cs-CZ" smtClean="0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8CADAE">
                  <a:shade val="75000"/>
                </a:srgbClr>
              </a:solidFill>
            </a:endParaRPr>
          </a:p>
        </p:txBody>
      </p:sp>
      <p:pic>
        <p:nvPicPr>
          <p:cNvPr id="6" name="Picture 16" descr="logo-IBA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388" y="6381750"/>
            <a:ext cx="50323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1F77581-F61D-4517-972C-775A665F2C85}" type="datetime1">
              <a:rPr lang="cs-CZ" smtClean="0"/>
              <a:pPr>
                <a:defRPr/>
              </a:pPr>
              <a:t>9.3.2012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smtClean="0">
                <a:cs typeface="Arial" pitchFamily="34" charset="0"/>
              </a:rPr>
              <a:t>Vytvořil Institut biostatistiky a analýz, Masarykova univerzita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cs typeface="Arial" pitchFamily="34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052ECD-D51C-402B-8D1E-D191B99D66A0}" type="slidenum">
              <a:rPr lang="cs-CZ" smtClean="0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8CADAE">
                  <a:shade val="75000"/>
                </a:srgbClr>
              </a:solidFill>
            </a:endParaRPr>
          </a:p>
        </p:txBody>
      </p:sp>
    </p:spTree>
  </p:cSld>
  <p:clrMapOvr>
    <a:masterClrMapping/>
  </p:clrMapOvr>
  <p:hf sldNum="0"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1F77581-F61D-4517-972C-775A665F2C85}" type="datetime1">
              <a:rPr lang="cs-CZ" smtClean="0"/>
              <a:pPr>
                <a:defRPr/>
              </a:pPr>
              <a:t>9.3.2012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smtClean="0">
                <a:cs typeface="Arial" pitchFamily="34" charset="0"/>
              </a:rPr>
              <a:t>Vytvořil Institut biostatistiky a analýz, Masarykova univerzita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cs typeface="Arial" pitchFamily="34" charset="0"/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052ECD-D51C-402B-8D1E-D191B99D66A0}" type="slidenum">
              <a:rPr lang="cs-CZ" smtClean="0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8CADAE">
                  <a:shade val="75000"/>
                </a:srgbClr>
              </a:solidFill>
            </a:endParaRPr>
          </a:p>
        </p:txBody>
      </p:sp>
    </p:spTree>
  </p:cSld>
  <p:clrMapOvr>
    <a:masterClrMapping/>
  </p:clrMapOvr>
  <p:hf sldNum="0"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s odříznutým a zakulaceným jedním rohem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avoúhlý trojúhelník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7571C8C-95FA-40E6-A23E-43FAEC9E1CC8}" type="datetime1">
              <a:rPr lang="cs-CZ" smtClean="0"/>
              <a:pPr>
                <a:defRPr/>
              </a:pPr>
              <a:t>9.3.2012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Vytvořil Institut biostatistiky a analýz, Masarykova univerzita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>
              <a:defRPr/>
            </a:pPr>
            <a:fld id="{8668AA4C-38FB-42CA-A2B5-1C13FFEA9B69}" type="slidenum">
              <a:rPr lang="cs-CZ" smtClean="0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10" name="Volný tvar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Volný tvar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3" name="Picture 20" descr="logo-IBA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70363" y="6453188"/>
            <a:ext cx="360362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1" descr="logomuni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03750" y="6408738"/>
            <a:ext cx="400050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Zástupný symbol pro nadpis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0" name="Zástupný symbol pro text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11F77581-F61D-4517-972C-775A665F2C85}" type="datetime1">
              <a:rPr lang="cs-CZ" smtClean="0"/>
              <a:pPr>
                <a:defRPr/>
              </a:pPr>
              <a:t>9.3.2012</a:t>
            </a:fld>
            <a:endParaRPr lang="cs-CZ"/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smtClean="0">
                <a:cs typeface="Arial" pitchFamily="34" charset="0"/>
              </a:rPr>
              <a:t>Vytvořil Institut biostatistiky a analýz, Masarykova univerzita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cs typeface="Arial" pitchFamily="34" charset="0"/>
            </a:endParaRPr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E2052ECD-D51C-402B-8D1E-D191B99D66A0}" type="slidenum">
              <a:rPr lang="cs-CZ" smtClean="0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8CADAE">
                  <a:shade val="75000"/>
                </a:srgbClr>
              </a:solidFill>
            </a:endParaRPr>
          </a:p>
        </p:txBody>
      </p:sp>
      <p:grpSp>
        <p:nvGrpSpPr>
          <p:cNvPr id="2" name="Skupina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Volný tvar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Volný tvar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  <p:pic>
        <p:nvPicPr>
          <p:cNvPr id="14" name="Picture 19" descr="logo-IBA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170363" y="6453188"/>
            <a:ext cx="360362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0" descr="logomuni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603750" y="6408738"/>
            <a:ext cx="400050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700" name="Nadpis 1"/>
          <p:cNvSpPr>
            <a:spLocks noGrp="1"/>
          </p:cNvSpPr>
          <p:nvPr>
            <p:ph type="ctrTitle"/>
          </p:nvPr>
        </p:nvSpPr>
        <p:spPr>
          <a:xfrm>
            <a:off x="683568" y="2585229"/>
            <a:ext cx="7772400" cy="1292662"/>
          </a:xfrm>
          <a:noFill/>
        </p:spPr>
        <p:txBody>
          <a:bodyPr>
            <a:spAutoFit/>
          </a:bodyPr>
          <a:lstStyle/>
          <a:p>
            <a:r>
              <a:rPr lang="cs-CZ" sz="4200" dirty="0" smtClean="0">
                <a:solidFill>
                  <a:schemeClr val="tx1"/>
                </a:solidFill>
                <a:latin typeface="Arial" pitchFamily="34" charset="0"/>
              </a:rPr>
              <a:t>III. Kontingenční tabulky</a:t>
            </a:r>
            <a:br>
              <a:rPr lang="cs-CZ" sz="4200" dirty="0" smtClean="0">
                <a:solidFill>
                  <a:schemeClr val="tx1"/>
                </a:solidFill>
                <a:latin typeface="Arial" pitchFamily="34" charset="0"/>
              </a:rPr>
            </a:br>
            <a:r>
              <a:rPr lang="cs-CZ" sz="4200" dirty="0" smtClean="0">
                <a:solidFill>
                  <a:schemeClr val="tx1"/>
                </a:solidFill>
                <a:latin typeface="Arial" pitchFamily="34" charset="0"/>
              </a:rPr>
              <a:t>v </a:t>
            </a:r>
            <a:r>
              <a:rPr lang="cs-CZ" sz="4200" dirty="0" smtClean="0">
                <a:solidFill>
                  <a:schemeClr val="tx1"/>
                </a:solidFill>
                <a:latin typeface="Arial" pitchFamily="34" charset="0"/>
              </a:rPr>
              <a:t>Excelu, 2.část</a:t>
            </a:r>
            <a:endParaRPr lang="cs-CZ" sz="4200" dirty="0" smtClean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157698" name="Zástupný symbol pro zápatí 16"/>
          <p:cNvSpPr>
            <a:spLocks noGrp="1"/>
          </p:cNvSpPr>
          <p:nvPr>
            <p:ph type="ftr" sz="quarter" idx="11"/>
          </p:nvPr>
        </p:nvSpPr>
        <p:spPr bwMode="auto">
          <a:xfrm>
            <a:off x="683568" y="6675437"/>
            <a:ext cx="33528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dirty="0"/>
              <a:t>Vytvořil Institut biostatistiky a analýz, </a:t>
            </a:r>
            <a:endParaRPr lang="cs-CZ" dirty="0" smtClean="0"/>
          </a:p>
          <a:p>
            <a:r>
              <a:rPr lang="cs-CZ" dirty="0" smtClean="0"/>
              <a:t>Masarykova </a:t>
            </a:r>
            <a:r>
              <a:rPr lang="cs-CZ" dirty="0"/>
              <a:t>univerzita </a:t>
            </a:r>
            <a:br>
              <a:rPr lang="cs-CZ" dirty="0"/>
            </a:br>
            <a:endParaRPr lang="cs-CZ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2" cstate="print"/>
          <a:srcRect l="26250" t="31080" r="13376" b="52960"/>
          <a:stretch>
            <a:fillRect/>
          </a:stretch>
        </p:blipFill>
        <p:spPr bwMode="auto">
          <a:xfrm>
            <a:off x="539552" y="5301208"/>
            <a:ext cx="8280920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dirty="0"/>
              <a:t>Kontingenční tabulky </a:t>
            </a:r>
            <a:r>
              <a:rPr lang="cs-CZ" dirty="0" smtClean="0"/>
              <a:t>– nastavení II.</a:t>
            </a:r>
            <a:endParaRPr lang="cs-CZ" dirty="0"/>
          </a:p>
        </p:txBody>
      </p:sp>
      <p:sp>
        <p:nvSpPr>
          <p:cNvPr id="140309" name="AutoShape 21"/>
          <p:cNvSpPr>
            <a:spLocks noChangeArrowheads="1"/>
          </p:cNvSpPr>
          <p:nvPr/>
        </p:nvSpPr>
        <p:spPr bwMode="auto">
          <a:xfrm rot="20667707">
            <a:off x="3568050" y="4026186"/>
            <a:ext cx="1800000" cy="216000"/>
          </a:xfrm>
          <a:prstGeom prst="rightArrow">
            <a:avLst>
              <a:gd name="adj1" fmla="val 50000"/>
              <a:gd name="adj2" fmla="val 7486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40313" name="AutoShape 25"/>
          <p:cNvSpPr>
            <a:spLocks noChangeArrowheads="1"/>
          </p:cNvSpPr>
          <p:nvPr/>
        </p:nvSpPr>
        <p:spPr bwMode="auto">
          <a:xfrm rot="8910888">
            <a:off x="7484223" y="5357096"/>
            <a:ext cx="864000" cy="216000"/>
          </a:xfrm>
          <a:prstGeom prst="rightArrow">
            <a:avLst>
              <a:gd name="adj1" fmla="val 50000"/>
              <a:gd name="adj2" fmla="val 7486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0" name="Text Box 6"/>
          <p:cNvSpPr txBox="1">
            <a:spLocks noChangeArrowheads="1"/>
          </p:cNvSpPr>
          <p:nvPr/>
        </p:nvSpPr>
        <p:spPr bwMode="auto">
          <a:xfrm>
            <a:off x="7195862" y="1465039"/>
            <a:ext cx="1768626" cy="30777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kumimoji="1" lang="cs-CZ" sz="1400" b="0" i="0" dirty="0" smtClean="0"/>
              <a:t>Microsoft Office 2007</a:t>
            </a:r>
            <a:endParaRPr kumimoji="1" lang="cs-CZ" sz="1400" b="0" i="0" dirty="0"/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3" cstate="print"/>
          <a:srcRect l="72449" t="38639" r="4459" b="18019"/>
          <a:stretch>
            <a:fillRect/>
          </a:stretch>
        </p:blipFill>
        <p:spPr bwMode="auto">
          <a:xfrm>
            <a:off x="179512" y="1412776"/>
            <a:ext cx="3167336" cy="3715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Text Box 9"/>
          <p:cNvSpPr txBox="1">
            <a:spLocks noChangeArrowheads="1"/>
          </p:cNvSpPr>
          <p:nvPr/>
        </p:nvSpPr>
        <p:spPr bwMode="auto">
          <a:xfrm>
            <a:off x="3347864" y="4777988"/>
            <a:ext cx="1152016" cy="523220"/>
          </a:xfrm>
          <a:prstGeom prst="rect">
            <a:avLst/>
          </a:prstGeom>
          <a:solidFill>
            <a:srgbClr val="D16349">
              <a:alpha val="50196"/>
            </a:srgbClr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cs-CZ" sz="1400" dirty="0" smtClean="0"/>
              <a:t>Aktualizace dat</a:t>
            </a:r>
            <a:endParaRPr lang="cs-CZ" sz="1400" dirty="0"/>
          </a:p>
        </p:txBody>
      </p:sp>
      <p:pic>
        <p:nvPicPr>
          <p:cNvPr id="29" name="Picture 4"/>
          <p:cNvPicPr>
            <a:picLocks noChangeAspect="1" noChangeArrowheads="1"/>
          </p:cNvPicPr>
          <p:nvPr/>
        </p:nvPicPr>
        <p:blipFill>
          <a:blip r:embed="rId4" cstate="print"/>
          <a:srcRect l="28350" t="56279" r="45925" b="27761"/>
          <a:stretch>
            <a:fillRect/>
          </a:stretch>
        </p:blipFill>
        <p:spPr bwMode="auto">
          <a:xfrm>
            <a:off x="2699792" y="1556792"/>
            <a:ext cx="352839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Text Box 9"/>
          <p:cNvSpPr txBox="1">
            <a:spLocks noChangeArrowheads="1"/>
          </p:cNvSpPr>
          <p:nvPr/>
        </p:nvSpPr>
        <p:spPr bwMode="auto">
          <a:xfrm>
            <a:off x="5004048" y="1196752"/>
            <a:ext cx="1728000" cy="523220"/>
          </a:xfrm>
          <a:prstGeom prst="rect">
            <a:avLst/>
          </a:prstGeom>
          <a:solidFill>
            <a:srgbClr val="D16349">
              <a:alpha val="94902"/>
            </a:srgbClr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cs-CZ" sz="1400" dirty="0" smtClean="0"/>
              <a:t>Kontingenční tabulka</a:t>
            </a:r>
            <a:endParaRPr lang="cs-CZ" sz="1400" dirty="0"/>
          </a:p>
        </p:txBody>
      </p:sp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5" cstate="print"/>
          <a:srcRect l="48824" t="44519" r="25976" b="18521"/>
          <a:stretch>
            <a:fillRect/>
          </a:stretch>
        </p:blipFill>
        <p:spPr bwMode="auto">
          <a:xfrm>
            <a:off x="5508104" y="1844824"/>
            <a:ext cx="3456384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Obdélník 29"/>
          <p:cNvSpPr/>
          <p:nvPr/>
        </p:nvSpPr>
        <p:spPr>
          <a:xfrm>
            <a:off x="5652120" y="2672944"/>
            <a:ext cx="1728192" cy="252000"/>
          </a:xfrm>
          <a:prstGeom prst="rect">
            <a:avLst/>
          </a:prstGeom>
          <a:solidFill>
            <a:schemeClr val="accent1">
              <a:alpha val="30196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Text Box 9"/>
          <p:cNvSpPr txBox="1">
            <a:spLocks noChangeArrowheads="1"/>
          </p:cNvSpPr>
          <p:nvPr/>
        </p:nvSpPr>
        <p:spPr bwMode="auto">
          <a:xfrm>
            <a:off x="7812360" y="3501008"/>
            <a:ext cx="1080120" cy="756000"/>
          </a:xfrm>
          <a:prstGeom prst="rect">
            <a:avLst/>
          </a:prstGeom>
          <a:solidFill>
            <a:srgbClr val="D16349">
              <a:alpha val="50196"/>
            </a:srgbClr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cs-CZ" sz="1400" dirty="0" smtClean="0"/>
              <a:t>Způsob sumarizace položky</a:t>
            </a:r>
            <a:endParaRPr lang="cs-CZ" sz="1400" dirty="0"/>
          </a:p>
        </p:txBody>
      </p:sp>
      <p:sp>
        <p:nvSpPr>
          <p:cNvPr id="140315" name="AutoShape 27"/>
          <p:cNvSpPr>
            <a:spLocks noChangeArrowheads="1"/>
          </p:cNvSpPr>
          <p:nvPr/>
        </p:nvSpPr>
        <p:spPr bwMode="auto">
          <a:xfrm rot="11732176">
            <a:off x="7668344" y="2963527"/>
            <a:ext cx="865187" cy="288925"/>
          </a:xfrm>
          <a:prstGeom prst="rightArrow">
            <a:avLst>
              <a:gd name="adj1" fmla="val 50000"/>
              <a:gd name="adj2" fmla="val 7486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7" name="Text Box 9"/>
          <p:cNvSpPr txBox="1">
            <a:spLocks noChangeArrowheads="1"/>
          </p:cNvSpPr>
          <p:nvPr/>
        </p:nvSpPr>
        <p:spPr bwMode="auto">
          <a:xfrm>
            <a:off x="8028384" y="4633972"/>
            <a:ext cx="936104" cy="523220"/>
          </a:xfrm>
          <a:prstGeom prst="rect">
            <a:avLst/>
          </a:prstGeom>
          <a:solidFill>
            <a:srgbClr val="D16349">
              <a:alpha val="94902"/>
            </a:srgbClr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cs-CZ" sz="1400" dirty="0" smtClean="0"/>
              <a:t>Možnosti tabulky</a:t>
            </a:r>
            <a:endParaRPr lang="cs-CZ" sz="1400" dirty="0"/>
          </a:p>
        </p:txBody>
      </p:sp>
      <p:sp>
        <p:nvSpPr>
          <p:cNvPr id="33" name="Text Box 9"/>
          <p:cNvSpPr txBox="1">
            <a:spLocks noChangeArrowheads="1"/>
          </p:cNvSpPr>
          <p:nvPr/>
        </p:nvSpPr>
        <p:spPr bwMode="auto">
          <a:xfrm>
            <a:off x="5292080" y="4777988"/>
            <a:ext cx="1296016" cy="523220"/>
          </a:xfrm>
          <a:prstGeom prst="rect">
            <a:avLst/>
          </a:prstGeom>
          <a:solidFill>
            <a:srgbClr val="D16349">
              <a:alpha val="94902"/>
            </a:srgbClr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cs-CZ" sz="1400" dirty="0" smtClean="0"/>
              <a:t>Kontingenční graf</a:t>
            </a:r>
            <a:endParaRPr lang="cs-CZ" sz="1400" dirty="0"/>
          </a:p>
        </p:txBody>
      </p:sp>
      <p:sp>
        <p:nvSpPr>
          <p:cNvPr id="32" name="AutoShape 26"/>
          <p:cNvSpPr>
            <a:spLocks noChangeArrowheads="1"/>
          </p:cNvSpPr>
          <p:nvPr/>
        </p:nvSpPr>
        <p:spPr bwMode="auto">
          <a:xfrm rot="3149393">
            <a:off x="6216908" y="5385628"/>
            <a:ext cx="864000" cy="216000"/>
          </a:xfrm>
          <a:prstGeom prst="rightArrow">
            <a:avLst>
              <a:gd name="adj1" fmla="val 50000"/>
              <a:gd name="adj2" fmla="val 7486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40314" name="AutoShape 26"/>
          <p:cNvSpPr>
            <a:spLocks noChangeArrowheads="1"/>
          </p:cNvSpPr>
          <p:nvPr/>
        </p:nvSpPr>
        <p:spPr bwMode="auto">
          <a:xfrm rot="3149393">
            <a:off x="4137236" y="5533401"/>
            <a:ext cx="792000" cy="216000"/>
          </a:xfrm>
          <a:prstGeom prst="rightArrow">
            <a:avLst>
              <a:gd name="adj1" fmla="val 50000"/>
              <a:gd name="adj2" fmla="val 7486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Ukázka kontingenční tabulky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683568" y="6492875"/>
            <a:ext cx="3352800" cy="365125"/>
          </a:xfrm>
        </p:spPr>
        <p:txBody>
          <a:bodyPr/>
          <a:lstStyle/>
          <a:p>
            <a:pPr>
              <a:defRPr/>
            </a:pPr>
            <a:r>
              <a:rPr lang="cs-CZ" dirty="0" smtClean="0"/>
              <a:t>Vytvořil Institut biostatistiky a analýz, </a:t>
            </a:r>
          </a:p>
          <a:p>
            <a:pPr>
              <a:defRPr/>
            </a:pPr>
            <a:r>
              <a:rPr lang="cs-CZ" dirty="0" smtClean="0"/>
              <a:t>Masarykova univerzita</a:t>
            </a:r>
            <a:endParaRPr lang="cs-CZ" dirty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/>
        </p:nvGraphicFramePr>
        <p:xfrm>
          <a:off x="467544" y="2924944"/>
          <a:ext cx="6264000" cy="1752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24000"/>
                <a:gridCol w="1524000"/>
                <a:gridCol w="1524000"/>
                <a:gridCol w="1692000"/>
              </a:tblGrid>
              <a:tr h="370840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Nemocný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Zdravý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Celkem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Muž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a</a:t>
                      </a:r>
                      <a:endParaRPr lang="cs-CZ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b</a:t>
                      </a:r>
                      <a:endParaRPr lang="cs-CZ" b="1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a + b</a:t>
                      </a:r>
                      <a:endParaRPr lang="cs-CZ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Žena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c</a:t>
                      </a:r>
                      <a:endParaRPr lang="cs-CZ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d</a:t>
                      </a:r>
                      <a:endParaRPr lang="cs-CZ" b="1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c + d</a:t>
                      </a:r>
                      <a:endParaRPr lang="cs-CZ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Celkem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a + c</a:t>
                      </a:r>
                      <a:endParaRPr lang="cs-CZ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b + d</a:t>
                      </a:r>
                      <a:endParaRPr lang="cs-CZ" b="1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a + b + c + d = N</a:t>
                      </a:r>
                      <a:endParaRPr lang="cs-CZ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467544" y="2564904"/>
            <a:ext cx="6264696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1095375"/>
            <a:r>
              <a:rPr lang="cs-CZ" dirty="0" smtClean="0"/>
              <a:t>Kontingenční tabulka vztahu pohlaví a onemocnění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Ukázka kontingenční tabulky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683568" y="6381328"/>
            <a:ext cx="3352800" cy="365125"/>
          </a:xfrm>
        </p:spPr>
        <p:txBody>
          <a:bodyPr/>
          <a:lstStyle/>
          <a:p>
            <a:pPr>
              <a:defRPr/>
            </a:pPr>
            <a:r>
              <a:rPr lang="cs-CZ" dirty="0" smtClean="0"/>
              <a:t>Vytvořil Institut biostatistiky a analýz, </a:t>
            </a:r>
          </a:p>
          <a:p>
            <a:pPr>
              <a:defRPr/>
            </a:pPr>
            <a:r>
              <a:rPr lang="cs-CZ" dirty="0" smtClean="0"/>
              <a:t>Masarykova univerzita </a:t>
            </a:r>
            <a:endParaRPr lang="cs-CZ" dirty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/>
        </p:nvGraphicFramePr>
        <p:xfrm>
          <a:off x="539552" y="3212976"/>
          <a:ext cx="6096000" cy="1483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370840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Nemocný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Zdravý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Celkem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Muž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49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9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58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Žena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25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5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30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Celkem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74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14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88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539552" y="2852936"/>
            <a:ext cx="6120680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1095375"/>
            <a:r>
              <a:rPr lang="cs-CZ" dirty="0" smtClean="0"/>
              <a:t>Kontingenční tabulka vztahu pohlaví a onemocnění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305800" cy="1143000"/>
          </a:xfrm>
        </p:spPr>
        <p:txBody>
          <a:bodyPr/>
          <a:lstStyle/>
          <a:p>
            <a:r>
              <a:rPr lang="cs-CZ" dirty="0" smtClean="0"/>
              <a:t>Ukázka kontingenční tabulky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/>
            </a:pPr>
            <a:r>
              <a:rPr lang="cs-CZ" dirty="0" smtClean="0"/>
              <a:t>Vytvořil Institut biostatistiky a analýz, </a:t>
            </a:r>
          </a:p>
          <a:p>
            <a:pPr algn="ctr">
              <a:defRPr/>
            </a:pPr>
            <a:r>
              <a:rPr lang="cs-CZ" dirty="0" smtClean="0"/>
              <a:t>Masarykova univerzita </a:t>
            </a:r>
            <a:endParaRPr lang="cs-CZ" dirty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/>
        </p:nvGraphicFramePr>
        <p:xfrm>
          <a:off x="539552" y="1700808"/>
          <a:ext cx="6096000" cy="1483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370840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Nemocný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Zdravý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Celkem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Muž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49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9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58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Žena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25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5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30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Celkem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74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14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88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539552" y="1340768"/>
            <a:ext cx="6048672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1095375"/>
            <a:r>
              <a:rPr lang="cs-CZ" dirty="0" smtClean="0"/>
              <a:t>Kontingenční tabulka vztahu pohlaví a onemocnění</a:t>
            </a:r>
            <a:endParaRPr lang="cs-CZ" dirty="0"/>
          </a:p>
        </p:txBody>
      </p:sp>
      <p:graphicFrame>
        <p:nvGraphicFramePr>
          <p:cNvPr id="6" name="Tabulka 5"/>
          <p:cNvGraphicFramePr>
            <a:graphicFrameLocks noGrp="1"/>
          </p:cNvGraphicFramePr>
          <p:nvPr/>
        </p:nvGraphicFramePr>
        <p:xfrm>
          <a:off x="539552" y="3789040"/>
          <a:ext cx="8280920" cy="1854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92114"/>
                <a:gridCol w="1435632"/>
                <a:gridCol w="1435632"/>
                <a:gridCol w="1435632"/>
                <a:gridCol w="1381910"/>
              </a:tblGrid>
              <a:tr h="370840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do 1</a:t>
                      </a:r>
                      <a:r>
                        <a:rPr lang="cs-CZ" baseline="0" dirty="0" smtClean="0"/>
                        <a:t> týdne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</a:t>
                      </a:r>
                      <a:r>
                        <a:rPr lang="cs-CZ" baseline="0" dirty="0" smtClean="0"/>
                        <a:t> – 2 týdny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nad 2 týdny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Celkem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Základní vzdělání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10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9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5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24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Středoškolské</a:t>
                      </a:r>
                      <a:r>
                        <a:rPr lang="cs-CZ" baseline="0" dirty="0" smtClean="0"/>
                        <a:t> vzdělání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32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18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6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56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Vysokoškolské vzdělání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4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2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2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8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Celkem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46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29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13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88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539552" y="3429000"/>
            <a:ext cx="8280920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1095375"/>
            <a:r>
              <a:rPr lang="cs-CZ" dirty="0" smtClean="0"/>
              <a:t>Hodnocení </a:t>
            </a:r>
            <a:r>
              <a:rPr lang="cs-CZ" b="1" dirty="0" smtClean="0"/>
              <a:t>nesmyslného</a:t>
            </a:r>
            <a:r>
              <a:rPr lang="cs-CZ" dirty="0" smtClean="0"/>
              <a:t> vztahu: dosažené vzdělání a doba strávená v nemocnici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/>
          <a:lstStyle/>
          <a:p>
            <a:r>
              <a:rPr lang="cs-CZ" dirty="0"/>
              <a:t>Kontingenční </a:t>
            </a:r>
            <a:r>
              <a:rPr lang="cs-CZ" dirty="0" smtClean="0"/>
              <a:t>tabulka I.</a:t>
            </a:r>
            <a:endParaRPr lang="cs-CZ" dirty="0"/>
          </a:p>
        </p:txBody>
      </p:sp>
      <p:sp>
        <p:nvSpPr>
          <p:cNvPr id="137219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457200" y="1628800"/>
            <a:ext cx="8229600" cy="46958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cs-CZ" sz="1400" dirty="0"/>
              <a:t>Umožňuje snadno vytvářet sumarizace dat ve smyslu počty hodnot, průměry, minima, maxima </a:t>
            </a:r>
            <a:r>
              <a:rPr lang="cs-CZ" sz="1400" dirty="0" smtClean="0"/>
              <a:t>atd.</a:t>
            </a:r>
            <a:br>
              <a:rPr lang="cs-CZ" sz="1400" dirty="0" smtClean="0"/>
            </a:br>
            <a:r>
              <a:rPr lang="cs-CZ" sz="1400" dirty="0" smtClean="0"/>
              <a:t>v </a:t>
            </a:r>
            <a:r>
              <a:rPr lang="cs-CZ" sz="1400" dirty="0"/>
              <a:t>kombinacích kategorií (např. počet jedinců různých druhů na různých lokalitách)</a:t>
            </a:r>
          </a:p>
          <a:p>
            <a:r>
              <a:rPr lang="cs-CZ" sz="1400" dirty="0"/>
              <a:t>Automaticky je vybrána souvislá oblast dat (</a:t>
            </a:r>
            <a:r>
              <a:rPr lang="cs-CZ" sz="1400" dirty="0" smtClean="0"/>
              <a:t>obdobně </a:t>
            </a:r>
            <a:r>
              <a:rPr lang="cs-CZ" sz="1400" dirty="0"/>
              <a:t>jako v případě automatického filtru)</a:t>
            </a:r>
          </a:p>
        </p:txBody>
      </p:sp>
      <p:graphicFrame>
        <p:nvGraphicFramePr>
          <p:cNvPr id="137220" name="Object 4"/>
          <p:cNvGraphicFramePr>
            <a:graphicFrameLocks noChangeAspect="1"/>
          </p:cNvGraphicFramePr>
          <p:nvPr/>
        </p:nvGraphicFramePr>
        <p:xfrm>
          <a:off x="684213" y="2420938"/>
          <a:ext cx="1811337" cy="2089150"/>
        </p:xfrm>
        <a:graphic>
          <a:graphicData uri="http://schemas.openxmlformats.org/presentationml/2006/ole">
            <p:oleObj spid="_x0000_s2050" name="Image" r:id="rId3" imgW="3822222" imgH="4406349" progId="">
              <p:embed/>
            </p:oleObj>
          </a:graphicData>
        </a:graphic>
      </p:graphicFrame>
      <p:pic>
        <p:nvPicPr>
          <p:cNvPr id="13722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938" y="2492375"/>
            <a:ext cx="3311525" cy="225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7222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1638" y="5232400"/>
            <a:ext cx="3790950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7223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850" y="4941888"/>
            <a:ext cx="3024188" cy="131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7224" name="Text Box 8"/>
          <p:cNvSpPr txBox="1">
            <a:spLocks noChangeArrowheads="1"/>
          </p:cNvSpPr>
          <p:nvPr/>
        </p:nvSpPr>
        <p:spPr bwMode="auto">
          <a:xfrm>
            <a:off x="7092950" y="2565400"/>
            <a:ext cx="172720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1095375"/>
            <a:r>
              <a:rPr lang="cs-CZ" sz="1400"/>
              <a:t>Zdroj dat (kromě Excelu i např. externí databáze)</a:t>
            </a:r>
          </a:p>
        </p:txBody>
      </p:sp>
      <p:sp>
        <p:nvSpPr>
          <p:cNvPr id="137225" name="AutoShape 9"/>
          <p:cNvSpPr>
            <a:spLocks noChangeArrowheads="1"/>
          </p:cNvSpPr>
          <p:nvPr/>
        </p:nvSpPr>
        <p:spPr bwMode="auto">
          <a:xfrm>
            <a:off x="2592388" y="3860800"/>
            <a:ext cx="827087" cy="325438"/>
          </a:xfrm>
          <a:prstGeom prst="rightArrow">
            <a:avLst>
              <a:gd name="adj1" fmla="val 50000"/>
              <a:gd name="adj2" fmla="val 6353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37226" name="AutoShape 10"/>
          <p:cNvSpPr>
            <a:spLocks noChangeArrowheads="1"/>
          </p:cNvSpPr>
          <p:nvPr/>
        </p:nvSpPr>
        <p:spPr bwMode="auto">
          <a:xfrm rot="10800000">
            <a:off x="6445250" y="2781300"/>
            <a:ext cx="647700" cy="325438"/>
          </a:xfrm>
          <a:prstGeom prst="rightArrow">
            <a:avLst>
              <a:gd name="adj1" fmla="val 50000"/>
              <a:gd name="adj2" fmla="val 497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37227" name="Text Box 11"/>
          <p:cNvSpPr txBox="1">
            <a:spLocks noChangeArrowheads="1"/>
          </p:cNvSpPr>
          <p:nvPr/>
        </p:nvSpPr>
        <p:spPr bwMode="auto">
          <a:xfrm>
            <a:off x="7092950" y="2565400"/>
            <a:ext cx="172720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1095375"/>
            <a:r>
              <a:rPr lang="cs-CZ" sz="1400" dirty="0"/>
              <a:t>Zdroj dat (kromě Excelu i např. externí databáze)</a:t>
            </a:r>
          </a:p>
        </p:txBody>
      </p:sp>
      <p:sp>
        <p:nvSpPr>
          <p:cNvPr id="137228" name="AutoShape 12"/>
          <p:cNvSpPr>
            <a:spLocks noChangeArrowheads="1"/>
          </p:cNvSpPr>
          <p:nvPr/>
        </p:nvSpPr>
        <p:spPr bwMode="auto">
          <a:xfrm rot="10800000">
            <a:off x="6518275" y="3716338"/>
            <a:ext cx="647700" cy="325437"/>
          </a:xfrm>
          <a:prstGeom prst="rightArrow">
            <a:avLst>
              <a:gd name="adj1" fmla="val 50000"/>
              <a:gd name="adj2" fmla="val 497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37229" name="Text Box 13"/>
          <p:cNvSpPr txBox="1">
            <a:spLocks noChangeArrowheads="1"/>
          </p:cNvSpPr>
          <p:nvPr/>
        </p:nvSpPr>
        <p:spPr bwMode="auto">
          <a:xfrm>
            <a:off x="7165975" y="3700463"/>
            <a:ext cx="1727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1095375"/>
            <a:r>
              <a:rPr lang="cs-CZ" sz="1400"/>
              <a:t>Graf nebo tabulka</a:t>
            </a:r>
          </a:p>
        </p:txBody>
      </p:sp>
      <p:sp>
        <p:nvSpPr>
          <p:cNvPr id="137230" name="AutoShape 14"/>
          <p:cNvSpPr>
            <a:spLocks noChangeArrowheads="1"/>
          </p:cNvSpPr>
          <p:nvPr/>
        </p:nvSpPr>
        <p:spPr bwMode="auto">
          <a:xfrm rot="5400000">
            <a:off x="5021262" y="4814888"/>
            <a:ext cx="360363" cy="325438"/>
          </a:xfrm>
          <a:prstGeom prst="rightArrow">
            <a:avLst>
              <a:gd name="adj1" fmla="val 50000"/>
              <a:gd name="adj2" fmla="val 2768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37231" name="Text Box 15"/>
          <p:cNvSpPr txBox="1">
            <a:spLocks noChangeArrowheads="1"/>
          </p:cNvSpPr>
          <p:nvPr/>
        </p:nvSpPr>
        <p:spPr bwMode="auto">
          <a:xfrm>
            <a:off x="6659563" y="4797425"/>
            <a:ext cx="1727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1095375"/>
            <a:r>
              <a:rPr lang="cs-CZ" sz="1400"/>
              <a:t>Zdrojová oblast dat</a:t>
            </a:r>
          </a:p>
        </p:txBody>
      </p:sp>
      <p:sp>
        <p:nvSpPr>
          <p:cNvPr id="137232" name="AutoShape 16"/>
          <p:cNvSpPr>
            <a:spLocks noChangeArrowheads="1"/>
          </p:cNvSpPr>
          <p:nvPr/>
        </p:nvSpPr>
        <p:spPr bwMode="auto">
          <a:xfrm rot="8316076">
            <a:off x="6300788" y="5229225"/>
            <a:ext cx="647700" cy="325438"/>
          </a:xfrm>
          <a:prstGeom prst="rightArrow">
            <a:avLst>
              <a:gd name="adj1" fmla="val 50000"/>
              <a:gd name="adj2" fmla="val 497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37233" name="AutoShape 17"/>
          <p:cNvSpPr>
            <a:spLocks noChangeArrowheads="1"/>
          </p:cNvSpPr>
          <p:nvPr/>
        </p:nvSpPr>
        <p:spPr bwMode="auto">
          <a:xfrm rot="10800000">
            <a:off x="3419475" y="5589588"/>
            <a:ext cx="647700" cy="325437"/>
          </a:xfrm>
          <a:prstGeom prst="rightArrow">
            <a:avLst>
              <a:gd name="adj1" fmla="val 50000"/>
              <a:gd name="adj2" fmla="val 497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37234" name="Text Box 18"/>
          <p:cNvSpPr txBox="1">
            <a:spLocks noChangeArrowheads="1"/>
          </p:cNvSpPr>
          <p:nvPr/>
        </p:nvSpPr>
        <p:spPr bwMode="auto">
          <a:xfrm>
            <a:off x="900113" y="4652963"/>
            <a:ext cx="1727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1095375"/>
            <a:r>
              <a:rPr lang="cs-CZ" sz="1400"/>
              <a:t>Umístění </a:t>
            </a:r>
          </a:p>
        </p:txBody>
      </p:sp>
      <p:sp>
        <p:nvSpPr>
          <p:cNvPr id="137235" name="AutoShape 19"/>
          <p:cNvSpPr>
            <a:spLocks noChangeArrowheads="1"/>
          </p:cNvSpPr>
          <p:nvPr/>
        </p:nvSpPr>
        <p:spPr bwMode="auto">
          <a:xfrm rot="5400000">
            <a:off x="1278732" y="4995069"/>
            <a:ext cx="431800" cy="325437"/>
          </a:xfrm>
          <a:prstGeom prst="rightArrow">
            <a:avLst>
              <a:gd name="adj1" fmla="val 50000"/>
              <a:gd name="adj2" fmla="val 3317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37236" name="Text Box 20"/>
          <p:cNvSpPr txBox="1">
            <a:spLocks noChangeArrowheads="1"/>
          </p:cNvSpPr>
          <p:nvPr/>
        </p:nvSpPr>
        <p:spPr bwMode="auto">
          <a:xfrm>
            <a:off x="1331913" y="6237288"/>
            <a:ext cx="27352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1095375"/>
            <a:r>
              <a:rPr lang="cs-CZ" sz="1400" dirty="0"/>
              <a:t>Rozvržení a vlastnosti tabulek</a:t>
            </a:r>
          </a:p>
        </p:txBody>
      </p:sp>
      <p:sp>
        <p:nvSpPr>
          <p:cNvPr id="137237" name="AutoShape 21"/>
          <p:cNvSpPr>
            <a:spLocks noChangeArrowheads="1"/>
          </p:cNvSpPr>
          <p:nvPr/>
        </p:nvSpPr>
        <p:spPr bwMode="auto">
          <a:xfrm rot="13584778">
            <a:off x="931863" y="6197600"/>
            <a:ext cx="438150" cy="215900"/>
          </a:xfrm>
          <a:prstGeom prst="rightArrow">
            <a:avLst>
              <a:gd name="adj1" fmla="val 50000"/>
              <a:gd name="adj2" fmla="val 5073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2" name="Text Box 6"/>
          <p:cNvSpPr txBox="1">
            <a:spLocks noChangeArrowheads="1"/>
          </p:cNvSpPr>
          <p:nvPr/>
        </p:nvSpPr>
        <p:spPr bwMode="auto">
          <a:xfrm>
            <a:off x="7596336" y="1916832"/>
            <a:ext cx="1363065" cy="523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kumimoji="1" lang="cs-CZ" sz="1400" b="0" i="0" dirty="0" smtClean="0"/>
              <a:t>Microsoft Office</a:t>
            </a:r>
            <a:br>
              <a:rPr kumimoji="1" lang="cs-CZ" sz="1400" b="0" i="0" dirty="0" smtClean="0"/>
            </a:br>
            <a:r>
              <a:rPr kumimoji="1" lang="cs-CZ" sz="1400" b="0" i="0" dirty="0" smtClean="0"/>
              <a:t>2003 a starší</a:t>
            </a:r>
            <a:endParaRPr kumimoji="1" lang="cs-CZ" sz="1400" b="0" i="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dirty="0"/>
              <a:t>Kontingenční tabulky </a:t>
            </a:r>
            <a:r>
              <a:rPr lang="cs-CZ" dirty="0" smtClean="0"/>
              <a:t>– rozvržení I.</a:t>
            </a:r>
            <a:endParaRPr lang="cs-CZ" dirty="0"/>
          </a:p>
        </p:txBody>
      </p:sp>
      <p:sp>
        <p:nvSpPr>
          <p:cNvPr id="138243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457200" y="1772816"/>
            <a:ext cx="8229600" cy="4551784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cs-CZ" sz="1400" dirty="0"/>
              <a:t>Nastavit rozvržení kontingenčních tabulek je možné dvěma způsoby, zde představený postup je obsažen v Excel 97,2000 i XP (speciální dialog), druhou možností je obdobná specifikace přímo v listu Excelu (2000, XP)</a:t>
            </a:r>
          </a:p>
        </p:txBody>
      </p:sp>
      <p:pic>
        <p:nvPicPr>
          <p:cNvPr id="13824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913" y="2978150"/>
            <a:ext cx="3960812" cy="251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824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1863" y="4337050"/>
            <a:ext cx="2657475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8247" name="Text Box 7"/>
          <p:cNvSpPr txBox="1">
            <a:spLocks noChangeArrowheads="1"/>
          </p:cNvSpPr>
          <p:nvPr/>
        </p:nvSpPr>
        <p:spPr bwMode="auto">
          <a:xfrm>
            <a:off x="5956300" y="3248025"/>
            <a:ext cx="264795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1400"/>
              <a:t>parametry, které je možné zobrazit (hlavičky sloupců databázové tabulky)</a:t>
            </a:r>
          </a:p>
        </p:txBody>
      </p:sp>
      <p:sp>
        <p:nvSpPr>
          <p:cNvPr id="138248" name="Text Box 8"/>
          <p:cNvSpPr txBox="1">
            <a:spLocks noChangeArrowheads="1"/>
          </p:cNvSpPr>
          <p:nvPr/>
        </p:nvSpPr>
        <p:spPr bwMode="auto">
          <a:xfrm>
            <a:off x="252413" y="2520950"/>
            <a:ext cx="46799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1400"/>
              <a:t>tzv. stránka = tabulky podle zde nastaveného kritéria</a:t>
            </a:r>
          </a:p>
        </p:txBody>
      </p:sp>
      <p:sp>
        <p:nvSpPr>
          <p:cNvPr id="138249" name="Text Box 9"/>
          <p:cNvSpPr txBox="1">
            <a:spLocks noChangeArrowheads="1"/>
          </p:cNvSpPr>
          <p:nvPr/>
        </p:nvSpPr>
        <p:spPr bwMode="auto">
          <a:xfrm>
            <a:off x="179388" y="4410075"/>
            <a:ext cx="1136650" cy="51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1400"/>
              <a:t>parametry na řádcích</a:t>
            </a:r>
          </a:p>
        </p:txBody>
      </p:sp>
      <p:sp>
        <p:nvSpPr>
          <p:cNvPr id="138251" name="Text Box 11"/>
          <p:cNvSpPr txBox="1">
            <a:spLocks noChangeArrowheads="1"/>
          </p:cNvSpPr>
          <p:nvPr/>
        </p:nvSpPr>
        <p:spPr bwMode="auto">
          <a:xfrm>
            <a:off x="4716463" y="2536825"/>
            <a:ext cx="16414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400"/>
              <a:t>parametry sloupců</a:t>
            </a:r>
          </a:p>
        </p:txBody>
      </p:sp>
      <p:sp>
        <p:nvSpPr>
          <p:cNvPr id="138252" name="Text Box 12"/>
          <p:cNvSpPr txBox="1">
            <a:spLocks noChangeArrowheads="1"/>
          </p:cNvSpPr>
          <p:nvPr/>
        </p:nvSpPr>
        <p:spPr bwMode="auto">
          <a:xfrm>
            <a:off x="2771775" y="5705475"/>
            <a:ext cx="219392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400"/>
              <a:t>parametry dat</a:t>
            </a:r>
          </a:p>
          <a:p>
            <a:r>
              <a:rPr lang="cs-CZ" sz="1400"/>
              <a:t>    a možnosti sumarizace</a:t>
            </a:r>
          </a:p>
        </p:txBody>
      </p:sp>
      <p:sp>
        <p:nvSpPr>
          <p:cNvPr id="138253" name="AutoShape 13"/>
          <p:cNvSpPr>
            <a:spLocks noChangeArrowheads="1"/>
          </p:cNvSpPr>
          <p:nvPr/>
        </p:nvSpPr>
        <p:spPr bwMode="auto">
          <a:xfrm rot="3794439">
            <a:off x="1059657" y="3275806"/>
            <a:ext cx="1225550" cy="325437"/>
          </a:xfrm>
          <a:prstGeom prst="rightArrow">
            <a:avLst>
              <a:gd name="adj1" fmla="val 50000"/>
              <a:gd name="adj2" fmla="val 9414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38254" name="AutoShape 14"/>
          <p:cNvSpPr>
            <a:spLocks noChangeArrowheads="1"/>
          </p:cNvSpPr>
          <p:nvPr/>
        </p:nvSpPr>
        <p:spPr bwMode="auto">
          <a:xfrm rot="8548961">
            <a:off x="3190875" y="3305175"/>
            <a:ext cx="1800225" cy="247650"/>
          </a:xfrm>
          <a:prstGeom prst="rightArrow">
            <a:avLst>
              <a:gd name="adj1" fmla="val 50000"/>
              <a:gd name="adj2" fmla="val 18173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38255" name="AutoShape 15"/>
          <p:cNvSpPr>
            <a:spLocks noChangeArrowheads="1"/>
          </p:cNvSpPr>
          <p:nvPr/>
        </p:nvSpPr>
        <p:spPr bwMode="auto">
          <a:xfrm>
            <a:off x="1187450" y="4516438"/>
            <a:ext cx="1152525" cy="325437"/>
          </a:xfrm>
          <a:prstGeom prst="rightArrow">
            <a:avLst>
              <a:gd name="adj1" fmla="val 50000"/>
              <a:gd name="adj2" fmla="val 8853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38256" name="AutoShape 16"/>
          <p:cNvSpPr>
            <a:spLocks noChangeArrowheads="1"/>
          </p:cNvSpPr>
          <p:nvPr/>
        </p:nvSpPr>
        <p:spPr bwMode="auto">
          <a:xfrm rot="16200000">
            <a:off x="2502694" y="4966494"/>
            <a:ext cx="1152525" cy="325437"/>
          </a:xfrm>
          <a:prstGeom prst="rightArrow">
            <a:avLst>
              <a:gd name="adj1" fmla="val 50000"/>
              <a:gd name="adj2" fmla="val 8853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38257" name="AutoShape 17"/>
          <p:cNvSpPr>
            <a:spLocks noChangeArrowheads="1"/>
          </p:cNvSpPr>
          <p:nvPr/>
        </p:nvSpPr>
        <p:spPr bwMode="auto">
          <a:xfrm>
            <a:off x="4932363" y="5884863"/>
            <a:ext cx="1152525" cy="325437"/>
          </a:xfrm>
          <a:prstGeom prst="rightArrow">
            <a:avLst>
              <a:gd name="adj1" fmla="val 50000"/>
              <a:gd name="adj2" fmla="val 8853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38258" name="AutoShape 18"/>
          <p:cNvSpPr>
            <a:spLocks noChangeArrowheads="1"/>
          </p:cNvSpPr>
          <p:nvPr/>
        </p:nvSpPr>
        <p:spPr bwMode="auto">
          <a:xfrm rot="8854210">
            <a:off x="4787900" y="3868738"/>
            <a:ext cx="1152525" cy="325437"/>
          </a:xfrm>
          <a:prstGeom prst="rightArrow">
            <a:avLst>
              <a:gd name="adj1" fmla="val 50000"/>
              <a:gd name="adj2" fmla="val 8853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38259" name="Line 19"/>
          <p:cNvSpPr>
            <a:spLocks noChangeShapeType="1"/>
          </p:cNvSpPr>
          <p:nvPr/>
        </p:nvSpPr>
        <p:spPr bwMode="auto">
          <a:xfrm flipH="1">
            <a:off x="3635375" y="4640263"/>
            <a:ext cx="57467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138260" name="Line 20"/>
          <p:cNvSpPr>
            <a:spLocks noChangeShapeType="1"/>
          </p:cNvSpPr>
          <p:nvPr/>
        </p:nvSpPr>
        <p:spPr bwMode="auto">
          <a:xfrm flipH="1">
            <a:off x="3635375" y="4856163"/>
            <a:ext cx="57467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138261" name="Line 21"/>
          <p:cNvSpPr>
            <a:spLocks noChangeShapeType="1"/>
          </p:cNvSpPr>
          <p:nvPr/>
        </p:nvSpPr>
        <p:spPr bwMode="auto">
          <a:xfrm flipH="1">
            <a:off x="3635375" y="4208463"/>
            <a:ext cx="57467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138262" name="Line 22"/>
          <p:cNvSpPr>
            <a:spLocks noChangeShapeType="1"/>
          </p:cNvSpPr>
          <p:nvPr/>
        </p:nvSpPr>
        <p:spPr bwMode="auto">
          <a:xfrm flipH="1">
            <a:off x="3635375" y="4424363"/>
            <a:ext cx="57467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21" name="Text Box 6"/>
          <p:cNvSpPr txBox="1">
            <a:spLocks noChangeArrowheads="1"/>
          </p:cNvSpPr>
          <p:nvPr/>
        </p:nvSpPr>
        <p:spPr bwMode="auto">
          <a:xfrm>
            <a:off x="7380312" y="2492896"/>
            <a:ext cx="1363065" cy="523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kumimoji="1" lang="cs-CZ" sz="1400" b="0" i="0" dirty="0" smtClean="0"/>
              <a:t>Microsoft Office</a:t>
            </a:r>
            <a:br>
              <a:rPr kumimoji="1" lang="cs-CZ" sz="1400" b="0" i="0" dirty="0" smtClean="0"/>
            </a:br>
            <a:r>
              <a:rPr kumimoji="1" lang="cs-CZ" sz="1400" b="0" i="0" dirty="0" smtClean="0"/>
              <a:t>2003 a starší</a:t>
            </a:r>
            <a:endParaRPr kumimoji="1" lang="cs-CZ" sz="1400" b="0" i="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dirty="0"/>
              <a:t>Kontingenční tabulky </a:t>
            </a:r>
            <a:r>
              <a:rPr lang="cs-CZ" dirty="0" smtClean="0"/>
              <a:t>– výsledek I.</a:t>
            </a:r>
            <a:endParaRPr lang="cs-CZ" dirty="0"/>
          </a:p>
        </p:txBody>
      </p:sp>
      <p:sp>
        <p:nvSpPr>
          <p:cNvPr id="139267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457200" y="1556792"/>
            <a:ext cx="8229600" cy="476780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cs-CZ" sz="1400" dirty="0"/>
              <a:t>Výsledkem analýzy je tabulka vynášející proti sobě hodnoty řádkových a sloupcových parametrů kontingenční tabulky (např. taxony proti lokalitám, jde o seznamy hodnot obsažených v jednotlivých sloupcích), na průsečíku je zobrazena vybraná sumární charakteristika vybraných dat (průměr, suma, počet atd.)</a:t>
            </a:r>
          </a:p>
          <a:p>
            <a:r>
              <a:rPr lang="cs-CZ" sz="1400" dirty="0"/>
              <a:t>Tabulku v této formě je možné nadále editovat co se týče formátu i obsažených dat</a:t>
            </a:r>
          </a:p>
        </p:txBody>
      </p:sp>
      <p:graphicFrame>
        <p:nvGraphicFramePr>
          <p:cNvPr id="139268" name="Object 4"/>
          <p:cNvGraphicFramePr>
            <a:graphicFrameLocks noChangeAspect="1"/>
          </p:cNvGraphicFramePr>
          <p:nvPr/>
        </p:nvGraphicFramePr>
        <p:xfrm>
          <a:off x="2339975" y="2924175"/>
          <a:ext cx="4679950" cy="3144838"/>
        </p:xfrm>
        <a:graphic>
          <a:graphicData uri="http://schemas.openxmlformats.org/presentationml/2006/ole">
            <p:oleObj spid="_x0000_s3074" name="Image" r:id="rId3" imgW="9676190" imgH="6501587" progId="">
              <p:embed/>
            </p:oleObj>
          </a:graphicData>
        </a:graphic>
      </p:graphicFrame>
      <p:sp>
        <p:nvSpPr>
          <p:cNvPr id="139269" name="Text Box 5"/>
          <p:cNvSpPr txBox="1">
            <a:spLocks noChangeArrowheads="1"/>
          </p:cNvSpPr>
          <p:nvPr/>
        </p:nvSpPr>
        <p:spPr bwMode="auto">
          <a:xfrm>
            <a:off x="2339975" y="6148388"/>
            <a:ext cx="29829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400"/>
              <a:t>Panel nástrojů kontingenční tabulky</a:t>
            </a:r>
          </a:p>
        </p:txBody>
      </p:sp>
      <p:sp>
        <p:nvSpPr>
          <p:cNvPr id="139270" name="Text Box 6"/>
          <p:cNvSpPr txBox="1">
            <a:spLocks noChangeArrowheads="1"/>
          </p:cNvSpPr>
          <p:nvPr/>
        </p:nvSpPr>
        <p:spPr bwMode="auto">
          <a:xfrm>
            <a:off x="7070725" y="4708525"/>
            <a:ext cx="21812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1400"/>
              <a:t>Seznam polí tabulky</a:t>
            </a:r>
          </a:p>
        </p:txBody>
      </p:sp>
      <p:sp>
        <p:nvSpPr>
          <p:cNvPr id="139271" name="Text Box 7"/>
          <p:cNvSpPr txBox="1">
            <a:spLocks noChangeArrowheads="1"/>
          </p:cNvSpPr>
          <p:nvPr/>
        </p:nvSpPr>
        <p:spPr bwMode="auto">
          <a:xfrm>
            <a:off x="179388" y="2995613"/>
            <a:ext cx="20478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400"/>
              <a:t>Roletky položek tabulky</a:t>
            </a:r>
          </a:p>
        </p:txBody>
      </p:sp>
      <p:sp>
        <p:nvSpPr>
          <p:cNvPr id="139272" name="Text Box 8"/>
          <p:cNvSpPr txBox="1">
            <a:spLocks noChangeArrowheads="1"/>
          </p:cNvSpPr>
          <p:nvPr/>
        </p:nvSpPr>
        <p:spPr bwMode="auto">
          <a:xfrm>
            <a:off x="179388" y="5013325"/>
            <a:ext cx="18557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1400"/>
              <a:t>Automatický souhrn</a:t>
            </a:r>
          </a:p>
        </p:txBody>
      </p:sp>
      <p:sp>
        <p:nvSpPr>
          <p:cNvPr id="139273" name="AutoShape 9"/>
          <p:cNvSpPr>
            <a:spLocks noChangeArrowheads="1"/>
          </p:cNvSpPr>
          <p:nvPr/>
        </p:nvSpPr>
        <p:spPr bwMode="auto">
          <a:xfrm>
            <a:off x="1908175" y="5041900"/>
            <a:ext cx="720725" cy="287338"/>
          </a:xfrm>
          <a:prstGeom prst="rightArrow">
            <a:avLst>
              <a:gd name="adj1" fmla="val 50000"/>
              <a:gd name="adj2" fmla="val 6270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39274" name="AutoShape 10"/>
          <p:cNvSpPr>
            <a:spLocks noChangeArrowheads="1"/>
          </p:cNvSpPr>
          <p:nvPr/>
        </p:nvSpPr>
        <p:spPr bwMode="auto">
          <a:xfrm rot="16200000">
            <a:off x="3095625" y="5768975"/>
            <a:ext cx="503238" cy="287338"/>
          </a:xfrm>
          <a:prstGeom prst="rightArrow">
            <a:avLst>
              <a:gd name="adj1" fmla="val 50000"/>
              <a:gd name="adj2" fmla="val 437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39275" name="AutoShape 11"/>
          <p:cNvSpPr>
            <a:spLocks noChangeArrowheads="1"/>
          </p:cNvSpPr>
          <p:nvPr/>
        </p:nvSpPr>
        <p:spPr bwMode="auto">
          <a:xfrm rot="10800000">
            <a:off x="6588125" y="4724400"/>
            <a:ext cx="503238" cy="287338"/>
          </a:xfrm>
          <a:prstGeom prst="rightArrow">
            <a:avLst>
              <a:gd name="adj1" fmla="val 50000"/>
              <a:gd name="adj2" fmla="val 437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39276" name="AutoShape 12"/>
          <p:cNvSpPr>
            <a:spLocks noChangeArrowheads="1"/>
          </p:cNvSpPr>
          <p:nvPr/>
        </p:nvSpPr>
        <p:spPr bwMode="auto">
          <a:xfrm rot="2189478">
            <a:off x="2173288" y="3276600"/>
            <a:ext cx="720725" cy="215900"/>
          </a:xfrm>
          <a:prstGeom prst="rightArrow">
            <a:avLst>
              <a:gd name="adj1" fmla="val 50000"/>
              <a:gd name="adj2" fmla="val 834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39277" name="AutoShape 13"/>
          <p:cNvSpPr>
            <a:spLocks noChangeArrowheads="1"/>
          </p:cNvSpPr>
          <p:nvPr/>
        </p:nvSpPr>
        <p:spPr bwMode="auto">
          <a:xfrm rot="3311418">
            <a:off x="1943100" y="3536951"/>
            <a:ext cx="720725" cy="215900"/>
          </a:xfrm>
          <a:prstGeom prst="rightArrow">
            <a:avLst>
              <a:gd name="adj1" fmla="val 50000"/>
              <a:gd name="adj2" fmla="val 834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7592358" y="2329716"/>
            <a:ext cx="1363065" cy="523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kumimoji="1" lang="cs-CZ" sz="1400" b="0" i="0" dirty="0" smtClean="0"/>
              <a:t>Microsoft Office</a:t>
            </a:r>
            <a:br>
              <a:rPr kumimoji="1" lang="cs-CZ" sz="1400" b="0" i="0" dirty="0" smtClean="0"/>
            </a:br>
            <a:r>
              <a:rPr kumimoji="1" lang="cs-CZ" sz="1400" b="0" i="0" dirty="0" smtClean="0"/>
              <a:t>2003 a starší</a:t>
            </a:r>
            <a:endParaRPr kumimoji="1" lang="cs-CZ" sz="1400" b="0" i="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 l="17325" t="38320" r="52751" b="27240"/>
          <a:stretch>
            <a:fillRect/>
          </a:stretch>
        </p:blipFill>
        <p:spPr bwMode="auto">
          <a:xfrm>
            <a:off x="3491880" y="2132856"/>
            <a:ext cx="4104456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/>
          <a:lstStyle/>
          <a:p>
            <a:r>
              <a:rPr lang="cs-CZ" dirty="0"/>
              <a:t>Kontingenční </a:t>
            </a:r>
            <a:r>
              <a:rPr lang="cs-CZ" dirty="0" smtClean="0"/>
              <a:t>tabulka II.</a:t>
            </a:r>
            <a:endParaRPr lang="cs-CZ" dirty="0"/>
          </a:p>
        </p:txBody>
      </p:sp>
      <p:sp>
        <p:nvSpPr>
          <p:cNvPr id="137224" name="Text Box 8"/>
          <p:cNvSpPr txBox="1">
            <a:spLocks noChangeArrowheads="1"/>
          </p:cNvSpPr>
          <p:nvPr/>
        </p:nvSpPr>
        <p:spPr bwMode="auto">
          <a:xfrm>
            <a:off x="7668000" y="2204864"/>
            <a:ext cx="147600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1095375"/>
            <a:r>
              <a:rPr lang="cs-CZ" sz="1400" dirty="0"/>
              <a:t>Zdroj dat (kromě Excelu i např. externí databáze)</a:t>
            </a:r>
          </a:p>
        </p:txBody>
      </p:sp>
      <p:sp>
        <p:nvSpPr>
          <p:cNvPr id="137226" name="AutoShape 10"/>
          <p:cNvSpPr>
            <a:spLocks noChangeArrowheads="1"/>
          </p:cNvSpPr>
          <p:nvPr/>
        </p:nvSpPr>
        <p:spPr bwMode="auto">
          <a:xfrm rot="10800000">
            <a:off x="6948636" y="2455490"/>
            <a:ext cx="647700" cy="325438"/>
          </a:xfrm>
          <a:prstGeom prst="rightArrow">
            <a:avLst>
              <a:gd name="adj1" fmla="val 50000"/>
              <a:gd name="adj2" fmla="val 497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37229" name="Text Box 13"/>
          <p:cNvSpPr txBox="1">
            <a:spLocks noChangeArrowheads="1"/>
          </p:cNvSpPr>
          <p:nvPr/>
        </p:nvSpPr>
        <p:spPr bwMode="auto">
          <a:xfrm>
            <a:off x="1691680" y="4005064"/>
            <a:ext cx="1727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1095375"/>
            <a:r>
              <a:rPr lang="cs-CZ" sz="1400" dirty="0"/>
              <a:t>Graf nebo tabulka</a:t>
            </a:r>
          </a:p>
        </p:txBody>
      </p:sp>
      <p:sp>
        <p:nvSpPr>
          <p:cNvPr id="137231" name="Text Box 15"/>
          <p:cNvSpPr txBox="1">
            <a:spLocks noChangeArrowheads="1"/>
          </p:cNvSpPr>
          <p:nvPr/>
        </p:nvSpPr>
        <p:spPr bwMode="auto">
          <a:xfrm>
            <a:off x="7956376" y="3212976"/>
            <a:ext cx="111561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1095375"/>
            <a:r>
              <a:rPr lang="cs-CZ" sz="1400" dirty="0"/>
              <a:t>Zdrojová oblast dat</a:t>
            </a:r>
          </a:p>
        </p:txBody>
      </p:sp>
      <p:sp>
        <p:nvSpPr>
          <p:cNvPr id="137232" name="AutoShape 16"/>
          <p:cNvSpPr>
            <a:spLocks noChangeArrowheads="1"/>
          </p:cNvSpPr>
          <p:nvPr/>
        </p:nvSpPr>
        <p:spPr bwMode="auto">
          <a:xfrm rot="11984753">
            <a:off x="7339969" y="3133135"/>
            <a:ext cx="647700" cy="288000"/>
          </a:xfrm>
          <a:prstGeom prst="rightArrow">
            <a:avLst>
              <a:gd name="adj1" fmla="val 50000"/>
              <a:gd name="adj2" fmla="val 497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37234" name="Text Box 18"/>
          <p:cNvSpPr txBox="1">
            <a:spLocks noChangeArrowheads="1"/>
          </p:cNvSpPr>
          <p:nvPr/>
        </p:nvSpPr>
        <p:spPr bwMode="auto">
          <a:xfrm>
            <a:off x="7596336" y="3700264"/>
            <a:ext cx="115212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1095375"/>
            <a:r>
              <a:rPr lang="cs-CZ" sz="1400" dirty="0" smtClean="0"/>
              <a:t>Umístění tabulky </a:t>
            </a:r>
            <a:endParaRPr lang="cs-CZ" sz="1400" dirty="0"/>
          </a:p>
        </p:txBody>
      </p:sp>
      <p:sp>
        <p:nvSpPr>
          <p:cNvPr id="23" name="Text Box 6"/>
          <p:cNvSpPr txBox="1">
            <a:spLocks noChangeArrowheads="1"/>
          </p:cNvSpPr>
          <p:nvPr/>
        </p:nvSpPr>
        <p:spPr bwMode="auto">
          <a:xfrm>
            <a:off x="7195862" y="1465039"/>
            <a:ext cx="1768626" cy="30777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kumimoji="1" lang="cs-CZ" sz="1400" b="0" i="0" dirty="0" smtClean="0"/>
              <a:t>Microsoft Office 2007</a:t>
            </a:r>
            <a:endParaRPr kumimoji="1" lang="cs-CZ" sz="1400" b="0" i="0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/>
          <a:srcRect l="12075" t="14280" r="67450" b="68080"/>
          <a:stretch>
            <a:fillRect/>
          </a:stretch>
        </p:blipFill>
        <p:spPr bwMode="auto">
          <a:xfrm>
            <a:off x="251520" y="2132856"/>
            <a:ext cx="2808312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7225" name="AutoShape 9"/>
          <p:cNvSpPr>
            <a:spLocks noChangeArrowheads="1"/>
          </p:cNvSpPr>
          <p:nvPr/>
        </p:nvSpPr>
        <p:spPr bwMode="auto">
          <a:xfrm>
            <a:off x="2411760" y="2996952"/>
            <a:ext cx="827087" cy="325438"/>
          </a:xfrm>
          <a:prstGeom prst="rightArrow">
            <a:avLst>
              <a:gd name="adj1" fmla="val 50000"/>
              <a:gd name="adj2" fmla="val 6353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7" name="Obdélník 26"/>
          <p:cNvSpPr/>
          <p:nvPr/>
        </p:nvSpPr>
        <p:spPr>
          <a:xfrm>
            <a:off x="1295712" y="2168896"/>
            <a:ext cx="684000" cy="288000"/>
          </a:xfrm>
          <a:prstGeom prst="rect">
            <a:avLst/>
          </a:prstGeom>
          <a:solidFill>
            <a:schemeClr val="accent1">
              <a:alpha val="30196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7228" name="AutoShape 12"/>
          <p:cNvSpPr>
            <a:spLocks noChangeArrowheads="1"/>
          </p:cNvSpPr>
          <p:nvPr/>
        </p:nvSpPr>
        <p:spPr bwMode="auto">
          <a:xfrm rot="13811098">
            <a:off x="1196125" y="3619226"/>
            <a:ext cx="647700" cy="325437"/>
          </a:xfrm>
          <a:prstGeom prst="rightArrow">
            <a:avLst>
              <a:gd name="adj1" fmla="val 50000"/>
              <a:gd name="adj2" fmla="val 497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8" name="AutoShape 10"/>
          <p:cNvSpPr>
            <a:spLocks noChangeArrowheads="1"/>
          </p:cNvSpPr>
          <p:nvPr/>
        </p:nvSpPr>
        <p:spPr bwMode="auto">
          <a:xfrm rot="10800000">
            <a:off x="6948636" y="3679626"/>
            <a:ext cx="647700" cy="325438"/>
          </a:xfrm>
          <a:prstGeom prst="rightArrow">
            <a:avLst>
              <a:gd name="adj1" fmla="val 50000"/>
              <a:gd name="adj2" fmla="val 497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9" name="Obdélník 28"/>
          <p:cNvSpPr/>
          <p:nvPr/>
        </p:nvSpPr>
        <p:spPr>
          <a:xfrm>
            <a:off x="5796136" y="4581160"/>
            <a:ext cx="756000" cy="252000"/>
          </a:xfrm>
          <a:prstGeom prst="rect">
            <a:avLst/>
          </a:prstGeom>
          <a:solidFill>
            <a:schemeClr val="accent1">
              <a:alpha val="30196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 cstate="print"/>
          <a:srcRect l="50924" t="32760" r="31226" b="21881"/>
          <a:stretch>
            <a:fillRect/>
          </a:stretch>
        </p:blipFill>
        <p:spPr bwMode="auto">
          <a:xfrm>
            <a:off x="6516216" y="2420888"/>
            <a:ext cx="2448272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dirty="0"/>
              <a:t>Kontingenční tabulky </a:t>
            </a:r>
            <a:r>
              <a:rPr lang="cs-CZ" dirty="0" smtClean="0"/>
              <a:t>– rozvržení II.</a:t>
            </a:r>
            <a:endParaRPr lang="cs-CZ" dirty="0"/>
          </a:p>
        </p:txBody>
      </p:sp>
      <p:sp>
        <p:nvSpPr>
          <p:cNvPr id="22" name="Text Box 6"/>
          <p:cNvSpPr txBox="1">
            <a:spLocks noChangeArrowheads="1"/>
          </p:cNvSpPr>
          <p:nvPr/>
        </p:nvSpPr>
        <p:spPr bwMode="auto">
          <a:xfrm>
            <a:off x="7195862" y="1465039"/>
            <a:ext cx="1768626" cy="30777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kumimoji="1" lang="cs-CZ" sz="1400" b="0" i="0" dirty="0" smtClean="0"/>
              <a:t>Microsoft Office 2007</a:t>
            </a:r>
            <a:endParaRPr kumimoji="1" lang="cs-CZ" sz="1400" b="0" i="0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/>
          <a:srcRect l="36749" t="29400" r="27551" b="5921"/>
          <a:stretch>
            <a:fillRect/>
          </a:stretch>
        </p:blipFill>
        <p:spPr bwMode="auto">
          <a:xfrm>
            <a:off x="179512" y="1196752"/>
            <a:ext cx="4896544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ext Box 9"/>
          <p:cNvSpPr txBox="1">
            <a:spLocks noChangeArrowheads="1"/>
          </p:cNvSpPr>
          <p:nvPr/>
        </p:nvSpPr>
        <p:spPr bwMode="auto">
          <a:xfrm>
            <a:off x="1043608" y="5842917"/>
            <a:ext cx="1152170" cy="523220"/>
          </a:xfrm>
          <a:prstGeom prst="rect">
            <a:avLst/>
          </a:prstGeom>
          <a:solidFill>
            <a:srgbClr val="D16349">
              <a:alpha val="50196"/>
            </a:srgbClr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cs-CZ" sz="1400" dirty="0"/>
              <a:t>parametry na řádcích</a:t>
            </a:r>
          </a:p>
        </p:txBody>
      </p:sp>
      <p:sp>
        <p:nvSpPr>
          <p:cNvPr id="24" name="AutoShape 15"/>
          <p:cNvSpPr>
            <a:spLocks noChangeArrowheads="1"/>
          </p:cNvSpPr>
          <p:nvPr/>
        </p:nvSpPr>
        <p:spPr bwMode="auto">
          <a:xfrm>
            <a:off x="2231840" y="5949280"/>
            <a:ext cx="900000" cy="288000"/>
          </a:xfrm>
          <a:prstGeom prst="rightArrow">
            <a:avLst>
              <a:gd name="adj1" fmla="val 50000"/>
              <a:gd name="adj2" fmla="val 8853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5" name="Text Box 12"/>
          <p:cNvSpPr txBox="1">
            <a:spLocks noChangeArrowheads="1"/>
          </p:cNvSpPr>
          <p:nvPr/>
        </p:nvSpPr>
        <p:spPr bwMode="auto">
          <a:xfrm>
            <a:off x="5364088" y="5949280"/>
            <a:ext cx="1080000" cy="514800"/>
          </a:xfrm>
          <a:prstGeom prst="rect">
            <a:avLst/>
          </a:prstGeom>
          <a:solidFill>
            <a:srgbClr val="D16349">
              <a:alpha val="50196"/>
            </a:srgbClr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cs-CZ" sz="1400" dirty="0"/>
              <a:t>parametry </a:t>
            </a:r>
            <a:r>
              <a:rPr lang="cs-CZ" sz="1400" dirty="0" smtClean="0"/>
              <a:t>dat</a:t>
            </a:r>
          </a:p>
        </p:txBody>
      </p:sp>
      <p:sp>
        <p:nvSpPr>
          <p:cNvPr id="26" name="AutoShape 16"/>
          <p:cNvSpPr>
            <a:spLocks noChangeArrowheads="1"/>
          </p:cNvSpPr>
          <p:nvPr/>
        </p:nvSpPr>
        <p:spPr bwMode="auto">
          <a:xfrm rot="10800000">
            <a:off x="4499993" y="5986715"/>
            <a:ext cx="900000" cy="288000"/>
          </a:xfrm>
          <a:prstGeom prst="rightArrow">
            <a:avLst>
              <a:gd name="adj1" fmla="val 50000"/>
              <a:gd name="adj2" fmla="val 8853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9" name="AutoShape 16"/>
          <p:cNvSpPr>
            <a:spLocks noChangeArrowheads="1"/>
          </p:cNvSpPr>
          <p:nvPr/>
        </p:nvSpPr>
        <p:spPr bwMode="auto">
          <a:xfrm rot="10800000">
            <a:off x="4499993" y="5085214"/>
            <a:ext cx="900000" cy="288000"/>
          </a:xfrm>
          <a:prstGeom prst="rightArrow">
            <a:avLst>
              <a:gd name="adj1" fmla="val 50000"/>
              <a:gd name="adj2" fmla="val 8853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30" name="Text Box 7"/>
          <p:cNvSpPr txBox="1">
            <a:spLocks noChangeArrowheads="1"/>
          </p:cNvSpPr>
          <p:nvPr/>
        </p:nvSpPr>
        <p:spPr bwMode="auto">
          <a:xfrm>
            <a:off x="5076056" y="1844824"/>
            <a:ext cx="26479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1400" dirty="0"/>
              <a:t>parametry, které je možné zobrazit </a:t>
            </a:r>
            <a:r>
              <a:rPr lang="cs-CZ" sz="1400" dirty="0" smtClean="0"/>
              <a:t>v kontingenční tabulce</a:t>
            </a:r>
            <a:endParaRPr lang="cs-CZ" sz="1400" dirty="0"/>
          </a:p>
        </p:txBody>
      </p:sp>
      <p:sp>
        <p:nvSpPr>
          <p:cNvPr id="31" name="AutoShape 18"/>
          <p:cNvSpPr>
            <a:spLocks noChangeArrowheads="1"/>
          </p:cNvSpPr>
          <p:nvPr/>
        </p:nvSpPr>
        <p:spPr bwMode="auto">
          <a:xfrm rot="10800000">
            <a:off x="4464484" y="1594228"/>
            <a:ext cx="900000" cy="288000"/>
          </a:xfrm>
          <a:prstGeom prst="rightArrow">
            <a:avLst>
              <a:gd name="adj1" fmla="val 50000"/>
              <a:gd name="adj2" fmla="val 8853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33" name="AutoShape 18"/>
          <p:cNvSpPr>
            <a:spLocks noChangeArrowheads="1"/>
          </p:cNvSpPr>
          <p:nvPr/>
        </p:nvSpPr>
        <p:spPr bwMode="auto">
          <a:xfrm rot="7658442">
            <a:off x="3398567" y="4472222"/>
            <a:ext cx="900000" cy="288000"/>
          </a:xfrm>
          <a:prstGeom prst="rightArrow">
            <a:avLst>
              <a:gd name="adj1" fmla="val 50000"/>
              <a:gd name="adj2" fmla="val 8853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34" name="Text Box 9"/>
          <p:cNvSpPr txBox="1">
            <a:spLocks noChangeArrowheads="1"/>
          </p:cNvSpPr>
          <p:nvPr/>
        </p:nvSpPr>
        <p:spPr bwMode="auto">
          <a:xfrm>
            <a:off x="4139952" y="3913311"/>
            <a:ext cx="468000" cy="307777"/>
          </a:xfrm>
          <a:prstGeom prst="rect">
            <a:avLst/>
          </a:prstGeom>
          <a:solidFill>
            <a:srgbClr val="D16349">
              <a:alpha val="50196"/>
            </a:srgbClr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1400" dirty="0" smtClean="0"/>
              <a:t>filtr</a:t>
            </a:r>
            <a:endParaRPr lang="cs-CZ" sz="1400" dirty="0"/>
          </a:p>
        </p:txBody>
      </p:sp>
      <p:sp>
        <p:nvSpPr>
          <p:cNvPr id="36" name="Obdélník 35"/>
          <p:cNvSpPr/>
          <p:nvPr/>
        </p:nvSpPr>
        <p:spPr>
          <a:xfrm>
            <a:off x="6624850" y="3176992"/>
            <a:ext cx="684000" cy="180000"/>
          </a:xfrm>
          <a:prstGeom prst="rect">
            <a:avLst/>
          </a:prstGeom>
          <a:solidFill>
            <a:schemeClr val="accent1">
              <a:alpha val="30196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7" name="Obdélník 36"/>
          <p:cNvSpPr/>
          <p:nvPr/>
        </p:nvSpPr>
        <p:spPr>
          <a:xfrm>
            <a:off x="6624304" y="3861072"/>
            <a:ext cx="684000" cy="180000"/>
          </a:xfrm>
          <a:prstGeom prst="rect">
            <a:avLst/>
          </a:prstGeom>
          <a:solidFill>
            <a:schemeClr val="accent1">
              <a:alpha val="30196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8" name="Line 9"/>
          <p:cNvSpPr>
            <a:spLocks noChangeShapeType="1"/>
          </p:cNvSpPr>
          <p:nvPr/>
        </p:nvSpPr>
        <p:spPr bwMode="auto">
          <a:xfrm flipV="1">
            <a:off x="8316416" y="4365104"/>
            <a:ext cx="360760" cy="35937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39" name="Line 9"/>
          <p:cNvSpPr>
            <a:spLocks noChangeShapeType="1"/>
          </p:cNvSpPr>
          <p:nvPr/>
        </p:nvSpPr>
        <p:spPr bwMode="auto">
          <a:xfrm flipV="1">
            <a:off x="7308850" y="5301208"/>
            <a:ext cx="360760" cy="35937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40" name="Line 9"/>
          <p:cNvSpPr>
            <a:spLocks noChangeShapeType="1"/>
          </p:cNvSpPr>
          <p:nvPr/>
        </p:nvSpPr>
        <p:spPr bwMode="auto">
          <a:xfrm flipV="1">
            <a:off x="8388424" y="5301208"/>
            <a:ext cx="360760" cy="35937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27" name="Text Box 9"/>
          <p:cNvSpPr txBox="1">
            <a:spLocks noChangeArrowheads="1"/>
          </p:cNvSpPr>
          <p:nvPr/>
        </p:nvSpPr>
        <p:spPr bwMode="auto">
          <a:xfrm>
            <a:off x="5220072" y="4725144"/>
            <a:ext cx="1187517" cy="523220"/>
          </a:xfrm>
          <a:prstGeom prst="rect">
            <a:avLst/>
          </a:prstGeom>
          <a:solidFill>
            <a:srgbClr val="D16349">
              <a:alpha val="50196"/>
            </a:srgbClr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cs-CZ" sz="1400" dirty="0"/>
              <a:t>parametry </a:t>
            </a:r>
            <a:r>
              <a:rPr lang="cs-CZ" sz="1400" dirty="0" smtClean="0"/>
              <a:t>ve sloupcích</a:t>
            </a:r>
            <a:endParaRPr lang="cs-CZ" sz="1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696</TotalTime>
  <Words>457</Words>
  <Application>Microsoft Office PowerPoint</Application>
  <PresentationFormat>Předvádění na obrazovce (4:3)</PresentationFormat>
  <Paragraphs>132</Paragraphs>
  <Slides>10</Slides>
  <Notes>0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2" baseType="lpstr">
      <vt:lpstr>Tok</vt:lpstr>
      <vt:lpstr>Image</vt:lpstr>
      <vt:lpstr>III. Kontingenční tabulky v Excelu, 2.část</vt:lpstr>
      <vt:lpstr>Ukázka kontingenční tabulky</vt:lpstr>
      <vt:lpstr>Ukázka kontingenční tabulky</vt:lpstr>
      <vt:lpstr>Ukázka kontingenční tabulky</vt:lpstr>
      <vt:lpstr>Kontingenční tabulka I.</vt:lpstr>
      <vt:lpstr>Kontingenční tabulky – rozvržení I.</vt:lpstr>
      <vt:lpstr>Kontingenční tabulky – výsledek I.</vt:lpstr>
      <vt:lpstr>Kontingenční tabulka II.</vt:lpstr>
      <vt:lpstr>Kontingenční tabulky – rozvržení II.</vt:lpstr>
      <vt:lpstr>Kontingenční tabulky – nastavení II.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IV. Kontingenční tabulky v Excelu</dc:title>
  <dc:creator>cvanova</dc:creator>
  <cp:lastModifiedBy>Zolakova</cp:lastModifiedBy>
  <cp:revision>58</cp:revision>
  <dcterms:created xsi:type="dcterms:W3CDTF">2011-03-11T09:39:40Z</dcterms:created>
  <dcterms:modified xsi:type="dcterms:W3CDTF">2012-03-09T12:38:12Z</dcterms:modified>
</cp:coreProperties>
</file>