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5" r:id="rId11"/>
    <p:sldId id="264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B90257-377A-4CF9-BFCF-9FD5B2D5A745}" type="datetimeFigureOut">
              <a:rPr lang="en-US"/>
              <a:pPr>
                <a:defRPr/>
              </a:pPr>
              <a:t>4/6/2012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4C25CC-61A9-493C-93D8-1610DE4389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F3A4517-C8C4-46A5-9066-57A9A2592925}" type="slidenum">
              <a:rPr lang="cs-CZ" sz="1200">
                <a:latin typeface="Calibri" pitchFamily="34" charset="0"/>
              </a:rPr>
              <a:pPr algn="r"/>
              <a:t>9</a:t>
            </a:fld>
            <a:endParaRPr lang="cs-CZ" sz="1200">
              <a:latin typeface="Calibri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600" y="5105400"/>
            <a:ext cx="4495800" cy="937324"/>
          </a:xfrm>
        </p:spPr>
        <p:txBody>
          <a:bodyPr>
            <a:noAutofit/>
          </a:bodyPr>
          <a:lstStyle>
            <a:lvl1pPr algn="ctr">
              <a:defRPr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5887149"/>
            <a:ext cx="4191000" cy="666051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793F30-0304-4377-BDC0-41213FB1B82B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C20CA1-CAD8-4C7E-A8CF-F0AEFCEBD2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329A6-C19B-4006-8DFE-5EC71CAB0EF4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4A13-BC53-46D2-8BAA-DE0DCB35B2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6296B-095C-4106-BEDF-E82632448B05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0B488-58C0-4576-9CEC-56EDF1E955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6BAF1-7BCD-4A74-B332-924D38301481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BA3B3-AA16-4FE4-95A5-E20D2B902A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F94674-E08F-4800-807A-B0AD18C65835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8E8538-50DD-40B6-A3BF-EB4D3E0561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5716A-B174-4A92-AED1-46A1A1BFCC99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899FE-9683-4CD2-8795-E484494103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A01FE-E3D6-4E74-8C1E-ACD474CEC22D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F36D5-A1C6-4B8C-86BC-E3CACAA678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AA311-904D-4569-A4C4-05243EE1B99A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4A48B-C8CD-4DD3-8A3C-BCE14199ED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67ACE-8A24-4AC2-AE86-4389FACD7F90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8AFA3-5EEA-4C39-9F85-359B4D649E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01E55-AE49-4D5F-AA85-F4B7FB4330E4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EBBB-2342-463A-AF7D-75F84B64B7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B1518-36A5-4B4B-A3A1-1B568BEABC7E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70E33-091C-4F3C-9EB8-19F8000A33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2C78BB-36D1-4A41-B351-A31160F046C1}" type="datetimeFigureOut">
              <a:rPr lang="cs-CZ"/>
              <a:pPr>
                <a:defRPr/>
              </a:pPr>
              <a:t>6.4.2012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7452CE-620B-4C19-8CD8-81FD373CDD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5" r:id="rId2"/>
    <p:sldLayoutId id="214748368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339975" y="5516563"/>
            <a:ext cx="6423025" cy="8382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VI. ŠTATISTICKÉ TESTOVANIE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395537" y="1989138"/>
            <a:ext cx="8136904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5604" name="Group 18"/>
          <p:cNvGrpSpPr>
            <a:grpSpLocks/>
          </p:cNvGrpSpPr>
          <p:nvPr/>
        </p:nvGrpSpPr>
        <p:grpSpPr bwMode="auto">
          <a:xfrm>
            <a:off x="467544" y="2060848"/>
            <a:ext cx="6220544" cy="863600"/>
            <a:chOff x="1185" y="1389"/>
            <a:chExt cx="4417" cy="544"/>
          </a:xfrm>
        </p:grpSpPr>
        <p:sp>
          <p:nvSpPr>
            <p:cNvPr id="25605" name="Line 19"/>
            <p:cNvSpPr>
              <a:spLocks noChangeShapeType="1"/>
            </p:cNvSpPr>
            <p:nvPr/>
          </p:nvSpPr>
          <p:spPr bwMode="auto">
            <a:xfrm>
              <a:off x="3084" y="1661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606" name="Text Box 20"/>
            <p:cNvSpPr txBox="1">
              <a:spLocks noChangeArrowheads="1"/>
            </p:cNvSpPr>
            <p:nvPr/>
          </p:nvSpPr>
          <p:spPr bwMode="auto">
            <a:xfrm>
              <a:off x="3061" y="138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b="1">
                  <a:latin typeface="Verdana" pitchFamily="34" charset="0"/>
                </a:rPr>
                <a:t>Pozorovaná hodnota – Očakávaná hodnota</a:t>
              </a:r>
            </a:p>
          </p:txBody>
        </p:sp>
        <p:sp>
          <p:nvSpPr>
            <p:cNvPr id="25607" name="Text Box 21"/>
            <p:cNvSpPr txBox="1">
              <a:spLocks noChangeArrowheads="1"/>
            </p:cNvSpPr>
            <p:nvPr/>
          </p:nvSpPr>
          <p:spPr bwMode="auto">
            <a:xfrm>
              <a:off x="3061" y="167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b="1">
                  <a:latin typeface="Verdana" pitchFamily="34" charset="0"/>
                </a:rPr>
                <a:t>Variabilita dát</a:t>
              </a:r>
            </a:p>
          </p:txBody>
        </p:sp>
        <p:sp>
          <p:nvSpPr>
            <p:cNvPr id="25608" name="Text Box 22"/>
            <p:cNvSpPr txBox="1">
              <a:spLocks noChangeArrowheads="1"/>
            </p:cNvSpPr>
            <p:nvPr/>
          </p:nvSpPr>
          <p:spPr bwMode="auto">
            <a:xfrm>
              <a:off x="1185" y="1495"/>
              <a:ext cx="2250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cs-CZ" sz="1600" b="1">
                  <a:latin typeface="Verdana" pitchFamily="34" charset="0"/>
                </a:rPr>
                <a:t>Testová štatistika =</a:t>
              </a:r>
            </a:p>
          </p:txBody>
        </p:sp>
      </p:grpSp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775"/>
          </a:xfrm>
        </p:spPr>
        <p:txBody>
          <a:bodyPr/>
          <a:lstStyle/>
          <a:p>
            <a:r>
              <a:rPr lang="sk-SK" sz="2800" smtClean="0"/>
              <a:t>ŠTATISTICKÉ TESTOVANIE</a:t>
            </a:r>
            <a:endParaRPr lang="cs-CZ" sz="2800" smtClean="0"/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395536" y="836712"/>
            <a:ext cx="8157592" cy="57610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dirty="0" err="1" smtClean="0">
                <a:solidFill>
                  <a:schemeClr val="hlink"/>
                </a:solidFill>
              </a:rPr>
              <a:t>Štatistické</a:t>
            </a:r>
            <a:r>
              <a:rPr lang="cs-CZ" dirty="0" smtClean="0">
                <a:solidFill>
                  <a:schemeClr val="hlink"/>
                </a:solidFill>
              </a:rPr>
              <a:t> </a:t>
            </a:r>
            <a:r>
              <a:rPr lang="cs-CZ" dirty="0" err="1" smtClean="0">
                <a:solidFill>
                  <a:schemeClr val="hlink"/>
                </a:solidFill>
              </a:rPr>
              <a:t>testovanie</a:t>
            </a:r>
            <a:r>
              <a:rPr lang="cs-CZ" dirty="0" smtClean="0">
                <a:solidFill>
                  <a:schemeClr val="hlink"/>
                </a:solidFill>
              </a:rPr>
              <a:t> </a:t>
            </a:r>
            <a:r>
              <a:rPr lang="cs-CZ" dirty="0" err="1" smtClean="0">
                <a:solidFill>
                  <a:schemeClr val="hlink"/>
                </a:solidFill>
              </a:rPr>
              <a:t>odpovedá</a:t>
            </a:r>
            <a:r>
              <a:rPr lang="cs-CZ" dirty="0" smtClean="0">
                <a:solidFill>
                  <a:schemeClr val="hlink"/>
                </a:solidFill>
              </a:rPr>
              <a:t> na otázku: </a:t>
            </a:r>
            <a:r>
              <a:rPr lang="cs-CZ" dirty="0" smtClean="0"/>
              <a:t>„Je pozorovaný </a:t>
            </a:r>
            <a:r>
              <a:rPr lang="cs-CZ" dirty="0" err="1" smtClean="0"/>
              <a:t>rozdiel</a:t>
            </a:r>
            <a:r>
              <a:rPr lang="cs-CZ" dirty="0" smtClean="0"/>
              <a:t> náhodný?“</a:t>
            </a:r>
          </a:p>
          <a:p>
            <a:pPr>
              <a:buFont typeface="Arial" charset="0"/>
              <a:buNone/>
            </a:pPr>
            <a:r>
              <a:rPr lang="cs-CZ" dirty="0" err="1" smtClean="0">
                <a:solidFill>
                  <a:schemeClr val="hlink"/>
                </a:solidFill>
              </a:rPr>
              <a:t>Odpoveď</a:t>
            </a:r>
            <a:r>
              <a:rPr lang="cs-CZ" dirty="0" smtClean="0">
                <a:solidFill>
                  <a:schemeClr val="hlink"/>
                </a:solidFill>
              </a:rPr>
              <a:t> na otázku </a:t>
            </a:r>
            <a:r>
              <a:rPr lang="cs-CZ" dirty="0" err="1" smtClean="0">
                <a:solidFill>
                  <a:schemeClr val="hlink"/>
                </a:solidFill>
              </a:rPr>
              <a:t>získame</a:t>
            </a:r>
            <a:r>
              <a:rPr lang="cs-CZ" dirty="0" smtClean="0">
                <a:solidFill>
                  <a:schemeClr val="hlink"/>
                </a:solidFill>
              </a:rPr>
              <a:t> </a:t>
            </a:r>
            <a:r>
              <a:rPr lang="cs-CZ" dirty="0" err="1" smtClean="0">
                <a:solidFill>
                  <a:schemeClr val="hlink"/>
                </a:solidFill>
              </a:rPr>
              <a:t>pomocou</a:t>
            </a:r>
            <a:r>
              <a:rPr lang="cs-CZ" dirty="0" smtClean="0">
                <a:solidFill>
                  <a:schemeClr val="hlink"/>
                </a:solidFill>
              </a:rPr>
              <a:t> </a:t>
            </a:r>
            <a:r>
              <a:rPr lang="cs-CZ" dirty="0" err="1" smtClean="0">
                <a:solidFill>
                  <a:schemeClr val="hlink"/>
                </a:solidFill>
              </a:rPr>
              <a:t>štatistického</a:t>
            </a:r>
            <a:r>
              <a:rPr lang="cs-CZ" dirty="0" smtClean="0">
                <a:solidFill>
                  <a:schemeClr val="hlink"/>
                </a:solidFill>
              </a:rPr>
              <a:t> modelu</a:t>
            </a:r>
          </a:p>
          <a:p>
            <a:pPr algn="r">
              <a:buFont typeface="Arial" charset="0"/>
              <a:buNone/>
            </a:pPr>
            <a:r>
              <a:rPr lang="cs-CZ" dirty="0" smtClean="0">
                <a:solidFill>
                  <a:schemeClr val="hlink"/>
                </a:solidFill>
              </a:rPr>
              <a:t> – </a:t>
            </a:r>
            <a:r>
              <a:rPr lang="cs-CZ" dirty="0" err="1" smtClean="0">
                <a:solidFill>
                  <a:schemeClr val="hlink"/>
                </a:solidFill>
              </a:rPr>
              <a:t>pomocou</a:t>
            </a:r>
            <a:r>
              <a:rPr lang="cs-CZ" dirty="0" smtClean="0">
                <a:solidFill>
                  <a:schemeClr val="hlink"/>
                </a:solidFill>
              </a:rPr>
              <a:t> </a:t>
            </a:r>
            <a:r>
              <a:rPr lang="cs-CZ" dirty="0" smtClean="0"/>
              <a:t>TESTOVEJ ŠTATISTIKY</a:t>
            </a:r>
          </a:p>
          <a:p>
            <a:pPr algn="r">
              <a:buFont typeface="Arial" charset="0"/>
              <a:buNone/>
            </a:pPr>
            <a:endParaRPr lang="sk-SK" dirty="0" smtClean="0"/>
          </a:p>
          <a:p>
            <a:pPr algn="r">
              <a:buNone/>
            </a:pPr>
            <a:r>
              <a:rPr lang="cs-CZ" sz="1400" b="1" i="0" dirty="0" smtClean="0">
                <a:latin typeface="Verdana" pitchFamily="34" charset="0"/>
              </a:rPr>
              <a:t>*    </a:t>
            </a:r>
            <a:r>
              <a:rPr lang="cs-CZ" sz="1400" b="1" i="0" dirty="0" err="1" smtClean="0">
                <a:latin typeface="Verdana" pitchFamily="34" charset="0"/>
              </a:rPr>
              <a:t>Veľkosť</a:t>
            </a:r>
            <a:r>
              <a:rPr lang="cs-CZ" sz="1400" b="1" i="0" dirty="0" smtClean="0">
                <a:latin typeface="Verdana" pitchFamily="34" charset="0"/>
              </a:rPr>
              <a:t> vzorku</a:t>
            </a:r>
          </a:p>
          <a:p>
            <a:pPr algn="r">
              <a:buFont typeface="Arial" charset="0"/>
              <a:buNone/>
            </a:pPr>
            <a:endParaRPr lang="sk-SK" dirty="0" smtClean="0"/>
          </a:p>
          <a:p>
            <a:pPr algn="r">
              <a:buFont typeface="Arial" charset="0"/>
              <a:buNone/>
            </a:pPr>
            <a:endParaRPr lang="sk-SK" dirty="0" smtClean="0"/>
          </a:p>
          <a:p>
            <a:pPr>
              <a:buFont typeface="Arial" charset="0"/>
              <a:buNone/>
            </a:pPr>
            <a:r>
              <a:rPr lang="sk-SK" dirty="0" smtClean="0"/>
              <a:t>KRITICKÝ OBOR</a:t>
            </a:r>
          </a:p>
          <a:p>
            <a:pPr algn="just">
              <a:buFont typeface="Arial" charset="0"/>
              <a:buNone/>
            </a:pPr>
            <a:r>
              <a:rPr lang="sk-SK" sz="1400" dirty="0" smtClean="0"/>
              <a:t>Množina všetkých hodnôt, ktorých môže testové kritérium nadobudnúť, sa rozpadá na obor nezamietnutia </a:t>
            </a:r>
            <a:r>
              <a:rPr lang="sk-SK" sz="1400" b="1" dirty="0" smtClean="0"/>
              <a:t>H</a:t>
            </a:r>
            <a:r>
              <a:rPr lang="sk-SK" sz="1400" baseline="-25000" dirty="0" smtClean="0"/>
              <a:t>0</a:t>
            </a:r>
            <a:r>
              <a:rPr lang="sk-SK" dirty="0" smtClean="0"/>
              <a:t> </a:t>
            </a:r>
            <a:r>
              <a:rPr lang="sk-SK" sz="1400" dirty="0" smtClean="0"/>
              <a:t>a obor zamietnutia </a:t>
            </a:r>
            <a:r>
              <a:rPr lang="sk-SK" sz="1400" b="1" dirty="0" smtClean="0"/>
              <a:t>H</a:t>
            </a:r>
            <a:r>
              <a:rPr lang="sk-SK" sz="1400" baseline="-25000" dirty="0" smtClean="0"/>
              <a:t>0 </a:t>
            </a:r>
            <a:r>
              <a:rPr lang="sk-SK" sz="1400" dirty="0" smtClean="0"/>
              <a:t>(nazýva sa tiež kritický obor). Tieto dva obory sú oddelené kritickými hodnotami (pre danú hladinu významnosti α sa dá nájsť v štatistických tabuľkách).</a:t>
            </a:r>
          </a:p>
          <a:p>
            <a:pPr algn="just">
              <a:buFont typeface="Arial" charset="0"/>
              <a:buNone/>
            </a:pPr>
            <a:r>
              <a:rPr lang="sk-SK" sz="1400" dirty="0" smtClean="0"/>
              <a:t>Ak číselná realizácia testovej štatistiky (t</a:t>
            </a:r>
            <a:r>
              <a:rPr lang="sk-SK" sz="1400" baseline="-25000" dirty="0" smtClean="0"/>
              <a:t>0</a:t>
            </a:r>
            <a:r>
              <a:rPr lang="sk-SK" sz="1400" dirty="0" smtClean="0"/>
              <a:t>) padne do kritického oboru, </a:t>
            </a:r>
          </a:p>
          <a:p>
            <a:pPr algn="just">
              <a:buFont typeface="Arial" charset="0"/>
              <a:buNone/>
            </a:pPr>
            <a:r>
              <a:rPr lang="sk-SK" sz="1400" dirty="0" smtClean="0"/>
              <a:t>potom </a:t>
            </a:r>
            <a:r>
              <a:rPr lang="sk-SK" sz="1400" b="1" dirty="0" smtClean="0"/>
              <a:t>H</a:t>
            </a:r>
            <a:r>
              <a:rPr lang="sk-SK" sz="1400" baseline="-25000" dirty="0" smtClean="0"/>
              <a:t>0</a:t>
            </a:r>
            <a:r>
              <a:rPr lang="sk-SK" sz="1400" dirty="0" smtClean="0"/>
              <a:t> zamietame na hladine významnosti α a znamená to skutočné vyvrátenie testovanej hypotézy.</a:t>
            </a:r>
          </a:p>
          <a:p>
            <a:pPr algn="just">
              <a:buFont typeface="Arial" charset="0"/>
              <a:buNone/>
            </a:pPr>
            <a:r>
              <a:rPr lang="sk-SK" sz="1400" dirty="0" smtClean="0"/>
              <a:t>Ak t</a:t>
            </a:r>
            <a:r>
              <a:rPr lang="sk-SK" sz="1400" baseline="-25000" dirty="0" smtClean="0"/>
              <a:t>0</a:t>
            </a:r>
            <a:r>
              <a:rPr lang="sk-SK" sz="1400" dirty="0" smtClean="0"/>
              <a:t> padne do oboru nezamietnutia, potom ide jedine o mlčanie, </a:t>
            </a:r>
          </a:p>
          <a:p>
            <a:pPr algn="just">
              <a:buFont typeface="Arial" charset="0"/>
              <a:buNone/>
            </a:pPr>
            <a:r>
              <a:rPr lang="sk-SK" sz="1400" dirty="0" smtClean="0"/>
              <a:t>ktoré platnosť nulovej hypotézy len pripúšťa.</a:t>
            </a:r>
          </a:p>
          <a:p>
            <a:pPr algn="just">
              <a:buFont typeface="Arial" charset="0"/>
              <a:buNone/>
            </a:pPr>
            <a:endParaRPr lang="sk-SK" sz="1400" dirty="0" smtClean="0"/>
          </a:p>
          <a:p>
            <a:pPr algn="just">
              <a:buFont typeface="Arial" charset="0"/>
              <a:buNone/>
            </a:pPr>
            <a:endParaRPr lang="sk-SK" sz="1400" dirty="0" smtClean="0"/>
          </a:p>
          <a:p>
            <a:pPr>
              <a:buFont typeface="Arial" charset="0"/>
              <a:buNone/>
            </a:pPr>
            <a:r>
              <a:rPr lang="sk-SK" dirty="0" smtClean="0"/>
              <a:t>INTERVALY SPOĽAHLIVOSTI</a:t>
            </a:r>
          </a:p>
          <a:p>
            <a:pPr>
              <a:buFont typeface="Arial" charset="0"/>
              <a:buNone/>
            </a:pPr>
            <a:r>
              <a:rPr lang="sk-SK" dirty="0" smtClean="0"/>
              <a:t>p HODNOTA</a:t>
            </a:r>
          </a:p>
        </p:txBody>
      </p:sp>
      <p:sp>
        <p:nvSpPr>
          <p:cNvPr id="25611" name="AutoShape 11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cs-CZ"/>
          </a:p>
        </p:txBody>
      </p:sp>
      <p:sp>
        <p:nvSpPr>
          <p:cNvPr id="25613" name="AutoShape 13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cs-CZ"/>
          </a:p>
        </p:txBody>
      </p:sp>
      <p:pic>
        <p:nvPicPr>
          <p:cNvPr id="25615" name="Picture 15" descr="image-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5500" y="4652963"/>
            <a:ext cx="3238500" cy="2205037"/>
          </a:xfrm>
          <a:prstGeom prst="rect">
            <a:avLst/>
          </a:prstGeom>
          <a:noFill/>
        </p:spPr>
      </p:pic>
      <p:sp>
        <p:nvSpPr>
          <p:cNvPr id="13" name="Freeform 34"/>
          <p:cNvSpPr>
            <a:spLocks/>
          </p:cNvSpPr>
          <p:nvPr/>
        </p:nvSpPr>
        <p:spPr bwMode="auto">
          <a:xfrm>
            <a:off x="6804248" y="2348880"/>
            <a:ext cx="1656184" cy="280988"/>
          </a:xfrm>
          <a:custGeom>
            <a:avLst/>
            <a:gdLst>
              <a:gd name="T0" fmla="*/ 0 w 923"/>
              <a:gd name="T1" fmla="*/ 123488677 h 177"/>
              <a:gd name="T2" fmla="*/ 85685344 w 923"/>
              <a:gd name="T3" fmla="*/ 151209642 h 177"/>
              <a:gd name="T4" fmla="*/ 191531939 w 923"/>
              <a:gd name="T5" fmla="*/ 446069288 h 177"/>
              <a:gd name="T6" fmla="*/ 191531939 w 923"/>
              <a:gd name="T7" fmla="*/ 0 h 177"/>
              <a:gd name="T8" fmla="*/ 2147483647 w 923"/>
              <a:gd name="T9" fmla="*/ 0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3"/>
              <a:gd name="T16" fmla="*/ 0 h 177"/>
              <a:gd name="T17" fmla="*/ 923 w 923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3" h="177">
                <a:moveTo>
                  <a:pt x="0" y="49"/>
                </a:moveTo>
                <a:lnTo>
                  <a:pt x="34" y="60"/>
                </a:lnTo>
                <a:lnTo>
                  <a:pt x="76" y="177"/>
                </a:lnTo>
                <a:lnTo>
                  <a:pt x="76" y="0"/>
                </a:lnTo>
                <a:lnTo>
                  <a:pt x="92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9750"/>
          </a:xfrm>
        </p:spPr>
        <p:txBody>
          <a:bodyPr/>
          <a:lstStyle/>
          <a:p>
            <a:r>
              <a:rPr lang="sk-SK" sz="2800" smtClean="0"/>
              <a:t>p-hodnota</a:t>
            </a:r>
            <a:endParaRPr lang="cs-CZ" sz="2800" smtClean="0"/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684213" y="765175"/>
            <a:ext cx="7775575" cy="4721225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sk-SK" sz="1600" smtClean="0"/>
              <a:t>Významnosť hypotézy hodnotíme podľa získanej tzv.  p-hodnoty, ktorá vyjadruje </a:t>
            </a:r>
            <a:r>
              <a:rPr lang="sk-SK" sz="1800" b="1" smtClean="0"/>
              <a:t>pravdepodobnosť, s akou číselné realizácie výberu podporujú H</a:t>
            </a:r>
            <a:r>
              <a:rPr lang="sk-SK" sz="1800" b="1" baseline="-25000" smtClean="0"/>
              <a:t>0</a:t>
            </a:r>
            <a:r>
              <a:rPr lang="sk-SK" sz="1800" b="1" smtClean="0"/>
              <a:t>, ak je pravdivá</a:t>
            </a:r>
            <a:r>
              <a:rPr lang="sk-SK" sz="1600" b="1" smtClean="0"/>
              <a:t>.</a:t>
            </a:r>
          </a:p>
          <a:p>
            <a:pPr algn="just">
              <a:buFont typeface="Arial" charset="0"/>
              <a:buNone/>
            </a:pPr>
            <a:r>
              <a:rPr lang="sk-SK" sz="1600" smtClean="0"/>
              <a:t>P-hodnotu porovnáme s α (hladina významnosti, stanovujeme ju na 0,05, tzn., že pripúšťame 5% chybu testu, teda, že zamietneme H</a:t>
            </a:r>
            <a:r>
              <a:rPr lang="sk-SK" sz="1600" baseline="-25000" smtClean="0"/>
              <a:t>0</a:t>
            </a:r>
            <a:r>
              <a:rPr lang="sk-SK" sz="1600" smtClean="0"/>
              <a:t>, aj keď v skutočnosti platí).</a:t>
            </a:r>
          </a:p>
          <a:p>
            <a:pPr algn="just">
              <a:buFont typeface="Arial" charset="0"/>
              <a:buNone/>
            </a:pPr>
            <a:r>
              <a:rPr lang="sk-SK" sz="1600" smtClean="0"/>
              <a:t>P-hodnotu získame pri testovaní hypotéz v štatistickom software.</a:t>
            </a:r>
          </a:p>
          <a:p>
            <a:pPr algn="just">
              <a:buFont typeface="Arial" charset="0"/>
              <a:buNone/>
            </a:pPr>
            <a:endParaRPr lang="sk-SK" sz="1600" smtClean="0"/>
          </a:p>
          <a:p>
            <a:pPr algn="just">
              <a:buFont typeface="Arial" charset="0"/>
              <a:buNone/>
            </a:pPr>
            <a:r>
              <a:rPr lang="sk-SK" sz="1600" smtClean="0"/>
              <a:t>Ak je p-hodnota  </a:t>
            </a:r>
            <a:r>
              <a:rPr lang="sk-SK" sz="1800" b="1" smtClean="0"/>
              <a:t>≤ α, potom  H</a:t>
            </a:r>
            <a:r>
              <a:rPr lang="sk-SK" sz="1800" b="1" baseline="-25000" smtClean="0"/>
              <a:t>0</a:t>
            </a:r>
            <a:r>
              <a:rPr lang="sk-SK" sz="1800" b="1" smtClean="0"/>
              <a:t> zamietame</a:t>
            </a:r>
            <a:r>
              <a:rPr lang="sk-SK" sz="1600" smtClean="0"/>
              <a:t> na hladine významnosti α a prijímame H</a:t>
            </a:r>
            <a:r>
              <a:rPr lang="sk-SK" sz="1600" baseline="-25000" smtClean="0"/>
              <a:t>A</a:t>
            </a:r>
            <a:r>
              <a:rPr lang="sk-SK" sz="1600" smtClean="0"/>
              <a:t>.</a:t>
            </a:r>
          </a:p>
          <a:p>
            <a:pPr algn="just">
              <a:buFont typeface="Arial" charset="0"/>
              <a:buNone/>
            </a:pPr>
            <a:r>
              <a:rPr lang="sk-SK" sz="1600" smtClean="0"/>
              <a:t>Ak je p-hodnota </a:t>
            </a:r>
            <a:r>
              <a:rPr lang="sk-SK" sz="1800" b="1" smtClean="0"/>
              <a:t>&gt; α, potom H</a:t>
            </a:r>
            <a:r>
              <a:rPr lang="sk-SK" sz="1800" b="1" baseline="-25000" smtClean="0"/>
              <a:t>0</a:t>
            </a:r>
            <a:r>
              <a:rPr lang="sk-SK" sz="1800" b="1" smtClean="0"/>
              <a:t> nezamietame</a:t>
            </a:r>
            <a:r>
              <a:rPr lang="sk-SK" sz="1600" smtClean="0"/>
              <a:t> na hladine významnosti α.</a:t>
            </a:r>
          </a:p>
          <a:p>
            <a:pPr algn="just"/>
            <a:endParaRPr lang="sk-SK" sz="1600" smtClean="0"/>
          </a:p>
          <a:p>
            <a:pPr algn="just">
              <a:buFont typeface="Arial" charset="0"/>
              <a:buNone/>
            </a:pPr>
            <a:r>
              <a:rPr lang="sk-SK" sz="1600" smtClean="0"/>
              <a:t>P-hodnota vyjadruje pravdepodobnosť za platnosti H</a:t>
            </a:r>
            <a:r>
              <a:rPr lang="sk-SK" sz="1600" baseline="-25000" smtClean="0"/>
              <a:t>0</a:t>
            </a:r>
            <a:r>
              <a:rPr lang="sk-SK" sz="1600" smtClean="0"/>
              <a:t>, s ktorou by sme získali rovnakú alebo extrémnejšiu hodnotu testovej štatistiky.</a:t>
            </a:r>
            <a:endParaRPr lang="sk-SK" smtClean="0"/>
          </a:p>
        </p:txBody>
      </p:sp>
      <p:pic>
        <p:nvPicPr>
          <p:cNvPr id="30724" name="Picture 4" descr="p-hodno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4508500"/>
            <a:ext cx="503555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979613" y="404813"/>
            <a:ext cx="6707187" cy="661987"/>
          </a:xfrm>
        </p:spPr>
        <p:txBody>
          <a:bodyPr/>
          <a:lstStyle/>
          <a:p>
            <a:pPr algn="l"/>
            <a:r>
              <a:rPr lang="cs-CZ" sz="2800" b="1" smtClean="0"/>
              <a:t>Doporučený postup pri testovaní hypotéz</a:t>
            </a:r>
            <a:r>
              <a:rPr lang="cs-CZ" sz="2800" smtClean="0"/>
              <a:t/>
            </a:r>
            <a:br>
              <a:rPr lang="cs-CZ" sz="2800" smtClean="0"/>
            </a:br>
            <a:endParaRPr lang="en-US" sz="2800" smtClean="0"/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2051050" y="1219200"/>
            <a:ext cx="6635750" cy="5233988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1800" smtClean="0"/>
              <a:t>1. </a:t>
            </a:r>
            <a:r>
              <a:rPr lang="sk-SK" sz="1800" smtClean="0"/>
              <a:t>Stanovíme </a:t>
            </a:r>
            <a:r>
              <a:rPr lang="sk-SK" sz="1800" b="1" smtClean="0"/>
              <a:t>H</a:t>
            </a:r>
            <a:r>
              <a:rPr lang="sk-SK" sz="1800" b="1" baseline="-25000" smtClean="0"/>
              <a:t>0</a:t>
            </a:r>
            <a:r>
              <a:rPr lang="sk-SK" sz="1800" smtClean="0"/>
              <a:t> a </a:t>
            </a:r>
            <a:r>
              <a:rPr lang="sk-SK" sz="1800" b="1" smtClean="0"/>
              <a:t>H</a:t>
            </a:r>
            <a:r>
              <a:rPr lang="sk-SK" sz="1800" b="1" baseline="-25000" smtClean="0"/>
              <a:t>A</a:t>
            </a:r>
            <a:r>
              <a:rPr lang="sk-SK" sz="1800" smtClean="0"/>
              <a:t>. Pritom je vhodné zvoliť ako </a:t>
            </a:r>
            <a:r>
              <a:rPr lang="sk-SK" sz="1800" b="1" smtClean="0"/>
              <a:t>H</a:t>
            </a:r>
            <a:r>
              <a:rPr lang="sk-SK" sz="1800" b="1" baseline="-25000" smtClean="0"/>
              <a:t>A</a:t>
            </a:r>
            <a:r>
              <a:rPr lang="sk-SK" sz="1800" smtClean="0"/>
              <a:t> ten predpoklad, ktorého prijatie znamená závažné opatrenie a malo by k nemu dôjsť iba s malým rizikom omylu.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z="1800" smtClean="0"/>
              <a:t>2. Zvolíme hladinu významnosti α. Spravidla volíme α = 0,05, menej často 0,1 nebo 0,01.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z="1800" smtClean="0"/>
              <a:t>3. Nájdeme vhodné testové kritérium a na základe zistených dát vypočítame jeho realizáciu.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z="1800" smtClean="0"/>
              <a:t>4.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z="1800" smtClean="0"/>
              <a:t>a) Ak testujeme pomocou kritického oboru, potom ho stanovíme. Ak realizácia t</a:t>
            </a:r>
            <a:r>
              <a:rPr lang="sk-SK" sz="1800" baseline="-25000" smtClean="0"/>
              <a:t>0</a:t>
            </a:r>
            <a:r>
              <a:rPr lang="sk-SK" sz="1800" smtClean="0"/>
              <a:t> padla do kritického oboru, </a:t>
            </a:r>
            <a:r>
              <a:rPr lang="sk-SK" sz="1800" b="1" smtClean="0"/>
              <a:t>H</a:t>
            </a:r>
            <a:r>
              <a:rPr lang="sk-SK" sz="1800" b="1" baseline="-25000" smtClean="0"/>
              <a:t>0</a:t>
            </a:r>
            <a:r>
              <a:rPr lang="sk-SK" sz="1800" smtClean="0"/>
              <a:t> zamietame na hladine významnosti α a prijímame </a:t>
            </a:r>
            <a:r>
              <a:rPr lang="sk-SK" sz="1800" b="1" smtClean="0"/>
              <a:t>H</a:t>
            </a:r>
            <a:r>
              <a:rPr lang="sk-SK" sz="1800" b="1" baseline="-25000" smtClean="0"/>
              <a:t>A</a:t>
            </a:r>
            <a:r>
              <a:rPr lang="sk-SK" sz="1800" smtClean="0"/>
              <a:t>. V opačnom prípade </a:t>
            </a:r>
            <a:r>
              <a:rPr lang="sk-SK" sz="1800" b="1" smtClean="0"/>
              <a:t>H</a:t>
            </a:r>
            <a:r>
              <a:rPr lang="sk-SK" sz="1800" b="1" baseline="-25000" smtClean="0"/>
              <a:t>0</a:t>
            </a:r>
            <a:r>
              <a:rPr lang="sk-SK" sz="1800" smtClean="0"/>
              <a:t> nezamietame na hladine významnosti α.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z="1800" smtClean="0"/>
              <a:t>b) Ak testujeme pomocou p-hodnoty, vypočítame ju a porovnáme ju s hladinou významnosti α. Ak p ≤ α, potom </a:t>
            </a:r>
            <a:r>
              <a:rPr lang="sk-SK" sz="1800" b="1" smtClean="0"/>
              <a:t>H</a:t>
            </a:r>
            <a:r>
              <a:rPr lang="sk-SK" sz="1800" b="1" baseline="-25000" smtClean="0"/>
              <a:t>0</a:t>
            </a:r>
            <a:r>
              <a:rPr lang="sk-SK" sz="1800" smtClean="0"/>
              <a:t> zamietame na hladine významnosti α a prijímame </a:t>
            </a:r>
            <a:r>
              <a:rPr lang="sk-SK" sz="1800" b="1" smtClean="0"/>
              <a:t>H</a:t>
            </a:r>
            <a:r>
              <a:rPr lang="sk-SK" sz="1800" b="1" baseline="-25000" smtClean="0"/>
              <a:t>A</a:t>
            </a:r>
            <a:r>
              <a:rPr lang="sk-SK" sz="1800" smtClean="0"/>
              <a:t>. Ak je p &gt; α, potom </a:t>
            </a:r>
            <a:r>
              <a:rPr lang="sk-SK" sz="1800" b="1" smtClean="0"/>
              <a:t>H</a:t>
            </a:r>
            <a:r>
              <a:rPr lang="sk-SK" sz="1800" b="1" baseline="-25000" smtClean="0"/>
              <a:t>0</a:t>
            </a:r>
            <a:r>
              <a:rPr lang="sk-SK" sz="1800" smtClean="0"/>
              <a:t> nezamietame na hladine významnosti α.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z="1800" smtClean="0"/>
              <a:t>5. Na základe rozhodnutí, ktoré sme učinili o </a:t>
            </a:r>
            <a:r>
              <a:rPr lang="sk-SK" sz="1800" b="1" smtClean="0"/>
              <a:t>H</a:t>
            </a:r>
            <a:r>
              <a:rPr lang="sk-SK" sz="1800" b="1" baseline="-25000" smtClean="0"/>
              <a:t>0</a:t>
            </a:r>
            <a:r>
              <a:rPr lang="sk-SK" sz="1800" smtClean="0"/>
              <a:t>, uskutočníme nejaké konkrétne opatrenia.</a:t>
            </a:r>
          </a:p>
        </p:txBody>
      </p:sp>
      <p:sp>
        <p:nvSpPr>
          <p:cNvPr id="31750" name="AutoShape 6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cs-CZ"/>
          </a:p>
        </p:txBody>
      </p:sp>
      <p:sp>
        <p:nvSpPr>
          <p:cNvPr id="31752" name="AutoShape 8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cs-CZ"/>
          </a:p>
        </p:txBody>
      </p:sp>
      <p:sp>
        <p:nvSpPr>
          <p:cNvPr id="31754" name="AutoShape 10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cs-CZ"/>
          </a:p>
        </p:txBody>
      </p:sp>
      <p:sp>
        <p:nvSpPr>
          <p:cNvPr id="31756" name="AutoShape 12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cs-CZ"/>
          </a:p>
        </p:txBody>
      </p:sp>
      <p:sp>
        <p:nvSpPr>
          <p:cNvPr id="31758" name="AutoShape 14" descr="9k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cs-CZ"/>
          </a:p>
        </p:txBody>
      </p:sp>
      <p:pic>
        <p:nvPicPr>
          <p:cNvPr id="31760" name="Picture 16" descr="manual_testing"/>
          <p:cNvPicPr>
            <a:picLocks noChangeAspect="1" noChangeArrowheads="1"/>
          </p:cNvPicPr>
          <p:nvPr/>
        </p:nvPicPr>
        <p:blipFill>
          <a:blip r:embed="rId3" cstate="print"/>
          <a:srcRect l="10945" t="13037" r="8417" b="8000"/>
          <a:stretch>
            <a:fillRect/>
          </a:stretch>
        </p:blipFill>
        <p:spPr bwMode="auto">
          <a:xfrm>
            <a:off x="0" y="0"/>
            <a:ext cx="2087563" cy="15335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sk-SK" sz="2800" smtClean="0">
                <a:solidFill>
                  <a:srgbClr val="000000"/>
                </a:solidFill>
              </a:rPr>
              <a:t>Opakovanie – normálne rozloženie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032448"/>
          </a:xfrm>
        </p:spPr>
        <p:txBody>
          <a:bodyPr/>
          <a:lstStyle/>
          <a:p>
            <a:pPr>
              <a:defRPr/>
            </a:pPr>
            <a:endParaRPr lang="cs-CZ" dirty="0" smtClean="0">
              <a:solidFill>
                <a:srgbClr val="000000"/>
              </a:solidFill>
            </a:endParaRPr>
          </a:p>
          <a:p>
            <a:pPr lvl="8" algn="r"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~</a:t>
            </a:r>
            <a:r>
              <a:rPr lang="sk-SK" sz="2800" dirty="0" smtClean="0">
                <a:solidFill>
                  <a:srgbClr val="000000"/>
                </a:solidFill>
              </a:rPr>
              <a:t>N(µ,σ</a:t>
            </a:r>
            <a:r>
              <a:rPr lang="sk-SK" sz="2800" baseline="30000" dirty="0" smtClean="0">
                <a:solidFill>
                  <a:srgbClr val="000000"/>
                </a:solidFill>
              </a:rPr>
              <a:t>2</a:t>
            </a:r>
            <a:r>
              <a:rPr lang="sk-SK" sz="2800" dirty="0" smtClean="0">
                <a:solidFill>
                  <a:srgbClr val="000000"/>
                </a:solidFill>
              </a:rPr>
              <a:t>)	</a:t>
            </a:r>
          </a:p>
          <a:p>
            <a:pPr algn="r">
              <a:buFont typeface="Arial" charset="0"/>
              <a:buNone/>
              <a:defRPr/>
            </a:pPr>
            <a:r>
              <a:rPr lang="sk-SK" dirty="0" smtClean="0">
                <a:solidFill>
                  <a:srgbClr val="000000"/>
                </a:solidFill>
              </a:rPr>
              <a:t>stredná hodnota	rozptyl</a:t>
            </a:r>
          </a:p>
          <a:p>
            <a:pPr>
              <a:buFont typeface="Arial" charset="0"/>
              <a:buNone/>
              <a:defRPr/>
            </a:pPr>
            <a:r>
              <a:rPr lang="sk-SK" dirty="0" smtClean="0">
                <a:solidFill>
                  <a:srgbClr val="000000"/>
                </a:solidFill>
              </a:rPr>
              <a:t>relatívna </a:t>
            </a:r>
            <a:r>
              <a:rPr lang="sk-SK" dirty="0" err="1" smtClean="0">
                <a:solidFill>
                  <a:srgbClr val="000000"/>
                </a:solidFill>
              </a:rPr>
              <a:t>četnosť</a:t>
            </a:r>
            <a:r>
              <a:rPr lang="sk-SK" dirty="0" smtClean="0">
                <a:solidFill>
                  <a:srgbClr val="000000"/>
                </a:solidFill>
              </a:rPr>
              <a:t> =</a:t>
            </a:r>
          </a:p>
          <a:p>
            <a:pPr>
              <a:buFont typeface="Arial" charset="0"/>
              <a:buNone/>
              <a:defRPr/>
            </a:pPr>
            <a:r>
              <a:rPr lang="sk-SK" dirty="0" err="1" smtClean="0">
                <a:solidFill>
                  <a:srgbClr val="000000"/>
                </a:solidFill>
              </a:rPr>
              <a:t>četnostná</a:t>
            </a:r>
            <a:r>
              <a:rPr lang="sk-SK" dirty="0" smtClean="0">
                <a:solidFill>
                  <a:srgbClr val="000000"/>
                </a:solidFill>
              </a:rPr>
              <a:t> hustota</a:t>
            </a:r>
          </a:p>
          <a:p>
            <a:pPr>
              <a:defRPr/>
            </a:pPr>
            <a:endParaRPr lang="sk-SK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sk-SK" dirty="0" smtClean="0">
              <a:solidFill>
                <a:srgbClr val="00000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sk-SK" dirty="0" smtClean="0">
                <a:solidFill>
                  <a:srgbClr val="000000"/>
                </a:solidFill>
              </a:rPr>
              <a:t>	triediace intervaly				rozptyl</a:t>
            </a:r>
          </a:p>
          <a:p>
            <a:pPr>
              <a:buFont typeface="Arial" charset="0"/>
              <a:buNone/>
              <a:defRPr/>
            </a:pPr>
            <a:r>
              <a:rPr lang="sk-SK" dirty="0" smtClean="0">
                <a:solidFill>
                  <a:srgbClr val="000000"/>
                </a:solidFill>
              </a:rPr>
              <a:t>					</a:t>
            </a:r>
            <a:r>
              <a:rPr lang="sk-SK" dirty="0" err="1" smtClean="0">
                <a:solidFill>
                  <a:srgbClr val="000000"/>
                </a:solidFill>
              </a:rPr>
              <a:t>priemer=medián</a:t>
            </a:r>
            <a:endParaRPr lang="sk-SK" dirty="0" smtClean="0">
              <a:solidFill>
                <a:srgbClr val="000000"/>
              </a:solidFill>
            </a:endParaRPr>
          </a:p>
          <a:p>
            <a:pPr>
              <a:buFont typeface="Arial" charset="0"/>
              <a:buNone/>
              <a:defRPr/>
            </a:pPr>
            <a:endParaRPr lang="cs-CZ" sz="1600" i="1" dirty="0" smtClean="0"/>
          </a:p>
          <a:p>
            <a:pPr>
              <a:buFont typeface="Arial" charset="0"/>
              <a:buNone/>
              <a:defRPr/>
            </a:pPr>
            <a:r>
              <a:rPr lang="cs-CZ" sz="1600" i="1" dirty="0" smtClean="0"/>
              <a:t>interval </a:t>
            </a:r>
            <a:r>
              <a:rPr lang="el-GR" sz="1600" i="1" dirty="0" smtClean="0"/>
              <a:t>μ ± 3σ </a:t>
            </a:r>
            <a:r>
              <a:rPr lang="cs-CZ" sz="1600" i="1" dirty="0" smtClean="0"/>
              <a:t>obsahuje 99,7 % populace</a:t>
            </a:r>
            <a:endParaRPr lang="sk-SK" sz="1600" i="1" dirty="0" smtClean="0">
              <a:solidFill>
                <a:srgbClr val="000000"/>
              </a:solidFill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1989138"/>
            <a:ext cx="3260725" cy="225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šipka 6"/>
          <p:cNvCxnSpPr/>
          <p:nvPr/>
        </p:nvCxnSpPr>
        <p:spPr>
          <a:xfrm flipH="1" flipV="1">
            <a:off x="4211638" y="4292600"/>
            <a:ext cx="360362" cy="431800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flipV="1">
            <a:off x="6588125" y="2420938"/>
            <a:ext cx="792163" cy="144462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flipH="1" flipV="1">
            <a:off x="7740650" y="2420938"/>
            <a:ext cx="360363" cy="2159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2916238" y="3933825"/>
            <a:ext cx="2808287" cy="142875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4211638" y="2420938"/>
            <a:ext cx="0" cy="1871662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flipV="1">
            <a:off x="2051050" y="4076700"/>
            <a:ext cx="865188" cy="360363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3851275" y="2636838"/>
            <a:ext cx="288925" cy="1296987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1" name="Přímá spojovací šipka 20"/>
          <p:cNvCxnSpPr/>
          <p:nvPr/>
        </p:nvCxnSpPr>
        <p:spPr>
          <a:xfrm>
            <a:off x="2339975" y="2997200"/>
            <a:ext cx="1584325" cy="71438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2916238" y="4149725"/>
            <a:ext cx="2808287" cy="0"/>
          </a:xfrm>
          <a:prstGeom prst="straightConnector1">
            <a:avLst/>
          </a:prstGeom>
          <a:ln w="2222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flipH="1" flipV="1">
            <a:off x="5292725" y="4149725"/>
            <a:ext cx="719138" cy="358775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936625"/>
          </a:xfrm>
        </p:spPr>
        <p:txBody>
          <a:bodyPr/>
          <a:lstStyle/>
          <a:p>
            <a:r>
              <a:rPr lang="sk-SK" sz="2400" smtClean="0">
                <a:solidFill>
                  <a:srgbClr val="000000"/>
                </a:solidFill>
              </a:rPr>
              <a:t>Normalita dát</a:t>
            </a: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979613" y="836613"/>
            <a:ext cx="6707187" cy="5688012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sk-SK" sz="1200" smtClean="0"/>
              <a:t>Pretože má normalita rozdelenia dobré vlastnosti, vďaka ktorým môžeme o skúmanom súbore vyvodzovať závery, snažíme sa pri skúmaných javoch overiť, či nepochádzajú z tohto rozloženia. Pokiaľ by sme použili štatistický test predpokladajúci normalitu dát na dáta, ktoré majú iné rozloženie, došli by sme ku skresleným výsledkom. Normalitu môžeme testovať rôznym spôsobom. </a:t>
            </a:r>
          </a:p>
          <a:p>
            <a:pPr>
              <a:buFont typeface="Arial" charset="0"/>
              <a:buNone/>
            </a:pPr>
            <a:r>
              <a:rPr lang="sk-SK" sz="1600" smtClean="0"/>
              <a:t>Shapiro-Wilksov test </a:t>
            </a:r>
          </a:p>
          <a:p>
            <a:pPr algn="just">
              <a:buFont typeface="Arial" charset="0"/>
              <a:buNone/>
            </a:pPr>
            <a:r>
              <a:rPr lang="sk-SK" sz="1400" smtClean="0"/>
              <a:t>Neparametrický test použiteľný aj pre malé rozsahy s dobrou silou testu. Pokiaľ máme teda malé N (N &lt; 50), použijeme tento test. U väčších rozsahov si môžeme test zvoliť. Pri porovnaní testov normality vidíme, že pre veľké N vychádzajú veľmi podobne. V prípade malého rozsahu výberu (malého N), pri rôznych záveroch testov, sa budeme riadiť radšej Shapiro-Wilksovým testom.</a:t>
            </a:r>
          </a:p>
          <a:p>
            <a:pPr>
              <a:buFont typeface="Arial" charset="0"/>
              <a:buNone/>
            </a:pPr>
            <a:r>
              <a:rPr lang="sk-SK" sz="1600" smtClean="0"/>
              <a:t>Kolmogorov-Smirnovov test</a:t>
            </a:r>
          </a:p>
          <a:p>
            <a:pPr algn="just">
              <a:buFont typeface="Arial" charset="0"/>
              <a:buNone/>
            </a:pPr>
            <a:r>
              <a:rPr lang="sk-SK" sz="1400" smtClean="0"/>
              <a:t>Dokáže dobre nájsť odľahlé hodnoty, ale počíta skôr so symetriou dát než priamo s normalitou. Mal by byť počítaný len v prípade, že poznáme teoretickú smerodajnú odchýlku. V praxi túto hodnotu väčšinou nepoznáme, preto používame jeho modifikáciu – Lilieforsov test.</a:t>
            </a:r>
          </a:p>
          <a:p>
            <a:pPr>
              <a:buFont typeface="Arial" charset="0"/>
              <a:buNone/>
            </a:pPr>
            <a:r>
              <a:rPr lang="sk-SK" sz="1600" smtClean="0"/>
              <a:t>Normál – pravdepodobnostný graf (N-P plot)</a:t>
            </a:r>
          </a:p>
          <a:p>
            <a:pPr algn="just">
              <a:buFont typeface="Arial" charset="0"/>
              <a:buNone/>
            </a:pPr>
            <a:r>
              <a:rPr lang="sk-SK" sz="1400" smtClean="0"/>
              <a:t>Zobrazuje odchýlky hodnôt od pravdepodobnostnej priamky. Pomocou vizuálnej metódy je možné poznať, kedy dáta vyzerajú, že pochádzajú z normálneho rozloženia.</a:t>
            </a:r>
          </a:p>
          <a:p>
            <a:pPr algn="just">
              <a:buFont typeface="Arial" charset="0"/>
              <a:buNone/>
            </a:pPr>
            <a:r>
              <a:rPr lang="sk-SK" sz="1600" smtClean="0"/>
              <a:t>Test dobrej zhody</a:t>
            </a:r>
          </a:p>
          <a:p>
            <a:pPr algn="just">
              <a:buFont typeface="Arial" charset="0"/>
              <a:buNone/>
            </a:pPr>
            <a:r>
              <a:rPr lang="sk-SK" sz="1400" smtClean="0">
                <a:sym typeface="Symbol" pitchFamily="18" charset="2"/>
              </a:rPr>
              <a:t>Test dáva dobré výsledky, ale je náročný na N, teda množstvo dát, aby bolo možné vytvoriť dostatočný počet tried hodnôt.</a:t>
            </a:r>
          </a:p>
          <a:p>
            <a:pPr algn="just">
              <a:buFont typeface="Arial" charset="0"/>
              <a:buNone/>
            </a:pPr>
            <a:endParaRPr lang="sk-SK" sz="1400" smtClean="0"/>
          </a:p>
          <a:p>
            <a:pPr algn="just">
              <a:buFont typeface="Arial" charset="0"/>
              <a:buNone/>
            </a:pPr>
            <a:r>
              <a:rPr lang="sk-SK" sz="1200" smtClean="0">
                <a:solidFill>
                  <a:srgbClr val="000000"/>
                </a:solidFill>
              </a:rPr>
              <a:t>V prípade veľkého počtu pozorovaní N&gt;30 a zamietnutí hypotézy o normalite dát (graf rozloženia sa veľmi nevychyľuje) nebude chybou analyzovať dáta ako normálne rozložené.</a:t>
            </a:r>
          </a:p>
        </p:txBody>
      </p:sp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3" cstate="print"/>
          <a:srcRect l="19490" t="22148" r="28535" b="29865"/>
          <a:stretch>
            <a:fillRect/>
          </a:stretch>
        </p:blipFill>
        <p:spPr bwMode="auto">
          <a:xfrm>
            <a:off x="107950" y="3860800"/>
            <a:ext cx="1754188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r>
              <a:rPr lang="cs-CZ" sz="2800" smtClean="0"/>
              <a:t>Parametrické vs. neparametrické testy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41465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sk-SK" smtClean="0"/>
              <a:t>PARAMETRICKÉ TESTY</a:t>
            </a:r>
          </a:p>
          <a:p>
            <a:pPr algn="just">
              <a:buFontTx/>
              <a:buChar char="•"/>
            </a:pPr>
            <a:r>
              <a:rPr lang="sk-SK" sz="1800" smtClean="0"/>
              <a:t>Majú predpoklady o rozložení vstupujúcich dát (napr. normálne rozloženie)</a:t>
            </a:r>
          </a:p>
          <a:p>
            <a:pPr algn="just">
              <a:buFontTx/>
              <a:buChar char="•"/>
            </a:pPr>
            <a:r>
              <a:rPr lang="sk-SK" sz="1800" smtClean="0"/>
              <a:t>Pri rovnakom N a dodržaní predpokladov majú vyššiu silu testu než testy neparametrické</a:t>
            </a:r>
          </a:p>
          <a:p>
            <a:pPr algn="just">
              <a:buFontTx/>
              <a:buChar char="•"/>
            </a:pPr>
            <a:r>
              <a:rPr lang="sk-SK" sz="1800" smtClean="0"/>
              <a:t>Pokiaľ nie sú dodržané predpoklady parametrických testov, potom ich sila testu prudko klesá a výsledok testu môže byť chybný a nezmyselný</a:t>
            </a:r>
          </a:p>
          <a:p>
            <a:pPr>
              <a:buFont typeface="Arial" charset="0"/>
              <a:buNone/>
            </a:pPr>
            <a:r>
              <a:rPr lang="sk-SK" smtClean="0"/>
              <a:t>NEPARAMETRICKÉ TESTY </a:t>
            </a:r>
          </a:p>
          <a:p>
            <a:pPr algn="just">
              <a:buFontTx/>
              <a:buChar char="•"/>
            </a:pPr>
            <a:r>
              <a:rPr lang="sk-SK" sz="1800" smtClean="0"/>
              <a:t>Nemajú predpoklady o rozložení vstupujúcich dát, je ich teda možné použiť aj pri asymetrickom rozložení, odľahlých hodnotách, či nedetekovateľnom rozložení</a:t>
            </a:r>
          </a:p>
          <a:p>
            <a:pPr algn="just">
              <a:buFontTx/>
              <a:buChar char="•"/>
            </a:pPr>
            <a:r>
              <a:rPr lang="sk-SK" sz="1800" smtClean="0"/>
              <a:t>Znížená sila týchto testov je spôsobená redukciou informačnej </a:t>
            </a:r>
          </a:p>
          <a:p>
            <a:pPr algn="just">
              <a:buFont typeface="Arial" charset="0"/>
              <a:buNone/>
            </a:pPr>
            <a:r>
              <a:rPr lang="sk-SK" sz="1800" smtClean="0"/>
              <a:t>	hodnoty pôvodných dát, kedy neparametrické testy nevyužívajú pôvodné hodnoty, ale najčastejšie len ich poradie</a:t>
            </a:r>
          </a:p>
          <a:p>
            <a:pPr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792162"/>
          </a:xfrm>
        </p:spPr>
        <p:txBody>
          <a:bodyPr/>
          <a:lstStyle/>
          <a:p>
            <a:r>
              <a:rPr lang="cs-CZ" sz="2800" smtClean="0"/>
              <a:t>One-sample vs. two sample testy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395288" y="908050"/>
            <a:ext cx="8229600" cy="56626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sk-SK" smtClean="0">
                <a:latin typeface="Verdana" pitchFamily="34" charset="0"/>
              </a:rPr>
              <a:t>JEDNO-VÝBEROVÉ TESTY (one-sample)</a:t>
            </a:r>
            <a:endParaRPr lang="sk-SK" smtClean="0"/>
          </a:p>
          <a:p>
            <a:pPr algn="just">
              <a:buFontTx/>
              <a:buChar char="•"/>
            </a:pPr>
            <a:r>
              <a:rPr lang="sk-SK" sz="1800" smtClean="0"/>
              <a:t>Porovnávajú jedu vzorku (one sample, jednovýberové testy) s referenčnou hodnotou (poprípade so štatistickým parametrom cieľovej populácie)</a:t>
            </a:r>
          </a:p>
          <a:p>
            <a:pPr algn="just">
              <a:buFontTx/>
              <a:buChar char="•"/>
            </a:pPr>
            <a:r>
              <a:rPr lang="sk-SK" sz="1800" smtClean="0"/>
              <a:t>V teste je teda porovnávané rozloženie hodnôt (vzorka) s jediným číslom (referenčná hodnota, hodnota cieľovej populácie)</a:t>
            </a:r>
          </a:p>
          <a:p>
            <a:pPr algn="just">
              <a:buFontTx/>
              <a:buChar char="•"/>
            </a:pPr>
            <a:r>
              <a:rPr lang="sk-SK" sz="1800" smtClean="0"/>
              <a:t>Otázka položená v teste môže byť vztiahnutá k priemeru, rozptylu, podielu hodnôt aj ďalším štatistickým parametrom popisujúcim vzorku</a:t>
            </a:r>
          </a:p>
          <a:p>
            <a:pPr>
              <a:buFont typeface="Arial" charset="0"/>
              <a:buNone/>
            </a:pPr>
            <a:r>
              <a:rPr lang="sk-SK" smtClean="0">
                <a:latin typeface="Verdana" pitchFamily="34" charset="0"/>
              </a:rPr>
              <a:t>DVOJ-VÝBEROVÉ TESTY (two-sample)</a:t>
            </a:r>
          </a:p>
          <a:p>
            <a:pPr algn="just">
              <a:buFontTx/>
              <a:buChar char="•"/>
            </a:pPr>
            <a:r>
              <a:rPr lang="sk-SK" sz="1800" smtClean="0"/>
              <a:t>Porovnávajú navzájom dva vzorky (two sample, dvojvýberové testy)</a:t>
            </a:r>
          </a:p>
          <a:p>
            <a:pPr algn="just">
              <a:buFontTx/>
              <a:buChar char="•"/>
            </a:pPr>
            <a:r>
              <a:rPr lang="sk-SK" sz="1800" smtClean="0"/>
              <a:t>V teste sú porovnávané dve rozloženia hodnôt</a:t>
            </a:r>
          </a:p>
          <a:p>
            <a:pPr algn="just">
              <a:buFontTx/>
              <a:buChar char="•"/>
            </a:pPr>
            <a:r>
              <a:rPr lang="sk-SK" sz="1800" smtClean="0"/>
              <a:t>Otázka položená v teste môže byť opäť vztiahnutá k priemeru, rozptylu, podielu hodnôt aj ďalším štatistickým parametrom popisujúcim vzorku</a:t>
            </a:r>
          </a:p>
          <a:p>
            <a:pPr algn="just">
              <a:buFontTx/>
              <a:buChar char="•"/>
            </a:pPr>
            <a:r>
              <a:rPr lang="sk-SK" sz="1800" smtClean="0"/>
              <a:t>Okrem testov pre dve skupiny hodnôt existujú samozrejme </a:t>
            </a:r>
          </a:p>
          <a:p>
            <a:pPr algn="just">
              <a:buFont typeface="Arial" charset="0"/>
              <a:buNone/>
            </a:pPr>
            <a:r>
              <a:rPr lang="sk-SK" sz="1800" smtClean="0"/>
              <a:t>	i testy pre viac skupín dát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865187"/>
          </a:xfrm>
        </p:spPr>
        <p:txBody>
          <a:bodyPr/>
          <a:lstStyle/>
          <a:p>
            <a:r>
              <a:rPr lang="cs-CZ" sz="2800" smtClean="0"/>
              <a:t>Nepárový vs. párový design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68313" y="836613"/>
            <a:ext cx="8229600" cy="44338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sk-SK" smtClean="0">
                <a:latin typeface="Verdana" pitchFamily="34" charset="0"/>
              </a:rPr>
              <a:t>NEPÁROVÝ DESIGN </a:t>
            </a:r>
          </a:p>
          <a:p>
            <a:pPr algn="just">
              <a:buFontTx/>
              <a:buChar char="•"/>
            </a:pPr>
            <a:r>
              <a:rPr lang="sk-SK" sz="1800" smtClean="0"/>
              <a:t>Skupiny porovnávaných dát sú na sebe úplne nezávislé (tiež nezávislý, independent design), napr. Ľudia z rôznych zemí, nezávislé skupiny pacientov s odlišnou liečbou atď.</a:t>
            </a:r>
          </a:p>
          <a:p>
            <a:pPr algn="just">
              <a:buFontTx/>
              <a:buChar char="•"/>
            </a:pPr>
            <a:r>
              <a:rPr lang="sk-SK" sz="1800" smtClean="0"/>
              <a:t>Pri výpočte je nevyhnutné brať v úvahu charakteristiky oboch skupín dát</a:t>
            </a:r>
          </a:p>
          <a:p>
            <a:pPr>
              <a:buFont typeface="Arial" charset="0"/>
              <a:buNone/>
            </a:pPr>
            <a:r>
              <a:rPr lang="sk-SK" smtClean="0">
                <a:latin typeface="Verdana" pitchFamily="34" charset="0"/>
              </a:rPr>
              <a:t>PÁROVÝ DESIGN</a:t>
            </a:r>
          </a:p>
          <a:p>
            <a:pPr algn="just">
              <a:buFontTx/>
              <a:buChar char="•"/>
            </a:pPr>
            <a:r>
              <a:rPr lang="sk-SK" sz="1800" smtClean="0"/>
              <a:t>Medzi objektami v porovnávaných skupinách existuje väzba, daná napr. človekom pred a po operácii, reakcie rovnakého kmeňa krýs atď.</a:t>
            </a:r>
          </a:p>
          <a:p>
            <a:pPr algn="just">
              <a:buFontTx/>
              <a:buChar char="•"/>
            </a:pPr>
            <a:r>
              <a:rPr lang="sk-SK" sz="1800" smtClean="0"/>
              <a:t>Väzba môže byť buď priamo daná alebo len predpokladaná (v tom prípade je nutné ju overiť)</a:t>
            </a:r>
          </a:p>
          <a:p>
            <a:pPr algn="just">
              <a:buFontTx/>
              <a:buChar char="•"/>
            </a:pPr>
            <a:r>
              <a:rPr lang="sk-SK" sz="1800" smtClean="0"/>
              <a:t>Test je v podstate uskutočňovaný na diferenciach skupín, nie na ich pôvodných dátach</a:t>
            </a:r>
          </a:p>
          <a:p>
            <a:pPr>
              <a:buFontTx/>
              <a:buChar char="•"/>
            </a:pPr>
            <a:endParaRPr lang="cs-CZ" smtClean="0">
              <a:latin typeface="Verdana" pitchFamily="34" charset="0"/>
            </a:endParaRPr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0" y="4724400"/>
          <a:ext cx="6372199" cy="2091946"/>
        </p:xfrm>
        <a:graphic>
          <a:graphicData uri="http://schemas.openxmlformats.org/drawingml/2006/table">
            <a:tbl>
              <a:tblPr/>
              <a:tblGrid>
                <a:gridCol w="2256063"/>
                <a:gridCol w="1931520"/>
                <a:gridCol w="2184616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nepárově: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 Whitney test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test, 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 koeficient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971550" y="152400"/>
            <a:ext cx="7715250" cy="914400"/>
          </a:xfrm>
        </p:spPr>
        <p:txBody>
          <a:bodyPr/>
          <a:lstStyle/>
          <a:p>
            <a:r>
              <a:rPr lang="sk-SK" sz="2800" smtClean="0">
                <a:solidFill>
                  <a:srgbClr val="000000"/>
                </a:solidFill>
              </a:rPr>
              <a:t>ÚVOD DO TESTOVANIA HYPOTÉZ</a:t>
            </a:r>
            <a:endParaRPr lang="en-US" sz="2800" smtClean="0">
              <a:solidFill>
                <a:srgbClr val="000000"/>
              </a:solidFill>
            </a:endParaRPr>
          </a:p>
        </p:txBody>
      </p:sp>
      <p:sp>
        <p:nvSpPr>
          <p:cNvPr id="23557" name="Rectangle 5"/>
          <p:cNvSpPr>
            <a:spLocks noGrp="1"/>
          </p:cNvSpPr>
          <p:nvPr>
            <p:ph type="body" idx="1"/>
          </p:nvPr>
        </p:nvSpPr>
        <p:spPr>
          <a:xfrm>
            <a:off x="2051050" y="1219200"/>
            <a:ext cx="6635750" cy="5233988"/>
          </a:xfrm>
        </p:spPr>
        <p:txBody>
          <a:bodyPr/>
          <a:lstStyle/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sk-SK" smtClean="0"/>
              <a:t>Častou úlohou štatistika je na základe dát overiť predpoklady o parametroch, alebo type rozloženia, z ktorého pochádza náhodný výber. Taký predpoklad sa nazýva NULOVÁ HYPOTÉZA (označenie H</a:t>
            </a:r>
            <a:r>
              <a:rPr lang="sk-SK" baseline="-25000" smtClean="0"/>
              <a:t>0</a:t>
            </a:r>
            <a:r>
              <a:rPr lang="sk-SK" smtClean="0"/>
              <a:t>). H</a:t>
            </a:r>
            <a:r>
              <a:rPr lang="sk-SK" baseline="-25000" smtClean="0"/>
              <a:t>0 </a:t>
            </a:r>
            <a:r>
              <a:rPr lang="sk-SK" smtClean="0"/>
              <a:t>vyjadruje nejaký teoretický predpoklad, často skeptického rázu a užívateľ ju musí stanoviť dopredu, bez prihliadnutia k dátovému súboru. Proti  H</a:t>
            </a:r>
            <a:r>
              <a:rPr lang="sk-SK" baseline="-25000" smtClean="0"/>
              <a:t>0</a:t>
            </a:r>
            <a:r>
              <a:rPr lang="sk-SK" smtClean="0"/>
              <a:t> staviame ALTERNATÍVNU HYPOTÉZU (označenie H</a:t>
            </a:r>
            <a:r>
              <a:rPr lang="sk-SK" baseline="-25000" smtClean="0"/>
              <a:t>A</a:t>
            </a:r>
            <a:r>
              <a:rPr lang="sk-SK" smtClean="0"/>
              <a:t>), ktorá nám hovorí, čo platí, v prípade, že neplatí H</a:t>
            </a:r>
            <a:r>
              <a:rPr lang="sk-SK" baseline="-25000" smtClean="0"/>
              <a:t>0</a:t>
            </a:r>
            <a:r>
              <a:rPr lang="sk-SK" smtClean="0"/>
              <a:t>.</a:t>
            </a:r>
            <a:r>
              <a:rPr lang="sk-SK" baseline="-25000" smtClean="0"/>
              <a:t> </a:t>
            </a:r>
            <a:r>
              <a:rPr lang="sk-SK" smtClean="0"/>
              <a:t>Alternatívna hypotéza je formulovaná tak, aby mohla platiť len jedna z týchto dvoch hypotéz. Pravdivosť H</a:t>
            </a:r>
            <a:r>
              <a:rPr lang="sk-SK" baseline="-25000" smtClean="0"/>
              <a:t>A</a:t>
            </a:r>
            <a:r>
              <a:rPr lang="sk-SK" smtClean="0"/>
              <a:t> by znamenala objavenie nejakých nových skutočností, alebo zásadnejšiu zmenu v doterajších predstavách. Napríklad výskumník by chcel na základe dát preveriť tézu (nový objav), že pasívne fajčenie škodí zdraviu.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sk-SK" smtClean="0"/>
              <a:t>Testovaním hypotéz sa myslí rozhodovací postup, ktorý je založený na danom náhodnom výbere a pomocou ktorého rozhodneme o zamietnutí, či nezamietnutí H</a:t>
            </a:r>
            <a:r>
              <a:rPr lang="sk-SK" baseline="-25000" smtClean="0"/>
              <a:t>0</a:t>
            </a:r>
            <a:r>
              <a:rPr lang="sk-SK" smtClean="0"/>
              <a:t>.</a:t>
            </a:r>
            <a:endParaRPr lang="cs-CZ" smtClean="0"/>
          </a:p>
        </p:txBody>
      </p:sp>
      <p:pic>
        <p:nvPicPr>
          <p:cNvPr id="23559" name="Picture 7" descr="ANd9GcQIsWifsaDhlNz_aF5FhbK4VirI1h9l8wj36yNGYKgEIhgNnF1ZYCxxb9V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979613" cy="198913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95288" y="5661025"/>
            <a:ext cx="5905500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914400"/>
          </a:xfrm>
        </p:spPr>
        <p:txBody>
          <a:bodyPr/>
          <a:lstStyle/>
          <a:p>
            <a:r>
              <a:rPr lang="sk-SK" sz="2800" smtClean="0"/>
              <a:t>OBOJ-</a:t>
            </a:r>
            <a:r>
              <a:rPr lang="sk-SK" sz="2800" smtClean="0">
                <a:solidFill>
                  <a:schemeClr val="bg2"/>
                </a:solidFill>
              </a:rPr>
              <a:t>PRAVO</a:t>
            </a:r>
            <a:r>
              <a:rPr lang="sk-SK" sz="2800" smtClean="0"/>
              <a:t>-</a:t>
            </a:r>
            <a:r>
              <a:rPr lang="sk-SK" sz="2800" smtClean="0">
                <a:solidFill>
                  <a:schemeClr val="accent1"/>
                </a:solidFill>
              </a:rPr>
              <a:t>ĽAVO</a:t>
            </a:r>
            <a:r>
              <a:rPr lang="sk-SK" sz="2800" smtClean="0"/>
              <a:t> STRANNÁ ALTERNATÍVA</a:t>
            </a:r>
            <a:endParaRPr lang="cs-CZ" sz="2800" smtClean="0"/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395288" y="981075"/>
            <a:ext cx="8280400" cy="5543550"/>
          </a:xfrm>
        </p:spPr>
        <p:txBody>
          <a:bodyPr/>
          <a:lstStyle/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sk-SK" sz="1200" smtClean="0"/>
              <a:t>X1, ..., Xn . . . náhodný výber					L(</a:t>
            </a:r>
            <a:r>
              <a:rPr lang="el-GR" sz="1200" smtClean="0"/>
              <a:t>ζ</a:t>
            </a:r>
            <a:r>
              <a:rPr lang="sk-SK" sz="1200" smtClean="0"/>
              <a:t>) . . . rozloženie náhodného výberu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sk-SK" sz="1200" smtClean="0"/>
              <a:t>h(</a:t>
            </a:r>
            <a:r>
              <a:rPr lang="el-GR" sz="1200" smtClean="0"/>
              <a:t>ζ</a:t>
            </a:r>
            <a:r>
              <a:rPr lang="sk-SK" sz="1200" smtClean="0"/>
              <a:t>) . . . parametrická funkcia					    c . . . číselná konštanta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endParaRPr lang="sk-SK" sz="120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mtClean="0"/>
              <a:t>OBOJSTRANNÁ ALTERANTÍVA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mtClean="0"/>
              <a:t>H</a:t>
            </a:r>
            <a:r>
              <a:rPr lang="sk-SK" baseline="-25000" smtClean="0"/>
              <a:t>0</a:t>
            </a:r>
            <a:r>
              <a:rPr lang="sk-SK" smtClean="0"/>
              <a:t>: h(</a:t>
            </a:r>
            <a:r>
              <a:rPr lang="el-GR" smtClean="0"/>
              <a:t>ζ</a:t>
            </a:r>
            <a:r>
              <a:rPr lang="sk-SK" smtClean="0"/>
              <a:t>) = c . . . Jednoduchá nulová hypotéza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mtClean="0"/>
              <a:t>H</a:t>
            </a:r>
            <a:r>
              <a:rPr lang="sk-SK" baseline="-25000" smtClean="0"/>
              <a:t>A</a:t>
            </a:r>
            <a:r>
              <a:rPr lang="sk-SK" smtClean="0"/>
              <a:t>: h(</a:t>
            </a:r>
            <a:r>
              <a:rPr lang="el-GR" smtClean="0"/>
              <a:t>ζ</a:t>
            </a:r>
            <a:r>
              <a:rPr lang="sk-SK" smtClean="0"/>
              <a:t>) ≠ c . . . Zložená obojstranná alternatívna hypotéza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sk-SK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mtClean="0">
                <a:solidFill>
                  <a:schemeClr val="bg2"/>
                </a:solidFill>
              </a:rPr>
              <a:t>PRAVO</a:t>
            </a:r>
            <a:r>
              <a:rPr lang="sk-SK" smtClean="0"/>
              <a:t>STRANNÁ ALTERNATÍVA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mtClean="0"/>
              <a:t>H</a:t>
            </a:r>
            <a:r>
              <a:rPr lang="sk-SK" baseline="-25000" smtClean="0"/>
              <a:t>0</a:t>
            </a:r>
            <a:r>
              <a:rPr lang="sk-SK" smtClean="0"/>
              <a:t>: h(</a:t>
            </a:r>
            <a:r>
              <a:rPr lang="el-GR" smtClean="0"/>
              <a:t>ζ</a:t>
            </a:r>
            <a:r>
              <a:rPr lang="sk-SK" smtClean="0"/>
              <a:t>) ≤ c . . . Zložená </a:t>
            </a:r>
            <a:r>
              <a:rPr lang="sk-SK" smtClean="0">
                <a:solidFill>
                  <a:schemeClr val="accent1"/>
                </a:solidFill>
              </a:rPr>
              <a:t>ľavo</a:t>
            </a:r>
            <a:r>
              <a:rPr lang="sk-SK" smtClean="0"/>
              <a:t>stranná nulová hypotéza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mtClean="0"/>
              <a:t>H</a:t>
            </a:r>
            <a:r>
              <a:rPr lang="sk-SK" baseline="-25000" smtClean="0"/>
              <a:t>A</a:t>
            </a:r>
            <a:r>
              <a:rPr lang="sk-SK" smtClean="0"/>
              <a:t>: h(</a:t>
            </a:r>
            <a:r>
              <a:rPr lang="el-GR" smtClean="0"/>
              <a:t>ζ</a:t>
            </a:r>
            <a:r>
              <a:rPr lang="sk-SK" smtClean="0"/>
              <a:t>) &gt; c . . . Zložená </a:t>
            </a:r>
            <a:r>
              <a:rPr lang="sk-SK" smtClean="0">
                <a:solidFill>
                  <a:schemeClr val="bg2"/>
                </a:solidFill>
              </a:rPr>
              <a:t>pravo</a:t>
            </a:r>
            <a:r>
              <a:rPr lang="sk-SK" smtClean="0"/>
              <a:t>stranná alternatívna hypotéza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sk-SK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mtClean="0">
                <a:solidFill>
                  <a:schemeClr val="accent1"/>
                </a:solidFill>
              </a:rPr>
              <a:t>ĽAVO</a:t>
            </a:r>
            <a:r>
              <a:rPr lang="sk-SK" smtClean="0"/>
              <a:t>STRANNÁ ALTERNATÍVA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mtClean="0"/>
              <a:t>H</a:t>
            </a:r>
            <a:r>
              <a:rPr lang="sk-SK" baseline="-25000" smtClean="0"/>
              <a:t>0</a:t>
            </a:r>
            <a:r>
              <a:rPr lang="sk-SK" smtClean="0"/>
              <a:t>: h(</a:t>
            </a:r>
            <a:r>
              <a:rPr lang="el-GR" smtClean="0"/>
              <a:t>ζ</a:t>
            </a:r>
            <a:r>
              <a:rPr lang="sk-SK" smtClean="0"/>
              <a:t>) ≥ c . . . Zložená </a:t>
            </a:r>
            <a:r>
              <a:rPr lang="sk-SK" smtClean="0">
                <a:solidFill>
                  <a:schemeClr val="bg2"/>
                </a:solidFill>
              </a:rPr>
              <a:t>pravo</a:t>
            </a:r>
            <a:r>
              <a:rPr lang="sk-SK" smtClean="0"/>
              <a:t>stranná nulová hypotéza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mtClean="0"/>
              <a:t>H</a:t>
            </a:r>
            <a:r>
              <a:rPr lang="sk-SK" baseline="-25000" smtClean="0"/>
              <a:t>A</a:t>
            </a:r>
            <a:r>
              <a:rPr lang="sk-SK" smtClean="0"/>
              <a:t>: h(</a:t>
            </a:r>
            <a:r>
              <a:rPr lang="el-GR" smtClean="0"/>
              <a:t>ζ</a:t>
            </a:r>
            <a:r>
              <a:rPr lang="sk-SK" smtClean="0"/>
              <a:t>) &lt; c . . . Zložená </a:t>
            </a:r>
            <a:r>
              <a:rPr lang="sk-SK" smtClean="0">
                <a:solidFill>
                  <a:schemeClr val="accent1"/>
                </a:solidFill>
              </a:rPr>
              <a:t>ľavo</a:t>
            </a:r>
            <a:r>
              <a:rPr lang="sk-SK" smtClean="0"/>
              <a:t>stranná alternatívna hypotéza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sk-SK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mtClean="0"/>
              <a:t>Pomocou testovania H</a:t>
            </a:r>
            <a:r>
              <a:rPr lang="sk-SK" baseline="-25000" smtClean="0"/>
              <a:t>0</a:t>
            </a:r>
            <a:r>
              <a:rPr lang="sk-SK" smtClean="0"/>
              <a:t> proti H</a:t>
            </a:r>
            <a:r>
              <a:rPr lang="sk-SK" baseline="-25000" smtClean="0"/>
              <a:t>A</a:t>
            </a:r>
            <a:r>
              <a:rPr lang="sk-SK" smtClean="0"/>
              <a:t>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mtClean="0"/>
              <a:t>zamietneme, alebo nezamietneme  NULOVÚ HYPOTÉZU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0"/>
            <a:ext cx="8229600" cy="696913"/>
          </a:xfrm>
        </p:spPr>
        <p:txBody>
          <a:bodyPr/>
          <a:lstStyle/>
          <a:p>
            <a:r>
              <a:rPr lang="cs-CZ" sz="2800" smtClean="0"/>
              <a:t>Možné chyby při testování hypotéz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916238" y="1628775"/>
            <a:ext cx="2613025" cy="3524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>
                <a:solidFill>
                  <a:schemeClr val="bg1"/>
                </a:solidFill>
                <a:latin typeface="Verdana" pitchFamily="34" charset="0"/>
              </a:rPr>
              <a:t>ROZHODNUTIE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2936875" y="2132013"/>
            <a:ext cx="1173163" cy="6667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>
                <a:latin typeface="Verdana" pitchFamily="34" charset="0"/>
              </a:rPr>
              <a:t>Hypotézu</a:t>
            </a:r>
          </a:p>
          <a:p>
            <a:pPr algn="ctr" eaLnBrk="0" hangingPunct="0"/>
            <a:r>
              <a:rPr lang="cs-CZ" sz="1200">
                <a:latin typeface="Verdana" pitchFamily="34" charset="0"/>
              </a:rPr>
              <a:t>nezamietame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4295775" y="2132013"/>
            <a:ext cx="1233488" cy="6667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>
                <a:latin typeface="Verdana" pitchFamily="34" charset="0"/>
              </a:rPr>
              <a:t>Hypotézu</a:t>
            </a:r>
          </a:p>
          <a:p>
            <a:pPr algn="ctr" eaLnBrk="0" hangingPunct="0"/>
            <a:r>
              <a:rPr lang="cs-CZ" sz="1200">
                <a:latin typeface="Verdana" pitchFamily="34" charset="0"/>
              </a:rPr>
              <a:t>zamietame</a:t>
            </a:r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3190875" y="3846513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>
                <a:latin typeface="Calibri" pitchFamily="34" charset="0"/>
              </a:rPr>
              <a:t>β</a:t>
            </a:r>
            <a:endParaRPr lang="cs-CZ" sz="2800">
              <a:latin typeface="Calibri" pitchFamily="34" charset="0"/>
            </a:endParaRP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4319588" y="3827463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>
                <a:latin typeface="Calibri" pitchFamily="34" charset="0"/>
              </a:rPr>
              <a:t>1- </a:t>
            </a:r>
            <a:r>
              <a:rPr lang="el-GR" sz="2800">
                <a:latin typeface="Calibri" pitchFamily="34" charset="0"/>
              </a:rPr>
              <a:t>β</a:t>
            </a:r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3190875" y="3027363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>
                <a:latin typeface="Calibri" pitchFamily="34" charset="0"/>
              </a:rPr>
              <a:t>1- </a:t>
            </a:r>
            <a:r>
              <a:rPr lang="el-GR" sz="2800">
                <a:latin typeface="Calibri" pitchFamily="34" charset="0"/>
              </a:rPr>
              <a:t>α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4319588" y="3008313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>
                <a:latin typeface="Calibri" pitchFamily="34" charset="0"/>
              </a:rPr>
              <a:t>α</a:t>
            </a:r>
            <a:endParaRPr lang="cs-CZ" sz="2800">
              <a:latin typeface="Calibri" pitchFamily="34" charset="0"/>
            </a:endParaRPr>
          </a:p>
        </p:txBody>
      </p:sp>
      <p:sp>
        <p:nvSpPr>
          <p:cNvPr id="26635" name="Text Box 10"/>
          <p:cNvSpPr txBox="1">
            <a:spLocks noChangeArrowheads="1"/>
          </p:cNvSpPr>
          <p:nvPr/>
        </p:nvSpPr>
        <p:spPr bwMode="auto">
          <a:xfrm rot="-5400000">
            <a:off x="854075" y="3646488"/>
            <a:ext cx="1800225" cy="3714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>
                <a:solidFill>
                  <a:schemeClr val="bg1"/>
                </a:solidFill>
                <a:latin typeface="Verdana" pitchFamily="34" charset="0"/>
              </a:rPr>
              <a:t>Skutočnosť</a:t>
            </a:r>
          </a:p>
        </p:txBody>
      </p:sp>
      <p:sp>
        <p:nvSpPr>
          <p:cNvPr id="26636" name="Line 11"/>
          <p:cNvSpPr>
            <a:spLocks noChangeShapeType="1"/>
          </p:cNvSpPr>
          <p:nvPr/>
        </p:nvSpPr>
        <p:spPr bwMode="auto">
          <a:xfrm flipH="1">
            <a:off x="4186238" y="2744788"/>
            <a:ext cx="11112" cy="212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37" name="Line 12"/>
          <p:cNvSpPr>
            <a:spLocks noChangeShapeType="1"/>
          </p:cNvSpPr>
          <p:nvPr/>
        </p:nvSpPr>
        <p:spPr bwMode="auto">
          <a:xfrm>
            <a:off x="2982913" y="3751263"/>
            <a:ext cx="24225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 rot="-5400000">
            <a:off x="2055812" y="2949576"/>
            <a:ext cx="771525" cy="736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>
                <a:latin typeface="Verdana" pitchFamily="34" charset="0"/>
              </a:rPr>
              <a:t>H</a:t>
            </a:r>
            <a:r>
              <a:rPr lang="cs-CZ" sz="1400" baseline="-25000">
                <a:latin typeface="Verdana" pitchFamily="34" charset="0"/>
              </a:rPr>
              <a:t>0</a:t>
            </a:r>
            <a:endParaRPr lang="cs-CZ" sz="1400">
              <a:latin typeface="Verdana" pitchFamily="34" charset="0"/>
            </a:endParaRPr>
          </a:p>
          <a:p>
            <a:pPr algn="ctr" eaLnBrk="0" hangingPunct="0"/>
            <a:r>
              <a:rPr lang="cs-CZ" sz="1400">
                <a:latin typeface="Verdana" pitchFamily="34" charset="0"/>
              </a:rPr>
              <a:t>Platí</a:t>
            </a:r>
          </a:p>
        </p:txBody>
      </p:sp>
      <p:sp>
        <p:nvSpPr>
          <p:cNvPr id="26639" name="Text Box 14"/>
          <p:cNvSpPr txBox="1">
            <a:spLocks noChangeArrowheads="1"/>
          </p:cNvSpPr>
          <p:nvPr/>
        </p:nvSpPr>
        <p:spPr bwMode="auto">
          <a:xfrm rot="-5400000">
            <a:off x="1984375" y="3906838"/>
            <a:ext cx="914400" cy="736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>
                <a:latin typeface="Verdana" pitchFamily="34" charset="0"/>
              </a:rPr>
              <a:t>H</a:t>
            </a:r>
            <a:r>
              <a:rPr lang="cs-CZ" sz="1400" baseline="-25000">
                <a:latin typeface="Verdana" pitchFamily="34" charset="0"/>
              </a:rPr>
              <a:t>0</a:t>
            </a:r>
            <a:endParaRPr lang="cs-CZ" sz="1400">
              <a:latin typeface="Verdana" pitchFamily="34" charset="0"/>
            </a:endParaRPr>
          </a:p>
          <a:p>
            <a:pPr algn="ctr" eaLnBrk="0" hangingPunct="0"/>
            <a:r>
              <a:rPr lang="cs-CZ" sz="1400">
                <a:latin typeface="Verdana" pitchFamily="34" charset="0"/>
              </a:rPr>
              <a:t>Neplatí</a:t>
            </a:r>
          </a:p>
        </p:txBody>
      </p:sp>
      <p:sp>
        <p:nvSpPr>
          <p:cNvPr id="26640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692150"/>
            <a:ext cx="8534400" cy="895350"/>
          </a:xfrm>
        </p:spPr>
        <p:txBody>
          <a:bodyPr/>
          <a:lstStyle/>
          <a:p>
            <a:pPr marL="273050" indent="-273050">
              <a:lnSpc>
                <a:spcPct val="90000"/>
              </a:lnSpc>
              <a:buFont typeface="Arial" charset="0"/>
              <a:buNone/>
            </a:pPr>
            <a:r>
              <a:rPr lang="sk-SK" sz="1600" b="1" smtClean="0"/>
              <a:t>Pri testovaní hypotéz sa môžeme dopustiť jednej z dvoch chýb:</a:t>
            </a:r>
          </a:p>
          <a:p>
            <a:pPr marL="273050" indent="-273050">
              <a:lnSpc>
                <a:spcPct val="90000"/>
              </a:lnSpc>
              <a:buFont typeface="Arial" charset="0"/>
              <a:buNone/>
            </a:pPr>
            <a:r>
              <a:rPr lang="sk-SK" sz="1600" b="1" smtClean="0"/>
              <a:t>CHYBA 1.DRUHU . . . H</a:t>
            </a:r>
            <a:r>
              <a:rPr lang="sk-SK" baseline="-25000" smtClean="0"/>
              <a:t>0</a:t>
            </a:r>
            <a:r>
              <a:rPr lang="sk-SK" sz="1600" b="1" smtClean="0"/>
              <a:t> zamietneme, aj keď v skutočnosti platí</a:t>
            </a:r>
          </a:p>
          <a:p>
            <a:pPr marL="273050" indent="-273050">
              <a:lnSpc>
                <a:spcPct val="90000"/>
              </a:lnSpc>
              <a:buFont typeface="Arial" charset="0"/>
              <a:buNone/>
            </a:pPr>
            <a:r>
              <a:rPr lang="sk-SK" sz="1600" b="1" smtClean="0"/>
              <a:t>CHYBA 2.DRUHU . . . H</a:t>
            </a:r>
            <a:r>
              <a:rPr lang="sk-SK" baseline="-25000" smtClean="0"/>
              <a:t>0</a:t>
            </a:r>
            <a:r>
              <a:rPr lang="sk-SK" sz="1600" b="1" smtClean="0"/>
              <a:t> nezamietneme, aj keď v skutočnosti neplatí</a:t>
            </a:r>
            <a:endParaRPr lang="cs-CZ" sz="1600" b="1" smtClean="0"/>
          </a:p>
        </p:txBody>
      </p:sp>
      <p:sp>
        <p:nvSpPr>
          <p:cNvPr id="26641" name="Rectangle 16"/>
          <p:cNvSpPr>
            <a:spLocks noChangeArrowheads="1"/>
          </p:cNvSpPr>
          <p:nvPr/>
        </p:nvSpPr>
        <p:spPr bwMode="auto">
          <a:xfrm>
            <a:off x="344488" y="1773238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>
                <a:latin typeface="Verdana" pitchFamily="34" charset="0"/>
              </a:rPr>
              <a:t>Správne rozhodnutie</a:t>
            </a:r>
          </a:p>
        </p:txBody>
      </p:sp>
      <p:sp>
        <p:nvSpPr>
          <p:cNvPr id="26642" name="Rectangle 17"/>
          <p:cNvSpPr>
            <a:spLocks noChangeArrowheads="1"/>
          </p:cNvSpPr>
          <p:nvPr/>
        </p:nvSpPr>
        <p:spPr bwMode="auto">
          <a:xfrm>
            <a:off x="6464300" y="41497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>
                <a:latin typeface="Verdana" pitchFamily="34" charset="0"/>
              </a:rPr>
              <a:t>Správne rozhodnutie</a:t>
            </a:r>
          </a:p>
        </p:txBody>
      </p:sp>
      <p:sp>
        <p:nvSpPr>
          <p:cNvPr id="26643" name="Rectangle 18"/>
          <p:cNvSpPr>
            <a:spLocks noChangeArrowheads="1"/>
          </p:cNvSpPr>
          <p:nvPr/>
        </p:nvSpPr>
        <p:spPr bwMode="auto">
          <a:xfrm>
            <a:off x="684213" y="5084763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>
                <a:latin typeface="Verdana" pitchFamily="34" charset="0"/>
              </a:rPr>
              <a:t>Chyba II. druhu</a:t>
            </a:r>
          </a:p>
        </p:txBody>
      </p:sp>
      <p:sp>
        <p:nvSpPr>
          <p:cNvPr id="26644" name="Rectangle 19"/>
          <p:cNvSpPr>
            <a:spLocks noChangeArrowheads="1"/>
          </p:cNvSpPr>
          <p:nvPr/>
        </p:nvSpPr>
        <p:spPr bwMode="auto">
          <a:xfrm>
            <a:off x="6443663" y="249237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>
                <a:latin typeface="Verdana" pitchFamily="34" charset="0"/>
              </a:rPr>
              <a:t>Chyba I. druhu</a:t>
            </a:r>
          </a:p>
        </p:txBody>
      </p:sp>
      <p:sp>
        <p:nvSpPr>
          <p:cNvPr id="26645" name="Line 20"/>
          <p:cNvSpPr>
            <a:spLocks noChangeShapeType="1"/>
          </p:cNvSpPr>
          <p:nvPr/>
        </p:nvSpPr>
        <p:spPr bwMode="auto">
          <a:xfrm flipV="1">
            <a:off x="2576513" y="4437063"/>
            <a:ext cx="936625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646" name="Line 21"/>
          <p:cNvSpPr>
            <a:spLocks noChangeShapeType="1"/>
          </p:cNvSpPr>
          <p:nvPr/>
        </p:nvSpPr>
        <p:spPr bwMode="auto">
          <a:xfrm flipH="1">
            <a:off x="5097463" y="2708275"/>
            <a:ext cx="1655762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647" name="Line 22"/>
          <p:cNvSpPr>
            <a:spLocks noChangeShapeType="1"/>
          </p:cNvSpPr>
          <p:nvPr/>
        </p:nvSpPr>
        <p:spPr bwMode="auto">
          <a:xfrm flipH="1" flipV="1">
            <a:off x="5241925" y="4292600"/>
            <a:ext cx="1222375" cy="0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648" name="Line 23"/>
          <p:cNvSpPr>
            <a:spLocks noChangeShapeType="1"/>
          </p:cNvSpPr>
          <p:nvPr/>
        </p:nvSpPr>
        <p:spPr bwMode="auto">
          <a:xfrm>
            <a:off x="1639888" y="2132013"/>
            <a:ext cx="1512887" cy="936625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649" name="Oval 25"/>
          <p:cNvSpPr>
            <a:spLocks noChangeArrowheads="1"/>
          </p:cNvSpPr>
          <p:nvPr/>
        </p:nvSpPr>
        <p:spPr bwMode="auto">
          <a:xfrm>
            <a:off x="4448175" y="3141663"/>
            <a:ext cx="720725" cy="431800"/>
          </a:xfrm>
          <a:prstGeom prst="ellips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>
            <a:off x="5168900" y="3429000"/>
            <a:ext cx="1008063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6651" name="Zástupný symbol pro zápatí 3"/>
          <p:cNvSpPr txBox="1">
            <a:spLocks noGrp="1"/>
          </p:cNvSpPr>
          <p:nvPr/>
        </p:nvSpPr>
        <p:spPr bwMode="auto">
          <a:xfrm>
            <a:off x="6300788" y="3284538"/>
            <a:ext cx="24288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000" i="1">
              <a:solidFill>
                <a:srgbClr val="607B7C"/>
              </a:solidFill>
              <a:cs typeface="Arial" charset="0"/>
            </a:endParaRPr>
          </a:p>
          <a:p>
            <a:endParaRPr lang="cs-CZ" sz="1000" i="1">
              <a:solidFill>
                <a:srgbClr val="607B7C"/>
              </a:solidFill>
              <a:cs typeface="Arial" charset="0"/>
            </a:endParaRPr>
          </a:p>
        </p:txBody>
      </p:sp>
      <p:sp>
        <p:nvSpPr>
          <p:cNvPr id="26652" name="Zástupný symbol pro zápatí 3"/>
          <p:cNvSpPr txBox="1">
            <a:spLocks noGrp="1"/>
          </p:cNvSpPr>
          <p:nvPr/>
        </p:nvSpPr>
        <p:spPr bwMode="auto">
          <a:xfrm>
            <a:off x="6248400" y="3284538"/>
            <a:ext cx="230505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b="1">
                <a:cs typeface="Arial" charset="0"/>
              </a:rPr>
              <a:t>Hladina významnosti testu</a:t>
            </a:r>
            <a:endParaRPr lang="cs-CZ" sz="1200" b="1" i="1">
              <a:cs typeface="Arial" charset="0"/>
            </a:endParaRPr>
          </a:p>
        </p:txBody>
      </p:sp>
      <p:sp>
        <p:nvSpPr>
          <p:cNvPr id="26653" name="Oval 29"/>
          <p:cNvSpPr>
            <a:spLocks noChangeArrowheads="1"/>
          </p:cNvSpPr>
          <p:nvPr/>
        </p:nvSpPr>
        <p:spPr bwMode="auto">
          <a:xfrm>
            <a:off x="4305300" y="3860800"/>
            <a:ext cx="1079500" cy="504825"/>
          </a:xfrm>
          <a:prstGeom prst="ellips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4376738" y="4221163"/>
            <a:ext cx="0" cy="7207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6655" name="Rectangle 18"/>
          <p:cNvSpPr>
            <a:spLocks noChangeArrowheads="1"/>
          </p:cNvSpPr>
          <p:nvPr/>
        </p:nvSpPr>
        <p:spPr bwMode="auto">
          <a:xfrm>
            <a:off x="3800475" y="4868863"/>
            <a:ext cx="28082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200" b="1">
                <a:cs typeface="Arial" charset="0"/>
              </a:rPr>
              <a:t>Sila testu . . . pravdepodobnosť, že bude </a:t>
            </a:r>
            <a:r>
              <a:rPr lang="cs-CZ" sz="1200" b="1">
                <a:latin typeface="Calibri" pitchFamily="34" charset="0"/>
                <a:cs typeface="Arial" charset="0"/>
              </a:rPr>
              <a:t>H</a:t>
            </a:r>
            <a:r>
              <a:rPr lang="cs-CZ" sz="2000" baseline="-25000">
                <a:latin typeface="Calibri" pitchFamily="34" charset="0"/>
                <a:cs typeface="Arial" charset="0"/>
              </a:rPr>
              <a:t>0</a:t>
            </a:r>
            <a:r>
              <a:rPr lang="cs-CZ" sz="1200" b="1">
                <a:cs typeface="Arial" charset="0"/>
              </a:rPr>
              <a:t> zamietnutá, aj keď neplatí</a:t>
            </a:r>
          </a:p>
        </p:txBody>
      </p:sp>
      <p:graphicFrame>
        <p:nvGraphicFramePr>
          <p:cNvPr id="26729" name="Group 105"/>
          <p:cNvGraphicFramePr>
            <a:graphicFrameLocks noGrp="1"/>
          </p:cNvGraphicFramePr>
          <p:nvPr/>
        </p:nvGraphicFramePr>
        <p:xfrm>
          <a:off x="179388" y="5516563"/>
          <a:ext cx="4968875" cy="1158240"/>
        </p:xfrm>
        <a:graphic>
          <a:graphicData uri="http://schemas.openxmlformats.org/drawingml/2006/table">
            <a:tbl>
              <a:tblPr/>
              <a:tblGrid>
                <a:gridCol w="1403350"/>
                <a:gridCol w="1820862"/>
                <a:gridCol w="1744663"/>
              </a:tblGrid>
              <a:tr h="20796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skut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oč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nos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rozhodnut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9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zdravý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nemocný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som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zdravý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zdravý a nel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ieč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ený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zdravý a l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ieč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ený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som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nemocný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nemocný a nel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ieč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ený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nemocný a l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ieč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ený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1971733">
  <a:themeElements>
    <a:clrScheme name="green &amp; yellow">
      <a:dk1>
        <a:srgbClr val="000000"/>
      </a:dk1>
      <a:lt1>
        <a:srgbClr val="000000"/>
      </a:lt1>
      <a:dk2>
        <a:srgbClr val="1F497D"/>
      </a:dk2>
      <a:lt2>
        <a:srgbClr val="4E9E00"/>
      </a:lt2>
      <a:accent1>
        <a:srgbClr val="EDC201"/>
      </a:accent1>
      <a:accent2>
        <a:srgbClr val="2C4000"/>
      </a:accent2>
      <a:accent3>
        <a:srgbClr val="00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A07500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11E854A-E0A2-4DE2-8189-6C110881BF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1203</Words>
  <Application>Microsoft Office PowerPoint</Application>
  <PresentationFormat>Předvádění na obrazovce (4:3)</PresentationFormat>
  <Paragraphs>162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Tahoma</vt:lpstr>
      <vt:lpstr>Calibri</vt:lpstr>
      <vt:lpstr>Symbol</vt:lpstr>
      <vt:lpstr>Verdana</vt:lpstr>
      <vt:lpstr>Wingdings 2</vt:lpstr>
      <vt:lpstr>Times New Roman</vt:lpstr>
      <vt:lpstr>TS101971733</vt:lpstr>
      <vt:lpstr>VI. ŠTATISTICKÉ TESTOVANIE</vt:lpstr>
      <vt:lpstr>Opakovanie – normálne rozloženie</vt:lpstr>
      <vt:lpstr>Normalita dát</vt:lpstr>
      <vt:lpstr>Parametrické vs. neparametrické testy</vt:lpstr>
      <vt:lpstr>One-sample vs. two sample testy</vt:lpstr>
      <vt:lpstr>Nepárový vs. párový design</vt:lpstr>
      <vt:lpstr>ÚVOD DO TESTOVANIA HYPOTÉZ</vt:lpstr>
      <vt:lpstr>OBOJ-PRAVO-ĽAVO STRANNÁ ALTERNATÍVA</vt:lpstr>
      <vt:lpstr>Možné chyby při testování hypotéz</vt:lpstr>
      <vt:lpstr>ŠTATISTICKÉ TESTOVANIE</vt:lpstr>
      <vt:lpstr>p-hodnota</vt:lpstr>
      <vt:lpstr>Doporučený postup pri testovaní hypotéz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VI. ŠTATISTICKÉ TESTOVANIE</dc:title>
  <cp:lastModifiedBy>Zolakova</cp:lastModifiedBy>
  <cp:revision>1</cp:revision>
  <dcterms:modified xsi:type="dcterms:W3CDTF">2012-04-06T11:41:43Z</dcterms:modified>
</cp:coreProperties>
</file>