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doc" ContentType="application/msword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ms-powerpoint.presentation.macroEnabled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</p:sldMasterIdLst>
  <p:sldIdLst>
    <p:sldId id="256" r:id="rId2"/>
    <p:sldId id="393" r:id="rId3"/>
    <p:sldId id="392" r:id="rId4"/>
    <p:sldId id="410" r:id="rId5"/>
    <p:sldId id="488" r:id="rId6"/>
    <p:sldId id="490" r:id="rId7"/>
    <p:sldId id="491" r:id="rId8"/>
    <p:sldId id="492" r:id="rId9"/>
    <p:sldId id="493" r:id="rId10"/>
    <p:sldId id="494" r:id="rId11"/>
    <p:sldId id="360" r:id="rId12"/>
    <p:sldId id="463" r:id="rId13"/>
    <p:sldId id="372" r:id="rId14"/>
    <p:sldId id="358" r:id="rId15"/>
    <p:sldId id="315" r:id="rId16"/>
    <p:sldId id="321" r:id="rId17"/>
    <p:sldId id="322" r:id="rId18"/>
    <p:sldId id="324" r:id="rId19"/>
    <p:sldId id="325" r:id="rId20"/>
    <p:sldId id="374" r:id="rId21"/>
    <p:sldId id="375" r:id="rId22"/>
    <p:sldId id="428" r:id="rId23"/>
    <p:sldId id="429" r:id="rId24"/>
    <p:sldId id="499" r:id="rId25"/>
    <p:sldId id="319" r:id="rId26"/>
    <p:sldId id="326" r:id="rId27"/>
    <p:sldId id="316" r:id="rId28"/>
    <p:sldId id="327" r:id="rId29"/>
    <p:sldId id="346" r:id="rId30"/>
    <p:sldId id="347" r:id="rId31"/>
    <p:sldId id="414" r:id="rId32"/>
    <p:sldId id="500" r:id="rId33"/>
    <p:sldId id="385" r:id="rId34"/>
    <p:sldId id="391" r:id="rId35"/>
    <p:sldId id="501" r:id="rId36"/>
    <p:sldId id="447" r:id="rId37"/>
    <p:sldId id="448" r:id="rId38"/>
    <p:sldId id="496" r:id="rId39"/>
    <p:sldId id="497" r:id="rId40"/>
    <p:sldId id="498" r:id="rId41"/>
    <p:sldId id="317" r:id="rId42"/>
    <p:sldId id="328" r:id="rId43"/>
    <p:sldId id="396" r:id="rId44"/>
    <p:sldId id="397" r:id="rId45"/>
    <p:sldId id="415" r:id="rId46"/>
    <p:sldId id="291" r:id="rId47"/>
    <p:sldId id="292" r:id="rId48"/>
    <p:sldId id="440" r:id="rId49"/>
    <p:sldId id="441" r:id="rId50"/>
    <p:sldId id="474" r:id="rId51"/>
    <p:sldId id="418" r:id="rId52"/>
    <p:sldId id="421" r:id="rId53"/>
    <p:sldId id="398" r:id="rId54"/>
    <p:sldId id="399" r:id="rId55"/>
    <p:sldId id="400" r:id="rId56"/>
    <p:sldId id="423" r:id="rId57"/>
    <p:sldId id="401" r:id="rId58"/>
    <p:sldId id="365" r:id="rId5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chemeClr val="tx1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284" y="-9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28" d="100"/>
          <a:sy n="28" d="100"/>
        </p:scale>
        <p:origin x="-1266" y="-6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8915" name="Freeform 1027"/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/>
            <a:ahLst/>
            <a:cxnLst>
              <a:cxn ang="0">
                <a:pos x="0" y="1491"/>
              </a:cxn>
              <a:cxn ang="0">
                <a:pos x="0" y="0"/>
              </a:cxn>
              <a:cxn ang="0">
                <a:pos x="171" y="3"/>
              </a:cxn>
              <a:cxn ang="0">
                <a:pos x="355" y="9"/>
              </a:cxn>
              <a:cxn ang="0">
                <a:pos x="499" y="21"/>
              </a:cxn>
              <a:cxn ang="0">
                <a:pos x="650" y="36"/>
              </a:cxn>
              <a:cxn ang="0">
                <a:pos x="809" y="54"/>
              </a:cxn>
              <a:cxn ang="0">
                <a:pos x="957" y="78"/>
              </a:cxn>
              <a:cxn ang="0">
                <a:pos x="1119" y="105"/>
              </a:cxn>
              <a:cxn ang="0">
                <a:pos x="1261" y="133"/>
              </a:cxn>
              <a:cxn ang="0">
                <a:pos x="1441" y="175"/>
              </a:cxn>
              <a:cxn ang="0">
                <a:pos x="1598" y="217"/>
              </a:cxn>
              <a:cxn ang="0">
                <a:pos x="1763" y="269"/>
              </a:cxn>
              <a:cxn ang="0">
                <a:pos x="1887" y="308"/>
              </a:cxn>
              <a:cxn ang="0">
                <a:pos x="2085" y="384"/>
              </a:cxn>
              <a:cxn ang="0">
                <a:pos x="2230" y="444"/>
              </a:cxn>
              <a:cxn ang="0">
                <a:pos x="2456" y="547"/>
              </a:cxn>
              <a:cxn ang="0">
                <a:pos x="2666" y="662"/>
              </a:cxn>
              <a:cxn ang="0">
                <a:pos x="2859" y="786"/>
              </a:cxn>
              <a:cxn ang="0">
                <a:pos x="3046" y="920"/>
              </a:cxn>
              <a:cxn ang="0">
                <a:pos x="3193" y="1038"/>
              </a:cxn>
              <a:cxn ang="0">
                <a:pos x="3332" y="1168"/>
              </a:cxn>
              <a:cxn ang="0">
                <a:pos x="3440" y="1280"/>
              </a:cxn>
              <a:cxn ang="0">
                <a:pos x="3524" y="1380"/>
              </a:cxn>
              <a:cxn ang="0">
                <a:pos x="3624" y="1491"/>
              </a:cxn>
              <a:cxn ang="0">
                <a:pos x="3608" y="1491"/>
              </a:cxn>
              <a:cxn ang="0">
                <a:pos x="0" y="1491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38916" name="Freeform 1028"/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/>
            <a:ahLst/>
            <a:cxnLst>
              <a:cxn ang="0">
                <a:pos x="2718" y="405"/>
              </a:cxn>
              <a:cxn ang="0">
                <a:pos x="2466" y="333"/>
              </a:cxn>
              <a:cxn ang="0">
                <a:pos x="2202" y="261"/>
              </a:cxn>
              <a:cxn ang="0">
                <a:pos x="1929" y="198"/>
              </a:cxn>
              <a:cxn ang="0">
                <a:pos x="1695" y="153"/>
              </a:cxn>
              <a:cxn ang="0">
                <a:pos x="1434" y="111"/>
              </a:cxn>
              <a:cxn ang="0">
                <a:pos x="1188" y="75"/>
              </a:cxn>
              <a:cxn ang="0">
                <a:pos x="957" y="48"/>
              </a:cxn>
              <a:cxn ang="0">
                <a:pos x="747" y="30"/>
              </a:cxn>
              <a:cxn ang="0">
                <a:pos x="501" y="15"/>
              </a:cxn>
              <a:cxn ang="0">
                <a:pos x="246" y="3"/>
              </a:cxn>
              <a:cxn ang="0">
                <a:pos x="0" y="0"/>
              </a:cxn>
              <a:cxn ang="0">
                <a:pos x="0" y="275"/>
              </a:cxn>
              <a:cxn ang="0">
                <a:pos x="0" y="345"/>
              </a:cxn>
              <a:cxn ang="0">
                <a:pos x="0" y="275"/>
              </a:cxn>
              <a:cxn ang="0">
                <a:pos x="0" y="342"/>
              </a:cxn>
              <a:cxn ang="0">
                <a:pos x="339" y="351"/>
              </a:cxn>
              <a:cxn ang="0">
                <a:pos x="606" y="372"/>
              </a:cxn>
              <a:cxn ang="0">
                <a:pos x="852" y="399"/>
              </a:cxn>
              <a:cxn ang="0">
                <a:pos x="1068" y="435"/>
              </a:cxn>
              <a:cxn ang="0">
                <a:pos x="1275" y="474"/>
              </a:cxn>
              <a:cxn ang="0">
                <a:pos x="1545" y="540"/>
              </a:cxn>
              <a:cxn ang="0">
                <a:pos x="1761" y="603"/>
              </a:cxn>
              <a:cxn ang="0">
                <a:pos x="1971" y="678"/>
              </a:cxn>
              <a:cxn ang="0">
                <a:pos x="2166" y="747"/>
              </a:cxn>
              <a:cxn ang="0">
                <a:pos x="2397" y="852"/>
              </a:cxn>
              <a:cxn ang="0">
                <a:pos x="2613" y="960"/>
              </a:cxn>
              <a:cxn ang="0">
                <a:pos x="2832" y="1095"/>
              </a:cxn>
              <a:cxn ang="0">
                <a:pos x="3012" y="1212"/>
              </a:cxn>
              <a:cxn ang="0">
                <a:pos x="3186" y="1347"/>
              </a:cxn>
              <a:cxn ang="0">
                <a:pos x="3351" y="1497"/>
              </a:cxn>
              <a:cxn ang="0">
                <a:pos x="3480" y="1629"/>
              </a:cxn>
              <a:cxn ang="0">
                <a:pos x="3612" y="1785"/>
              </a:cxn>
              <a:cxn ang="0">
                <a:pos x="3699" y="1901"/>
              </a:cxn>
              <a:cxn ang="0">
                <a:pos x="5142" y="1901"/>
              </a:cxn>
              <a:cxn ang="0">
                <a:pos x="5076" y="1827"/>
              </a:cxn>
              <a:cxn ang="0">
                <a:pos x="4968" y="1707"/>
              </a:cxn>
              <a:cxn ang="0">
                <a:pos x="4797" y="1539"/>
              </a:cxn>
              <a:cxn ang="0">
                <a:pos x="4617" y="1383"/>
              </a:cxn>
              <a:cxn ang="0">
                <a:pos x="4410" y="1221"/>
              </a:cxn>
              <a:cxn ang="0">
                <a:pos x="4185" y="1071"/>
              </a:cxn>
              <a:cxn ang="0">
                <a:pos x="3960" y="939"/>
              </a:cxn>
              <a:cxn ang="0">
                <a:pos x="3708" y="801"/>
              </a:cxn>
              <a:cxn ang="0">
                <a:pos x="3492" y="702"/>
              </a:cxn>
              <a:cxn ang="0">
                <a:pos x="3231" y="588"/>
              </a:cxn>
              <a:cxn ang="0">
                <a:pos x="2964" y="489"/>
              </a:cxn>
              <a:cxn ang="0">
                <a:pos x="2718" y="405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38917" name="Freeform 1029"/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39"/>
              </a:cxn>
              <a:cxn ang="0">
                <a:pos x="558" y="357"/>
              </a:cxn>
              <a:cxn ang="0">
                <a:pos x="807" y="375"/>
              </a:cxn>
              <a:cxn ang="0">
                <a:pos x="1056" y="399"/>
              </a:cxn>
              <a:cxn ang="0">
                <a:pos x="1272" y="426"/>
              </a:cxn>
              <a:cxn ang="0">
                <a:pos x="1539" y="465"/>
              </a:cxn>
              <a:cxn ang="0">
                <a:pos x="1791" y="510"/>
              </a:cxn>
              <a:cxn ang="0">
                <a:pos x="2076" y="570"/>
              </a:cxn>
              <a:cxn ang="0">
                <a:pos x="2334" y="630"/>
              </a:cxn>
              <a:cxn ang="0">
                <a:pos x="2544" y="687"/>
              </a:cxn>
              <a:cxn ang="0">
                <a:pos x="2775" y="759"/>
              </a:cxn>
              <a:cxn ang="0">
                <a:pos x="3003" y="837"/>
              </a:cxn>
              <a:cxn ang="0">
                <a:pos x="3231" y="924"/>
              </a:cxn>
              <a:cxn ang="0">
                <a:pos x="3438" y="1005"/>
              </a:cxn>
              <a:cxn ang="0">
                <a:pos x="3663" y="1110"/>
              </a:cxn>
              <a:cxn ang="0">
                <a:pos x="3903" y="1233"/>
              </a:cxn>
              <a:cxn ang="0">
                <a:pos x="4149" y="1374"/>
              </a:cxn>
              <a:cxn ang="0">
                <a:pos x="4353" y="1506"/>
              </a:cxn>
              <a:cxn ang="0">
                <a:pos x="4491" y="1602"/>
              </a:cxn>
              <a:cxn ang="0">
                <a:pos x="4668" y="1740"/>
              </a:cxn>
              <a:cxn ang="0">
                <a:pos x="4824" y="1875"/>
              </a:cxn>
              <a:cxn ang="0">
                <a:pos x="4968" y="2016"/>
              </a:cxn>
              <a:cxn ang="0">
                <a:pos x="5100" y="2154"/>
              </a:cxn>
              <a:cxn ang="0">
                <a:pos x="5238" y="2324"/>
              </a:cxn>
              <a:cxn ang="0">
                <a:pos x="5759" y="2324"/>
              </a:cxn>
              <a:cxn ang="0">
                <a:pos x="5759" y="1245"/>
              </a:cxn>
              <a:cxn ang="0">
                <a:pos x="5580" y="1119"/>
              </a:cxn>
              <a:cxn ang="0">
                <a:pos x="5400" y="1020"/>
              </a:cxn>
              <a:cxn ang="0">
                <a:pos x="5205" y="918"/>
              </a:cxn>
              <a:cxn ang="0">
                <a:pos x="5031" y="837"/>
              </a:cxn>
              <a:cxn ang="0">
                <a:pos x="4866" y="771"/>
              </a:cxn>
              <a:cxn ang="0">
                <a:pos x="4710" y="711"/>
              </a:cxn>
              <a:cxn ang="0">
                <a:pos x="4545" y="651"/>
              </a:cxn>
              <a:cxn ang="0">
                <a:pos x="4386" y="600"/>
              </a:cxn>
              <a:cxn ang="0">
                <a:pos x="4248" y="552"/>
              </a:cxn>
              <a:cxn ang="0">
                <a:pos x="3993" y="483"/>
              </a:cxn>
              <a:cxn ang="0">
                <a:pos x="3777" y="423"/>
              </a:cxn>
              <a:cxn ang="0">
                <a:pos x="3564" y="375"/>
              </a:cxn>
              <a:cxn ang="0">
                <a:pos x="3282" y="312"/>
              </a:cxn>
              <a:cxn ang="0">
                <a:pos x="3003" y="261"/>
              </a:cxn>
              <a:cxn ang="0">
                <a:pos x="2733" y="213"/>
              </a:cxn>
              <a:cxn ang="0">
                <a:pos x="2451" y="171"/>
              </a:cxn>
              <a:cxn ang="0">
                <a:pos x="2211" y="138"/>
              </a:cxn>
              <a:cxn ang="0">
                <a:pos x="1974" y="108"/>
              </a:cxn>
              <a:cxn ang="0">
                <a:pos x="1665" y="81"/>
              </a:cxn>
              <a:cxn ang="0">
                <a:pos x="1437" y="60"/>
              </a:cxn>
              <a:cxn ang="0">
                <a:pos x="1125" y="36"/>
              </a:cxn>
              <a:cxn ang="0">
                <a:pos x="828" y="21"/>
              </a:cxn>
              <a:cxn ang="0">
                <a:pos x="558" y="12"/>
              </a:cxn>
              <a:cxn ang="0">
                <a:pos x="282" y="3"/>
              </a:cxn>
              <a:cxn ang="0">
                <a:pos x="0" y="0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38918" name="Freeform 1030"/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51"/>
              </a:cxn>
              <a:cxn ang="0">
                <a:pos x="282" y="357"/>
              </a:cxn>
              <a:cxn ang="0">
                <a:pos x="627" y="363"/>
              </a:cxn>
              <a:cxn ang="0">
                <a:pos x="960" y="375"/>
              </a:cxn>
              <a:cxn ang="0">
                <a:pos x="1218" y="393"/>
              </a:cxn>
              <a:cxn ang="0">
                <a:pos x="1470" y="411"/>
              </a:cxn>
              <a:cxn ang="0">
                <a:pos x="1746" y="435"/>
              </a:cxn>
              <a:cxn ang="0">
                <a:pos x="2022" y="462"/>
              </a:cxn>
              <a:cxn ang="0">
                <a:pos x="2340" y="504"/>
              </a:cxn>
              <a:cxn ang="0">
                <a:pos x="2664" y="549"/>
              </a:cxn>
              <a:cxn ang="0">
                <a:pos x="2952" y="597"/>
              </a:cxn>
              <a:cxn ang="0">
                <a:pos x="3225" y="648"/>
              </a:cxn>
              <a:cxn ang="0">
                <a:pos x="3513" y="708"/>
              </a:cxn>
              <a:cxn ang="0">
                <a:pos x="3693" y="750"/>
              </a:cxn>
              <a:cxn ang="0">
                <a:pos x="3936" y="810"/>
              </a:cxn>
              <a:cxn ang="0">
                <a:pos x="4095" y="855"/>
              </a:cxn>
              <a:cxn ang="0">
                <a:pos x="4281" y="909"/>
              </a:cxn>
              <a:cxn ang="0">
                <a:pos x="4503" y="981"/>
              </a:cxn>
              <a:cxn ang="0">
                <a:pos x="4704" y="1053"/>
              </a:cxn>
              <a:cxn ang="0">
                <a:pos x="4911" y="1131"/>
              </a:cxn>
              <a:cxn ang="0">
                <a:pos x="5073" y="1197"/>
              </a:cxn>
              <a:cxn ang="0">
                <a:pos x="5256" y="1281"/>
              </a:cxn>
              <a:cxn ang="0">
                <a:pos x="5475" y="1401"/>
              </a:cxn>
              <a:cxn ang="0">
                <a:pos x="5628" y="1482"/>
              </a:cxn>
              <a:cxn ang="0">
                <a:pos x="5759" y="1572"/>
              </a:cxn>
              <a:cxn ang="0">
                <a:pos x="5759" y="633"/>
              </a:cxn>
              <a:cxn ang="0">
                <a:pos x="5493" y="570"/>
              </a:cxn>
              <a:cxn ang="0">
                <a:pos x="5214" y="501"/>
              </a:cxn>
              <a:cxn ang="0">
                <a:pos x="4950" y="444"/>
              </a:cxn>
              <a:cxn ang="0">
                <a:pos x="4701" y="396"/>
              </a:cxn>
              <a:cxn ang="0">
                <a:pos x="4425" y="348"/>
              </a:cxn>
              <a:cxn ang="0">
                <a:pos x="4110" y="294"/>
              </a:cxn>
              <a:cxn ang="0">
                <a:pos x="3813" y="252"/>
              </a:cxn>
              <a:cxn ang="0">
                <a:pos x="3549" y="213"/>
              </a:cxn>
              <a:cxn ang="0">
                <a:pos x="3261" y="183"/>
              </a:cxn>
              <a:cxn ang="0">
                <a:pos x="3015" y="153"/>
              </a:cxn>
              <a:cxn ang="0">
                <a:pos x="2757" y="129"/>
              </a:cxn>
              <a:cxn ang="0">
                <a:pos x="2520" y="105"/>
              </a:cxn>
              <a:cxn ang="0">
                <a:pos x="2301" y="87"/>
              </a:cxn>
              <a:cxn ang="0">
                <a:pos x="2013" y="66"/>
              </a:cxn>
              <a:cxn ang="0">
                <a:pos x="1731" y="48"/>
              </a:cxn>
              <a:cxn ang="0">
                <a:pos x="1524" y="39"/>
              </a:cxn>
              <a:cxn ang="0">
                <a:pos x="1260" y="27"/>
              </a:cxn>
              <a:cxn ang="0">
                <a:pos x="966" y="15"/>
              </a:cxn>
              <a:cxn ang="0">
                <a:pos x="714" y="12"/>
              </a:cxn>
              <a:cxn ang="0">
                <a:pos x="510" y="6"/>
              </a:cxn>
              <a:cxn ang="0">
                <a:pos x="243" y="0"/>
              </a:cxn>
              <a:cxn ang="0">
                <a:pos x="0" y="0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38919" name="Freeform 1031"/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39"/>
              </a:cxn>
              <a:cxn ang="0">
                <a:pos x="318" y="342"/>
              </a:cxn>
              <a:cxn ang="0">
                <a:pos x="591" y="348"/>
              </a:cxn>
              <a:cxn ang="0">
                <a:pos x="846" y="354"/>
              </a:cxn>
              <a:cxn ang="0">
                <a:pos x="1074" y="360"/>
              </a:cxn>
              <a:cxn ang="0">
                <a:pos x="1314" y="366"/>
              </a:cxn>
              <a:cxn ang="0">
                <a:pos x="1599" y="381"/>
              </a:cxn>
              <a:cxn ang="0">
                <a:pos x="1911" y="399"/>
              </a:cxn>
              <a:cxn ang="0">
                <a:pos x="2241" y="420"/>
              </a:cxn>
              <a:cxn ang="0">
                <a:pos x="2619" y="453"/>
              </a:cxn>
              <a:cxn ang="0">
                <a:pos x="2889" y="477"/>
              </a:cxn>
              <a:cxn ang="0">
                <a:pos x="3177" y="507"/>
              </a:cxn>
              <a:cxn ang="0">
                <a:pos x="3498" y="543"/>
              </a:cxn>
              <a:cxn ang="0">
                <a:pos x="3813" y="585"/>
              </a:cxn>
              <a:cxn ang="0">
                <a:pos x="4044" y="618"/>
              </a:cxn>
              <a:cxn ang="0">
                <a:pos x="4365" y="669"/>
              </a:cxn>
              <a:cxn ang="0">
                <a:pos x="4683" y="726"/>
              </a:cxn>
              <a:cxn ang="0">
                <a:pos x="4980" y="786"/>
              </a:cxn>
              <a:cxn ang="0">
                <a:pos x="5268" y="846"/>
              </a:cxn>
              <a:cxn ang="0">
                <a:pos x="5646" y="942"/>
              </a:cxn>
              <a:cxn ang="0">
                <a:pos x="5759" y="969"/>
              </a:cxn>
              <a:cxn ang="0">
                <a:pos x="5759" y="0"/>
              </a:cxn>
              <a:cxn ang="0">
                <a:pos x="0" y="0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38920" name="Freeform 1032"/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/>
            <a:ahLst/>
            <a:cxnLst>
              <a:cxn ang="0">
                <a:pos x="0" y="753"/>
              </a:cxn>
              <a:cxn ang="0">
                <a:pos x="0" y="1059"/>
              </a:cxn>
              <a:cxn ang="0">
                <a:pos x="5759" y="1059"/>
              </a:cxn>
              <a:cxn ang="0">
                <a:pos x="5759" y="0"/>
              </a:cxn>
              <a:cxn ang="0">
                <a:pos x="5430" y="0"/>
              </a:cxn>
              <a:cxn ang="0">
                <a:pos x="5298" y="84"/>
              </a:cxn>
              <a:cxn ang="0">
                <a:pos x="5136" y="159"/>
              </a:cxn>
              <a:cxn ang="0">
                <a:pos x="4968" y="222"/>
              </a:cxn>
              <a:cxn ang="0">
                <a:pos x="4812" y="267"/>
              </a:cxn>
              <a:cxn ang="0">
                <a:pos x="4626" y="324"/>
              </a:cxn>
              <a:cxn ang="0">
                <a:pos x="4440" y="366"/>
              </a:cxn>
              <a:cxn ang="0">
                <a:pos x="4230" y="414"/>
              </a:cxn>
              <a:cxn ang="0">
                <a:pos x="3939" y="468"/>
              </a:cxn>
              <a:cxn ang="0">
                <a:pos x="3711" y="504"/>
              </a:cxn>
              <a:cxn ang="0">
                <a:pos x="3441" y="543"/>
              </a:cxn>
              <a:cxn ang="0">
                <a:pos x="3189" y="579"/>
              </a:cxn>
              <a:cxn ang="0">
                <a:pos x="2925" y="606"/>
              </a:cxn>
              <a:cxn ang="0">
                <a:pos x="2679" y="633"/>
              </a:cxn>
              <a:cxn ang="0">
                <a:pos x="2418" y="654"/>
              </a:cxn>
              <a:cxn ang="0">
                <a:pos x="2142" y="675"/>
              </a:cxn>
              <a:cxn ang="0">
                <a:pos x="1896" y="693"/>
              </a:cxn>
              <a:cxn ang="0">
                <a:pos x="1647" y="708"/>
              </a:cxn>
              <a:cxn ang="0">
                <a:pos x="1404" y="720"/>
              </a:cxn>
              <a:cxn ang="0">
                <a:pos x="1170" y="732"/>
              </a:cxn>
              <a:cxn ang="0">
                <a:pos x="906" y="738"/>
              </a:cxn>
              <a:cxn ang="0">
                <a:pos x="534" y="747"/>
              </a:cxn>
              <a:cxn ang="0">
                <a:pos x="201" y="753"/>
              </a:cxn>
              <a:cxn ang="0">
                <a:pos x="0" y="753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38921" name="Freeform 1033"/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/>
            <a:ahLst/>
            <a:cxnLst>
              <a:cxn ang="0">
                <a:pos x="0" y="366"/>
              </a:cxn>
              <a:cxn ang="0">
                <a:pos x="0" y="672"/>
              </a:cxn>
              <a:cxn ang="0">
                <a:pos x="303" y="672"/>
              </a:cxn>
              <a:cxn ang="0">
                <a:pos x="723" y="663"/>
              </a:cxn>
              <a:cxn ang="0">
                <a:pos x="1020" y="654"/>
              </a:cxn>
              <a:cxn ang="0">
                <a:pos x="1302" y="642"/>
              </a:cxn>
              <a:cxn ang="0">
                <a:pos x="1554" y="630"/>
              </a:cxn>
              <a:cxn ang="0">
                <a:pos x="1779" y="615"/>
              </a:cxn>
              <a:cxn ang="0">
                <a:pos x="1962" y="606"/>
              </a:cxn>
              <a:cxn ang="0">
                <a:pos x="2193" y="588"/>
              </a:cxn>
              <a:cxn ang="0">
                <a:pos x="2448" y="570"/>
              </a:cxn>
              <a:cxn ang="0">
                <a:pos x="2700" y="546"/>
              </a:cxn>
              <a:cxn ang="0">
                <a:pos x="2904" y="528"/>
              </a:cxn>
              <a:cxn ang="0">
                <a:pos x="3138" y="498"/>
              </a:cxn>
              <a:cxn ang="0">
                <a:pos x="3324" y="474"/>
              </a:cxn>
              <a:cxn ang="0">
                <a:pos x="3534" y="447"/>
              </a:cxn>
              <a:cxn ang="0">
                <a:pos x="3735" y="420"/>
              </a:cxn>
              <a:cxn ang="0">
                <a:pos x="3933" y="384"/>
              </a:cxn>
              <a:cxn ang="0">
                <a:pos x="4116" y="351"/>
              </a:cxn>
              <a:cxn ang="0">
                <a:pos x="4266" y="318"/>
              </a:cxn>
              <a:cxn ang="0">
                <a:pos x="4446" y="279"/>
              </a:cxn>
              <a:cxn ang="0">
                <a:pos x="4620" y="237"/>
              </a:cxn>
              <a:cxn ang="0">
                <a:pos x="4779" y="192"/>
              </a:cxn>
              <a:cxn ang="0">
                <a:pos x="4920" y="147"/>
              </a:cxn>
              <a:cxn ang="0">
                <a:pos x="5085" y="90"/>
              </a:cxn>
              <a:cxn ang="0">
                <a:pos x="5193" y="42"/>
              </a:cxn>
              <a:cxn ang="0">
                <a:pos x="5283" y="0"/>
              </a:cxn>
              <a:cxn ang="0">
                <a:pos x="3201" y="0"/>
              </a:cxn>
              <a:cxn ang="0">
                <a:pos x="2982" y="57"/>
              </a:cxn>
              <a:cxn ang="0">
                <a:pos x="2775" y="108"/>
              </a:cxn>
              <a:cxn ang="0">
                <a:pos x="2562" y="150"/>
              </a:cxn>
              <a:cxn ang="0">
                <a:pos x="2397" y="183"/>
              </a:cxn>
              <a:cxn ang="0">
                <a:pos x="2205" y="213"/>
              </a:cxn>
              <a:cxn ang="0">
                <a:pos x="2001" y="243"/>
              </a:cxn>
              <a:cxn ang="0">
                <a:pos x="1776" y="273"/>
              </a:cxn>
              <a:cxn ang="0">
                <a:pos x="1536" y="297"/>
              </a:cxn>
              <a:cxn ang="0">
                <a:pos x="1344" y="312"/>
              </a:cxn>
              <a:cxn ang="0">
                <a:pos x="1134" y="330"/>
              </a:cxn>
              <a:cxn ang="0">
                <a:pos x="921" y="342"/>
              </a:cxn>
              <a:cxn ang="0">
                <a:pos x="696" y="354"/>
              </a:cxn>
              <a:cxn ang="0">
                <a:pos x="501" y="360"/>
              </a:cxn>
              <a:cxn ang="0">
                <a:pos x="279" y="366"/>
              </a:cxn>
              <a:cxn ang="0">
                <a:pos x="99" y="369"/>
              </a:cxn>
              <a:cxn ang="0">
                <a:pos x="0" y="366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38922" name="Freeform 1034"/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85"/>
              </a:cxn>
              <a:cxn ang="0">
                <a:pos x="192" y="285"/>
              </a:cxn>
              <a:cxn ang="0">
                <a:pos x="384" y="282"/>
              </a:cxn>
              <a:cxn ang="0">
                <a:pos x="579" y="276"/>
              </a:cxn>
              <a:cxn ang="0">
                <a:pos x="789" y="267"/>
              </a:cxn>
              <a:cxn ang="0">
                <a:pos x="999" y="258"/>
              </a:cxn>
              <a:cxn ang="0">
                <a:pos x="1161" y="246"/>
              </a:cxn>
              <a:cxn ang="0">
                <a:pos x="1302" y="234"/>
              </a:cxn>
              <a:cxn ang="0">
                <a:pos x="1458" y="222"/>
              </a:cxn>
              <a:cxn ang="0">
                <a:pos x="1665" y="201"/>
              </a:cxn>
              <a:cxn ang="0">
                <a:pos x="1992" y="159"/>
              </a:cxn>
              <a:cxn ang="0">
                <a:pos x="2301" y="117"/>
              </a:cxn>
              <a:cxn ang="0">
                <a:pos x="2604" y="60"/>
              </a:cxn>
              <a:cxn ang="0">
                <a:pos x="2883" y="0"/>
              </a:cxn>
              <a:cxn ang="0">
                <a:pos x="0" y="0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38923" name="Rectangle 1035"/>
          <p:cNvSpPr>
            <a:spLocks noGrp="1" noChangeArrowheads="1"/>
          </p:cNvSpPr>
          <p:nvPr>
            <p:ph type="ctrTitle"/>
          </p:nvPr>
        </p:nvSpPr>
        <p:spPr>
          <a:xfrm>
            <a:off x="685800" y="2057400"/>
            <a:ext cx="7772400" cy="13716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8924" name="Rectangle 1036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38925" name="Rectangle 1037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38926" name="Rectangle 103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38927" name="Rectangle 103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984D0F2-BAFF-4EC1-849D-2736AD0E352D}" type="slidenum">
              <a:rPr lang="en-CA"/>
              <a:pPr/>
              <a:t>‹#›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BA3523-3062-4972-BA05-ABD4E74A1EF5}" type="slidenum">
              <a:rPr lang="en-CA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1EE4AA-33A0-4593-BD4F-9DA091F45E58}" type="slidenum">
              <a:rPr lang="en-CA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E48945-839C-4FC6-B4A0-70CE4A69907B}" type="slidenum">
              <a:rPr lang="en-CA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32F5F4-21CD-4D20-9FC3-A4229AE73F5E}" type="slidenum">
              <a:rPr lang="en-CA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941822-DA1E-49A3-A9B4-EF0A29338464}" type="slidenum">
              <a:rPr lang="en-CA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736F4F-EA05-4A85-AFE7-C934115FE605}" type="slidenum">
              <a:rPr lang="en-CA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4DAB3D-63D6-4497-9D65-54286010AAD1}" type="slidenum">
              <a:rPr lang="en-CA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A7D986-474B-451B-A0E2-DB592A5A23CF}" type="slidenum">
              <a:rPr lang="en-CA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653F40-C50D-4947-8000-DAD38466F116}" type="slidenum">
              <a:rPr lang="en-CA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EB1D54-3F8E-44CA-BD2F-E0C382B5270F}" type="slidenum">
              <a:rPr lang="en-CA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7891" name="Freeform 3"/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/>
            <a:ahLst/>
            <a:cxnLst>
              <a:cxn ang="0">
                <a:pos x="0" y="1491"/>
              </a:cxn>
              <a:cxn ang="0">
                <a:pos x="0" y="0"/>
              </a:cxn>
              <a:cxn ang="0">
                <a:pos x="171" y="3"/>
              </a:cxn>
              <a:cxn ang="0">
                <a:pos x="355" y="9"/>
              </a:cxn>
              <a:cxn ang="0">
                <a:pos x="499" y="21"/>
              </a:cxn>
              <a:cxn ang="0">
                <a:pos x="650" y="36"/>
              </a:cxn>
              <a:cxn ang="0">
                <a:pos x="809" y="54"/>
              </a:cxn>
              <a:cxn ang="0">
                <a:pos x="957" y="78"/>
              </a:cxn>
              <a:cxn ang="0">
                <a:pos x="1119" y="105"/>
              </a:cxn>
              <a:cxn ang="0">
                <a:pos x="1261" y="133"/>
              </a:cxn>
              <a:cxn ang="0">
                <a:pos x="1441" y="175"/>
              </a:cxn>
              <a:cxn ang="0">
                <a:pos x="1598" y="217"/>
              </a:cxn>
              <a:cxn ang="0">
                <a:pos x="1763" y="269"/>
              </a:cxn>
              <a:cxn ang="0">
                <a:pos x="1887" y="308"/>
              </a:cxn>
              <a:cxn ang="0">
                <a:pos x="2085" y="384"/>
              </a:cxn>
              <a:cxn ang="0">
                <a:pos x="2230" y="444"/>
              </a:cxn>
              <a:cxn ang="0">
                <a:pos x="2456" y="547"/>
              </a:cxn>
              <a:cxn ang="0">
                <a:pos x="2666" y="662"/>
              </a:cxn>
              <a:cxn ang="0">
                <a:pos x="2859" y="786"/>
              </a:cxn>
              <a:cxn ang="0">
                <a:pos x="3046" y="920"/>
              </a:cxn>
              <a:cxn ang="0">
                <a:pos x="3193" y="1038"/>
              </a:cxn>
              <a:cxn ang="0">
                <a:pos x="3332" y="1168"/>
              </a:cxn>
              <a:cxn ang="0">
                <a:pos x="3440" y="1280"/>
              </a:cxn>
              <a:cxn ang="0">
                <a:pos x="3524" y="1380"/>
              </a:cxn>
              <a:cxn ang="0">
                <a:pos x="3624" y="1491"/>
              </a:cxn>
              <a:cxn ang="0">
                <a:pos x="3608" y="1491"/>
              </a:cxn>
              <a:cxn ang="0">
                <a:pos x="0" y="1491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37892" name="Freeform 4"/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/>
            <a:ahLst/>
            <a:cxnLst>
              <a:cxn ang="0">
                <a:pos x="2718" y="405"/>
              </a:cxn>
              <a:cxn ang="0">
                <a:pos x="2466" y="333"/>
              </a:cxn>
              <a:cxn ang="0">
                <a:pos x="2202" y="261"/>
              </a:cxn>
              <a:cxn ang="0">
                <a:pos x="1929" y="198"/>
              </a:cxn>
              <a:cxn ang="0">
                <a:pos x="1695" y="153"/>
              </a:cxn>
              <a:cxn ang="0">
                <a:pos x="1434" y="111"/>
              </a:cxn>
              <a:cxn ang="0">
                <a:pos x="1188" y="75"/>
              </a:cxn>
              <a:cxn ang="0">
                <a:pos x="957" y="48"/>
              </a:cxn>
              <a:cxn ang="0">
                <a:pos x="747" y="30"/>
              </a:cxn>
              <a:cxn ang="0">
                <a:pos x="501" y="15"/>
              </a:cxn>
              <a:cxn ang="0">
                <a:pos x="246" y="3"/>
              </a:cxn>
              <a:cxn ang="0">
                <a:pos x="0" y="0"/>
              </a:cxn>
              <a:cxn ang="0">
                <a:pos x="0" y="275"/>
              </a:cxn>
              <a:cxn ang="0">
                <a:pos x="0" y="345"/>
              </a:cxn>
              <a:cxn ang="0">
                <a:pos x="0" y="275"/>
              </a:cxn>
              <a:cxn ang="0">
                <a:pos x="0" y="342"/>
              </a:cxn>
              <a:cxn ang="0">
                <a:pos x="339" y="351"/>
              </a:cxn>
              <a:cxn ang="0">
                <a:pos x="606" y="372"/>
              </a:cxn>
              <a:cxn ang="0">
                <a:pos x="852" y="399"/>
              </a:cxn>
              <a:cxn ang="0">
                <a:pos x="1068" y="435"/>
              </a:cxn>
              <a:cxn ang="0">
                <a:pos x="1275" y="474"/>
              </a:cxn>
              <a:cxn ang="0">
                <a:pos x="1545" y="540"/>
              </a:cxn>
              <a:cxn ang="0">
                <a:pos x="1761" y="603"/>
              </a:cxn>
              <a:cxn ang="0">
                <a:pos x="1971" y="678"/>
              </a:cxn>
              <a:cxn ang="0">
                <a:pos x="2166" y="747"/>
              </a:cxn>
              <a:cxn ang="0">
                <a:pos x="2397" y="852"/>
              </a:cxn>
              <a:cxn ang="0">
                <a:pos x="2613" y="960"/>
              </a:cxn>
              <a:cxn ang="0">
                <a:pos x="2832" y="1095"/>
              </a:cxn>
              <a:cxn ang="0">
                <a:pos x="3012" y="1212"/>
              </a:cxn>
              <a:cxn ang="0">
                <a:pos x="3186" y="1347"/>
              </a:cxn>
              <a:cxn ang="0">
                <a:pos x="3351" y="1497"/>
              </a:cxn>
              <a:cxn ang="0">
                <a:pos x="3480" y="1629"/>
              </a:cxn>
              <a:cxn ang="0">
                <a:pos x="3612" y="1785"/>
              </a:cxn>
              <a:cxn ang="0">
                <a:pos x="3699" y="1901"/>
              </a:cxn>
              <a:cxn ang="0">
                <a:pos x="5142" y="1901"/>
              </a:cxn>
              <a:cxn ang="0">
                <a:pos x="5076" y="1827"/>
              </a:cxn>
              <a:cxn ang="0">
                <a:pos x="4968" y="1707"/>
              </a:cxn>
              <a:cxn ang="0">
                <a:pos x="4797" y="1539"/>
              </a:cxn>
              <a:cxn ang="0">
                <a:pos x="4617" y="1383"/>
              </a:cxn>
              <a:cxn ang="0">
                <a:pos x="4410" y="1221"/>
              </a:cxn>
              <a:cxn ang="0">
                <a:pos x="4185" y="1071"/>
              </a:cxn>
              <a:cxn ang="0">
                <a:pos x="3960" y="939"/>
              </a:cxn>
              <a:cxn ang="0">
                <a:pos x="3708" y="801"/>
              </a:cxn>
              <a:cxn ang="0">
                <a:pos x="3492" y="702"/>
              </a:cxn>
              <a:cxn ang="0">
                <a:pos x="3231" y="588"/>
              </a:cxn>
              <a:cxn ang="0">
                <a:pos x="2964" y="489"/>
              </a:cxn>
              <a:cxn ang="0">
                <a:pos x="2718" y="405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37893" name="Freeform 5"/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39"/>
              </a:cxn>
              <a:cxn ang="0">
                <a:pos x="558" y="357"/>
              </a:cxn>
              <a:cxn ang="0">
                <a:pos x="807" y="375"/>
              </a:cxn>
              <a:cxn ang="0">
                <a:pos x="1056" y="399"/>
              </a:cxn>
              <a:cxn ang="0">
                <a:pos x="1272" y="426"/>
              </a:cxn>
              <a:cxn ang="0">
                <a:pos x="1539" y="465"/>
              </a:cxn>
              <a:cxn ang="0">
                <a:pos x="1791" y="510"/>
              </a:cxn>
              <a:cxn ang="0">
                <a:pos x="2076" y="570"/>
              </a:cxn>
              <a:cxn ang="0">
                <a:pos x="2334" y="630"/>
              </a:cxn>
              <a:cxn ang="0">
                <a:pos x="2544" y="687"/>
              </a:cxn>
              <a:cxn ang="0">
                <a:pos x="2775" y="759"/>
              </a:cxn>
              <a:cxn ang="0">
                <a:pos x="3003" y="837"/>
              </a:cxn>
              <a:cxn ang="0">
                <a:pos x="3231" y="924"/>
              </a:cxn>
              <a:cxn ang="0">
                <a:pos x="3438" y="1005"/>
              </a:cxn>
              <a:cxn ang="0">
                <a:pos x="3663" y="1110"/>
              </a:cxn>
              <a:cxn ang="0">
                <a:pos x="3903" y="1233"/>
              </a:cxn>
              <a:cxn ang="0">
                <a:pos x="4149" y="1374"/>
              </a:cxn>
              <a:cxn ang="0">
                <a:pos x="4353" y="1506"/>
              </a:cxn>
              <a:cxn ang="0">
                <a:pos x="4491" y="1602"/>
              </a:cxn>
              <a:cxn ang="0">
                <a:pos x="4668" y="1740"/>
              </a:cxn>
              <a:cxn ang="0">
                <a:pos x="4824" y="1875"/>
              </a:cxn>
              <a:cxn ang="0">
                <a:pos x="4968" y="2016"/>
              </a:cxn>
              <a:cxn ang="0">
                <a:pos x="5100" y="2154"/>
              </a:cxn>
              <a:cxn ang="0">
                <a:pos x="5238" y="2324"/>
              </a:cxn>
              <a:cxn ang="0">
                <a:pos x="5759" y="2324"/>
              </a:cxn>
              <a:cxn ang="0">
                <a:pos x="5759" y="1245"/>
              </a:cxn>
              <a:cxn ang="0">
                <a:pos x="5580" y="1119"/>
              </a:cxn>
              <a:cxn ang="0">
                <a:pos x="5400" y="1020"/>
              </a:cxn>
              <a:cxn ang="0">
                <a:pos x="5205" y="918"/>
              </a:cxn>
              <a:cxn ang="0">
                <a:pos x="5031" y="837"/>
              </a:cxn>
              <a:cxn ang="0">
                <a:pos x="4866" y="771"/>
              </a:cxn>
              <a:cxn ang="0">
                <a:pos x="4710" y="711"/>
              </a:cxn>
              <a:cxn ang="0">
                <a:pos x="4545" y="651"/>
              </a:cxn>
              <a:cxn ang="0">
                <a:pos x="4386" y="600"/>
              </a:cxn>
              <a:cxn ang="0">
                <a:pos x="4248" y="552"/>
              </a:cxn>
              <a:cxn ang="0">
                <a:pos x="3993" y="483"/>
              </a:cxn>
              <a:cxn ang="0">
                <a:pos x="3777" y="423"/>
              </a:cxn>
              <a:cxn ang="0">
                <a:pos x="3564" y="375"/>
              </a:cxn>
              <a:cxn ang="0">
                <a:pos x="3282" y="312"/>
              </a:cxn>
              <a:cxn ang="0">
                <a:pos x="3003" y="261"/>
              </a:cxn>
              <a:cxn ang="0">
                <a:pos x="2733" y="213"/>
              </a:cxn>
              <a:cxn ang="0">
                <a:pos x="2451" y="171"/>
              </a:cxn>
              <a:cxn ang="0">
                <a:pos x="2211" y="138"/>
              </a:cxn>
              <a:cxn ang="0">
                <a:pos x="1974" y="108"/>
              </a:cxn>
              <a:cxn ang="0">
                <a:pos x="1665" y="81"/>
              </a:cxn>
              <a:cxn ang="0">
                <a:pos x="1437" y="60"/>
              </a:cxn>
              <a:cxn ang="0">
                <a:pos x="1125" y="36"/>
              </a:cxn>
              <a:cxn ang="0">
                <a:pos x="828" y="21"/>
              </a:cxn>
              <a:cxn ang="0">
                <a:pos x="558" y="12"/>
              </a:cxn>
              <a:cxn ang="0">
                <a:pos x="282" y="3"/>
              </a:cxn>
              <a:cxn ang="0">
                <a:pos x="0" y="0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37894" name="Freeform 6"/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51"/>
              </a:cxn>
              <a:cxn ang="0">
                <a:pos x="282" y="357"/>
              </a:cxn>
              <a:cxn ang="0">
                <a:pos x="627" y="363"/>
              </a:cxn>
              <a:cxn ang="0">
                <a:pos x="960" y="375"/>
              </a:cxn>
              <a:cxn ang="0">
                <a:pos x="1218" y="393"/>
              </a:cxn>
              <a:cxn ang="0">
                <a:pos x="1470" y="411"/>
              </a:cxn>
              <a:cxn ang="0">
                <a:pos x="1746" y="435"/>
              </a:cxn>
              <a:cxn ang="0">
                <a:pos x="2022" y="462"/>
              </a:cxn>
              <a:cxn ang="0">
                <a:pos x="2340" y="504"/>
              </a:cxn>
              <a:cxn ang="0">
                <a:pos x="2664" y="549"/>
              </a:cxn>
              <a:cxn ang="0">
                <a:pos x="2952" y="597"/>
              </a:cxn>
              <a:cxn ang="0">
                <a:pos x="3225" y="648"/>
              </a:cxn>
              <a:cxn ang="0">
                <a:pos x="3513" y="708"/>
              </a:cxn>
              <a:cxn ang="0">
                <a:pos x="3693" y="750"/>
              </a:cxn>
              <a:cxn ang="0">
                <a:pos x="3936" y="810"/>
              </a:cxn>
              <a:cxn ang="0">
                <a:pos x="4095" y="855"/>
              </a:cxn>
              <a:cxn ang="0">
                <a:pos x="4281" y="909"/>
              </a:cxn>
              <a:cxn ang="0">
                <a:pos x="4503" y="981"/>
              </a:cxn>
              <a:cxn ang="0">
                <a:pos x="4704" y="1053"/>
              </a:cxn>
              <a:cxn ang="0">
                <a:pos x="4911" y="1131"/>
              </a:cxn>
              <a:cxn ang="0">
                <a:pos x="5073" y="1197"/>
              </a:cxn>
              <a:cxn ang="0">
                <a:pos x="5256" y="1281"/>
              </a:cxn>
              <a:cxn ang="0">
                <a:pos x="5475" y="1401"/>
              </a:cxn>
              <a:cxn ang="0">
                <a:pos x="5628" y="1482"/>
              </a:cxn>
              <a:cxn ang="0">
                <a:pos x="5759" y="1572"/>
              </a:cxn>
              <a:cxn ang="0">
                <a:pos x="5759" y="633"/>
              </a:cxn>
              <a:cxn ang="0">
                <a:pos x="5493" y="570"/>
              </a:cxn>
              <a:cxn ang="0">
                <a:pos x="5214" y="501"/>
              </a:cxn>
              <a:cxn ang="0">
                <a:pos x="4950" y="444"/>
              </a:cxn>
              <a:cxn ang="0">
                <a:pos x="4701" y="396"/>
              </a:cxn>
              <a:cxn ang="0">
                <a:pos x="4425" y="348"/>
              </a:cxn>
              <a:cxn ang="0">
                <a:pos x="4110" y="294"/>
              </a:cxn>
              <a:cxn ang="0">
                <a:pos x="3813" y="252"/>
              </a:cxn>
              <a:cxn ang="0">
                <a:pos x="3549" y="213"/>
              </a:cxn>
              <a:cxn ang="0">
                <a:pos x="3261" y="183"/>
              </a:cxn>
              <a:cxn ang="0">
                <a:pos x="3015" y="153"/>
              </a:cxn>
              <a:cxn ang="0">
                <a:pos x="2757" y="129"/>
              </a:cxn>
              <a:cxn ang="0">
                <a:pos x="2520" y="105"/>
              </a:cxn>
              <a:cxn ang="0">
                <a:pos x="2301" y="87"/>
              </a:cxn>
              <a:cxn ang="0">
                <a:pos x="2013" y="66"/>
              </a:cxn>
              <a:cxn ang="0">
                <a:pos x="1731" y="48"/>
              </a:cxn>
              <a:cxn ang="0">
                <a:pos x="1524" y="39"/>
              </a:cxn>
              <a:cxn ang="0">
                <a:pos x="1260" y="27"/>
              </a:cxn>
              <a:cxn ang="0">
                <a:pos x="966" y="15"/>
              </a:cxn>
              <a:cxn ang="0">
                <a:pos x="714" y="12"/>
              </a:cxn>
              <a:cxn ang="0">
                <a:pos x="510" y="6"/>
              </a:cxn>
              <a:cxn ang="0">
                <a:pos x="243" y="0"/>
              </a:cxn>
              <a:cxn ang="0">
                <a:pos x="0" y="0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37895" name="Freeform 7"/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39"/>
              </a:cxn>
              <a:cxn ang="0">
                <a:pos x="318" y="342"/>
              </a:cxn>
              <a:cxn ang="0">
                <a:pos x="591" y="348"/>
              </a:cxn>
              <a:cxn ang="0">
                <a:pos x="846" y="354"/>
              </a:cxn>
              <a:cxn ang="0">
                <a:pos x="1074" y="360"/>
              </a:cxn>
              <a:cxn ang="0">
                <a:pos x="1314" y="366"/>
              </a:cxn>
              <a:cxn ang="0">
                <a:pos x="1599" y="381"/>
              </a:cxn>
              <a:cxn ang="0">
                <a:pos x="1911" y="399"/>
              </a:cxn>
              <a:cxn ang="0">
                <a:pos x="2241" y="420"/>
              </a:cxn>
              <a:cxn ang="0">
                <a:pos x="2619" y="453"/>
              </a:cxn>
              <a:cxn ang="0">
                <a:pos x="2889" y="477"/>
              </a:cxn>
              <a:cxn ang="0">
                <a:pos x="3177" y="507"/>
              </a:cxn>
              <a:cxn ang="0">
                <a:pos x="3498" y="543"/>
              </a:cxn>
              <a:cxn ang="0">
                <a:pos x="3813" y="585"/>
              </a:cxn>
              <a:cxn ang="0">
                <a:pos x="4044" y="618"/>
              </a:cxn>
              <a:cxn ang="0">
                <a:pos x="4365" y="669"/>
              </a:cxn>
              <a:cxn ang="0">
                <a:pos x="4683" y="726"/>
              </a:cxn>
              <a:cxn ang="0">
                <a:pos x="4980" y="786"/>
              </a:cxn>
              <a:cxn ang="0">
                <a:pos x="5268" y="846"/>
              </a:cxn>
              <a:cxn ang="0">
                <a:pos x="5646" y="942"/>
              </a:cxn>
              <a:cxn ang="0">
                <a:pos x="5759" y="969"/>
              </a:cxn>
              <a:cxn ang="0">
                <a:pos x="5759" y="0"/>
              </a:cxn>
              <a:cxn ang="0">
                <a:pos x="0" y="0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37896" name="Freeform 8"/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/>
            <a:ahLst/>
            <a:cxnLst>
              <a:cxn ang="0">
                <a:pos x="0" y="753"/>
              </a:cxn>
              <a:cxn ang="0">
                <a:pos x="0" y="1059"/>
              </a:cxn>
              <a:cxn ang="0">
                <a:pos x="5759" y="1059"/>
              </a:cxn>
              <a:cxn ang="0">
                <a:pos x="5759" y="0"/>
              </a:cxn>
              <a:cxn ang="0">
                <a:pos x="5430" y="0"/>
              </a:cxn>
              <a:cxn ang="0">
                <a:pos x="5298" y="84"/>
              </a:cxn>
              <a:cxn ang="0">
                <a:pos x="5136" y="159"/>
              </a:cxn>
              <a:cxn ang="0">
                <a:pos x="4968" y="222"/>
              </a:cxn>
              <a:cxn ang="0">
                <a:pos x="4812" y="267"/>
              </a:cxn>
              <a:cxn ang="0">
                <a:pos x="4626" y="324"/>
              </a:cxn>
              <a:cxn ang="0">
                <a:pos x="4440" y="366"/>
              </a:cxn>
              <a:cxn ang="0">
                <a:pos x="4230" y="414"/>
              </a:cxn>
              <a:cxn ang="0">
                <a:pos x="3939" y="468"/>
              </a:cxn>
              <a:cxn ang="0">
                <a:pos x="3711" y="504"/>
              </a:cxn>
              <a:cxn ang="0">
                <a:pos x="3441" y="543"/>
              </a:cxn>
              <a:cxn ang="0">
                <a:pos x="3189" y="579"/>
              </a:cxn>
              <a:cxn ang="0">
                <a:pos x="2925" y="606"/>
              </a:cxn>
              <a:cxn ang="0">
                <a:pos x="2679" y="633"/>
              </a:cxn>
              <a:cxn ang="0">
                <a:pos x="2418" y="654"/>
              </a:cxn>
              <a:cxn ang="0">
                <a:pos x="2142" y="675"/>
              </a:cxn>
              <a:cxn ang="0">
                <a:pos x="1896" y="693"/>
              </a:cxn>
              <a:cxn ang="0">
                <a:pos x="1647" y="708"/>
              </a:cxn>
              <a:cxn ang="0">
                <a:pos x="1404" y="720"/>
              </a:cxn>
              <a:cxn ang="0">
                <a:pos x="1170" y="732"/>
              </a:cxn>
              <a:cxn ang="0">
                <a:pos x="906" y="738"/>
              </a:cxn>
              <a:cxn ang="0">
                <a:pos x="534" y="747"/>
              </a:cxn>
              <a:cxn ang="0">
                <a:pos x="201" y="753"/>
              </a:cxn>
              <a:cxn ang="0">
                <a:pos x="0" y="753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37897" name="Freeform 9"/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/>
            <a:ahLst/>
            <a:cxnLst>
              <a:cxn ang="0">
                <a:pos x="0" y="366"/>
              </a:cxn>
              <a:cxn ang="0">
                <a:pos x="0" y="672"/>
              </a:cxn>
              <a:cxn ang="0">
                <a:pos x="303" y="672"/>
              </a:cxn>
              <a:cxn ang="0">
                <a:pos x="723" y="663"/>
              </a:cxn>
              <a:cxn ang="0">
                <a:pos x="1020" y="654"/>
              </a:cxn>
              <a:cxn ang="0">
                <a:pos x="1302" y="642"/>
              </a:cxn>
              <a:cxn ang="0">
                <a:pos x="1554" y="630"/>
              </a:cxn>
              <a:cxn ang="0">
                <a:pos x="1779" y="615"/>
              </a:cxn>
              <a:cxn ang="0">
                <a:pos x="1962" y="606"/>
              </a:cxn>
              <a:cxn ang="0">
                <a:pos x="2193" y="588"/>
              </a:cxn>
              <a:cxn ang="0">
                <a:pos x="2448" y="570"/>
              </a:cxn>
              <a:cxn ang="0">
                <a:pos x="2700" y="546"/>
              </a:cxn>
              <a:cxn ang="0">
                <a:pos x="2904" y="528"/>
              </a:cxn>
              <a:cxn ang="0">
                <a:pos x="3138" y="498"/>
              </a:cxn>
              <a:cxn ang="0">
                <a:pos x="3324" y="474"/>
              </a:cxn>
              <a:cxn ang="0">
                <a:pos x="3534" y="447"/>
              </a:cxn>
              <a:cxn ang="0">
                <a:pos x="3735" y="420"/>
              </a:cxn>
              <a:cxn ang="0">
                <a:pos x="3933" y="384"/>
              </a:cxn>
              <a:cxn ang="0">
                <a:pos x="4116" y="351"/>
              </a:cxn>
              <a:cxn ang="0">
                <a:pos x="4266" y="318"/>
              </a:cxn>
              <a:cxn ang="0">
                <a:pos x="4446" y="279"/>
              </a:cxn>
              <a:cxn ang="0">
                <a:pos x="4620" y="237"/>
              </a:cxn>
              <a:cxn ang="0">
                <a:pos x="4779" y="192"/>
              </a:cxn>
              <a:cxn ang="0">
                <a:pos x="4920" y="147"/>
              </a:cxn>
              <a:cxn ang="0">
                <a:pos x="5085" y="90"/>
              </a:cxn>
              <a:cxn ang="0">
                <a:pos x="5193" y="42"/>
              </a:cxn>
              <a:cxn ang="0">
                <a:pos x="5283" y="0"/>
              </a:cxn>
              <a:cxn ang="0">
                <a:pos x="3201" y="0"/>
              </a:cxn>
              <a:cxn ang="0">
                <a:pos x="2982" y="57"/>
              </a:cxn>
              <a:cxn ang="0">
                <a:pos x="2775" y="108"/>
              </a:cxn>
              <a:cxn ang="0">
                <a:pos x="2562" y="150"/>
              </a:cxn>
              <a:cxn ang="0">
                <a:pos x="2397" y="183"/>
              </a:cxn>
              <a:cxn ang="0">
                <a:pos x="2205" y="213"/>
              </a:cxn>
              <a:cxn ang="0">
                <a:pos x="2001" y="243"/>
              </a:cxn>
              <a:cxn ang="0">
                <a:pos x="1776" y="273"/>
              </a:cxn>
              <a:cxn ang="0">
                <a:pos x="1536" y="297"/>
              </a:cxn>
              <a:cxn ang="0">
                <a:pos x="1344" y="312"/>
              </a:cxn>
              <a:cxn ang="0">
                <a:pos x="1134" y="330"/>
              </a:cxn>
              <a:cxn ang="0">
                <a:pos x="921" y="342"/>
              </a:cxn>
              <a:cxn ang="0">
                <a:pos x="696" y="354"/>
              </a:cxn>
              <a:cxn ang="0">
                <a:pos x="501" y="360"/>
              </a:cxn>
              <a:cxn ang="0">
                <a:pos x="279" y="366"/>
              </a:cxn>
              <a:cxn ang="0">
                <a:pos x="99" y="369"/>
              </a:cxn>
              <a:cxn ang="0">
                <a:pos x="0" y="366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37898" name="Freeform 10"/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85"/>
              </a:cxn>
              <a:cxn ang="0">
                <a:pos x="192" y="285"/>
              </a:cxn>
              <a:cxn ang="0">
                <a:pos x="384" y="282"/>
              </a:cxn>
              <a:cxn ang="0">
                <a:pos x="579" y="276"/>
              </a:cxn>
              <a:cxn ang="0">
                <a:pos x="789" y="267"/>
              </a:cxn>
              <a:cxn ang="0">
                <a:pos x="999" y="258"/>
              </a:cxn>
              <a:cxn ang="0">
                <a:pos x="1161" y="246"/>
              </a:cxn>
              <a:cxn ang="0">
                <a:pos x="1302" y="234"/>
              </a:cxn>
              <a:cxn ang="0">
                <a:pos x="1458" y="222"/>
              </a:cxn>
              <a:cxn ang="0">
                <a:pos x="1665" y="201"/>
              </a:cxn>
              <a:cxn ang="0">
                <a:pos x="1992" y="159"/>
              </a:cxn>
              <a:cxn ang="0">
                <a:pos x="2301" y="117"/>
              </a:cxn>
              <a:cxn ang="0">
                <a:pos x="2604" y="60"/>
              </a:cxn>
              <a:cxn ang="0">
                <a:pos x="2883" y="0"/>
              </a:cxn>
              <a:cxn ang="0">
                <a:pos x="0" y="0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3789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Klepnutím upravíte styl předlohy nadpisu.</a:t>
            </a:r>
          </a:p>
        </p:txBody>
      </p:sp>
      <p:sp>
        <p:nvSpPr>
          <p:cNvPr id="37900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Klepnutím upravíte styly předlohy textu.</a:t>
            </a:r>
          </a:p>
          <a:p>
            <a:pPr lvl="1"/>
            <a:r>
              <a:rPr lang="en-CA" smtClean="0"/>
              <a:t>Druhá úroveň</a:t>
            </a:r>
          </a:p>
          <a:p>
            <a:pPr lvl="2"/>
            <a:r>
              <a:rPr lang="en-CA" smtClean="0"/>
              <a:t>Třetí úroveň</a:t>
            </a:r>
          </a:p>
          <a:p>
            <a:pPr lvl="3"/>
            <a:r>
              <a:rPr lang="en-CA" smtClean="0"/>
              <a:t>Čtvrtá úroveň</a:t>
            </a:r>
          </a:p>
          <a:p>
            <a:pPr lvl="4"/>
            <a:r>
              <a:rPr lang="en-CA" smtClean="0"/>
              <a:t>Pátá úroveň</a:t>
            </a:r>
          </a:p>
        </p:txBody>
      </p:sp>
      <p:sp>
        <p:nvSpPr>
          <p:cNvPr id="37901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CA"/>
          </a:p>
        </p:txBody>
      </p:sp>
      <p:sp>
        <p:nvSpPr>
          <p:cNvPr id="3790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CA"/>
          </a:p>
        </p:txBody>
      </p:sp>
      <p:sp>
        <p:nvSpPr>
          <p:cNvPr id="37903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82171FE-CE77-4F3E-BDE1-DAA25AFC8433}" type="slidenum">
              <a:rPr lang="en-CA"/>
              <a:pPr/>
              <a:t>‹#›</a:t>
            </a:fld>
            <a:endParaRPr lang="en-CA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animBg="1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Dokument_aplikace_Microsoft_Office_Word_97-_20031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762000"/>
            <a:ext cx="7772400" cy="1905000"/>
          </a:xfrm>
        </p:spPr>
        <p:txBody>
          <a:bodyPr/>
          <a:lstStyle/>
          <a:p>
            <a:r>
              <a:rPr lang="cs-CZ" sz="4800"/>
              <a:t>Klinické projevy infekcí přenášených klíšťaty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3124200"/>
            <a:ext cx="6781800" cy="3276600"/>
          </a:xfrm>
        </p:spPr>
        <p:txBody>
          <a:bodyPr/>
          <a:lstStyle/>
          <a:p>
            <a:endParaRPr lang="cs-CZ"/>
          </a:p>
          <a:p>
            <a:r>
              <a:rPr lang="cs-CZ"/>
              <a:t>Lenka Krbková</a:t>
            </a:r>
          </a:p>
          <a:p>
            <a:r>
              <a:rPr lang="cs-CZ"/>
              <a:t>Klinika dětských infekčních nemocí</a:t>
            </a:r>
          </a:p>
          <a:p>
            <a:r>
              <a:rPr lang="cs-CZ"/>
              <a:t>LF MU, Brno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Obrny u KE</a:t>
            </a:r>
          </a:p>
        </p:txBody>
      </p:sp>
      <p:sp>
        <p:nvSpPr>
          <p:cNvPr id="301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2800"/>
              <a:t>Vznikají po poklesu teplot</a:t>
            </a:r>
          </a:p>
          <a:p>
            <a:pPr>
              <a:lnSpc>
                <a:spcPct val="90000"/>
              </a:lnSpc>
            </a:pPr>
            <a:r>
              <a:rPr lang="cs-CZ" sz="2800"/>
              <a:t>Obrny jsou asymetrické</a:t>
            </a:r>
          </a:p>
          <a:p>
            <a:pPr>
              <a:lnSpc>
                <a:spcPct val="90000"/>
              </a:lnSpc>
            </a:pPr>
            <a:r>
              <a:rPr lang="cs-CZ" sz="2800"/>
              <a:t>Nejčastěji postižen pletenec pažní, horní končetiny, tvář, krk</a:t>
            </a:r>
          </a:p>
          <a:p>
            <a:pPr>
              <a:lnSpc>
                <a:spcPct val="90000"/>
              </a:lnSpc>
            </a:pPr>
            <a:r>
              <a:rPr lang="cs-CZ" sz="2800"/>
              <a:t>Monoparézy, diparézy, tetraparézy</a:t>
            </a:r>
          </a:p>
          <a:p>
            <a:pPr>
              <a:lnSpc>
                <a:spcPct val="90000"/>
              </a:lnSpc>
            </a:pPr>
            <a:r>
              <a:rPr lang="cs-CZ" sz="2800"/>
              <a:t>U postižení míchy jsou obrny jako u transverzní léze míšní</a:t>
            </a:r>
          </a:p>
          <a:p>
            <a:pPr>
              <a:lnSpc>
                <a:spcPct val="90000"/>
              </a:lnSpc>
            </a:pPr>
            <a:endParaRPr lang="cs-CZ" sz="2800"/>
          </a:p>
          <a:p>
            <a:pPr>
              <a:lnSpc>
                <a:spcPct val="90000"/>
              </a:lnSpc>
            </a:pPr>
            <a:r>
              <a:rPr lang="cs-CZ" sz="2800"/>
              <a:t>Obrny jsou ireversibilní !!! (rozdíl od NB)</a:t>
            </a:r>
          </a:p>
          <a:p>
            <a:pPr>
              <a:lnSpc>
                <a:spcPct val="90000"/>
              </a:lnSpc>
            </a:pPr>
            <a:endParaRPr lang="cs-CZ" sz="28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Klíšťová borrelióza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/>
              <a:t>sezónní zoonóza s vektorovým přenosem</a:t>
            </a:r>
          </a:p>
          <a:p>
            <a:pPr>
              <a:lnSpc>
                <a:spcPct val="90000"/>
              </a:lnSpc>
            </a:pPr>
            <a:r>
              <a:rPr lang="cs-CZ"/>
              <a:t>výskyt v Evropě, severní Americe i Asii</a:t>
            </a:r>
          </a:p>
          <a:p>
            <a:pPr>
              <a:lnSpc>
                <a:spcPct val="90000"/>
              </a:lnSpc>
            </a:pPr>
            <a:r>
              <a:rPr lang="cs-CZ"/>
              <a:t>v Evropě a USA nejčastější vektorová nákaza</a:t>
            </a:r>
          </a:p>
          <a:p>
            <a:pPr>
              <a:lnSpc>
                <a:spcPct val="90000"/>
              </a:lnSpc>
            </a:pPr>
            <a:r>
              <a:rPr lang="cs-CZ"/>
              <a:t>přenos: </a:t>
            </a:r>
            <a:r>
              <a:rPr lang="cs-CZ" b="1"/>
              <a:t>dlouhodobé</a:t>
            </a:r>
            <a:r>
              <a:rPr lang="cs-CZ"/>
              <a:t> sání infikovaného klíštěte </a:t>
            </a:r>
          </a:p>
          <a:p>
            <a:pPr>
              <a:lnSpc>
                <a:spcPct val="90000"/>
              </a:lnSpc>
            </a:pPr>
            <a:r>
              <a:rPr lang="cs-CZ"/>
              <a:t>klinické postižení kůže, nervového systému, kloubů, srdce, vzácně oka, svalů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Původce onemocnění</a:t>
            </a:r>
          </a:p>
        </p:txBody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cs-CZ" sz="2800" i="1"/>
              <a:t>Borrelia burgdorferi sensu lato:</a:t>
            </a:r>
          </a:p>
          <a:p>
            <a:r>
              <a:rPr lang="cs-CZ" sz="2800" b="1"/>
              <a:t>B. garinii </a:t>
            </a:r>
            <a:r>
              <a:rPr lang="cs-CZ" sz="2800"/>
              <a:t>(euroasijský a asijský typ)</a:t>
            </a:r>
          </a:p>
          <a:p>
            <a:r>
              <a:rPr lang="cs-CZ" sz="2800" b="1"/>
              <a:t>B. afzelii</a:t>
            </a:r>
          </a:p>
          <a:p>
            <a:r>
              <a:rPr lang="cs-CZ" sz="2800" b="1"/>
              <a:t>B. burgdorferi sensu stricto</a:t>
            </a:r>
          </a:p>
          <a:p>
            <a:r>
              <a:rPr lang="cs-CZ" sz="2800"/>
              <a:t>B. valaisiana</a:t>
            </a:r>
          </a:p>
          <a:p>
            <a:r>
              <a:rPr lang="cs-CZ" sz="2800"/>
              <a:t>B. lusitaniae</a:t>
            </a:r>
          </a:p>
          <a:p>
            <a:r>
              <a:rPr lang="cs-CZ" sz="2800"/>
              <a:t>B. spielmani (izolát A14S)</a:t>
            </a:r>
          </a:p>
          <a:p>
            <a:r>
              <a:rPr lang="cs-CZ" sz="2800"/>
              <a:t>B. bavariensis</a:t>
            </a:r>
          </a:p>
          <a:p>
            <a:endParaRPr lang="cs-CZ" sz="28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Průběh onemocnění KB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700213"/>
            <a:ext cx="7772400" cy="4114800"/>
          </a:xfrm>
        </p:spPr>
        <p:txBody>
          <a:bodyPr/>
          <a:lstStyle/>
          <a:p>
            <a:r>
              <a:rPr lang="cs-CZ" b="1"/>
              <a:t>80-95 % abortivní</a:t>
            </a:r>
          </a:p>
          <a:p>
            <a:r>
              <a:rPr lang="cs-CZ" b="1"/>
              <a:t>5-20 % symptomatická, z toho:</a:t>
            </a:r>
          </a:p>
          <a:p>
            <a:r>
              <a:rPr lang="cs-CZ"/>
              <a:t>kožní forma: 70-75 % (nejvíce EM)</a:t>
            </a:r>
          </a:p>
          <a:p>
            <a:r>
              <a:rPr lang="cs-CZ"/>
              <a:t>nervová forma: 15-20 %</a:t>
            </a:r>
          </a:p>
          <a:p>
            <a:r>
              <a:rPr lang="cs-CZ"/>
              <a:t>kloubní forma: 5 %</a:t>
            </a:r>
          </a:p>
          <a:p>
            <a:r>
              <a:rPr lang="cs-CZ"/>
              <a:t>srdeční postižení: 1 %</a:t>
            </a:r>
          </a:p>
          <a:p>
            <a:r>
              <a:rPr lang="cs-CZ"/>
              <a:t>chronické postižení: 1-2 %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/>
              <a:t>Klinické formy KB</a:t>
            </a:r>
            <a:br>
              <a:rPr lang="cs-CZ" sz="4000"/>
            </a:br>
            <a:r>
              <a:rPr lang="cs-CZ" sz="4000"/>
              <a:t>(dle Asbrinkové, Stockholm 1990)</a:t>
            </a:r>
          </a:p>
        </p:txBody>
      </p:sp>
      <p:graphicFrame>
        <p:nvGraphicFramePr>
          <p:cNvPr id="132100" name="Object 4"/>
          <p:cNvGraphicFramePr>
            <a:graphicFrameLocks noChangeAspect="1"/>
          </p:cNvGraphicFramePr>
          <p:nvPr>
            <p:ph idx="1"/>
          </p:nvPr>
        </p:nvGraphicFramePr>
        <p:xfrm>
          <a:off x="1116013" y="1916113"/>
          <a:ext cx="6869112" cy="4114800"/>
        </p:xfrm>
        <a:graphic>
          <a:graphicData uri="http://schemas.openxmlformats.org/presentationml/2006/ole">
            <p:oleObj spid="_x0000_s132100" name="dokument" r:id="rId3" imgW="7917840" imgH="474300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Erythema migrans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524000"/>
            <a:ext cx="7924800" cy="5105400"/>
          </a:xfrm>
        </p:spPr>
        <p:txBody>
          <a:bodyPr/>
          <a:lstStyle/>
          <a:p>
            <a:r>
              <a:rPr lang="cs-CZ"/>
              <a:t>ID = týden až několik týdnů</a:t>
            </a:r>
          </a:p>
          <a:p>
            <a:r>
              <a:rPr lang="cs-CZ"/>
              <a:t>v Evropě: </a:t>
            </a:r>
            <a:r>
              <a:rPr lang="cs-CZ" i="1"/>
              <a:t>B.afzelii </a:t>
            </a:r>
            <a:r>
              <a:rPr lang="cs-CZ"/>
              <a:t>(88,7 %),</a:t>
            </a:r>
            <a:r>
              <a:rPr lang="cs-CZ" i="1"/>
              <a:t> B.garinii, B.burgdorferi s.s., B. valaisiana, B. spielmani)</a:t>
            </a:r>
            <a:endParaRPr lang="cs-CZ"/>
          </a:p>
          <a:p>
            <a:r>
              <a:rPr lang="cs-CZ"/>
              <a:t>erytém se zvětšuje v průběhu dnů až týdnů (centrifugální šíření spirochét v kůži)</a:t>
            </a:r>
          </a:p>
          <a:p>
            <a:r>
              <a:rPr lang="cs-CZ"/>
              <a:t>lokální projevy</a:t>
            </a:r>
          </a:p>
          <a:p>
            <a:r>
              <a:rPr lang="cs-CZ"/>
              <a:t>celkové projevy (u dětí vzácně)</a:t>
            </a:r>
          </a:p>
          <a:p>
            <a:r>
              <a:rPr lang="cs-CZ"/>
              <a:t>laboratorní dg. není nutná</a:t>
            </a:r>
          </a:p>
          <a:p>
            <a:pPr>
              <a:buFontTx/>
              <a:buNone/>
            </a:pPr>
            <a:endParaRPr lang="cs-CZ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EM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EM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EM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EM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Klíště jako vektor: viry</a:t>
            </a: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3988" cy="41116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b="1" i="1"/>
              <a:t>Flaviviridae:</a:t>
            </a:r>
          </a:p>
          <a:p>
            <a:pPr lvl="2">
              <a:lnSpc>
                <a:spcPct val="90000"/>
              </a:lnSpc>
            </a:pPr>
            <a:r>
              <a:rPr lang="cs-CZ" sz="2800" b="1"/>
              <a:t>Sérokomplex TBEV (CEEV, NEEV,FEV)</a:t>
            </a:r>
          </a:p>
          <a:p>
            <a:pPr lvl="2">
              <a:lnSpc>
                <a:spcPct val="90000"/>
              </a:lnSpc>
            </a:pPr>
            <a:r>
              <a:rPr lang="cs-CZ" sz="2800"/>
              <a:t>virus klíšťové encefalitidy</a:t>
            </a:r>
          </a:p>
          <a:p>
            <a:pPr>
              <a:lnSpc>
                <a:spcPct val="90000"/>
              </a:lnSpc>
            </a:pPr>
            <a:r>
              <a:rPr lang="cs-CZ" b="1" i="1"/>
              <a:t>Reoviridae: (Coltivirus: Eyach virus)</a:t>
            </a:r>
            <a:endParaRPr lang="cs-CZ"/>
          </a:p>
          <a:p>
            <a:pPr lvl="2">
              <a:lnSpc>
                <a:spcPct val="90000"/>
              </a:lnSpc>
            </a:pPr>
            <a:r>
              <a:rPr lang="cs-CZ" sz="2800"/>
              <a:t>virus coloradské klíšťové horečky</a:t>
            </a:r>
            <a:endParaRPr lang="cs-CZ" b="1" i="1"/>
          </a:p>
          <a:p>
            <a:pPr>
              <a:lnSpc>
                <a:spcPct val="90000"/>
              </a:lnSpc>
            </a:pPr>
            <a:r>
              <a:rPr lang="cs-CZ" b="1" i="1"/>
              <a:t>Bunyaviridae: (Nairovirus)</a:t>
            </a:r>
          </a:p>
          <a:p>
            <a:pPr lvl="2">
              <a:lnSpc>
                <a:spcPct val="90000"/>
              </a:lnSpc>
            </a:pPr>
            <a:r>
              <a:rPr lang="cs-CZ" sz="2800"/>
              <a:t>virus krymsko-konžské hemorhagické horečky</a:t>
            </a:r>
            <a:endParaRPr lang="cs-CZ" b="1" i="1"/>
          </a:p>
          <a:p>
            <a:pPr>
              <a:lnSpc>
                <a:spcPct val="90000"/>
              </a:lnSpc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3" name="Picture 5" descr="EM_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750"/>
            <a:ext cx="9101138" cy="6826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80" name="Picture 4" descr="EM_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01138" cy="6826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2" name="Picture 4" descr="EM 24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6" name="Picture 4" descr="EM 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04" name="Picture 4" descr="Erythema_migra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" y="28575"/>
            <a:ext cx="9105900" cy="68294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Erythema migrans multiple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mnohočetná erytemata mimo místo inokulace</a:t>
            </a:r>
          </a:p>
          <a:p>
            <a:r>
              <a:rPr lang="cs-CZ"/>
              <a:t>sekundární léze jsou podobné primárním</a:t>
            </a:r>
          </a:p>
          <a:p>
            <a:r>
              <a:rPr lang="cs-CZ"/>
              <a:t>častěji celkové příznaky</a:t>
            </a:r>
          </a:p>
          <a:p>
            <a:r>
              <a:rPr lang="cs-CZ"/>
              <a:t>častěji séropozitivní nález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EMM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Borreliový lymfocytom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7772400" cy="4876800"/>
          </a:xfrm>
        </p:spPr>
        <p:txBody>
          <a:bodyPr/>
          <a:lstStyle/>
          <a:p>
            <a:r>
              <a:rPr lang="cs-CZ"/>
              <a:t>původce převážně </a:t>
            </a:r>
            <a:r>
              <a:rPr lang="cs-CZ" i="1"/>
              <a:t>B. afzelii</a:t>
            </a:r>
            <a:endParaRPr lang="cs-CZ"/>
          </a:p>
          <a:p>
            <a:r>
              <a:rPr lang="cs-CZ"/>
              <a:t>nebolestivý uzlík na akrálních částech, nejčastěji na uchu</a:t>
            </a:r>
          </a:p>
          <a:p>
            <a:r>
              <a:rPr lang="cs-CZ"/>
              <a:t>častější u dětí</a:t>
            </a:r>
          </a:p>
          <a:p>
            <a:r>
              <a:rPr lang="cs-CZ"/>
              <a:t>delší ID (týdny až měsíce), delší trvání, může spontánně odeznít</a:t>
            </a:r>
          </a:p>
          <a:p>
            <a:r>
              <a:rPr lang="cs-CZ"/>
              <a:t>minimální celkové projevy</a:t>
            </a:r>
          </a:p>
          <a:p>
            <a:r>
              <a:rPr lang="cs-CZ"/>
              <a:t>séropozitivní nález při delším trvání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BL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8" name="Picture 4" descr="BL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Klíště jako vektor: bakterie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84313"/>
            <a:ext cx="7772400" cy="461168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800" i="1"/>
              <a:t>Spirochety: </a:t>
            </a:r>
            <a:r>
              <a:rPr lang="cs-CZ" sz="2400" b="1" i="1"/>
              <a:t>borrelie</a:t>
            </a:r>
            <a:endParaRPr lang="cs-CZ" sz="2800" i="1"/>
          </a:p>
          <a:p>
            <a:pPr>
              <a:lnSpc>
                <a:spcPct val="80000"/>
              </a:lnSpc>
            </a:pPr>
            <a:r>
              <a:rPr lang="cs-CZ" sz="2800" i="1"/>
              <a:t>Franciselly: </a:t>
            </a:r>
            <a:endParaRPr lang="cs-CZ" sz="2800"/>
          </a:p>
          <a:p>
            <a:pPr lvl="2">
              <a:lnSpc>
                <a:spcPct val="80000"/>
              </a:lnSpc>
            </a:pPr>
            <a:r>
              <a:rPr lang="cs-CZ" sz="2000"/>
              <a:t>F.tularensis</a:t>
            </a:r>
          </a:p>
          <a:p>
            <a:pPr>
              <a:lnSpc>
                <a:spcPct val="80000"/>
              </a:lnSpc>
            </a:pPr>
            <a:r>
              <a:rPr lang="cs-CZ" sz="2800" i="1"/>
              <a:t>Bartonelly: </a:t>
            </a:r>
            <a:endParaRPr lang="cs-CZ" sz="2800"/>
          </a:p>
          <a:p>
            <a:pPr lvl="2">
              <a:lnSpc>
                <a:spcPct val="80000"/>
              </a:lnSpc>
            </a:pPr>
            <a:r>
              <a:rPr lang="cs-CZ" sz="2000"/>
              <a:t>B. henselae</a:t>
            </a:r>
          </a:p>
          <a:p>
            <a:pPr>
              <a:lnSpc>
                <a:spcPct val="80000"/>
              </a:lnSpc>
            </a:pPr>
            <a:r>
              <a:rPr lang="cs-CZ" sz="2800" i="1"/>
              <a:t>Rickettsie: </a:t>
            </a:r>
            <a:endParaRPr lang="cs-CZ" sz="2800"/>
          </a:p>
          <a:p>
            <a:pPr lvl="2">
              <a:lnSpc>
                <a:spcPct val="80000"/>
              </a:lnSpc>
            </a:pPr>
            <a:r>
              <a:rPr lang="cs-CZ" sz="2000"/>
              <a:t>R. rickettsii</a:t>
            </a:r>
          </a:p>
          <a:p>
            <a:pPr lvl="2">
              <a:lnSpc>
                <a:spcPct val="80000"/>
              </a:lnSpc>
            </a:pPr>
            <a:r>
              <a:rPr lang="cs-CZ" sz="2000"/>
              <a:t>R. sibirica, australis, canada</a:t>
            </a:r>
          </a:p>
          <a:p>
            <a:pPr lvl="2">
              <a:lnSpc>
                <a:spcPct val="80000"/>
              </a:lnSpc>
            </a:pPr>
            <a:r>
              <a:rPr lang="cs-CZ" sz="2000" b="1"/>
              <a:t>R. conorii</a:t>
            </a:r>
          </a:p>
          <a:p>
            <a:pPr lvl="2">
              <a:lnSpc>
                <a:spcPct val="80000"/>
              </a:lnSpc>
            </a:pPr>
            <a:r>
              <a:rPr lang="cs-CZ" sz="2000" b="1"/>
              <a:t>R. slovaca</a:t>
            </a:r>
          </a:p>
          <a:p>
            <a:pPr lvl="2">
              <a:lnSpc>
                <a:spcPct val="80000"/>
              </a:lnSpc>
            </a:pPr>
            <a:r>
              <a:rPr lang="cs-CZ" sz="2000" b="1"/>
              <a:t>Coxiella burneti</a:t>
            </a:r>
          </a:p>
          <a:p>
            <a:pPr lvl="2">
              <a:lnSpc>
                <a:spcPct val="80000"/>
              </a:lnSpc>
            </a:pPr>
            <a:r>
              <a:rPr lang="cs-CZ" sz="2000"/>
              <a:t>Ehrlichia chaffeensis</a:t>
            </a:r>
          </a:p>
          <a:p>
            <a:pPr lvl="2">
              <a:lnSpc>
                <a:spcPct val="80000"/>
              </a:lnSpc>
            </a:pPr>
            <a:r>
              <a:rPr lang="cs-CZ" sz="2000" b="1"/>
              <a:t>Anaplasma phagocytophilum</a:t>
            </a:r>
          </a:p>
          <a:p>
            <a:pPr>
              <a:lnSpc>
                <a:spcPct val="80000"/>
              </a:lnSpc>
            </a:pPr>
            <a:endParaRPr lang="cs-CZ" sz="28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2" name="Picture 4" descr="uch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0"/>
            <a:ext cx="7561262" cy="6915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2" name="Picture 4" descr="Snímek 0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" y="34925"/>
            <a:ext cx="9096375" cy="6823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28" name="Picture 4" descr="Borreliový_lymfocytom_uch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" y="28575"/>
            <a:ext cx="9105900" cy="68294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4" name="Picture 4" descr="BL_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" y="28575"/>
            <a:ext cx="9105900" cy="68294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8" name="Picture 4" descr="BL_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3" y="31750"/>
            <a:ext cx="9101137" cy="6826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252" name="Picture 4" descr="Borreliový_lymfocyt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/>
              <a:t>Acrodermatitis chronica atrophicans</a:t>
            </a:r>
          </a:p>
        </p:txBody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2800"/>
              <a:t>Původce: výhradně </a:t>
            </a:r>
            <a:r>
              <a:rPr lang="cs-CZ" sz="2800" i="1"/>
              <a:t>B. afzelii</a:t>
            </a:r>
            <a:endParaRPr lang="cs-CZ" sz="2800"/>
          </a:p>
          <a:p>
            <a:pPr>
              <a:lnSpc>
                <a:spcPct val="90000"/>
              </a:lnSpc>
            </a:pPr>
            <a:r>
              <a:rPr lang="cs-CZ" sz="2800"/>
              <a:t>Chronický zánět kůže na horních nebo dolních končetinách</a:t>
            </a:r>
          </a:p>
          <a:p>
            <a:pPr>
              <a:lnSpc>
                <a:spcPct val="90000"/>
              </a:lnSpc>
            </a:pPr>
            <a:r>
              <a:rPr lang="cs-CZ" sz="2800"/>
              <a:t>Velmi dlouhá inkubační doba: několik měsíců až let, klíště v anamnéze si pacient již nepamatuje, nepozorováno zůstane někdy i  EM před několika lety</a:t>
            </a:r>
          </a:p>
          <a:p>
            <a:pPr>
              <a:lnSpc>
                <a:spcPct val="90000"/>
              </a:lnSpc>
            </a:pPr>
            <a:r>
              <a:rPr lang="cs-CZ" sz="2800"/>
              <a:t>Jediná kožní chronická forma, velmi špatně léčitelná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ACA</a:t>
            </a:r>
          </a:p>
        </p:txBody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Klinický průběh:</a:t>
            </a:r>
          </a:p>
          <a:p>
            <a:r>
              <a:rPr lang="cs-CZ"/>
              <a:t>1) červený těstovitý otok kůže a podkoží</a:t>
            </a:r>
          </a:p>
          <a:p>
            <a:r>
              <a:rPr lang="cs-CZ"/>
              <a:t>2) ztenčení kůže a atrofie podkoží – „cigaretový papír“</a:t>
            </a:r>
          </a:p>
          <a:p>
            <a:r>
              <a:rPr lang="cs-CZ"/>
              <a:t>3) vystupují výrazně cévy, promodrání</a:t>
            </a:r>
          </a:p>
          <a:p>
            <a:r>
              <a:rPr lang="cs-CZ"/>
              <a:t>4) nad kostěnnými výběžky tvorba tuhých uzlíků (nad lokty, koleny)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2" name="Picture 4" descr="ACA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156" name="Picture 4" descr="ACA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Klíště jako vektor: paraziti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cs-CZ" sz="3200" b="1" i="1"/>
              <a:t>Babesie:</a:t>
            </a:r>
            <a:endParaRPr lang="cs-CZ"/>
          </a:p>
          <a:p>
            <a:pPr lvl="2"/>
            <a:r>
              <a:rPr lang="cs-CZ" sz="2800"/>
              <a:t>B.microti</a:t>
            </a:r>
          </a:p>
          <a:p>
            <a:pPr lvl="2"/>
            <a:r>
              <a:rPr lang="cs-CZ" sz="2800"/>
              <a:t>B.divergens                                                                           </a:t>
            </a:r>
          </a:p>
          <a:p>
            <a:pPr lvl="2"/>
            <a:endParaRPr lang="cs-CZ" sz="3200" i="1"/>
          </a:p>
          <a:p>
            <a:pPr lvl="2"/>
            <a:r>
              <a:rPr lang="cs-CZ" sz="3200" b="1" i="1"/>
              <a:t>Filarie:</a:t>
            </a:r>
            <a:endParaRPr lang="cs-CZ" sz="3200" i="1"/>
          </a:p>
          <a:p>
            <a:pPr lvl="2"/>
            <a:r>
              <a:rPr lang="cs-CZ" sz="2800"/>
              <a:t>Wuchereria bancrofti</a:t>
            </a:r>
          </a:p>
          <a:p>
            <a:pPr lvl="2"/>
            <a:r>
              <a:rPr lang="cs-CZ" sz="2800"/>
              <a:t>Brugia malayi</a:t>
            </a:r>
          </a:p>
          <a:p>
            <a:endParaRPr lang="cs-CZ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180" name="Picture 4" descr="ACA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Borreliová artritida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524000"/>
            <a:ext cx="7848600" cy="4572000"/>
          </a:xfrm>
        </p:spPr>
        <p:txBody>
          <a:bodyPr/>
          <a:lstStyle/>
          <a:p>
            <a:r>
              <a:rPr lang="cs-CZ"/>
              <a:t>opakující se krátké ataky s objektivním otokem jednoho nebo několika málo kloubů</a:t>
            </a:r>
          </a:p>
          <a:p>
            <a:r>
              <a:rPr lang="cs-CZ"/>
              <a:t>asymetrické, bolestivé s akutním začátkem</a:t>
            </a:r>
          </a:p>
          <a:p>
            <a:r>
              <a:rPr lang="cs-CZ"/>
              <a:t>trvání dny až týdny, vzácně i rok</a:t>
            </a:r>
          </a:p>
          <a:p>
            <a:r>
              <a:rPr lang="cs-CZ"/>
              <a:t>pozdní lymeská artritida (LFA-1, HLA-DRB1</a:t>
            </a:r>
            <a:r>
              <a:rPr lang="en-US"/>
              <a:t>*0401 a 0101</a:t>
            </a:r>
            <a:r>
              <a:rPr lang="cs-CZ"/>
              <a:t>), rezistentní na ATB terapii</a:t>
            </a:r>
          </a:p>
          <a:p>
            <a:r>
              <a:rPr lang="cs-CZ"/>
              <a:t>nejvíce imunogenní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BorrArth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8" name="Picture 4" descr="Snímek 0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2" name="Picture 4" descr="Snímek 0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88913"/>
            <a:ext cx="8964612" cy="6524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6" name="Picture 4" descr="Snímek 0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38" y="33338"/>
            <a:ext cx="9097962" cy="68246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Neuroborrelióza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inokulace neurotropního kmene </a:t>
            </a:r>
            <a:r>
              <a:rPr lang="cs-CZ" i="1"/>
              <a:t>B.burgdorferi sensu lato (B.garinii)</a:t>
            </a:r>
          </a:p>
          <a:p>
            <a:r>
              <a:rPr lang="cs-CZ"/>
              <a:t>infekce CNS: primární postižení mozkových plen, ale i jiných částí mozku</a:t>
            </a:r>
          </a:p>
          <a:p>
            <a:r>
              <a:rPr lang="cs-CZ" b="1"/>
              <a:t>minimální klinické projevy mohou mít dramatické zánětlivé změny v subarachnoideálním prostoru !!!</a:t>
            </a:r>
            <a:endParaRPr lang="cs-CZ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NB - klinické projevy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848600" cy="4724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b="1"/>
              <a:t>Garin-Bujadoux-Bannwarthův sy =</a:t>
            </a:r>
            <a:r>
              <a:rPr lang="cs-CZ"/>
              <a:t> meningopolyradikuloneuritida = kořenové bolesti + lymfocytární pleocytóza + paréza n. facialis</a:t>
            </a:r>
          </a:p>
          <a:p>
            <a:pPr>
              <a:lnSpc>
                <a:spcPct val="90000"/>
              </a:lnSpc>
            </a:pPr>
            <a:endParaRPr lang="cs-CZ"/>
          </a:p>
          <a:p>
            <a:pPr>
              <a:lnSpc>
                <a:spcPct val="90000"/>
              </a:lnSpc>
            </a:pPr>
            <a:r>
              <a:rPr lang="cs-CZ"/>
              <a:t>serózní meningitida</a:t>
            </a:r>
          </a:p>
          <a:p>
            <a:pPr>
              <a:lnSpc>
                <a:spcPct val="90000"/>
              </a:lnSpc>
            </a:pPr>
            <a:r>
              <a:rPr lang="cs-CZ"/>
              <a:t>kraniální neuritida (VII, VI, III)</a:t>
            </a:r>
          </a:p>
          <a:p>
            <a:pPr>
              <a:lnSpc>
                <a:spcPct val="90000"/>
              </a:lnSpc>
            </a:pPr>
            <a:r>
              <a:rPr lang="cs-CZ"/>
              <a:t>periferní neuropatie a neuritidy</a:t>
            </a:r>
          </a:p>
          <a:p>
            <a:pPr>
              <a:lnSpc>
                <a:spcPct val="90000"/>
              </a:lnSpc>
            </a:pPr>
            <a:r>
              <a:rPr lang="cs-CZ"/>
              <a:t>radikuloneuropatie </a:t>
            </a:r>
          </a:p>
          <a:p>
            <a:pPr>
              <a:lnSpc>
                <a:spcPct val="90000"/>
              </a:lnSpc>
            </a:pPr>
            <a:endParaRPr lang="cs-CZ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Nález u neuroborreliózy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800" b="1"/>
              <a:t>klinický:</a:t>
            </a:r>
            <a:r>
              <a:rPr lang="cs-CZ" sz="2800"/>
              <a:t>  erythema migrans (může nebo nemusí být pozorováno, může i  chybět)</a:t>
            </a:r>
          </a:p>
          <a:p>
            <a:r>
              <a:rPr lang="cs-CZ" sz="2800"/>
              <a:t>bolesti hlavy</a:t>
            </a:r>
          </a:p>
          <a:p>
            <a:r>
              <a:rPr lang="cs-CZ" sz="2800"/>
              <a:t>opozice šíje (často chybí)</a:t>
            </a:r>
          </a:p>
          <a:p>
            <a:r>
              <a:rPr lang="cs-CZ" sz="2800"/>
              <a:t>bolesti zad </a:t>
            </a:r>
          </a:p>
          <a:p>
            <a:r>
              <a:rPr lang="cs-CZ" sz="2800"/>
              <a:t>únava, spavost</a:t>
            </a:r>
          </a:p>
          <a:p>
            <a:r>
              <a:rPr lang="cs-CZ" sz="2800"/>
              <a:t>rozvoj obrny lícního nervu</a:t>
            </a:r>
          </a:p>
          <a:p>
            <a:r>
              <a:rPr lang="cs-CZ" sz="2800"/>
              <a:t>u dospělých:  bolesti míšních kořenů</a:t>
            </a:r>
          </a:p>
          <a:p>
            <a:endParaRPr lang="cs-CZ" sz="280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Nález u neuroborreliózy</a:t>
            </a:r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/>
              <a:t>laboratorní:</a:t>
            </a:r>
            <a:r>
              <a:rPr lang="cs-CZ"/>
              <a:t> základní odběry v normě</a:t>
            </a:r>
          </a:p>
          <a:p>
            <a:r>
              <a:rPr lang="cs-CZ"/>
              <a:t>pozitivní antiborreliové protilátky v séru</a:t>
            </a:r>
          </a:p>
          <a:p>
            <a:r>
              <a:rPr lang="cs-CZ" b="1"/>
              <a:t>nález v mozkomíšním moku</a:t>
            </a:r>
            <a:r>
              <a:rPr lang="cs-CZ"/>
              <a:t>: lymfocytární pleocytóza a </a:t>
            </a:r>
          </a:p>
          <a:p>
            <a:r>
              <a:rPr lang="cs-CZ"/>
              <a:t>intratekální syntéza antiborreliových protilátek </a:t>
            </a:r>
          </a:p>
          <a:p>
            <a:endParaRPr lang="cs-CZ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Klíšťová encefalitida</a:t>
            </a:r>
          </a:p>
        </p:txBody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sz="2800"/>
              <a:t>Sezónní vektorová zoonóza s dvoufázovým klinickým průběhem, postižení prodloužené míchy může skončit fatálně. Neexistuje specifická léčba, pouze účinné očkování.</a:t>
            </a:r>
          </a:p>
          <a:p>
            <a:pPr>
              <a:lnSpc>
                <a:spcPct val="80000"/>
              </a:lnSpc>
            </a:pPr>
            <a:endParaRPr lang="cs-CZ" sz="2800"/>
          </a:p>
          <a:p>
            <a:pPr>
              <a:lnSpc>
                <a:spcPct val="80000"/>
              </a:lnSpc>
            </a:pPr>
            <a:r>
              <a:rPr lang="cs-CZ" sz="2800"/>
              <a:t>Původce: flavivirus: </a:t>
            </a:r>
            <a:r>
              <a:rPr lang="cs-CZ" sz="2800" b="1"/>
              <a:t>3 antigenní varianty:</a:t>
            </a:r>
          </a:p>
          <a:p>
            <a:pPr>
              <a:lnSpc>
                <a:spcPct val="80000"/>
              </a:lnSpc>
            </a:pPr>
            <a:r>
              <a:rPr lang="cs-CZ" sz="2800"/>
              <a:t>Středoevropský subtyp I (CEEV)</a:t>
            </a:r>
          </a:p>
          <a:p>
            <a:pPr>
              <a:lnSpc>
                <a:spcPct val="80000"/>
              </a:lnSpc>
            </a:pPr>
            <a:r>
              <a:rPr lang="cs-CZ" sz="2800"/>
              <a:t>Blízce-východní subtyp II (NEEV)</a:t>
            </a:r>
          </a:p>
          <a:p>
            <a:pPr>
              <a:lnSpc>
                <a:spcPct val="80000"/>
              </a:lnSpc>
            </a:pPr>
            <a:r>
              <a:rPr lang="cs-CZ" sz="2800"/>
              <a:t>Dálně-východní subtyp III (FEEV)</a:t>
            </a:r>
          </a:p>
          <a:p>
            <a:pPr>
              <a:lnSpc>
                <a:spcPct val="80000"/>
              </a:lnSpc>
            </a:pPr>
            <a:r>
              <a:rPr lang="cs-CZ" sz="2800"/>
              <a:t>(dříve obě jako RSSEV – ruská jarně letní)</a:t>
            </a:r>
          </a:p>
          <a:p>
            <a:pPr>
              <a:lnSpc>
                <a:spcPct val="80000"/>
              </a:lnSpc>
            </a:pPr>
            <a:endParaRPr lang="cs-CZ" sz="28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Pozdní neuroborrelióza</a:t>
            </a:r>
          </a:p>
        </p:txBody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800"/>
              <a:t>Postižení je vzácné, častěji v Evropě:</a:t>
            </a:r>
          </a:p>
          <a:p>
            <a:pPr>
              <a:buFontTx/>
              <a:buNone/>
            </a:pPr>
            <a:r>
              <a:rPr lang="cs-CZ" sz="2800"/>
              <a:t>    encefalomyelitida, periferní neuropatie nebo encefalopatie</a:t>
            </a:r>
          </a:p>
          <a:p>
            <a:r>
              <a:rPr lang="cs-CZ" sz="2800"/>
              <a:t>Encefalomyelitida – pomalu se zhoršující postižení bílé hmoty</a:t>
            </a:r>
          </a:p>
          <a:p>
            <a:r>
              <a:rPr lang="cs-CZ" sz="2800"/>
              <a:t>Klinicky dle místa postižení: poruchy paměti, zraku, hybnosti</a:t>
            </a:r>
          </a:p>
          <a:p>
            <a:r>
              <a:rPr lang="cs-CZ" sz="2800"/>
              <a:t>! Záměna za první ataku roztroušené sklerózy</a:t>
            </a:r>
          </a:p>
          <a:p>
            <a:endParaRPr lang="cs-CZ" sz="280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Anaplasmóza (ehrlichióza)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800"/>
              <a:t>Sezónní klíšťová zoonóza s tropismem etiologického agens k bílým krvinkám</a:t>
            </a:r>
          </a:p>
          <a:p>
            <a:endParaRPr lang="cs-CZ" sz="2800"/>
          </a:p>
          <a:p>
            <a:r>
              <a:rPr lang="cs-CZ" sz="2800" b="1"/>
              <a:t>Ehrlichia spp. – </a:t>
            </a:r>
            <a:r>
              <a:rPr lang="cs-CZ" sz="2800"/>
              <a:t>intracelulární patogen (Rickettsiae)</a:t>
            </a:r>
          </a:p>
          <a:p>
            <a:r>
              <a:rPr lang="cs-CZ" sz="2800"/>
              <a:t>1991 – izolace a klasifikace agens = </a:t>
            </a:r>
            <a:r>
              <a:rPr lang="cs-CZ" sz="2800" i="1"/>
              <a:t>E.chaffeensis</a:t>
            </a:r>
          </a:p>
          <a:p>
            <a:r>
              <a:rPr lang="cs-CZ" sz="2800"/>
              <a:t>2001 – reklasifikace </a:t>
            </a:r>
            <a:r>
              <a:rPr lang="cs-CZ" sz="2800" i="1"/>
              <a:t>E.phagocytophila/equi</a:t>
            </a:r>
            <a:r>
              <a:rPr lang="cs-CZ" sz="2800"/>
              <a:t> =</a:t>
            </a:r>
          </a:p>
          <a:p>
            <a:pPr>
              <a:buFontTx/>
              <a:buNone/>
            </a:pPr>
            <a:r>
              <a:rPr lang="cs-CZ" sz="2800"/>
              <a:t>                 </a:t>
            </a:r>
            <a:r>
              <a:rPr lang="cs-CZ" sz="2800" i="1"/>
              <a:t>A.</a:t>
            </a:r>
            <a:r>
              <a:rPr lang="cs-CZ" sz="2800"/>
              <a:t> </a:t>
            </a:r>
            <a:r>
              <a:rPr lang="cs-CZ" sz="2800" i="1"/>
              <a:t>phagocytophilum</a:t>
            </a:r>
            <a:endParaRPr lang="cs-CZ" sz="2800" b="1" i="1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/>
              <a:t>HME</a:t>
            </a:r>
            <a:br>
              <a:rPr lang="cs-CZ" sz="4000"/>
            </a:br>
            <a:r>
              <a:rPr lang="cs-CZ" sz="4000"/>
              <a:t>(human monocytic ehrlichiosis)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lidská monocytární ehrlichióza</a:t>
            </a:r>
          </a:p>
          <a:p>
            <a:r>
              <a:rPr lang="cs-CZ"/>
              <a:t>vektor: klíště Amblyoma americanum, výskyt pouze USA</a:t>
            </a:r>
          </a:p>
          <a:p>
            <a:r>
              <a:rPr lang="cs-CZ"/>
              <a:t>původce: Ehrlichia chaffeensis</a:t>
            </a:r>
          </a:p>
          <a:p>
            <a:pPr>
              <a:buFontTx/>
              <a:buNone/>
            </a:pPr>
            <a:r>
              <a:rPr lang="cs-CZ"/>
              <a:t>   (Rickettsiaceae), intracelulární patogen</a:t>
            </a:r>
          </a:p>
          <a:p>
            <a:r>
              <a:rPr lang="cs-CZ"/>
              <a:t>promořenost klíšťat: v USA 32,5 %</a:t>
            </a:r>
          </a:p>
          <a:p>
            <a:r>
              <a:rPr lang="cs-CZ"/>
              <a:t>rezervoár: vysoká zvěř</a:t>
            </a:r>
            <a:endParaRPr lang="cs-CZ" b="1"/>
          </a:p>
          <a:p>
            <a:endParaRPr lang="cs-CZ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/>
              <a:t>HGA</a:t>
            </a:r>
            <a:br>
              <a:rPr lang="cs-CZ" sz="4000"/>
            </a:br>
            <a:r>
              <a:rPr lang="cs-CZ" sz="4000"/>
              <a:t>(human granulocytic anaplasmosis)</a:t>
            </a:r>
          </a:p>
        </p:txBody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dirty="0"/>
              <a:t>lidská </a:t>
            </a:r>
            <a:r>
              <a:rPr lang="cs-CZ" dirty="0" err="1"/>
              <a:t>granulocytární</a:t>
            </a:r>
            <a:r>
              <a:rPr lang="cs-CZ" dirty="0"/>
              <a:t> </a:t>
            </a:r>
            <a:r>
              <a:rPr lang="cs-CZ" dirty="0" err="1"/>
              <a:t>anaplasmóza</a:t>
            </a:r>
            <a:r>
              <a:rPr lang="cs-CZ" dirty="0"/>
              <a:t> (HGA, dříve HGE = </a:t>
            </a:r>
            <a:r>
              <a:rPr lang="cs-CZ" dirty="0" err="1"/>
              <a:t>ehrlichióza</a:t>
            </a:r>
            <a:r>
              <a:rPr lang="cs-CZ" dirty="0"/>
              <a:t>)</a:t>
            </a:r>
          </a:p>
          <a:p>
            <a:pPr>
              <a:lnSpc>
                <a:spcPct val="90000"/>
              </a:lnSpc>
            </a:pPr>
            <a:r>
              <a:rPr lang="cs-CZ" dirty="0"/>
              <a:t>vektor: I. </a:t>
            </a:r>
            <a:r>
              <a:rPr lang="cs-CZ" dirty="0" err="1"/>
              <a:t>scapularis</a:t>
            </a:r>
            <a:r>
              <a:rPr lang="cs-CZ" dirty="0"/>
              <a:t>-USA, I. </a:t>
            </a:r>
            <a:r>
              <a:rPr lang="cs-CZ" dirty="0" err="1"/>
              <a:t>ricinus</a:t>
            </a:r>
            <a:r>
              <a:rPr lang="cs-CZ" dirty="0"/>
              <a:t>-Evropa</a:t>
            </a:r>
          </a:p>
          <a:p>
            <a:pPr>
              <a:lnSpc>
                <a:spcPct val="90000"/>
              </a:lnSpc>
            </a:pPr>
            <a:r>
              <a:rPr lang="cs-CZ" dirty="0"/>
              <a:t>původce: </a:t>
            </a:r>
            <a:r>
              <a:rPr lang="cs-CZ" dirty="0" err="1"/>
              <a:t>Anaplasma</a:t>
            </a:r>
            <a:r>
              <a:rPr lang="cs-CZ" dirty="0"/>
              <a:t> </a:t>
            </a:r>
            <a:r>
              <a:rPr lang="cs-CZ" dirty="0" err="1"/>
              <a:t>phagocytophilum</a:t>
            </a:r>
            <a:endParaRPr lang="cs-CZ" dirty="0"/>
          </a:p>
          <a:p>
            <a:pPr>
              <a:lnSpc>
                <a:spcPct val="90000"/>
              </a:lnSpc>
              <a:buFontTx/>
              <a:buNone/>
            </a:pPr>
            <a:r>
              <a:rPr lang="cs-CZ" dirty="0"/>
              <a:t>   (</a:t>
            </a:r>
            <a:r>
              <a:rPr lang="cs-CZ" dirty="0" err="1"/>
              <a:t>Rickettsiaceae</a:t>
            </a:r>
            <a:r>
              <a:rPr lang="cs-CZ" dirty="0"/>
              <a:t>), intracelulární patogen</a:t>
            </a:r>
          </a:p>
          <a:p>
            <a:pPr>
              <a:lnSpc>
                <a:spcPct val="90000"/>
              </a:lnSpc>
            </a:pPr>
            <a:r>
              <a:rPr lang="cs-CZ" dirty="0" err="1"/>
              <a:t>promořenost</a:t>
            </a:r>
            <a:r>
              <a:rPr lang="cs-CZ" dirty="0"/>
              <a:t> klíšťat: v USA až 50 %, v Evropě různá: Švýcarsko - 26 </a:t>
            </a:r>
            <a:r>
              <a:rPr lang="cs-CZ" dirty="0" smtClean="0"/>
              <a:t>%</a:t>
            </a:r>
            <a:endParaRPr lang="cs-CZ" b="1" dirty="0"/>
          </a:p>
          <a:p>
            <a:pPr>
              <a:lnSpc>
                <a:spcPct val="90000"/>
              </a:lnSpc>
            </a:pPr>
            <a:r>
              <a:rPr lang="cs-CZ" b="1" dirty="0"/>
              <a:t>ČR - 16 %, ale ! nález </a:t>
            </a:r>
            <a:r>
              <a:rPr lang="cs-CZ" b="1" dirty="0" err="1"/>
              <a:t>Ehrlichia</a:t>
            </a:r>
            <a:r>
              <a:rPr lang="cs-CZ" b="1" dirty="0"/>
              <a:t> </a:t>
            </a:r>
            <a:r>
              <a:rPr lang="cs-CZ" b="1" dirty="0" err="1"/>
              <a:t>spp</a:t>
            </a:r>
            <a:r>
              <a:rPr lang="cs-CZ" b="1" dirty="0"/>
              <a:t>.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dirty="0"/>
          </a:p>
          <a:p>
            <a:pPr>
              <a:lnSpc>
                <a:spcPct val="90000"/>
              </a:lnSpc>
            </a:pPr>
            <a:endParaRPr lang="cs-CZ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/>
              <a:t>Klinické projevy</a:t>
            </a:r>
            <a:br>
              <a:rPr lang="cs-CZ" sz="4000"/>
            </a:br>
            <a:r>
              <a:rPr lang="cs-CZ" sz="4000"/>
              <a:t>(obdobné u HME a HGA)</a:t>
            </a:r>
          </a:p>
        </p:txBody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sz="2800"/>
              <a:t>ID = 7 – 14 dní (3 – 10 dní)</a:t>
            </a:r>
          </a:p>
          <a:p>
            <a:pPr>
              <a:lnSpc>
                <a:spcPct val="80000"/>
              </a:lnSpc>
            </a:pPr>
            <a:r>
              <a:rPr lang="cs-CZ" sz="2800"/>
              <a:t>zimnice (100 %)</a:t>
            </a:r>
          </a:p>
          <a:p>
            <a:pPr>
              <a:lnSpc>
                <a:spcPct val="80000"/>
              </a:lnSpc>
            </a:pPr>
            <a:r>
              <a:rPr lang="cs-CZ" sz="2800"/>
              <a:t>horečka </a:t>
            </a:r>
            <a:r>
              <a:rPr lang="cs-CZ" sz="2800">
                <a:sym typeface="Symbol" pitchFamily="18" charset="2"/>
              </a:rPr>
              <a:t> 38,5 st. C (100 %)</a:t>
            </a:r>
          </a:p>
          <a:p>
            <a:pPr>
              <a:lnSpc>
                <a:spcPct val="80000"/>
              </a:lnSpc>
            </a:pPr>
            <a:r>
              <a:rPr lang="cs-CZ" sz="2800"/>
              <a:t>myalgie (100 %)</a:t>
            </a:r>
          </a:p>
          <a:p>
            <a:pPr>
              <a:lnSpc>
                <a:spcPct val="80000"/>
              </a:lnSpc>
            </a:pPr>
            <a:r>
              <a:rPr lang="cs-CZ" sz="2800"/>
              <a:t>bolesti hlavy (100 %)</a:t>
            </a:r>
          </a:p>
          <a:p>
            <a:pPr>
              <a:lnSpc>
                <a:spcPct val="80000"/>
              </a:lnSpc>
            </a:pPr>
            <a:endParaRPr lang="cs-CZ" sz="2800"/>
          </a:p>
          <a:p>
            <a:pPr>
              <a:lnSpc>
                <a:spcPct val="80000"/>
              </a:lnSpc>
            </a:pPr>
            <a:r>
              <a:rPr lang="cs-CZ" sz="2800"/>
              <a:t>hepatomegalie</a:t>
            </a:r>
          </a:p>
          <a:p>
            <a:pPr>
              <a:lnSpc>
                <a:spcPct val="80000"/>
              </a:lnSpc>
            </a:pPr>
            <a:r>
              <a:rPr lang="cs-CZ" sz="2800"/>
              <a:t>petechiální nebo makulopapulózní exantém</a:t>
            </a:r>
          </a:p>
          <a:p>
            <a:pPr>
              <a:lnSpc>
                <a:spcPct val="80000"/>
              </a:lnSpc>
            </a:pPr>
            <a:r>
              <a:rPr lang="cs-CZ" sz="2800"/>
              <a:t>erytém</a:t>
            </a:r>
          </a:p>
          <a:p>
            <a:pPr>
              <a:lnSpc>
                <a:spcPct val="80000"/>
              </a:lnSpc>
            </a:pPr>
            <a:endParaRPr lang="cs-CZ" sz="280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Laboratorní nálezy</a:t>
            </a:r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leukopenie - neutropenie, lymfopenie</a:t>
            </a:r>
          </a:p>
          <a:p>
            <a:r>
              <a:rPr lang="cs-CZ"/>
              <a:t>trombocytopenie</a:t>
            </a:r>
          </a:p>
          <a:p>
            <a:r>
              <a:rPr lang="cs-CZ"/>
              <a:t>anémie</a:t>
            </a:r>
          </a:p>
          <a:p>
            <a:r>
              <a:rPr lang="cs-CZ"/>
              <a:t>elevace jaterních enzymů</a:t>
            </a:r>
          </a:p>
          <a:p>
            <a:r>
              <a:rPr lang="cs-CZ"/>
              <a:t>zvýšená sedimentace a CRP</a:t>
            </a:r>
          </a:p>
          <a:p>
            <a:endParaRPr lang="cs-CZ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Komplikace</a:t>
            </a:r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800"/>
              <a:t>respirační (ARDS)</a:t>
            </a:r>
          </a:p>
          <a:p>
            <a:r>
              <a:rPr lang="cs-CZ" sz="2800"/>
              <a:t>renální (anurie)</a:t>
            </a:r>
          </a:p>
          <a:p>
            <a:r>
              <a:rPr lang="cs-CZ" sz="2800"/>
              <a:t>gastrointestinální (hemoragie v GIT)</a:t>
            </a:r>
          </a:p>
          <a:p>
            <a:r>
              <a:rPr lang="cs-CZ" sz="2800"/>
              <a:t>hepatocelulární nekróza</a:t>
            </a:r>
          </a:p>
          <a:p>
            <a:r>
              <a:rPr lang="cs-CZ" sz="2800"/>
              <a:t>neurologické (aseptická meningitida)</a:t>
            </a:r>
          </a:p>
          <a:p>
            <a:endParaRPr lang="cs-CZ" sz="2800"/>
          </a:p>
          <a:p>
            <a:r>
              <a:rPr lang="cs-CZ" sz="2800" b="1"/>
              <a:t>ve 2 % fatální průběh </a:t>
            </a:r>
            <a:r>
              <a:rPr lang="cs-CZ" sz="2800"/>
              <a:t>(nález ehrlichií v plicích, jícnu, slezině a játrech)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Terapie HGA</a:t>
            </a: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tetracykliny</a:t>
            </a:r>
          </a:p>
          <a:p>
            <a:r>
              <a:rPr lang="cs-CZ"/>
              <a:t>rifampicin</a:t>
            </a:r>
          </a:p>
          <a:p>
            <a:r>
              <a:rPr lang="cs-CZ"/>
              <a:t>ciprofloxacin</a:t>
            </a:r>
          </a:p>
          <a:p>
            <a:r>
              <a:rPr lang="cs-CZ"/>
              <a:t>makrolidy</a:t>
            </a:r>
          </a:p>
          <a:p>
            <a:endParaRPr lang="cs-CZ"/>
          </a:p>
          <a:p>
            <a:r>
              <a:rPr lang="cs-CZ"/>
              <a:t>betalaktámová ATB (užívaná v terapii KB) jsou nevhodná !!!</a:t>
            </a:r>
          </a:p>
          <a:p>
            <a:endParaRPr lang="cs-CZ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/>
              <a:t>Diferenciální diagnóza po přisátí klíštěte</a:t>
            </a:r>
          </a:p>
        </p:txBody>
      </p:sp>
      <p:sp>
        <p:nvSpPr>
          <p:cNvPr id="1413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042988" y="1628775"/>
            <a:ext cx="7735887" cy="4776788"/>
          </a:xfrm>
          <a:noFill/>
          <a:ln/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800" b="1"/>
              <a:t>klíšťová borrelióza</a:t>
            </a:r>
          </a:p>
          <a:p>
            <a:pPr>
              <a:lnSpc>
                <a:spcPct val="80000"/>
              </a:lnSpc>
            </a:pPr>
            <a:r>
              <a:rPr lang="cs-CZ" sz="2800"/>
              <a:t>klíšťová encefalitida</a:t>
            </a:r>
          </a:p>
          <a:p>
            <a:pPr>
              <a:lnSpc>
                <a:spcPct val="80000"/>
              </a:lnSpc>
            </a:pPr>
            <a:r>
              <a:rPr lang="cs-CZ" sz="2800" b="1"/>
              <a:t>HGA (granulocytární anaplasmóza)</a:t>
            </a:r>
            <a:endParaRPr lang="cs-CZ" sz="2800"/>
          </a:p>
          <a:p>
            <a:pPr>
              <a:lnSpc>
                <a:spcPct val="80000"/>
              </a:lnSpc>
            </a:pPr>
            <a:r>
              <a:rPr lang="cs-CZ" sz="2800" b="1"/>
              <a:t>TIBOLA (tick-borne lymphadenopathy)</a:t>
            </a:r>
            <a:endParaRPr lang="cs-CZ" sz="2800"/>
          </a:p>
          <a:p>
            <a:pPr>
              <a:lnSpc>
                <a:spcPct val="80000"/>
              </a:lnSpc>
            </a:pPr>
            <a:r>
              <a:rPr lang="cs-CZ" sz="2800" b="1"/>
              <a:t>Q horečka</a:t>
            </a:r>
          </a:p>
          <a:p>
            <a:pPr>
              <a:lnSpc>
                <a:spcPct val="80000"/>
              </a:lnSpc>
            </a:pPr>
            <a:r>
              <a:rPr lang="cs-CZ" sz="2800" b="1"/>
              <a:t>Marseillská horečka</a:t>
            </a:r>
          </a:p>
          <a:p>
            <a:pPr>
              <a:lnSpc>
                <a:spcPct val="80000"/>
              </a:lnSpc>
            </a:pPr>
            <a:r>
              <a:rPr lang="cs-CZ" sz="2800" b="1"/>
              <a:t>tularémie</a:t>
            </a:r>
          </a:p>
          <a:p>
            <a:pPr>
              <a:lnSpc>
                <a:spcPct val="80000"/>
              </a:lnSpc>
            </a:pPr>
            <a:r>
              <a:rPr lang="cs-CZ" sz="2800" b="1"/>
              <a:t>bartonelóza</a:t>
            </a:r>
          </a:p>
          <a:p>
            <a:pPr>
              <a:lnSpc>
                <a:spcPct val="80000"/>
              </a:lnSpc>
            </a:pPr>
            <a:r>
              <a:rPr lang="cs-CZ" sz="2800"/>
              <a:t>babesióza</a:t>
            </a:r>
          </a:p>
          <a:p>
            <a:pPr>
              <a:lnSpc>
                <a:spcPct val="80000"/>
              </a:lnSpc>
            </a:pPr>
            <a:r>
              <a:rPr lang="cs-CZ" sz="2800" b="1"/>
              <a:t>skvrnitá horečka Skalistých hor (USA)</a:t>
            </a:r>
          </a:p>
          <a:p>
            <a:pPr>
              <a:lnSpc>
                <a:spcPct val="80000"/>
              </a:lnSpc>
            </a:pPr>
            <a:r>
              <a:rPr lang="cs-CZ" sz="2800"/>
              <a:t>koloradská klíšťová horečka (USA)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Přenos viru</a:t>
            </a:r>
          </a:p>
        </p:txBody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800" b="1"/>
              <a:t>přisátím infikovaného klíštěte</a:t>
            </a:r>
            <a:r>
              <a:rPr lang="cs-CZ" sz="2800"/>
              <a:t> - krátkodobě!</a:t>
            </a:r>
          </a:p>
          <a:p>
            <a:endParaRPr lang="cs-CZ" sz="2800"/>
          </a:p>
          <a:p>
            <a:r>
              <a:rPr lang="cs-CZ" sz="2800" b="1"/>
              <a:t>požitím</a:t>
            </a:r>
            <a:r>
              <a:rPr lang="cs-CZ" sz="2800"/>
              <a:t> nepřevařeného kozího, kravského, ovčího </a:t>
            </a:r>
            <a:r>
              <a:rPr lang="cs-CZ" sz="2800" b="1"/>
              <a:t>mléka </a:t>
            </a:r>
            <a:r>
              <a:rPr lang="cs-CZ" sz="2800"/>
              <a:t>nebo výrobků tepelně nezpracovaných (rodinné epidemie – 1999-Vsetínsko - 22 lidí)</a:t>
            </a:r>
          </a:p>
          <a:p>
            <a:endParaRPr lang="cs-CZ" sz="2800"/>
          </a:p>
          <a:p>
            <a:r>
              <a:rPr lang="cs-CZ" sz="2800"/>
              <a:t>virus pronikne do mléčné žlázy a po infekci je vylučován 5 – 7 dní mlékem</a:t>
            </a:r>
          </a:p>
          <a:p>
            <a:endParaRPr lang="cs-CZ" sz="28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Klinické manifestace</a:t>
            </a:r>
          </a:p>
        </p:txBody>
      </p:sp>
      <p:sp>
        <p:nvSpPr>
          <p:cNvPr id="297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/>
              <a:t>1. fáze po ID: 7-14 dní</a:t>
            </a:r>
          </a:p>
          <a:p>
            <a:pPr>
              <a:lnSpc>
                <a:spcPct val="90000"/>
              </a:lnSpc>
            </a:pPr>
            <a:r>
              <a:rPr lang="cs-CZ"/>
              <a:t>nespecifické projevy: bolest hlavy, teplota, únava, bolest v krku, svalů, slabost, nechutenství</a:t>
            </a:r>
          </a:p>
          <a:p>
            <a:pPr>
              <a:lnSpc>
                <a:spcPct val="90000"/>
              </a:lnSpc>
            </a:pPr>
            <a:r>
              <a:rPr lang="cs-CZ"/>
              <a:t>trvání  2 – 7 dní</a:t>
            </a:r>
          </a:p>
          <a:p>
            <a:pPr>
              <a:lnSpc>
                <a:spcPct val="90000"/>
              </a:lnSpc>
            </a:pPr>
            <a:endParaRPr lang="cs-CZ"/>
          </a:p>
          <a:p>
            <a:pPr>
              <a:lnSpc>
                <a:spcPct val="90000"/>
              </a:lnSpc>
            </a:pPr>
            <a:r>
              <a:rPr lang="cs-CZ"/>
              <a:t>intervalární stadium klidu (4 – 10 dní)</a:t>
            </a:r>
          </a:p>
          <a:p>
            <a:pPr>
              <a:lnSpc>
                <a:spcPct val="90000"/>
              </a:lnSpc>
            </a:pPr>
            <a:r>
              <a:rPr lang="cs-CZ"/>
              <a:t>(bezpříznakové stadium – tělesné šetření!!!)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Klinické manifestace</a:t>
            </a:r>
          </a:p>
        </p:txBody>
      </p:sp>
      <p:sp>
        <p:nvSpPr>
          <p:cNvPr id="299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1116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400"/>
              <a:t>II. fáze – napadení CNS virem KE</a:t>
            </a:r>
          </a:p>
          <a:p>
            <a:pPr>
              <a:lnSpc>
                <a:spcPct val="80000"/>
              </a:lnSpc>
            </a:pPr>
            <a:endParaRPr lang="cs-CZ" sz="2400"/>
          </a:p>
          <a:p>
            <a:pPr>
              <a:lnSpc>
                <a:spcPct val="80000"/>
              </a:lnSpc>
            </a:pPr>
            <a:r>
              <a:rPr lang="cs-CZ" sz="2400"/>
              <a:t>Meningeální iritace (aseptická meningitida)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2400"/>
              <a:t>     (silné bolesti hlavy, horečka, únava, světloplachost, zvracení)</a:t>
            </a:r>
          </a:p>
          <a:p>
            <a:pPr>
              <a:lnSpc>
                <a:spcPct val="80000"/>
              </a:lnSpc>
            </a:pPr>
            <a:endParaRPr lang="cs-CZ" sz="2400"/>
          </a:p>
          <a:p>
            <a:pPr>
              <a:lnSpc>
                <a:spcPct val="80000"/>
              </a:lnSpc>
            </a:pPr>
            <a:r>
              <a:rPr lang="cs-CZ" sz="2400"/>
              <a:t>Encefalitický syndrom (motorické křeče, třes, ataxie, poruchy cítivosti, poruchy vědomí)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sz="2400"/>
          </a:p>
          <a:p>
            <a:pPr>
              <a:lnSpc>
                <a:spcPct val="80000"/>
              </a:lnSpc>
            </a:pPr>
            <a:r>
              <a:rPr lang="cs-CZ" sz="2400"/>
              <a:t>Objektivně: pozitivní meningeální jevy !!! (rozdíl ve srovnání  s neuroborreliózou)</a:t>
            </a:r>
          </a:p>
          <a:p>
            <a:pPr>
              <a:lnSpc>
                <a:spcPct val="80000"/>
              </a:lnSpc>
            </a:pPr>
            <a:endParaRPr lang="cs-CZ" sz="24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Klinické formy</a:t>
            </a:r>
          </a:p>
        </p:txBody>
      </p:sp>
      <p:sp>
        <p:nvSpPr>
          <p:cNvPr id="300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inaparentní</a:t>
            </a:r>
          </a:p>
          <a:p>
            <a:r>
              <a:rPr lang="cs-CZ"/>
              <a:t>abortivní</a:t>
            </a:r>
          </a:p>
          <a:p>
            <a:r>
              <a:rPr lang="cs-CZ"/>
              <a:t>meningitická - děti 75 %, dospělí 25 %</a:t>
            </a:r>
          </a:p>
          <a:p>
            <a:r>
              <a:rPr lang="cs-CZ"/>
              <a:t>encefalitická - děti 25 %, dospělí 75 %</a:t>
            </a:r>
          </a:p>
          <a:p>
            <a:r>
              <a:rPr lang="cs-CZ"/>
              <a:t>encefalomyelitická - vznik paréz</a:t>
            </a:r>
          </a:p>
          <a:p>
            <a:r>
              <a:rPr lang="cs-CZ"/>
              <a:t>bulbární - postižení prodloužené míchy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Impuls.pot">
  <a:themeElements>
    <a:clrScheme name="Impuls.pot 2">
      <a:dk1>
        <a:srgbClr val="000000"/>
      </a:dk1>
      <a:lt1>
        <a:srgbClr val="FFFFFF"/>
      </a:lt1>
      <a:dk2>
        <a:srgbClr val="000066"/>
      </a:dk2>
      <a:lt2>
        <a:srgbClr val="FFCC66"/>
      </a:lt2>
      <a:accent1>
        <a:srgbClr val="FF9900"/>
      </a:accent1>
      <a:accent2>
        <a:srgbClr val="000044"/>
      </a:accent2>
      <a:accent3>
        <a:srgbClr val="AAAAB8"/>
      </a:accent3>
      <a:accent4>
        <a:srgbClr val="DADADA"/>
      </a:accent4>
      <a:accent5>
        <a:srgbClr val="FFCAAA"/>
      </a:accent5>
      <a:accent6>
        <a:srgbClr val="00003D"/>
      </a:accent6>
      <a:hlink>
        <a:srgbClr val="3366FF"/>
      </a:hlink>
      <a:folHlink>
        <a:srgbClr val="FFFF00"/>
      </a:folHlink>
    </a:clrScheme>
    <a:fontScheme name="Impuls.po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Impuls.pot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mpuls.pot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mpuls.pot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mpuls.pot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mpuls.pot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mpuls.pot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Office\Sablony\Návrhy prezentací\IMPULS.POT</Template>
  <TotalTime>4813</TotalTime>
  <Words>1245</Words>
  <Application>Microsoft Office PowerPoint</Application>
  <PresentationFormat>Předvádění na obrazovce (4:3)</PresentationFormat>
  <Paragraphs>234</Paragraphs>
  <Slides>58</Slides>
  <Notes>0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58</vt:i4>
      </vt:variant>
    </vt:vector>
  </HeadingPairs>
  <TitlesOfParts>
    <vt:vector size="60" baseType="lpstr">
      <vt:lpstr>Impuls.pot</vt:lpstr>
      <vt:lpstr>dokument</vt:lpstr>
      <vt:lpstr>Klinické projevy infekcí přenášených klíšťaty</vt:lpstr>
      <vt:lpstr>Klíště jako vektor: viry</vt:lpstr>
      <vt:lpstr>Klíště jako vektor: bakterie</vt:lpstr>
      <vt:lpstr>Klíště jako vektor: paraziti</vt:lpstr>
      <vt:lpstr>Klíšťová encefalitida</vt:lpstr>
      <vt:lpstr>Přenos viru</vt:lpstr>
      <vt:lpstr>Klinické manifestace</vt:lpstr>
      <vt:lpstr>Klinické manifestace</vt:lpstr>
      <vt:lpstr>Klinické formy</vt:lpstr>
      <vt:lpstr>Obrny u KE</vt:lpstr>
      <vt:lpstr>Klíšťová borrelióza</vt:lpstr>
      <vt:lpstr>Původce onemocnění</vt:lpstr>
      <vt:lpstr>Průběh onemocnění KB</vt:lpstr>
      <vt:lpstr>Klinické formy KB (dle Asbrinkové, Stockholm 1990)</vt:lpstr>
      <vt:lpstr>Erythema migrans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Erythema migrans multiple</vt:lpstr>
      <vt:lpstr>Snímek 26</vt:lpstr>
      <vt:lpstr>Borreliový lymfocytom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Acrodermatitis chronica atrophicans</vt:lpstr>
      <vt:lpstr>ACA</vt:lpstr>
      <vt:lpstr>Snímek 38</vt:lpstr>
      <vt:lpstr>Snímek 39</vt:lpstr>
      <vt:lpstr>Snímek 40</vt:lpstr>
      <vt:lpstr>Borreliová artritida</vt:lpstr>
      <vt:lpstr>Snímek 42</vt:lpstr>
      <vt:lpstr>Snímek 43</vt:lpstr>
      <vt:lpstr>Snímek 44</vt:lpstr>
      <vt:lpstr>Snímek 45</vt:lpstr>
      <vt:lpstr>Neuroborrelióza</vt:lpstr>
      <vt:lpstr>NB - klinické projevy</vt:lpstr>
      <vt:lpstr>Nález u neuroborreliózy</vt:lpstr>
      <vt:lpstr>Nález u neuroborreliózy</vt:lpstr>
      <vt:lpstr>Pozdní neuroborrelióza</vt:lpstr>
      <vt:lpstr>Anaplasmóza (ehrlichióza)</vt:lpstr>
      <vt:lpstr>HME (human monocytic ehrlichiosis)</vt:lpstr>
      <vt:lpstr>HGA (human granulocytic anaplasmosis)</vt:lpstr>
      <vt:lpstr>Klinické projevy (obdobné u HME a HGA)</vt:lpstr>
      <vt:lpstr>Laboratorní nálezy</vt:lpstr>
      <vt:lpstr>Komplikace</vt:lpstr>
      <vt:lpstr>Terapie HGA</vt:lpstr>
      <vt:lpstr>Diferenciální diagnóza po přisátí klíštěte</vt:lpstr>
    </vt:vector>
  </TitlesOfParts>
  <Company>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Lymeská borrelióza</dc:title>
  <dc:creator>MUDr. Lenka Krbková</dc:creator>
  <cp:lastModifiedBy>84310</cp:lastModifiedBy>
  <cp:revision>72</cp:revision>
  <dcterms:created xsi:type="dcterms:W3CDTF">2003-01-09T20:36:30Z</dcterms:created>
  <dcterms:modified xsi:type="dcterms:W3CDTF">2012-03-01T15:03:05Z</dcterms:modified>
</cp:coreProperties>
</file>