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31" r:id="rId3"/>
    <p:sldId id="258" r:id="rId4"/>
    <p:sldId id="259" r:id="rId5"/>
    <p:sldId id="323" r:id="rId6"/>
    <p:sldId id="324" r:id="rId7"/>
    <p:sldId id="325" r:id="rId8"/>
    <p:sldId id="322" r:id="rId9"/>
    <p:sldId id="260" r:id="rId10"/>
    <p:sldId id="265" r:id="rId11"/>
    <p:sldId id="326" r:id="rId12"/>
    <p:sldId id="333" r:id="rId13"/>
    <p:sldId id="327" r:id="rId14"/>
    <p:sldId id="332" r:id="rId15"/>
    <p:sldId id="273" r:id="rId16"/>
    <p:sldId id="328" r:id="rId17"/>
    <p:sldId id="329" r:id="rId18"/>
    <p:sldId id="305" r:id="rId19"/>
    <p:sldId id="274" r:id="rId20"/>
    <p:sldId id="330" r:id="rId21"/>
    <p:sldId id="303" r:id="rId22"/>
    <p:sldId id="319" r:id="rId23"/>
    <p:sldId id="298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01EDA3-2AD4-4F57-8093-EC68D8264D97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DB818D-E94B-4A86-AFBC-D2AAA52BD4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05D52-2507-4381-90DC-943F5098C8F5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BF533C4-9C7D-453E-9ECA-1CB3D815E726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0A2E78-6556-4E49-82A7-2C818E9F05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D0CD-7696-4A4A-893B-132153C35497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AC05-3A05-4159-A198-A831D1B3C5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6EDD44-7996-4DD4-8291-527E2A5EEB53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A477B6A-F528-417F-BF16-E69B864E4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ABC4-1B9B-4EE6-B2E2-764D4E9269CD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1A73-C208-4E4E-B976-3AE47FD24D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74E7E62-F136-41D9-B751-5B849DF74CAA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FF66CC-CBAB-42C7-BA5F-4EA913164D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3D8-058E-453B-B8CD-AC0B3B5889A9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4529-872C-453D-A4F8-50D697BF38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3A551-861E-475C-91E9-77E587DC9214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0F31-BB51-4C0D-8F03-5BA351FCD2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165D-C120-4731-A8F8-8503F31F51D1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7771-838D-4B39-B08B-B27B146758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2699-8421-4CA4-9B58-2ED827D9B97C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B8E5-640F-4924-BA85-5D6F095E15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E2AB-FD88-44F7-AF12-650EC5C8DCFC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1EF3-3F5D-469A-92F8-7BD7E456A6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D2846A-A95F-4209-8240-9814FAF4BE53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46A2E7-57F0-4503-AA76-09E70B36DA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A1566DB-CF5E-4828-A14F-98250D31E316}" type="datetimeFigureOut">
              <a:rPr lang="cs-CZ"/>
              <a:pPr>
                <a:defRPr/>
              </a:pPr>
              <a:t>23.2.2011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C82C51D-9527-49C9-B3C1-FB5C6D3CE6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4" r:id="rId9"/>
    <p:sldLayoutId id="2147483671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3808" y="1052736"/>
            <a:ext cx="6120680" cy="27363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Hand Hygiene</a:t>
            </a:r>
            <a:br>
              <a:rPr lang="cs-CZ" dirty="0" smtClean="0"/>
            </a:br>
            <a:r>
              <a:rPr lang="cs-CZ" dirty="0" smtClean="0"/>
              <a:t> in Health Care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3354388" y="5229225"/>
            <a:ext cx="5114925" cy="1223963"/>
          </a:xfrm>
        </p:spPr>
        <p:txBody>
          <a:bodyPr/>
          <a:lstStyle/>
          <a:p>
            <a:pPr algn="ctr" eaLnBrk="1" hangingPunct="1"/>
            <a:r>
              <a:rPr lang="cs-CZ" smtClean="0"/>
              <a:t>MUDr. Markéta Petrovová</a:t>
            </a:r>
          </a:p>
          <a:p>
            <a:pPr algn="ctr" eaLnBrk="1" hangingPunct="1"/>
            <a:r>
              <a:rPr lang="cs-CZ" smtClean="0"/>
              <a:t>Dpt. of occupational medicine LF MU Brno</a:t>
            </a:r>
          </a:p>
          <a:p>
            <a:pPr algn="ctr" eaLnBrk="1" hangingPunct="1"/>
            <a:r>
              <a:rPr lang="cs-CZ" smtClean="0"/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500063" y="980728"/>
            <a:ext cx="7786687" cy="12241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C00000"/>
                </a:solidFill>
              </a:rPr>
              <a:t/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rgbClr val="C00000"/>
                </a:solidFill>
              </a:rPr>
              <a:t>HAND Hygiene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2555875" y="3068638"/>
            <a:ext cx="6119813" cy="1800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800" b="1">
                <a:solidFill>
                  <a:schemeClr val="tx1"/>
                </a:solidFill>
                <a:latin typeface="Arial" charset="0"/>
              </a:rPr>
              <a:t>Cost-effective method of preventing the spread of hospital infections</a:t>
            </a:r>
            <a:endParaRPr lang="cs-CZ" sz="2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5" name="TextovéPole 13"/>
          <p:cNvSpPr txBox="1">
            <a:spLocks noChangeArrowheads="1"/>
          </p:cNvSpPr>
          <p:nvPr/>
        </p:nvSpPr>
        <p:spPr bwMode="auto">
          <a:xfrm>
            <a:off x="251521" y="5661025"/>
            <a:ext cx="792087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cs-CZ" sz="2800" b="1" dirty="0">
                <a:solidFill>
                  <a:srgbClr val="FF0000"/>
                </a:solidFill>
              </a:rPr>
              <a:t>ANDS TRANSMITS UP TO </a:t>
            </a:r>
            <a:r>
              <a:rPr lang="en-US" sz="2800" b="1" dirty="0">
                <a:solidFill>
                  <a:srgbClr val="FF0000"/>
                </a:solidFill>
              </a:rPr>
              <a:t>60% </a:t>
            </a:r>
            <a:r>
              <a:rPr lang="cs-CZ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NFECTIONS</a:t>
            </a:r>
            <a:endParaRPr lang="cs-CZ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355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2852738"/>
            <a:ext cx="23161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ANd9GcT2Qaz-Ox89wzaKA4AWRj8fAQvXKz_yof4QE1-SY5dWhVzzw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7625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39000" cy="804069"/>
          </a:xfrm>
        </p:spPr>
        <p:txBody>
          <a:bodyPr/>
          <a:lstStyle/>
          <a:p>
            <a:pPr>
              <a:defRPr/>
            </a:pP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Indications for hand hygiene</a:t>
            </a:r>
            <a:endParaRPr lang="cs-CZ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7239000" cy="5187950"/>
          </a:xfrm>
        </p:spPr>
        <p:txBody>
          <a:bodyPr/>
          <a:lstStyle/>
          <a:p>
            <a:r>
              <a:rPr lang="cs-CZ" smtClean="0"/>
              <a:t>A.    </a:t>
            </a:r>
            <a:r>
              <a:rPr lang="cs-CZ" b="1" smtClean="0">
                <a:solidFill>
                  <a:srgbClr val="00B0F0"/>
                </a:solidFill>
              </a:rPr>
              <a:t>Wash hands with soap and water </a:t>
            </a:r>
            <a:r>
              <a:rPr lang="cs-CZ" smtClean="0"/>
              <a:t>when visibly dirty or visibly soiled with blood or other body fluids or after using the toilet.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 </a:t>
            </a:r>
          </a:p>
          <a:p>
            <a:r>
              <a:rPr lang="cs-CZ" smtClean="0"/>
              <a:t> B.    If exposure to spore-forming pathogens is strongly suspected or proven (</a:t>
            </a:r>
            <a:r>
              <a:rPr lang="cs-CZ" i="1" smtClean="0"/>
              <a:t>Clostridium difficile</a:t>
            </a:r>
            <a:r>
              <a:rPr lang="cs-CZ" smtClean="0"/>
              <a:t>, hand washing with soap and water is the preferred means.</a:t>
            </a:r>
          </a:p>
          <a:p>
            <a:pPr>
              <a:buFont typeface="Wingdings 2" pitchFamily="18" charset="2"/>
              <a:buNone/>
            </a:pPr>
            <a:endParaRPr lang="cs-CZ" sz="1400" smtClean="0"/>
          </a:p>
          <a:p>
            <a:r>
              <a:rPr lang="cs-CZ" smtClean="0"/>
              <a:t>C.    </a:t>
            </a:r>
            <a:r>
              <a:rPr lang="cs-CZ" b="1" smtClean="0">
                <a:solidFill>
                  <a:srgbClr val="00B0F0"/>
                </a:solidFill>
              </a:rPr>
              <a:t>Use an alcohol-based handrub </a:t>
            </a:r>
            <a:r>
              <a:rPr lang="cs-CZ" smtClean="0"/>
              <a:t>for routine hand antisepsis in all other clinical situations. If it is not obtainable, wash hands with soap and water.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HAND Hygiene – WHO??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  personal – doctor, nurse … </a:t>
            </a:r>
          </a:p>
          <a:p>
            <a:r>
              <a:rPr lang="cs-CZ" dirty="0" smtClean="0"/>
              <a:t>  patient</a:t>
            </a:r>
          </a:p>
          <a:p>
            <a:r>
              <a:rPr lang="cs-CZ" dirty="0" smtClean="0"/>
              <a:t>  visitors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</a:t>
            </a:r>
            <a:r>
              <a:rPr lang="cs-CZ" sz="3600" b="1" dirty="0" smtClean="0">
                <a:solidFill>
                  <a:schemeClr val="accent5"/>
                </a:solidFill>
              </a:rPr>
              <a:t>= all in hospital</a:t>
            </a:r>
            <a:endParaRPr lang="cs-CZ" sz="36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Perform hand hygiene:</a:t>
            </a:r>
            <a:b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5"/>
            <a:ext cx="7239000" cy="5400600"/>
          </a:xfrm>
        </p:spPr>
        <p:txBody>
          <a:bodyPr/>
          <a:lstStyle/>
          <a:p>
            <a:r>
              <a:rPr lang="cs-CZ" dirty="0" smtClean="0"/>
              <a:t>before and after touching the </a:t>
            </a:r>
            <a:r>
              <a:rPr lang="cs-CZ" dirty="0" smtClean="0"/>
              <a:t>patient</a:t>
            </a:r>
          </a:p>
          <a:p>
            <a:pPr>
              <a:buNone/>
            </a:pP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before handling an invasive device for patient care, regardless of whether or not gloves are used </a:t>
            </a:r>
            <a:endParaRPr lang="cs-CZ" dirty="0" smtClean="0"/>
          </a:p>
          <a:p>
            <a:endParaRPr lang="cs-CZ" sz="1000" dirty="0" smtClean="0"/>
          </a:p>
          <a:p>
            <a:r>
              <a:rPr lang="cs-CZ" dirty="0" smtClean="0"/>
              <a:t>after contact with body fluids or excretions, mucous membranes, non-intact skin, or wound dressings  </a:t>
            </a:r>
            <a:endParaRPr lang="cs-CZ" dirty="0" smtClean="0"/>
          </a:p>
          <a:p>
            <a:endParaRPr lang="cs-CZ" sz="1000" dirty="0" smtClean="0"/>
          </a:p>
          <a:p>
            <a:r>
              <a:rPr lang="cs-CZ" dirty="0" smtClean="0"/>
              <a:t>if </a:t>
            </a:r>
            <a:r>
              <a:rPr lang="cs-CZ" dirty="0" smtClean="0"/>
              <a:t>moving from a contaminated body site to another body site during care of the same patient </a:t>
            </a:r>
          </a:p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79"/>
            <a:ext cx="7239000" cy="914995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Perform hand hygiene:</a:t>
            </a:r>
            <a:b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7239000" cy="4827563"/>
          </a:xfrm>
        </p:spPr>
        <p:txBody>
          <a:bodyPr/>
          <a:lstStyle/>
          <a:p>
            <a:r>
              <a:rPr lang="cs-CZ" dirty="0" smtClean="0"/>
              <a:t>after contact with inanimate surfaces and </a:t>
            </a:r>
            <a:r>
              <a:rPr lang="cs-CZ" dirty="0" smtClean="0"/>
              <a:t>objectes </a:t>
            </a:r>
            <a:r>
              <a:rPr lang="cs-CZ" dirty="0" smtClean="0"/>
              <a:t>(including medical equipment) in the immediate vicinity of the patient  after removing sterile or non-sterile </a:t>
            </a:r>
            <a:r>
              <a:rPr lang="cs-CZ" dirty="0" smtClean="0"/>
              <a:t>gloves</a:t>
            </a:r>
          </a:p>
          <a:p>
            <a:endParaRPr lang="cs-CZ" dirty="0" smtClean="0"/>
          </a:p>
          <a:p>
            <a:r>
              <a:rPr lang="cs-CZ" dirty="0" smtClean="0"/>
              <a:t>before handling medication or preparing food perform hand hygiene using an alcohol-based handrub or wash hands with either plain or antimicrobial soap and </a:t>
            </a:r>
            <a:r>
              <a:rPr lang="cs-CZ" dirty="0" smtClean="0"/>
              <a:t>water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</a:rPr>
              <a:t>Use of gloves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6491288" cy="4972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b="1" dirty="0" smtClean="0">
                <a:solidFill>
                  <a:schemeClr val="accent1"/>
                </a:solidFill>
              </a:rPr>
              <a:t>The use of gloves does not replace the </a:t>
            </a:r>
            <a:r>
              <a:rPr lang="cs-CZ" sz="2000" b="1" dirty="0" smtClean="0">
                <a:solidFill>
                  <a:schemeClr val="accent1"/>
                </a:solidFill>
              </a:rPr>
              <a:t>need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>
                <a:solidFill>
                  <a:schemeClr val="accent1"/>
                </a:solidFill>
              </a:rPr>
              <a:t> </a:t>
            </a:r>
            <a:r>
              <a:rPr lang="cs-CZ" sz="2000" b="1" dirty="0" smtClean="0">
                <a:solidFill>
                  <a:schemeClr val="accent1"/>
                </a:solidFill>
              </a:rPr>
              <a:t>for handhygiene</a:t>
            </a:r>
            <a:r>
              <a:rPr lang="cs-CZ" sz="2000" b="1" dirty="0" smtClean="0"/>
              <a:t> </a:t>
            </a:r>
            <a:r>
              <a:rPr lang="cs-CZ" sz="2000" dirty="0" smtClean="0"/>
              <a:t>(HR, HW)  </a:t>
            </a:r>
          </a:p>
          <a:p>
            <a:pPr>
              <a:lnSpc>
                <a:spcPct val="90000"/>
              </a:lnSpc>
            </a:pP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000" dirty="0" smtClean="0"/>
              <a:t>Wear gloves when is possible contact with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000" dirty="0" smtClean="0"/>
              <a:t>     blood or other potentially infectious materials,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000" dirty="0" smtClean="0"/>
              <a:t>     mucous membranes or non-intact skin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Remove gloves after caring for a patient. </a:t>
            </a:r>
            <a:r>
              <a:rPr lang="cs-CZ" sz="2000" b="1" dirty="0" smtClean="0">
                <a:solidFill>
                  <a:schemeClr val="accent1"/>
                </a:solidFill>
              </a:rPr>
              <a:t>Do not wear the same pair of gloves for the care of more than one patient 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When wearing gloves, change or remove gloves during patient care if moving from a contaminated body site to either another body site within the same patient or the environment  </a:t>
            </a:r>
          </a:p>
          <a:p>
            <a:pPr>
              <a:lnSpc>
                <a:spcPct val="90000"/>
              </a:lnSpc>
            </a:pP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000" b="1" dirty="0" smtClean="0">
                <a:solidFill>
                  <a:schemeClr val="accent1"/>
                </a:solidFill>
              </a:rPr>
              <a:t>The reuse of gloves is not recommended</a:t>
            </a:r>
            <a:r>
              <a:rPr lang="cs-CZ" sz="2000" b="1" dirty="0" smtClean="0"/>
              <a:t>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88913"/>
            <a:ext cx="2922587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94808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</a:rPr>
              <a:t>Other aspects of hand hygiene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7239000" cy="4248150"/>
          </a:xfrm>
        </p:spPr>
        <p:txBody>
          <a:bodyPr/>
          <a:lstStyle/>
          <a:p>
            <a:pPr marL="495300" indent="-495300"/>
            <a:r>
              <a:rPr lang="cs-CZ" sz="2400" b="1" dirty="0" smtClean="0"/>
              <a:t>Soap and alcohol-based handrub should not be used concomitantly.</a:t>
            </a:r>
          </a:p>
          <a:p>
            <a:pPr marL="495300" indent="-495300"/>
            <a:endParaRPr lang="cs-CZ" sz="2400" b="1" dirty="0" smtClean="0"/>
          </a:p>
          <a:p>
            <a:pPr marL="495300" indent="-495300"/>
            <a:r>
              <a:rPr lang="cs-CZ" sz="2400" b="1" dirty="0" smtClean="0"/>
              <a:t>Do not </a:t>
            </a:r>
            <a:r>
              <a:rPr lang="cs-CZ" sz="2400" b="1" dirty="0" smtClean="0"/>
              <a:t>wear </a:t>
            </a:r>
            <a:r>
              <a:rPr lang="cs-CZ" sz="2400" b="1" dirty="0" smtClean="0"/>
              <a:t>watch, rings and artificial fingernails when having direct contact with patients.</a:t>
            </a:r>
          </a:p>
          <a:p>
            <a:pPr marL="495300" indent="-495300"/>
            <a:endParaRPr lang="cs-CZ" sz="2400" b="1" dirty="0" smtClean="0"/>
          </a:p>
          <a:p>
            <a:pPr marL="495300" indent="-495300"/>
            <a:r>
              <a:rPr lang="cs-CZ" sz="2400" b="1" dirty="0" smtClean="0"/>
              <a:t>Keep natural nails short (less than 0.5 cm long)</a:t>
            </a:r>
          </a:p>
        </p:txBody>
      </p:sp>
      <p:pic>
        <p:nvPicPr>
          <p:cNvPr id="27652" name="Picture 4" descr="ANd9GcSAwClCgBryEKxh_lqmPZ9CDXsl32rm1E4Apjy5xxLpvFCwmyU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157788"/>
            <a:ext cx="2219325" cy="1511300"/>
          </a:xfrm>
          <a:prstGeom prst="rect">
            <a:avLst/>
          </a:prstGeom>
          <a:noFill/>
        </p:spPr>
      </p:pic>
      <p:pic>
        <p:nvPicPr>
          <p:cNvPr id="27654" name="Picture 6" descr="ANd9GcSpg9KXXu4H7dAi74buJ1UIeobwEHwuhD3NDlV5yIF0PsnRPb9d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724400"/>
            <a:ext cx="2447925" cy="1958975"/>
          </a:xfrm>
          <a:prstGeom prst="rect">
            <a:avLst/>
          </a:prstGeom>
          <a:noFill/>
        </p:spPr>
      </p:pic>
      <p:pic>
        <p:nvPicPr>
          <p:cNvPr id="27658" name="Picture 10" descr="ANd9GcQn4Cxjvqq-uOv89nT3Bevq41Yf-o8sZOe0Y9n213E5XCFKVyzX3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157788"/>
            <a:ext cx="1771650" cy="151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My 5 Moments for Hand Hygiene</a:t>
            </a:r>
            <a:b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7239000" cy="5187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defines the key moments when health-care 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workers should perform hand hygiene.</a:t>
            </a:r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pPr>
              <a:buFont typeface="Wingdings 2" pitchFamily="18" charset="2"/>
              <a:buNone/>
            </a:pPr>
            <a:r>
              <a:rPr lang="cs-CZ" dirty="0" smtClean="0"/>
              <a:t>This approach recommends to clean their hands</a:t>
            </a:r>
          </a:p>
          <a:p>
            <a:endParaRPr lang="cs-CZ" b="1" dirty="0" smtClean="0"/>
          </a:p>
          <a:p>
            <a:r>
              <a:rPr lang="cs-CZ" sz="2800" b="1" dirty="0" smtClean="0"/>
              <a:t> before </a:t>
            </a:r>
            <a:r>
              <a:rPr lang="cs-CZ" sz="2800" b="1" dirty="0" smtClean="0"/>
              <a:t>touching a patient,</a:t>
            </a:r>
            <a:endParaRPr lang="cs-CZ" sz="2800" dirty="0" smtClean="0"/>
          </a:p>
          <a:p>
            <a:r>
              <a:rPr lang="cs-CZ" sz="2800" b="1" dirty="0" smtClean="0"/>
              <a:t> before </a:t>
            </a:r>
            <a:r>
              <a:rPr lang="cs-CZ" sz="2800" b="1" dirty="0" smtClean="0"/>
              <a:t>clean/aseptic procedures,</a:t>
            </a:r>
            <a:endParaRPr lang="cs-CZ" sz="2800" dirty="0" smtClean="0"/>
          </a:p>
          <a:p>
            <a:r>
              <a:rPr lang="cs-CZ" sz="2800" b="1" dirty="0" smtClean="0"/>
              <a:t> after </a:t>
            </a:r>
            <a:r>
              <a:rPr lang="cs-CZ" sz="2800" b="1" dirty="0" smtClean="0"/>
              <a:t>body fluid exposure/risk,</a:t>
            </a:r>
            <a:endParaRPr lang="cs-CZ" sz="2800" dirty="0" smtClean="0"/>
          </a:p>
          <a:p>
            <a:r>
              <a:rPr lang="cs-CZ" sz="2800" b="1" dirty="0" smtClean="0"/>
              <a:t> after </a:t>
            </a:r>
            <a:r>
              <a:rPr lang="cs-CZ" sz="2800" b="1" dirty="0" smtClean="0"/>
              <a:t>touching a patient, and</a:t>
            </a:r>
            <a:endParaRPr lang="cs-CZ" sz="2800" dirty="0" smtClean="0"/>
          </a:p>
          <a:p>
            <a:r>
              <a:rPr lang="cs-CZ" sz="2800" b="1" dirty="0" smtClean="0"/>
              <a:t> after </a:t>
            </a:r>
            <a:r>
              <a:rPr lang="cs-CZ" sz="2800" b="1" dirty="0" smtClean="0"/>
              <a:t>touching patient surroundings.</a:t>
            </a:r>
            <a:endParaRPr lang="cs-CZ" sz="2800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My 5 Moments for Hand Hygi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</a:rPr>
              <a:t>How to Handwash?</a:t>
            </a:r>
            <a:endParaRPr lang="cs-CZ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213"/>
            <a:ext cx="7427913" cy="475615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WASH HANDS WHEN VISIBLY SOILED! </a:t>
            </a:r>
            <a:endParaRPr lang="cs-CZ" sz="24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OTHERWISE, USE HANDRUB</a:t>
            </a:r>
            <a:endParaRPr lang="cs-CZ" sz="2400" dirty="0" smtClean="0">
              <a:latin typeface="+mj-lt"/>
            </a:endParaRPr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4076700"/>
            <a:ext cx="27368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286000" y="32129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40 -60 sekund !!!</a:t>
            </a:r>
          </a:p>
        </p:txBody>
      </p:sp>
      <p:pic>
        <p:nvPicPr>
          <p:cNvPr id="30725" name="Picture 2" descr="Hygi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76700"/>
            <a:ext cx="25209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WHY??</a:t>
            </a:r>
          </a:p>
          <a:p>
            <a:r>
              <a:rPr lang="cs-CZ" dirty="0" smtClean="0"/>
              <a:t>WHO??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How to Handrub?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675"/>
            <a:ext cx="7239000" cy="46116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b="1" smtClean="0"/>
              <a:t>RUB HANDS FOR HAND HYGIENE! </a:t>
            </a:r>
            <a:endParaRPr lang="cs-CZ" b="1" smtClean="0"/>
          </a:p>
          <a:p>
            <a:pPr algn="ctr">
              <a:buFont typeface="Wingdings 2" pitchFamily="18" charset="2"/>
              <a:buNone/>
            </a:pPr>
            <a:r>
              <a:rPr lang="en-US" b="1" smtClean="0"/>
              <a:t>WASH HANDS WHEN VISIBLY SOILED</a:t>
            </a:r>
            <a:endParaRPr lang="cs-CZ" b="1" smtClean="0"/>
          </a:p>
          <a:p>
            <a:pPr algn="ctr">
              <a:buFont typeface="Wingdings 2" pitchFamily="18" charset="2"/>
              <a:buNone/>
            </a:pPr>
            <a:endParaRPr lang="cs-CZ" smtClean="0"/>
          </a:p>
        </p:txBody>
      </p:sp>
      <p:sp>
        <p:nvSpPr>
          <p:cNvPr id="4" name="Obdélník 3"/>
          <p:cNvSpPr/>
          <p:nvPr/>
        </p:nvSpPr>
        <p:spPr>
          <a:xfrm>
            <a:off x="2339752" y="3068960"/>
            <a:ext cx="374441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40 -60 sekund !!!</a:t>
            </a:r>
          </a:p>
        </p:txBody>
      </p:sp>
      <p:pic>
        <p:nvPicPr>
          <p:cNvPr id="3174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716338"/>
            <a:ext cx="18002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789363"/>
            <a:ext cx="24479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652963"/>
            <a:ext cx="15128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844675"/>
            <a:ext cx="3363912" cy="412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828800"/>
            <a:ext cx="3352800" cy="417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76375" y="404813"/>
            <a:ext cx="4824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chemeClr val="accent1"/>
                </a:solidFill>
              </a:rPr>
              <a:t>Often forgotten places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55650" y="6092825"/>
            <a:ext cx="261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b="1">
                <a:solidFill>
                  <a:schemeClr val="accent1"/>
                </a:solidFill>
              </a:rPr>
              <a:t>palm of the hand</a:t>
            </a:r>
            <a:r>
              <a:rPr lang="cs-CZ"/>
              <a:t>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364163" y="1190625"/>
            <a:ext cx="297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b="1">
                <a:solidFill>
                  <a:schemeClr val="accent1"/>
                </a:solidFill>
              </a:rPr>
              <a:t>back of the hand</a:t>
            </a:r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6697662" cy="51847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endParaRPr lang="cs-CZ" sz="2800" b="1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cs-CZ" sz="2800" b="1" dirty="0" smtClean="0"/>
              <a:t>“Clean Care is Safer Care”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cs-CZ" sz="2800" b="1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cs-CZ" sz="2800" b="1" dirty="0" smtClean="0"/>
              <a:t>is not a choice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cs-CZ" sz="2800" b="1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cs-CZ" sz="2800" b="1" dirty="0" smtClean="0"/>
              <a:t>but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cs-CZ" sz="2800" b="1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cs-CZ" sz="2800" b="1" dirty="0" smtClean="0"/>
              <a:t>a basic right.</a:t>
            </a:r>
            <a:endParaRPr lang="cs-CZ" sz="2800" dirty="0" smtClean="0">
              <a:latin typeface="+mj-lt"/>
              <a:cs typeface="Times New Roman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771775" y="611188"/>
            <a:ext cx="3100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 b="1">
                <a:solidFill>
                  <a:schemeClr val="accent1"/>
                </a:solidFill>
              </a:rPr>
              <a:t>THE END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354388" y="4076700"/>
            <a:ext cx="5538787" cy="230505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600" b="1" smtClean="0">
                <a:solidFill>
                  <a:schemeClr val="tx1"/>
                </a:solidFill>
              </a:rPr>
              <a:t>followed by a practical demonstration of their own hands</a:t>
            </a:r>
            <a:r>
              <a:rPr lang="cs-CZ" sz="2600" b="1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067175" y="1700213"/>
            <a:ext cx="4233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/>
              <a:t>Thank you for attention</a:t>
            </a:r>
            <a:endParaRPr lang="cs-CZ" sz="3600"/>
          </a:p>
        </p:txBody>
      </p:sp>
      <p:pic>
        <p:nvPicPr>
          <p:cNvPr id="35845" name="Picture 5" descr="ANd9GcRHBse74XDQ_KrxraHTssTMvZez2dJCADPTUSuqNro5wpKhP3G5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2952750" cy="280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23529" y="548681"/>
            <a:ext cx="7992888" cy="12241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C00000"/>
                </a:solidFill>
              </a:rPr>
              <a:t/>
            </a:r>
            <a:br>
              <a:rPr lang="cs-CZ" sz="32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</a:rPr>
              <a:t>Health care-associated infections </a:t>
            </a:r>
            <a:br>
              <a:rPr lang="cs-CZ" sz="36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sz="3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395288" y="1484313"/>
            <a:ext cx="7748587" cy="5040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affect hundreds of millions of patients worldwide 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every year.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 Infections </a:t>
            </a:r>
          </a:p>
          <a:p>
            <a:r>
              <a:rPr lang="cs-CZ" dirty="0" smtClean="0">
                <a:latin typeface="Arial" charset="0"/>
              </a:rPr>
              <a:t> </a:t>
            </a:r>
            <a:r>
              <a:rPr lang="cs-CZ" dirty="0" smtClean="0"/>
              <a:t>lead to more serious illness</a:t>
            </a:r>
          </a:p>
          <a:p>
            <a:r>
              <a:rPr lang="cs-CZ" dirty="0" smtClean="0">
                <a:latin typeface="Arial" charset="0"/>
              </a:rPr>
              <a:t> </a:t>
            </a:r>
            <a:r>
              <a:rPr lang="cs-CZ" dirty="0" smtClean="0"/>
              <a:t> prolong hospital stays</a:t>
            </a:r>
          </a:p>
          <a:p>
            <a:r>
              <a:rPr lang="cs-CZ" dirty="0" smtClean="0">
                <a:latin typeface="Arial" charset="0"/>
              </a:rPr>
              <a:t> </a:t>
            </a:r>
            <a:r>
              <a:rPr lang="cs-CZ" dirty="0" smtClean="0"/>
              <a:t>induce long-term disabilities</a:t>
            </a:r>
          </a:p>
          <a:p>
            <a:r>
              <a:rPr lang="cs-CZ" dirty="0" smtClean="0">
                <a:latin typeface="Arial" charset="0"/>
              </a:rPr>
              <a:t> </a:t>
            </a:r>
            <a:r>
              <a:rPr lang="cs-CZ" dirty="0" smtClean="0"/>
              <a:t>add high costs to patients and families</a:t>
            </a:r>
          </a:p>
          <a:p>
            <a:r>
              <a:rPr lang="cs-CZ" dirty="0" smtClean="0">
                <a:latin typeface="Arial" charset="0"/>
              </a:rPr>
              <a:t> </a:t>
            </a:r>
            <a:r>
              <a:rPr lang="cs-CZ" dirty="0" smtClean="0"/>
              <a:t>contribute to  additional financial burden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    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smtClean="0"/>
              <a:t>on the health-care </a:t>
            </a:r>
            <a:r>
              <a:rPr lang="cs-CZ" dirty="0" smtClean="0"/>
              <a:t>system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smtClean="0"/>
              <a:t>often result in tragic loss of life.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716338"/>
            <a:ext cx="22320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sah 2"/>
          <p:cNvSpPr>
            <a:spLocks noGrp="1"/>
          </p:cNvSpPr>
          <p:nvPr>
            <p:ph idx="1"/>
          </p:nvPr>
        </p:nvSpPr>
        <p:spPr>
          <a:xfrm>
            <a:off x="323850" y="1889125"/>
            <a:ext cx="4752975" cy="4492625"/>
          </a:xfrm>
        </p:spPr>
        <p:txBody>
          <a:bodyPr/>
          <a:lstStyle/>
          <a:p>
            <a:r>
              <a:rPr lang="cs-CZ" sz="2400" b="1" smtClean="0">
                <a:latin typeface="Calibri" pitchFamily="34" charset="0"/>
              </a:rPr>
              <a:t> </a:t>
            </a:r>
            <a:r>
              <a:rPr lang="cs-CZ" sz="2400" smtClean="0"/>
              <a:t>VAP </a:t>
            </a:r>
            <a:r>
              <a:rPr lang="cs-CZ" sz="2400" b="1" smtClean="0"/>
              <a:t>= ventilator-associated pneumonia</a:t>
            </a:r>
          </a:p>
          <a:p>
            <a:endParaRPr lang="cs-CZ" sz="2400" smtClean="0"/>
          </a:p>
          <a:p>
            <a:r>
              <a:rPr lang="cs-CZ" sz="2400" smtClean="0"/>
              <a:t>CLA-BSI = </a:t>
            </a:r>
            <a:r>
              <a:rPr lang="cs-CZ" sz="2400" b="1" smtClean="0"/>
              <a:t>central line-associated bloodstream infection</a:t>
            </a:r>
          </a:p>
          <a:p>
            <a:endParaRPr lang="cs-CZ" sz="2400" smtClean="0"/>
          </a:p>
          <a:p>
            <a:r>
              <a:rPr lang="cs-CZ" sz="2400" smtClean="0"/>
              <a:t>CR-UTI = </a:t>
            </a:r>
            <a:r>
              <a:rPr lang="cs-CZ" sz="2400" b="1" smtClean="0"/>
              <a:t>catheter-related urinary tract infection</a:t>
            </a:r>
            <a:endParaRPr lang="cs-CZ" sz="2400" b="1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400" b="1" smtClean="0">
                <a:latin typeface="Calibri" pitchFamily="34" charset="0"/>
              </a:rPr>
              <a:t> </a:t>
            </a:r>
          </a:p>
          <a:p>
            <a:pPr eaLnBrk="1" hangingPunct="1"/>
            <a:r>
              <a:rPr lang="cs-CZ" sz="2400" smtClean="0"/>
              <a:t>SSI = </a:t>
            </a:r>
            <a:r>
              <a:rPr lang="cs-CZ" sz="2400" b="1" smtClean="0"/>
              <a:t>surgical site infection</a:t>
            </a:r>
            <a:endParaRPr lang="cs-CZ" sz="2400" b="1" smtClean="0">
              <a:latin typeface="Calibri" pitchFamily="34" charset="0"/>
            </a:endParaRPr>
          </a:p>
          <a:p>
            <a:pPr eaLnBrk="1" hangingPunct="1"/>
            <a:endParaRPr lang="cs-CZ" sz="2400" smtClean="0">
              <a:latin typeface="Calibri" pitchFamily="34" charset="0"/>
            </a:endParaRPr>
          </a:p>
        </p:txBody>
      </p:sp>
      <p:pic>
        <p:nvPicPr>
          <p:cNvPr id="12" name="Obrázek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341438"/>
            <a:ext cx="2232025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3" name="Nadpis 1"/>
          <p:cNvSpPr>
            <a:spLocks noGrp="1"/>
          </p:cNvSpPr>
          <p:nvPr>
            <p:ph type="title"/>
          </p:nvPr>
        </p:nvSpPr>
        <p:spPr>
          <a:xfrm>
            <a:off x="323529" y="620689"/>
            <a:ext cx="8064896" cy="72007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</a:rPr>
              <a:t>Type</a:t>
            </a:r>
            <a:r>
              <a:rPr lang="cs-CZ" sz="3600" dirty="0" smtClean="0">
                <a:solidFill>
                  <a:srgbClr val="C00000"/>
                </a:solidFill>
              </a:rPr>
              <a:t> of HCAI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17415" name="Picture 7" descr="ANd9GcQtGKS_v47nvGHPp1zfSfrlCTG3EJvjrQ893q34xFgozJ11xM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852738"/>
            <a:ext cx="1944688" cy="1511300"/>
          </a:xfrm>
          <a:prstGeom prst="rect">
            <a:avLst/>
          </a:prstGeom>
          <a:noFill/>
        </p:spPr>
      </p:pic>
      <p:pic>
        <p:nvPicPr>
          <p:cNvPr id="17417" name="Picture 9" descr="ANd9GcTxwo5_MazAUPgihJn2je1UsWSU0R5gTt2H-Z9g1lj0Oe6gImjS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644900"/>
            <a:ext cx="1873250" cy="1789113"/>
          </a:xfrm>
          <a:prstGeom prst="rect">
            <a:avLst/>
          </a:prstGeom>
          <a:noFill/>
        </p:spPr>
      </p:pic>
      <p:pic>
        <p:nvPicPr>
          <p:cNvPr id="17419" name="Picture 11" descr="ANd9GcR05Dej3EG4GB4d9QdfiVtXGd1eFLF6huVNIpfEzTO4OY0rn1Ksp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5229225"/>
            <a:ext cx="2089150" cy="15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04069"/>
          </a:xfrm>
        </p:spPr>
        <p:txBody>
          <a:bodyPr/>
          <a:lstStyle/>
          <a:p>
            <a:pPr algn="ctr">
              <a:defRPr/>
            </a:pP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Health care-associated infections</a:t>
            </a:r>
            <a:endParaRPr lang="cs-CZ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725"/>
            <a:ext cx="7499350" cy="4987925"/>
          </a:xfrm>
        </p:spPr>
        <p:txBody>
          <a:bodyPr/>
          <a:lstStyle/>
          <a:p>
            <a:r>
              <a:rPr lang="cs-CZ" smtClean="0"/>
              <a:t>HCAI is a major problem for patient safety and its prevention must be a first priority for settings and institutions committed to making health care safer.</a:t>
            </a:r>
          </a:p>
          <a:p>
            <a:endParaRPr lang="cs-CZ" smtClean="0"/>
          </a:p>
          <a:p>
            <a:r>
              <a:rPr lang="cs-CZ" smtClean="0"/>
              <a:t>  Hand hygiene is the primary measure to reduce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infections and the spread of antimicrobial resistance.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 </a:t>
            </a:r>
          </a:p>
          <a:p>
            <a:r>
              <a:rPr lang="cs-CZ" b="1" smtClean="0"/>
              <a:t>WHO: New global Guidelines on Hand </a:t>
            </a:r>
          </a:p>
          <a:p>
            <a:pPr>
              <a:buFont typeface="Wingdings 2" pitchFamily="18" charset="2"/>
              <a:buNone/>
            </a:pPr>
            <a:r>
              <a:rPr lang="cs-CZ" b="1" smtClean="0"/>
              <a:t>                 Hygiene in Health Care</a:t>
            </a:r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04069"/>
          </a:xfrm>
        </p:spPr>
        <p:txBody>
          <a:bodyPr/>
          <a:lstStyle/>
          <a:p>
            <a:pPr>
              <a:defRPr/>
            </a:pP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HCAI In developed countries</a:t>
            </a:r>
            <a:endParaRPr lang="cs-CZ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9725"/>
            <a:ext cx="8353425" cy="4846638"/>
          </a:xfrm>
        </p:spPr>
        <p:txBody>
          <a:bodyPr/>
          <a:lstStyle/>
          <a:p>
            <a:r>
              <a:rPr lang="cs-CZ" smtClean="0"/>
              <a:t>concerns 5–15% of hospitalized patients </a:t>
            </a:r>
          </a:p>
          <a:p>
            <a:r>
              <a:rPr lang="cs-CZ" smtClean="0"/>
              <a:t>can affect 9–37% of those admitted to intensive care units.</a:t>
            </a:r>
          </a:p>
          <a:p>
            <a:r>
              <a:rPr lang="cs-CZ" smtClean="0"/>
              <a:t>Prevalence rates of infection:</a:t>
            </a:r>
          </a:p>
          <a:p>
            <a:r>
              <a:rPr lang="cs-CZ" smtClean="0"/>
              <a:t>Europe: from 9 to 37% when assessed 12</a:t>
            </a:r>
          </a:p>
          <a:p>
            <a:r>
              <a:rPr lang="cs-CZ" smtClean="0"/>
              <a:t>USA: with trude mortality rates ranging from 12% to 80%.</a:t>
            </a:r>
          </a:p>
          <a:p>
            <a:r>
              <a:rPr lang="cs-CZ" smtClean="0"/>
              <a:t> Device-associated infections have a great economic impact; for example catheter-infection caused by methicillin-resistant Staphylococcus aureus (MRSA) may cost as much as US$ 38 000 per episode.</a:t>
            </a:r>
          </a:p>
          <a:p>
            <a:endParaRPr lang="cs-CZ" smtClean="0"/>
          </a:p>
        </p:txBody>
      </p:sp>
      <p:pic>
        <p:nvPicPr>
          <p:cNvPr id="19462" name="Picture 6" descr="ANd9GcQaXmxi1TP1OYkvtg5tIM2WwcqjKP2a0uAgJgzUdZKAhKgH2sQ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60350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092101"/>
          </a:xfrm>
        </p:spPr>
        <p:txBody>
          <a:bodyPr/>
          <a:lstStyle/>
          <a:p>
            <a:pPr>
              <a:defRPr/>
            </a:pP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HCAI in developing countries</a:t>
            </a:r>
            <a:r>
              <a:rPr lang="cs-CZ" sz="3200" dirty="0" smtClean="0">
                <a:solidFill>
                  <a:srgbClr val="7030A0"/>
                </a:solidFill>
              </a:rPr>
              <a:t/>
            </a:r>
            <a:br>
              <a:rPr lang="cs-CZ" sz="3200" dirty="0" smtClean="0">
                <a:solidFill>
                  <a:srgbClr val="7030A0"/>
                </a:solidFill>
              </a:rPr>
            </a:b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The risk for patients to develop surgical site infection (SSI), the most frequently type in developing countries, is significantly higher than in developed countries</a:t>
            </a:r>
          </a:p>
          <a:p>
            <a:endParaRPr lang="cs-CZ" smtClean="0"/>
          </a:p>
          <a:p>
            <a:r>
              <a:rPr lang="cs-CZ" smtClean="0"/>
              <a:t>e.g. 30.9% in a paediatric hospital in Nigeria</a:t>
            </a:r>
          </a:p>
          <a:p>
            <a:r>
              <a:rPr lang="cs-CZ" smtClean="0"/>
              <a:t>23% in general surgery in a hospital in the United Republic of Tanzania</a:t>
            </a:r>
          </a:p>
          <a:p>
            <a:r>
              <a:rPr lang="cs-CZ" smtClean="0"/>
              <a:t>19% in a maternity unit in Kenya</a:t>
            </a:r>
          </a:p>
        </p:txBody>
      </p:sp>
      <p:pic>
        <p:nvPicPr>
          <p:cNvPr id="14" name="Obrázek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15888"/>
            <a:ext cx="2303462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860800"/>
            <a:ext cx="7524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141663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213100"/>
            <a:ext cx="936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aoblený obdélník 3"/>
          <p:cNvSpPr/>
          <p:nvPr/>
        </p:nvSpPr>
        <p:spPr>
          <a:xfrm>
            <a:off x="323850" y="2924175"/>
            <a:ext cx="1584325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b="1">
                <a:solidFill>
                  <a:schemeClr val="tx1"/>
                </a:solidFill>
                <a:latin typeface="Arial" charset="0"/>
              </a:rPr>
              <a:t>source of infection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7308850" y="3141663"/>
            <a:ext cx="1582738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b="1">
                <a:solidFill>
                  <a:schemeClr val="tx1"/>
                </a:solidFill>
                <a:latin typeface="Arial" charset="0"/>
              </a:rPr>
              <a:t>susceptible</a:t>
            </a:r>
          </a:p>
          <a:p>
            <a:pPr algn="ctr"/>
            <a:r>
              <a:rPr lang="cs-CZ" b="1">
                <a:solidFill>
                  <a:schemeClr val="tx1"/>
                </a:solidFill>
                <a:latin typeface="Arial" charset="0"/>
              </a:rPr>
              <a:t>patient</a:t>
            </a:r>
          </a:p>
        </p:txBody>
      </p:sp>
      <p:sp>
        <p:nvSpPr>
          <p:cNvPr id="6" name="Kruhová šipka 5"/>
          <p:cNvSpPr/>
          <p:nvPr/>
        </p:nvSpPr>
        <p:spPr>
          <a:xfrm>
            <a:off x="2195513" y="1268413"/>
            <a:ext cx="4535487" cy="2592387"/>
          </a:xfrm>
          <a:prstGeom prst="circularArrow">
            <a:avLst>
              <a:gd name="adj1" fmla="val 12500"/>
              <a:gd name="adj2" fmla="val 907549"/>
              <a:gd name="adj3" fmla="val 20457681"/>
              <a:gd name="adj4" fmla="val 10800000"/>
              <a:gd name="adj5" fmla="val 91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1511" name="TextovéPole 6"/>
          <p:cNvSpPr txBox="1">
            <a:spLocks noChangeArrowheads="1"/>
          </p:cNvSpPr>
          <p:nvPr/>
        </p:nvSpPr>
        <p:spPr bwMode="auto">
          <a:xfrm>
            <a:off x="1042988" y="836613"/>
            <a:ext cx="7129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cs-CZ" b="1">
                <a:latin typeface="Calibri" pitchFamily="34" charset="0"/>
              </a:rPr>
              <a:t>direct transmission  (STD)</a:t>
            </a:r>
            <a:endParaRPr lang="cs-CZ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708400" y="2997200"/>
            <a:ext cx="1728788" cy="194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2000" b="1">
                <a:solidFill>
                  <a:schemeClr val="tx1"/>
                </a:solidFill>
                <a:latin typeface="Arial" charset="0"/>
              </a:rPr>
              <a:t>dirty hands</a:t>
            </a:r>
            <a:endParaRPr lang="cs-CZ" sz="2000" b="1">
              <a:solidFill>
                <a:srgbClr val="FFFFFF"/>
              </a:solidFill>
            </a:endParaRPr>
          </a:p>
          <a:p>
            <a:pPr algn="ctr"/>
            <a:r>
              <a:rPr lang="cs-CZ" sz="1600">
                <a:solidFill>
                  <a:srgbClr val="FFFFFF"/>
                </a:solidFill>
              </a:rPr>
              <a:t>area/surface</a:t>
            </a:r>
          </a:p>
          <a:p>
            <a:pPr algn="ctr"/>
            <a:r>
              <a:rPr lang="cs-CZ" sz="1600">
                <a:solidFill>
                  <a:srgbClr val="FFFFFF"/>
                </a:solidFill>
                <a:latin typeface="Arial" charset="0"/>
              </a:rPr>
              <a:t>subject</a:t>
            </a:r>
          </a:p>
          <a:p>
            <a:pPr algn="ctr"/>
            <a:r>
              <a:rPr lang="cs-CZ" sz="1600">
                <a:solidFill>
                  <a:srgbClr val="FFFFFF"/>
                </a:solidFill>
              </a:rPr>
              <a:t>water</a:t>
            </a:r>
          </a:p>
          <a:p>
            <a:pPr algn="ctr"/>
            <a:r>
              <a:rPr lang="cs-CZ" sz="1600">
                <a:solidFill>
                  <a:srgbClr val="FFFFFF"/>
                </a:solidFill>
              </a:rPr>
              <a:t>food</a:t>
            </a:r>
          </a:p>
          <a:p>
            <a:pPr algn="ctr"/>
            <a:r>
              <a:rPr lang="cs-CZ" sz="1600">
                <a:solidFill>
                  <a:srgbClr val="FFFFFF"/>
                </a:solidFill>
              </a:rPr>
              <a:t>soil</a:t>
            </a:r>
          </a:p>
          <a:p>
            <a:pPr algn="ctr"/>
            <a:r>
              <a:rPr lang="cs-CZ" sz="1600">
                <a:solidFill>
                  <a:srgbClr val="FFFFFF"/>
                </a:solidFill>
              </a:rPr>
              <a:t>insect …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1979613" y="2997200"/>
            <a:ext cx="649287" cy="863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6372225" y="2924175"/>
            <a:ext cx="720725" cy="1009650"/>
          </a:xfrm>
          <a:prstGeom prst="rightArrow">
            <a:avLst>
              <a:gd name="adj1" fmla="val 50000"/>
              <a:gd name="adj2" fmla="val 482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Kruhová šipka 13"/>
          <p:cNvSpPr/>
          <p:nvPr/>
        </p:nvSpPr>
        <p:spPr>
          <a:xfrm rot="20086734" flipV="1">
            <a:off x="4587875" y="4344988"/>
            <a:ext cx="2513013" cy="1322387"/>
          </a:xfrm>
          <a:prstGeom prst="circularArrow">
            <a:avLst>
              <a:gd name="adj1" fmla="val 11260"/>
              <a:gd name="adj2" fmla="val 987452"/>
              <a:gd name="adj3" fmla="val 20619291"/>
              <a:gd name="adj4" fmla="val 11503052"/>
              <a:gd name="adj5" fmla="val 174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215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933825"/>
            <a:ext cx="850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ovéPole 19"/>
          <p:cNvSpPr txBox="1">
            <a:spLocks noChangeArrowheads="1"/>
          </p:cNvSpPr>
          <p:nvPr/>
        </p:nvSpPr>
        <p:spPr bwMode="auto">
          <a:xfrm>
            <a:off x="2771775" y="2492375"/>
            <a:ext cx="345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 u="sng" dirty="0" smtClean="0">
                <a:latin typeface="Calibri" pitchFamily="34" charset="0"/>
              </a:rPr>
              <a:t>non-direct </a:t>
            </a:r>
            <a:r>
              <a:rPr lang="cs-CZ" sz="2000" b="1" u="sng" dirty="0">
                <a:latin typeface="Calibri" pitchFamily="34" charset="0"/>
              </a:rPr>
              <a:t>transmission</a:t>
            </a:r>
          </a:p>
        </p:txBody>
      </p:sp>
      <p:pic>
        <p:nvPicPr>
          <p:cNvPr id="215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5084763"/>
            <a:ext cx="7207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1916113"/>
            <a:ext cx="8636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1013" y="1916113"/>
            <a:ext cx="8636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ovéPole 25"/>
          <p:cNvSpPr txBox="1">
            <a:spLocks noChangeArrowheads="1"/>
          </p:cNvSpPr>
          <p:nvPr/>
        </p:nvSpPr>
        <p:spPr bwMode="auto">
          <a:xfrm>
            <a:off x="2771775" y="5876925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B0F0"/>
                </a:solidFill>
                <a:latin typeface="Calibri" pitchFamily="34" charset="0"/>
              </a:rPr>
              <a:t> </a:t>
            </a:r>
            <a:endParaRPr lang="cs-CZ" b="1">
              <a:latin typeface="Calibri" pitchFamily="34" charset="0"/>
            </a:endParaRPr>
          </a:p>
        </p:txBody>
      </p:sp>
      <p:sp>
        <p:nvSpPr>
          <p:cNvPr id="8216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111" cy="6480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C00000"/>
                </a:solidFill>
              </a:rPr>
              <a:t>MODE OF Transmission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2152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4724400"/>
            <a:ext cx="1943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aoblený obdélník 23"/>
          <p:cNvSpPr/>
          <p:nvPr/>
        </p:nvSpPr>
        <p:spPr>
          <a:xfrm>
            <a:off x="476250" y="1484313"/>
            <a:ext cx="1584325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organism</a:t>
            </a:r>
          </a:p>
        </p:txBody>
      </p:sp>
      <p:sp>
        <p:nvSpPr>
          <p:cNvPr id="23" name="Kruhová šipka 22"/>
          <p:cNvSpPr/>
          <p:nvPr/>
        </p:nvSpPr>
        <p:spPr>
          <a:xfrm rot="2388553" flipV="1">
            <a:off x="1908175" y="4194175"/>
            <a:ext cx="2462213" cy="14033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842935"/>
              <a:gd name="adj5" fmla="val 170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1526" name="Obdélník 26"/>
          <p:cNvSpPr>
            <a:spLocks noChangeArrowheads="1"/>
          </p:cNvSpPr>
          <p:nvPr/>
        </p:nvSpPr>
        <p:spPr bwMode="auto">
          <a:xfrm>
            <a:off x="3276600" y="5876925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Calibri" pitchFamily="34" charset="0"/>
              </a:rPr>
              <a:t> droplets transmission (influenza)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475"/>
            <a:ext cx="7239000" cy="2592388"/>
          </a:xfrm>
        </p:spPr>
        <p:txBody>
          <a:bodyPr/>
          <a:lstStyle/>
          <a:p>
            <a:pPr eaLnBrk="1" hangingPunct="1"/>
            <a:r>
              <a:rPr lang="cs-CZ" smtClean="0"/>
              <a:t>o</a:t>
            </a:r>
            <a:r>
              <a:rPr lang="en-US" smtClean="0"/>
              <a:t>bservance of hygienic rules</a:t>
            </a:r>
            <a:endParaRPr lang="cs-CZ" smtClean="0"/>
          </a:p>
          <a:p>
            <a:pPr eaLnBrk="1" hangingPunct="1"/>
            <a:r>
              <a:rPr lang="cs-CZ" smtClean="0"/>
              <a:t> </a:t>
            </a:r>
            <a:r>
              <a:rPr lang="en-US" smtClean="0"/>
              <a:t>implementation of disinfection and sterilization </a:t>
            </a: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can reduce the presence of microorganisms</a:t>
            </a:r>
            <a:endParaRPr lang="cs-CZ" smtClean="0">
              <a:latin typeface="Calibri" pitchFamily="34" charset="0"/>
            </a:endParaRPr>
          </a:p>
          <a:p>
            <a:pPr eaLnBrk="1" hangingPunct="1"/>
            <a:endParaRPr lang="cs-CZ" smtClean="0"/>
          </a:p>
        </p:txBody>
      </p:sp>
      <p:sp>
        <p:nvSpPr>
          <p:cNvPr id="4" name="Obdélník 3"/>
          <p:cNvSpPr/>
          <p:nvPr/>
        </p:nvSpPr>
        <p:spPr>
          <a:xfrm>
            <a:off x="395288" y="4868863"/>
            <a:ext cx="2173287" cy="3667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Cambria" pitchFamily="18" charset="0"/>
              </a:rPr>
              <a:t>  HAND HYGIENE</a:t>
            </a:r>
          </a:p>
        </p:txBody>
      </p:sp>
      <p:sp>
        <p:nvSpPr>
          <p:cNvPr id="5" name="Obdélník 4"/>
          <p:cNvSpPr/>
          <p:nvPr/>
        </p:nvSpPr>
        <p:spPr>
          <a:xfrm>
            <a:off x="2700338" y="5445125"/>
            <a:ext cx="3563937" cy="6413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/>
              <a:t>AREAS AND SUBJECTS</a:t>
            </a:r>
            <a:endParaRPr lang="cs-CZ"/>
          </a:p>
          <a:p>
            <a:pPr algn="ctr"/>
            <a:r>
              <a:rPr lang="en-US"/>
              <a:t>DISINFECTION</a:t>
            </a: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300788" y="4941888"/>
            <a:ext cx="2581275" cy="6508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/>
            <a:r>
              <a:rPr lang="cs-CZ"/>
              <a:t>TOOLS DISINFECTION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619250" y="333375"/>
            <a:ext cx="5616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>
                <a:solidFill>
                  <a:schemeClr val="accent1"/>
                </a:solidFill>
                <a:latin typeface="Tahoma" pitchFamily="34" charset="0"/>
              </a:rPr>
              <a:t>Prevention of nosocomial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1186</TotalTime>
  <Words>656</Words>
  <Application>Microsoft Office PowerPoint</Application>
  <PresentationFormat>Předvádění na obrazovce (4:3)</PresentationFormat>
  <Paragraphs>152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Bohatý</vt:lpstr>
      <vt:lpstr>Hand Hygiene  in Health Care </vt:lpstr>
      <vt:lpstr>Snímek 2</vt:lpstr>
      <vt:lpstr> Health care-associated infections  </vt:lpstr>
      <vt:lpstr>Type of HCAI</vt:lpstr>
      <vt:lpstr>Health care-associated infections</vt:lpstr>
      <vt:lpstr>HCAI In developed countries</vt:lpstr>
      <vt:lpstr>HCAI in developing countries </vt:lpstr>
      <vt:lpstr>MODE OF Transmission</vt:lpstr>
      <vt:lpstr>Snímek 9</vt:lpstr>
      <vt:lpstr> HAND Hygiene</vt:lpstr>
      <vt:lpstr>Indications for hand hygiene</vt:lpstr>
      <vt:lpstr>HAND Hygiene – WHO??</vt:lpstr>
      <vt:lpstr>Perform hand hygiene: </vt:lpstr>
      <vt:lpstr>Perform hand hygiene: </vt:lpstr>
      <vt:lpstr>Use of gloves </vt:lpstr>
      <vt:lpstr>Other aspects of hand hygiene </vt:lpstr>
      <vt:lpstr>My 5 Moments for Hand Hygiene </vt:lpstr>
      <vt:lpstr>Snímek 18</vt:lpstr>
      <vt:lpstr>How to Handwash?</vt:lpstr>
      <vt:lpstr>How to Handrub?</vt:lpstr>
      <vt:lpstr>Snímek 21</vt:lpstr>
      <vt:lpstr>Snímek 22</vt:lpstr>
      <vt:lpstr>Snímek 23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Hygiena rukou .. manipulace  s biologickým materiálem</dc:title>
  <dc:creator>Markéta</dc:creator>
  <cp:lastModifiedBy>Markéta</cp:lastModifiedBy>
  <cp:revision>113</cp:revision>
  <dcterms:created xsi:type="dcterms:W3CDTF">2010-12-28T17:14:30Z</dcterms:created>
  <dcterms:modified xsi:type="dcterms:W3CDTF">2011-02-23T07:05:38Z</dcterms:modified>
</cp:coreProperties>
</file>