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  <p:sldId id="272" r:id="rId17"/>
    <p:sldId id="274" r:id="rId18"/>
    <p:sldId id="276" r:id="rId19"/>
    <p:sldId id="277" r:id="rId20"/>
    <p:sldId id="27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A99C1-496A-4FE8-8905-D29F48F9DEC7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CBE77-9073-441C-8B40-AC6E75C0E7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CBE77-9073-441C-8B40-AC6E75C0E73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FE87A4-907A-4B3F-8609-FFACE4A305AF}" type="datetimeFigureOut">
              <a:rPr lang="cs-CZ" smtClean="0"/>
              <a:pPr/>
              <a:t>28.2.2012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21A295-B796-4F06-BBDD-820485EC8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pondělí </a:t>
            </a:r>
            <a:r>
              <a:rPr lang="cs-CZ" dirty="0" smtClean="0">
                <a:solidFill>
                  <a:srgbClr val="00B050"/>
                </a:solidFill>
              </a:rPr>
              <a:t>(n.)			</a:t>
            </a:r>
          </a:p>
          <a:p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/>
              <a:t>úterý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/>
              <a:t>středa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čtvrtek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pátek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sobota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neděle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Dny v týdnu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škola				angličtina</a:t>
            </a:r>
          </a:p>
          <a:p>
            <a:pPr>
              <a:buNone/>
            </a:pPr>
            <a:r>
              <a:rPr lang="cs-CZ" dirty="0" smtClean="0"/>
              <a:t>nástupiště			fakulta</a:t>
            </a:r>
          </a:p>
          <a:p>
            <a:pPr>
              <a:buNone/>
            </a:pPr>
            <a:r>
              <a:rPr lang="cs-CZ" dirty="0" smtClean="0"/>
              <a:t>práce				kancelář</a:t>
            </a:r>
          </a:p>
          <a:p>
            <a:pPr>
              <a:buNone/>
            </a:pPr>
            <a:r>
              <a:rPr lang="cs-CZ" dirty="0" smtClean="0"/>
              <a:t>banka				lekce</a:t>
            </a:r>
          </a:p>
          <a:p>
            <a:pPr>
              <a:buNone/>
            </a:pPr>
            <a:r>
              <a:rPr lang="cs-CZ" dirty="0" smtClean="0"/>
              <a:t>Slovensko				nemocnice</a:t>
            </a:r>
          </a:p>
          <a:p>
            <a:pPr>
              <a:buNone/>
            </a:pPr>
            <a:r>
              <a:rPr lang="cs-CZ" dirty="0" smtClean="0"/>
              <a:t>Amerika				třída</a:t>
            </a:r>
          </a:p>
          <a:p>
            <a:pPr>
              <a:buNone/>
            </a:pPr>
            <a:r>
              <a:rPr lang="cs-CZ" dirty="0" smtClean="0"/>
              <a:t>divadlo				kino</a:t>
            </a:r>
          </a:p>
          <a:p>
            <a:pPr>
              <a:buNone/>
            </a:pPr>
            <a:r>
              <a:rPr lang="cs-CZ" dirty="0" smtClean="0"/>
              <a:t>Německo				kavárna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	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Jdu/jedu </a:t>
            </a:r>
            <a:r>
              <a:rPr lang="cs-CZ" u="sng" dirty="0" smtClean="0"/>
              <a:t>na</a:t>
            </a:r>
            <a:r>
              <a:rPr lang="cs-CZ" dirty="0" smtClean="0"/>
              <a:t> nebo </a:t>
            </a:r>
            <a:r>
              <a:rPr lang="cs-CZ" u="sng" dirty="0" smtClean="0"/>
              <a:t>do</a:t>
            </a:r>
            <a:r>
              <a:rPr lang="cs-CZ" dirty="0" smtClean="0"/>
              <a:t>…?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pPr marL="624078" indent="-514350">
              <a:buNone/>
            </a:pPr>
            <a:r>
              <a:rPr lang="cs-CZ" b="1" dirty="0" smtClean="0"/>
              <a:t>1) </a:t>
            </a:r>
            <a:r>
              <a:rPr lang="cs-CZ" b="1" dirty="0" err="1" smtClean="0"/>
              <a:t>Hard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neutral</a:t>
            </a:r>
            <a:r>
              <a:rPr lang="cs-CZ" b="1" dirty="0" smtClean="0"/>
              <a:t> </a:t>
            </a:r>
            <a:r>
              <a:rPr lang="cs-CZ" b="1" dirty="0" err="1" smtClean="0"/>
              <a:t>consonants</a:t>
            </a:r>
            <a:r>
              <a:rPr lang="cs-CZ" b="1" dirty="0" smtClean="0"/>
              <a:t>:</a:t>
            </a:r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Mi</a:t>
            </a:r>
            <a:r>
              <a:rPr lang="cs-CZ" dirty="0" smtClean="0"/>
              <a:t>: </a:t>
            </a:r>
            <a:r>
              <a:rPr lang="cs-CZ" b="1" dirty="0" smtClean="0"/>
              <a:t>-u</a:t>
            </a:r>
            <a:r>
              <a:rPr lang="cs-CZ" dirty="0" smtClean="0"/>
              <a:t>: do obcho</a:t>
            </a:r>
            <a:r>
              <a:rPr lang="cs-CZ" b="1" dirty="0" smtClean="0"/>
              <a:t>d</a:t>
            </a:r>
            <a:r>
              <a:rPr lang="cs-CZ" u="sng" dirty="0" smtClean="0"/>
              <a:t>u</a:t>
            </a:r>
            <a:r>
              <a:rPr lang="cs-CZ" dirty="0" smtClean="0"/>
              <a:t>, do vla</a:t>
            </a:r>
            <a:r>
              <a:rPr lang="cs-CZ" b="1" dirty="0" smtClean="0"/>
              <a:t>k</a:t>
            </a:r>
            <a:r>
              <a:rPr lang="cs-CZ" u="sng" dirty="0" smtClean="0"/>
              <a:t>u</a:t>
            </a:r>
            <a:r>
              <a:rPr lang="cs-CZ" dirty="0" smtClean="0"/>
              <a:t>, do hote</a:t>
            </a:r>
            <a:r>
              <a:rPr lang="cs-CZ" b="1" dirty="0" smtClean="0"/>
              <a:t>l</a:t>
            </a:r>
            <a:r>
              <a:rPr lang="cs-CZ" u="sng" dirty="0" smtClean="0"/>
              <a:t>u</a:t>
            </a:r>
          </a:p>
          <a:p>
            <a:pPr marL="624078" indent="-514350">
              <a:buNone/>
            </a:pPr>
            <a:r>
              <a:rPr lang="cs-CZ" dirty="0" smtClean="0">
                <a:solidFill>
                  <a:srgbClr val="FF0000"/>
                </a:solidFill>
              </a:rPr>
              <a:t>F</a:t>
            </a:r>
            <a:r>
              <a:rPr lang="cs-CZ" dirty="0" smtClean="0"/>
              <a:t>: </a:t>
            </a:r>
            <a:r>
              <a:rPr lang="cs-CZ" b="1" dirty="0" smtClean="0"/>
              <a:t>-y</a:t>
            </a:r>
            <a:r>
              <a:rPr lang="cs-CZ" dirty="0" smtClean="0"/>
              <a:t>: do Pra</a:t>
            </a:r>
            <a:r>
              <a:rPr lang="cs-CZ" b="1" dirty="0" smtClean="0"/>
              <a:t>h</a:t>
            </a:r>
            <a:r>
              <a:rPr lang="cs-CZ" u="sng" dirty="0" smtClean="0"/>
              <a:t>y</a:t>
            </a:r>
            <a:r>
              <a:rPr lang="cs-CZ" dirty="0" smtClean="0"/>
              <a:t>, do Kana</a:t>
            </a:r>
            <a:r>
              <a:rPr lang="cs-CZ" b="1" dirty="0" smtClean="0"/>
              <a:t>d</a:t>
            </a:r>
            <a:r>
              <a:rPr lang="cs-CZ" u="sng" dirty="0" smtClean="0"/>
              <a:t>y</a:t>
            </a:r>
            <a:r>
              <a:rPr lang="cs-CZ" dirty="0" smtClean="0"/>
              <a:t>, do Evro</a:t>
            </a:r>
            <a:r>
              <a:rPr lang="cs-CZ" b="1" dirty="0" smtClean="0"/>
              <a:t>p</a:t>
            </a:r>
            <a:r>
              <a:rPr lang="cs-CZ" u="sng" dirty="0" smtClean="0"/>
              <a:t>y</a:t>
            </a:r>
          </a:p>
          <a:p>
            <a:pPr marL="624078" indent="-514350">
              <a:buNone/>
            </a:pPr>
            <a:r>
              <a:rPr lang="cs-CZ" dirty="0" smtClean="0">
                <a:solidFill>
                  <a:srgbClr val="00B050"/>
                </a:solidFill>
              </a:rPr>
              <a:t>N</a:t>
            </a:r>
            <a:r>
              <a:rPr lang="cs-CZ" dirty="0" smtClean="0"/>
              <a:t>:</a:t>
            </a:r>
            <a:r>
              <a:rPr lang="cs-CZ" b="1" dirty="0" smtClean="0"/>
              <a:t> -a</a:t>
            </a:r>
            <a:r>
              <a:rPr lang="cs-CZ" dirty="0" smtClean="0"/>
              <a:t>: do měs</a:t>
            </a:r>
            <a:r>
              <a:rPr lang="cs-CZ" b="1" dirty="0" smtClean="0"/>
              <a:t>t</a:t>
            </a:r>
            <a:r>
              <a:rPr lang="cs-CZ" u="sng" dirty="0" smtClean="0"/>
              <a:t>a</a:t>
            </a:r>
            <a:r>
              <a:rPr lang="cs-CZ" dirty="0" smtClean="0"/>
              <a:t>, do Br</a:t>
            </a:r>
            <a:r>
              <a:rPr lang="cs-CZ" b="1" dirty="0" smtClean="0"/>
              <a:t>n</a:t>
            </a:r>
            <a:r>
              <a:rPr lang="cs-CZ" u="sng" dirty="0" smtClean="0"/>
              <a:t>a</a:t>
            </a:r>
            <a:r>
              <a:rPr lang="cs-CZ" dirty="0" smtClean="0"/>
              <a:t>, do divad</a:t>
            </a:r>
            <a:r>
              <a:rPr lang="cs-CZ" b="1" dirty="0" smtClean="0"/>
              <a:t>l</a:t>
            </a:r>
            <a:r>
              <a:rPr lang="cs-CZ" u="sng" dirty="0" smtClean="0"/>
              <a:t>a</a:t>
            </a:r>
          </a:p>
          <a:p>
            <a:pPr>
              <a:buNone/>
            </a:pPr>
            <a:endParaRPr lang="cs-CZ" b="1" u="sng" dirty="0" smtClean="0"/>
          </a:p>
          <a:p>
            <a:pPr>
              <a:buNone/>
            </a:pPr>
            <a:r>
              <a:rPr lang="cs-CZ" b="1" dirty="0" smtClean="0"/>
              <a:t>2) Soft </a:t>
            </a:r>
            <a:r>
              <a:rPr lang="cs-CZ" b="1" dirty="0" err="1" smtClean="0"/>
              <a:t>consonants</a:t>
            </a:r>
            <a:r>
              <a:rPr lang="cs-CZ" b="1" dirty="0" smtClean="0"/>
              <a:t>; F + N </a:t>
            </a:r>
            <a:r>
              <a:rPr lang="cs-CZ" b="1" dirty="0" err="1" smtClean="0"/>
              <a:t>ending</a:t>
            </a:r>
            <a:r>
              <a:rPr lang="cs-CZ" b="1" dirty="0" smtClean="0"/>
              <a:t> in –e; Mi + F </a:t>
            </a:r>
            <a:r>
              <a:rPr lang="cs-CZ" b="1" dirty="0" err="1" smtClean="0"/>
              <a:t>ending</a:t>
            </a:r>
            <a:r>
              <a:rPr lang="cs-CZ" b="1" dirty="0" smtClean="0"/>
              <a:t> in</a:t>
            </a:r>
            <a:r>
              <a:rPr lang="cs-CZ" b="1" i="1" dirty="0" smtClean="0"/>
              <a:t> –l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Mi</a:t>
            </a:r>
            <a:r>
              <a:rPr lang="cs-CZ" dirty="0" smtClean="0"/>
              <a:t>: </a:t>
            </a:r>
            <a:r>
              <a:rPr lang="cs-CZ" b="1" dirty="0" smtClean="0"/>
              <a:t>-e</a:t>
            </a:r>
            <a:r>
              <a:rPr lang="cs-CZ" dirty="0" smtClean="0"/>
              <a:t>: do poko</a:t>
            </a:r>
            <a:r>
              <a:rPr lang="cs-CZ" b="1" dirty="0" smtClean="0"/>
              <a:t>j</a:t>
            </a:r>
            <a:r>
              <a:rPr lang="cs-CZ" u="sng" dirty="0" smtClean="0"/>
              <a:t>e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F</a:t>
            </a:r>
            <a:r>
              <a:rPr lang="cs-CZ" dirty="0" smtClean="0"/>
              <a:t>:</a:t>
            </a:r>
            <a:r>
              <a:rPr lang="cs-CZ" b="1" dirty="0" smtClean="0"/>
              <a:t> -e</a:t>
            </a:r>
            <a:r>
              <a:rPr lang="cs-CZ" dirty="0" smtClean="0"/>
              <a:t>: do </a:t>
            </a:r>
            <a:r>
              <a:rPr lang="cs-CZ" dirty="0" err="1" smtClean="0"/>
              <a:t>stří</a:t>
            </a:r>
            <a:r>
              <a:rPr lang="cs-CZ" b="1" dirty="0" err="1" smtClean="0"/>
              <a:t>n</a:t>
            </a:r>
            <a:r>
              <a:rPr lang="cs-CZ" u="sng" dirty="0" err="1" smtClean="0"/>
              <a:t>ě</a:t>
            </a:r>
            <a:r>
              <a:rPr lang="cs-CZ" dirty="0" smtClean="0"/>
              <a:t>, do restaura</a:t>
            </a:r>
            <a:r>
              <a:rPr lang="cs-CZ" b="1" dirty="0" smtClean="0"/>
              <a:t>c</a:t>
            </a:r>
            <a:r>
              <a:rPr lang="cs-CZ" u="sng" dirty="0" smtClean="0"/>
              <a:t>e</a:t>
            </a:r>
            <a:r>
              <a:rPr lang="cs-CZ" dirty="0" smtClean="0"/>
              <a:t>, do poste</a:t>
            </a:r>
            <a:r>
              <a:rPr lang="cs-CZ" b="1" dirty="0" smtClean="0"/>
              <a:t>l</a:t>
            </a:r>
            <a:r>
              <a:rPr lang="cs-CZ" u="sng" dirty="0" smtClean="0"/>
              <a:t>e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N</a:t>
            </a:r>
            <a:r>
              <a:rPr lang="cs-CZ" dirty="0" smtClean="0"/>
              <a:t>: </a:t>
            </a:r>
            <a:r>
              <a:rPr lang="cs-CZ" b="1" dirty="0" smtClean="0"/>
              <a:t>-e</a:t>
            </a:r>
            <a:r>
              <a:rPr lang="cs-CZ" dirty="0" smtClean="0"/>
              <a:t>: do mo</a:t>
            </a:r>
            <a:r>
              <a:rPr lang="cs-CZ" b="1" dirty="0" smtClean="0"/>
              <a:t>ř</a:t>
            </a:r>
            <a:r>
              <a:rPr lang="cs-CZ" u="sng" dirty="0" smtClean="0"/>
              <a:t>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Genitive  in </a:t>
            </a:r>
            <a:r>
              <a:rPr lang="cs-CZ" dirty="0" err="1" smtClean="0"/>
              <a:t>singular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Z/ZE + genitive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škola				angličtina</a:t>
            </a:r>
          </a:p>
          <a:p>
            <a:pPr>
              <a:buNone/>
            </a:pPr>
            <a:r>
              <a:rPr lang="cs-CZ" dirty="0" smtClean="0"/>
              <a:t>nástupiště			fakulta</a:t>
            </a:r>
          </a:p>
          <a:p>
            <a:pPr>
              <a:buNone/>
            </a:pPr>
            <a:r>
              <a:rPr lang="cs-CZ" dirty="0" smtClean="0"/>
              <a:t>práce				kancelář</a:t>
            </a:r>
          </a:p>
          <a:p>
            <a:pPr>
              <a:buNone/>
            </a:pPr>
            <a:r>
              <a:rPr lang="cs-CZ" dirty="0" smtClean="0"/>
              <a:t>lekce				banka	</a:t>
            </a:r>
          </a:p>
          <a:p>
            <a:pPr>
              <a:buNone/>
            </a:pPr>
            <a:r>
              <a:rPr lang="cs-CZ" dirty="0" smtClean="0"/>
              <a:t>Slovensko				nemocnice</a:t>
            </a:r>
          </a:p>
          <a:p>
            <a:pPr>
              <a:buNone/>
            </a:pPr>
            <a:r>
              <a:rPr lang="cs-CZ" dirty="0" smtClean="0"/>
              <a:t>Amerika				třída</a:t>
            </a:r>
          </a:p>
          <a:p>
            <a:pPr>
              <a:buNone/>
            </a:pPr>
            <a:r>
              <a:rPr lang="cs-CZ" dirty="0" smtClean="0"/>
              <a:t>divadlo				kino</a:t>
            </a:r>
          </a:p>
          <a:p>
            <a:pPr>
              <a:buNone/>
            </a:pPr>
            <a:r>
              <a:rPr lang="cs-CZ" dirty="0" smtClean="0"/>
              <a:t>Německo				kavárna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Odkud jdeš/jedeš?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Z/ZE + genitive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Řecko			</a:t>
            </a:r>
          </a:p>
          <a:p>
            <a:pPr>
              <a:buNone/>
            </a:pPr>
            <a:r>
              <a:rPr lang="cs-CZ" dirty="0" smtClean="0"/>
              <a:t>Brno			</a:t>
            </a:r>
          </a:p>
          <a:p>
            <a:pPr>
              <a:buNone/>
            </a:pPr>
            <a:r>
              <a:rPr lang="cs-CZ" dirty="0" smtClean="0"/>
              <a:t>Skotsko</a:t>
            </a:r>
          </a:p>
          <a:p>
            <a:pPr>
              <a:buNone/>
            </a:pPr>
            <a:r>
              <a:rPr lang="cs-CZ" dirty="0" smtClean="0"/>
              <a:t>Portugalsko</a:t>
            </a:r>
          </a:p>
          <a:p>
            <a:pPr>
              <a:buNone/>
            </a:pPr>
            <a:r>
              <a:rPr lang="cs-CZ" dirty="0" smtClean="0"/>
              <a:t>Londýn</a:t>
            </a:r>
          </a:p>
          <a:p>
            <a:pPr>
              <a:buNone/>
            </a:pPr>
            <a:r>
              <a:rPr lang="cs-CZ" dirty="0" smtClean="0"/>
              <a:t>Kanada</a:t>
            </a:r>
          </a:p>
          <a:p>
            <a:pPr>
              <a:buNone/>
            </a:pPr>
            <a:r>
              <a:rPr lang="cs-CZ" dirty="0" smtClean="0"/>
              <a:t>Praha</a:t>
            </a:r>
          </a:p>
          <a:p>
            <a:pPr>
              <a:buNone/>
            </a:pPr>
            <a:r>
              <a:rPr lang="cs-CZ" dirty="0" smtClean="0"/>
              <a:t>Slovensko</a:t>
            </a:r>
          </a:p>
          <a:p>
            <a:pPr>
              <a:buNone/>
            </a:pPr>
            <a:r>
              <a:rPr lang="cs-CZ" dirty="0" smtClean="0"/>
              <a:t>Kypr</a:t>
            </a:r>
          </a:p>
          <a:p>
            <a:pPr>
              <a:buNone/>
            </a:pPr>
            <a:r>
              <a:rPr lang="cs-CZ" dirty="0" smtClean="0"/>
              <a:t>Chicago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cs-CZ" dirty="0" smtClean="0"/>
              <a:t>Odkud </a:t>
            </a:r>
            <a:r>
              <a:rPr lang="cs-CZ" dirty="0" smtClean="0"/>
              <a:t>jsi?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MUSET </a:t>
            </a:r>
            <a:r>
              <a:rPr lang="cs-CZ" dirty="0" smtClean="0"/>
              <a:t>= </a:t>
            </a:r>
            <a:r>
              <a:rPr lang="cs-CZ" dirty="0" err="1" smtClean="0"/>
              <a:t>must</a:t>
            </a:r>
            <a:r>
              <a:rPr lang="cs-CZ" dirty="0" smtClean="0"/>
              <a:t>, </a:t>
            </a:r>
            <a:r>
              <a:rPr lang="cs-CZ" dirty="0" err="1" smtClean="0"/>
              <a:t>have</a:t>
            </a:r>
            <a:r>
              <a:rPr lang="cs-CZ" dirty="0" smtClean="0"/>
              <a:t> to (Už musím jít.)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SMĚT</a:t>
            </a:r>
            <a:r>
              <a:rPr lang="cs-CZ" dirty="0" smtClean="0"/>
              <a:t> = </a:t>
            </a:r>
            <a:r>
              <a:rPr lang="cs-CZ" dirty="0" err="1" smtClean="0"/>
              <a:t>may</a:t>
            </a:r>
            <a:r>
              <a:rPr lang="cs-CZ" dirty="0" smtClean="0"/>
              <a:t> (Smím odejít?)</a:t>
            </a:r>
          </a:p>
          <a:p>
            <a:pPr>
              <a:buNone/>
            </a:pPr>
            <a:r>
              <a:rPr lang="cs-CZ" dirty="0" smtClean="0"/>
              <a:t>		=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allowed</a:t>
            </a:r>
            <a:r>
              <a:rPr lang="cs-CZ" dirty="0" smtClean="0"/>
              <a:t> to (Smím tady zůstat.)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MOCT</a:t>
            </a:r>
            <a:r>
              <a:rPr lang="cs-CZ" dirty="0" smtClean="0"/>
              <a:t> = </a:t>
            </a:r>
            <a:r>
              <a:rPr lang="cs-CZ" dirty="0" err="1" smtClean="0"/>
              <a:t>can</a:t>
            </a:r>
            <a:r>
              <a:rPr lang="cs-CZ" dirty="0" smtClean="0"/>
              <a:t> – </a:t>
            </a:r>
            <a:r>
              <a:rPr lang="cs-CZ" dirty="0" err="1" smtClean="0"/>
              <a:t>permission</a:t>
            </a:r>
            <a:r>
              <a:rPr lang="cs-CZ" dirty="0" smtClean="0"/>
              <a:t> (Můžu se dívat na televizi?)</a:t>
            </a:r>
          </a:p>
          <a:p>
            <a:pPr>
              <a:buNone/>
            </a:pPr>
            <a:r>
              <a:rPr lang="cs-CZ" dirty="0" smtClean="0"/>
              <a:t>		 = </a:t>
            </a:r>
            <a:r>
              <a:rPr lang="cs-CZ" dirty="0" err="1" smtClean="0"/>
              <a:t>can</a:t>
            </a:r>
            <a:r>
              <a:rPr lang="cs-CZ" dirty="0" smtClean="0"/>
              <a:t> - </a:t>
            </a:r>
            <a:r>
              <a:rPr lang="cs-CZ" dirty="0" err="1" smtClean="0"/>
              <a:t>possibility</a:t>
            </a:r>
            <a:r>
              <a:rPr lang="cs-CZ" dirty="0" smtClean="0"/>
              <a:t> (Můžete tam jít.)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UMĚT</a:t>
            </a:r>
            <a:r>
              <a:rPr lang="cs-CZ" dirty="0" smtClean="0"/>
              <a:t> = </a:t>
            </a:r>
            <a:r>
              <a:rPr lang="cs-CZ" dirty="0" err="1" smtClean="0"/>
              <a:t>can</a:t>
            </a:r>
            <a:r>
              <a:rPr lang="cs-CZ" dirty="0" smtClean="0"/>
              <a:t> - </a:t>
            </a:r>
            <a:r>
              <a:rPr lang="cs-CZ" dirty="0" err="1" smtClean="0"/>
              <a:t>ability</a:t>
            </a:r>
            <a:r>
              <a:rPr lang="cs-CZ" dirty="0" smtClean="0"/>
              <a:t>, to </a:t>
            </a:r>
            <a:r>
              <a:rPr lang="cs-CZ" dirty="0" err="1" smtClean="0"/>
              <a:t>know</a:t>
            </a:r>
            <a:r>
              <a:rPr lang="cs-CZ" dirty="0" smtClean="0"/>
              <a:t>, to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</a:t>
            </a:r>
          </a:p>
          <a:p>
            <a:pPr marL="624078" indent="-514350">
              <a:buAutoNum type="arabicParenR"/>
            </a:pPr>
            <a:r>
              <a:rPr lang="cs-CZ" dirty="0" smtClean="0"/>
              <a:t>Umím plavat. ⇨ UMĚT + INFINITIV</a:t>
            </a:r>
          </a:p>
          <a:p>
            <a:pPr marL="624078" indent="-514350">
              <a:buAutoNum type="arabicParenR"/>
            </a:pPr>
            <a:r>
              <a:rPr lang="cs-CZ" dirty="0" smtClean="0"/>
              <a:t>Umím česky. ⇨ UMĚT + ADVERB (a </a:t>
            </a:r>
            <a:r>
              <a:rPr lang="cs-CZ" dirty="0" err="1" smtClean="0"/>
              <a:t>language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CHTÍT</a:t>
            </a:r>
            <a:r>
              <a:rPr lang="cs-CZ" dirty="0" smtClean="0"/>
              <a:t> = to </a:t>
            </a:r>
            <a:r>
              <a:rPr lang="cs-CZ" dirty="0" err="1" smtClean="0"/>
              <a:t>want</a:t>
            </a:r>
            <a:r>
              <a:rPr lang="cs-CZ" dirty="0" smtClean="0"/>
              <a:t> (Chci jít domů.)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MÍT</a:t>
            </a:r>
            <a:r>
              <a:rPr lang="cs-CZ" dirty="0" smtClean="0"/>
              <a:t> = to </a:t>
            </a:r>
            <a:r>
              <a:rPr lang="cs-CZ" dirty="0" err="1" smtClean="0"/>
              <a:t>be</a:t>
            </a:r>
            <a:r>
              <a:rPr lang="cs-CZ" dirty="0" smtClean="0"/>
              <a:t> to, </a:t>
            </a:r>
            <a:r>
              <a:rPr lang="cs-CZ" dirty="0" err="1" smtClean="0"/>
              <a:t>should</a:t>
            </a:r>
            <a:r>
              <a:rPr lang="cs-CZ" dirty="0" smtClean="0"/>
              <a:t>, </a:t>
            </a:r>
            <a:r>
              <a:rPr lang="cs-CZ" dirty="0" err="1" smtClean="0"/>
              <a:t>ought</a:t>
            </a:r>
            <a:r>
              <a:rPr lang="cs-CZ" dirty="0" smtClean="0"/>
              <a:t> to (Mám už jít domů.)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0" dirty="0" err="1" smtClean="0"/>
              <a:t>Modal</a:t>
            </a:r>
            <a:r>
              <a:rPr lang="cs-CZ" b="0" dirty="0" smtClean="0"/>
              <a:t> </a:t>
            </a:r>
            <a:r>
              <a:rPr lang="cs-CZ" b="0" dirty="0" err="1" smtClean="0"/>
              <a:t>verbs</a:t>
            </a:r>
            <a:r>
              <a:rPr lang="cs-CZ" b="0" dirty="0" smtClean="0"/>
              <a:t> + infinitive</a:t>
            </a:r>
            <a:endParaRPr lang="cs-CZ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896544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Muset, smět, umět </a:t>
            </a:r>
            <a:r>
              <a:rPr lang="cs-CZ" sz="2400" dirty="0" smtClean="0">
                <a:solidFill>
                  <a:schemeClr val="tx1"/>
                </a:solidFill>
              </a:rPr>
              <a:t>– </a:t>
            </a:r>
            <a:r>
              <a:rPr lang="cs-CZ" sz="2400" dirty="0" err="1" smtClean="0">
                <a:solidFill>
                  <a:schemeClr val="tx1"/>
                </a:solidFill>
              </a:rPr>
              <a:t>like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i="1" dirty="0" smtClean="0">
                <a:solidFill>
                  <a:srgbClr val="0070C0"/>
                </a:solidFill>
              </a:rPr>
              <a:t>mluvit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(3rd </a:t>
            </a:r>
            <a:r>
              <a:rPr lang="cs-CZ" sz="2400" dirty="0" err="1" smtClean="0">
                <a:solidFill>
                  <a:schemeClr val="tx1"/>
                </a:solidFill>
              </a:rPr>
              <a:t>conjugation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rgbClr val="0070C0"/>
                </a:solidFill>
              </a:rPr>
              <a:t>Moct</a:t>
            </a:r>
            <a:r>
              <a:rPr lang="cs-CZ" sz="2400" dirty="0" smtClean="0">
                <a:solidFill>
                  <a:schemeClr val="tx1"/>
                </a:solidFill>
              </a:rPr>
              <a:t> - </a:t>
            </a:r>
            <a:r>
              <a:rPr lang="cs-CZ" sz="2400" dirty="0" err="1" smtClean="0">
                <a:solidFill>
                  <a:schemeClr val="tx1"/>
                </a:solidFill>
              </a:rPr>
              <a:t>like</a:t>
            </a:r>
            <a:r>
              <a:rPr lang="cs-CZ" sz="2400" i="1" dirty="0" smtClean="0">
                <a:solidFill>
                  <a:srgbClr val="0070C0"/>
                </a:solidFill>
              </a:rPr>
              <a:t> jet </a:t>
            </a:r>
            <a:r>
              <a:rPr lang="cs-CZ" sz="2400" dirty="0" smtClean="0">
                <a:solidFill>
                  <a:schemeClr val="tx1"/>
                </a:solidFill>
              </a:rPr>
              <a:t>(4th </a:t>
            </a:r>
            <a:r>
              <a:rPr lang="cs-CZ" sz="2400" dirty="0" err="1" smtClean="0">
                <a:solidFill>
                  <a:schemeClr val="tx1"/>
                </a:solidFill>
              </a:rPr>
              <a:t>conjugation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irregular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verbs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rgbClr val="0070C0"/>
                </a:solidFill>
              </a:rPr>
              <a:t>Chtít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like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i="1" dirty="0" smtClean="0">
                <a:solidFill>
                  <a:srgbClr val="0070C0"/>
                </a:solidFill>
              </a:rPr>
              <a:t>jet</a:t>
            </a:r>
            <a:r>
              <a:rPr lang="cs-CZ" sz="2400" dirty="0" smtClean="0">
                <a:solidFill>
                  <a:schemeClr val="tx1"/>
                </a:solidFill>
              </a:rPr>
              <a:t> (BUT </a:t>
            </a:r>
            <a:r>
              <a:rPr lang="cs-CZ" sz="2400" dirty="0" err="1" smtClean="0">
                <a:solidFill>
                  <a:schemeClr val="tx1"/>
                </a:solidFill>
              </a:rPr>
              <a:t>special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endings</a:t>
            </a:r>
            <a:r>
              <a:rPr lang="cs-CZ" sz="2400" dirty="0" smtClean="0">
                <a:solidFill>
                  <a:schemeClr val="tx1"/>
                </a:solidFill>
              </a:rPr>
              <a:t> in 1st person </a:t>
            </a:r>
            <a:r>
              <a:rPr lang="cs-CZ" sz="2400" dirty="0" err="1" smtClean="0">
                <a:solidFill>
                  <a:schemeClr val="tx1"/>
                </a:solidFill>
              </a:rPr>
              <a:t>of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sg</a:t>
            </a:r>
            <a:r>
              <a:rPr lang="cs-CZ" sz="2400" dirty="0" smtClean="0">
                <a:solidFill>
                  <a:schemeClr val="tx1"/>
                </a:solidFill>
              </a:rPr>
              <a:t>. + 3rd person </a:t>
            </a:r>
            <a:r>
              <a:rPr lang="cs-CZ" sz="2400" dirty="0" err="1" smtClean="0">
                <a:solidFill>
                  <a:schemeClr val="tx1"/>
                </a:solidFill>
              </a:rPr>
              <a:t>of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plural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cs-CZ" sz="2000" dirty="0" err="1" smtClean="0"/>
              <a:t>Sg</a:t>
            </a:r>
            <a:r>
              <a:rPr lang="cs-CZ" sz="2000" dirty="0" smtClean="0"/>
              <a:t>.					</a:t>
            </a:r>
            <a:r>
              <a:rPr lang="cs-CZ" sz="2000" dirty="0" err="1" smtClean="0"/>
              <a:t>Pl</a:t>
            </a:r>
            <a:r>
              <a:rPr lang="cs-CZ" sz="2000" dirty="0" smtClean="0"/>
              <a:t>.</a:t>
            </a:r>
          </a:p>
          <a:p>
            <a:pPr marL="624078" indent="-514350">
              <a:buNone/>
            </a:pPr>
            <a:r>
              <a:rPr lang="cs-CZ" sz="2000" dirty="0" smtClean="0"/>
              <a:t>1. Musím, smím, umím	1.____________________</a:t>
            </a:r>
          </a:p>
          <a:p>
            <a:pPr marL="624078" indent="-514350">
              <a:buNone/>
            </a:pPr>
            <a:r>
              <a:rPr lang="cs-CZ" sz="2000" dirty="0" smtClean="0"/>
              <a:t>2.____________________	</a:t>
            </a:r>
            <a:r>
              <a:rPr lang="cs-CZ" sz="2000" dirty="0" err="1" smtClean="0"/>
              <a:t>2.</a:t>
            </a:r>
            <a:r>
              <a:rPr lang="cs-CZ" sz="2000" dirty="0" smtClean="0"/>
              <a:t>____________________</a:t>
            </a:r>
          </a:p>
          <a:p>
            <a:pPr marL="624078" indent="-514350">
              <a:buNone/>
            </a:pPr>
            <a:r>
              <a:rPr lang="cs-CZ" sz="2000" dirty="0" smtClean="0"/>
              <a:t>3.____________________	</a:t>
            </a:r>
            <a:r>
              <a:rPr lang="cs-CZ" sz="2000" dirty="0" err="1" smtClean="0"/>
              <a:t>3.</a:t>
            </a:r>
            <a:r>
              <a:rPr lang="cs-CZ" sz="2000" dirty="0" smtClean="0"/>
              <a:t> Musí/musejí, smí/smějí, 					umí/umějí</a:t>
            </a:r>
          </a:p>
          <a:p>
            <a:pPr marL="624078" indent="-514350">
              <a:buNone/>
            </a:pPr>
            <a:endParaRPr lang="cs-CZ" sz="2000" dirty="0" smtClean="0"/>
          </a:p>
          <a:p>
            <a:pPr marL="624078" indent="-514350">
              <a:buNone/>
            </a:pPr>
            <a:r>
              <a:rPr lang="cs-CZ" sz="2000" dirty="0" err="1" smtClean="0"/>
              <a:t>Sg</a:t>
            </a:r>
            <a:r>
              <a:rPr lang="cs-CZ" sz="2000" dirty="0" smtClean="0"/>
              <a:t>.</a:t>
            </a:r>
          </a:p>
          <a:p>
            <a:pPr marL="624078" indent="-514350">
              <a:buNone/>
            </a:pPr>
            <a:r>
              <a:rPr lang="cs-CZ" sz="2000" dirty="0" smtClean="0"/>
              <a:t>1. Můžu/mohu		1.____________________</a:t>
            </a:r>
          </a:p>
          <a:p>
            <a:pPr marL="624078" indent="-514350">
              <a:buNone/>
            </a:pPr>
            <a:r>
              <a:rPr lang="cs-CZ" sz="2000" dirty="0" smtClean="0"/>
              <a:t>2.___________________	</a:t>
            </a:r>
            <a:r>
              <a:rPr lang="cs-CZ" sz="2000" dirty="0" err="1" smtClean="0"/>
              <a:t>2.</a:t>
            </a:r>
            <a:r>
              <a:rPr lang="cs-CZ" sz="2000" dirty="0" smtClean="0"/>
              <a:t>____________________</a:t>
            </a:r>
          </a:p>
          <a:p>
            <a:pPr marL="624078" indent="-514350">
              <a:buNone/>
            </a:pPr>
            <a:r>
              <a:rPr lang="cs-CZ" sz="2000" dirty="0" smtClean="0"/>
              <a:t>3.___________________	</a:t>
            </a:r>
            <a:r>
              <a:rPr lang="cs-CZ" sz="2000" dirty="0" err="1" smtClean="0"/>
              <a:t>3.</a:t>
            </a:r>
            <a:r>
              <a:rPr lang="cs-CZ" sz="2000" dirty="0" smtClean="0"/>
              <a:t> Můžou/mohou</a:t>
            </a:r>
          </a:p>
          <a:p>
            <a:pPr marL="624078" indent="-514350">
              <a:buNone/>
            </a:pPr>
            <a:endParaRPr lang="cs-CZ" sz="2000" dirty="0" smtClean="0"/>
          </a:p>
          <a:p>
            <a:pPr marL="624078" indent="-514350">
              <a:buNone/>
            </a:pPr>
            <a:r>
              <a:rPr lang="cs-CZ" sz="2000" dirty="0" err="1" smtClean="0"/>
              <a:t>Sg</a:t>
            </a:r>
            <a:r>
              <a:rPr lang="cs-CZ" sz="2000" dirty="0" smtClean="0"/>
              <a:t>.</a:t>
            </a:r>
          </a:p>
          <a:p>
            <a:pPr marL="624078" indent="-514350">
              <a:buNone/>
            </a:pPr>
            <a:r>
              <a:rPr lang="cs-CZ" sz="2000" dirty="0" smtClean="0"/>
              <a:t>1. Chci			1.____________________</a:t>
            </a:r>
          </a:p>
          <a:p>
            <a:pPr marL="624078" indent="-514350">
              <a:buNone/>
            </a:pPr>
            <a:r>
              <a:rPr lang="cs-CZ" sz="2000" dirty="0" smtClean="0"/>
              <a:t>2.___________________	</a:t>
            </a:r>
            <a:r>
              <a:rPr lang="cs-CZ" sz="2000" dirty="0" err="1" smtClean="0"/>
              <a:t>2.</a:t>
            </a:r>
            <a:r>
              <a:rPr lang="cs-CZ" sz="2000" dirty="0" smtClean="0"/>
              <a:t>____________________</a:t>
            </a:r>
          </a:p>
          <a:p>
            <a:pPr marL="624078" indent="-514350">
              <a:buNone/>
            </a:pPr>
            <a:r>
              <a:rPr lang="cs-CZ" sz="2000" dirty="0" smtClean="0"/>
              <a:t>3.___________________	</a:t>
            </a:r>
            <a:r>
              <a:rPr lang="cs-CZ" sz="2000" dirty="0" err="1" smtClean="0"/>
              <a:t>3.</a:t>
            </a:r>
            <a:r>
              <a:rPr lang="cs-CZ" sz="2000" dirty="0" smtClean="0"/>
              <a:t> Chtějí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NE + </a:t>
            </a:r>
            <a:r>
              <a:rPr lang="cs-CZ" dirty="0" err="1" smtClean="0">
                <a:solidFill>
                  <a:srgbClr val="0070C0"/>
                </a:solidFill>
              </a:rPr>
              <a:t>modal</a:t>
            </a:r>
            <a:r>
              <a:rPr lang="cs-CZ" dirty="0" smtClean="0">
                <a:solidFill>
                  <a:srgbClr val="0070C0"/>
                </a:solidFill>
              </a:rPr>
              <a:t> verb:</a:t>
            </a:r>
          </a:p>
          <a:p>
            <a:pPr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u="sng" dirty="0" smtClean="0"/>
              <a:t>Ne</a:t>
            </a:r>
            <a:r>
              <a:rPr lang="cs-CZ" dirty="0" smtClean="0"/>
              <a:t>musím, </a:t>
            </a:r>
            <a:r>
              <a:rPr lang="cs-CZ" u="sng" dirty="0" smtClean="0"/>
              <a:t>ne</a:t>
            </a:r>
            <a:r>
              <a:rPr lang="cs-CZ" dirty="0" smtClean="0"/>
              <a:t>smím, </a:t>
            </a:r>
            <a:r>
              <a:rPr lang="cs-CZ" u="sng" dirty="0" smtClean="0"/>
              <a:t>ne</a:t>
            </a:r>
            <a:r>
              <a:rPr lang="cs-CZ" dirty="0" smtClean="0"/>
              <a:t>můžu, </a:t>
            </a:r>
            <a:r>
              <a:rPr lang="cs-CZ" u="sng" dirty="0" smtClean="0"/>
              <a:t>ne</a:t>
            </a:r>
            <a:r>
              <a:rPr lang="cs-CZ" dirty="0" smtClean="0"/>
              <a:t>umím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0070C0"/>
                </a:solidFill>
              </a:rPr>
              <a:t>English</a:t>
            </a:r>
            <a:r>
              <a:rPr lang="cs-CZ" dirty="0" smtClean="0">
                <a:solidFill>
                  <a:srgbClr val="0070C0"/>
                </a:solidFill>
              </a:rPr>
              <a:t> vs. </a:t>
            </a:r>
            <a:r>
              <a:rPr lang="cs-CZ" dirty="0" err="1" smtClean="0">
                <a:solidFill>
                  <a:srgbClr val="0070C0"/>
                </a:solidFill>
              </a:rPr>
              <a:t>Czech</a:t>
            </a:r>
            <a:r>
              <a:rPr lang="cs-CZ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must</a:t>
            </a:r>
            <a:r>
              <a:rPr lang="cs-CZ" dirty="0" smtClean="0"/>
              <a:t>/</a:t>
            </a:r>
            <a:r>
              <a:rPr lang="cs-CZ" dirty="0" err="1" smtClean="0"/>
              <a:t>have</a:t>
            </a:r>
            <a:r>
              <a:rPr lang="cs-CZ" dirty="0" smtClean="0"/>
              <a:t> to. = Musím.</a:t>
            </a:r>
          </a:p>
          <a:p>
            <a:pPr>
              <a:buNone/>
            </a:pPr>
            <a:r>
              <a:rPr lang="cs-CZ" dirty="0" smtClean="0"/>
              <a:t>I do not </a:t>
            </a:r>
            <a:r>
              <a:rPr lang="cs-CZ" dirty="0" err="1" smtClean="0"/>
              <a:t>have</a:t>
            </a:r>
            <a:r>
              <a:rPr lang="cs-CZ" dirty="0" smtClean="0"/>
              <a:t> to. = Nemusím.</a:t>
            </a:r>
          </a:p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must</a:t>
            </a:r>
            <a:r>
              <a:rPr lang="cs-CZ" dirty="0" smtClean="0"/>
              <a:t> not. = Nesmím.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 smtClean="0"/>
              <a:t>Negative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model </a:t>
            </a:r>
            <a:r>
              <a:rPr lang="cs-CZ" dirty="0" err="1" smtClean="0"/>
              <a:t>verbs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Pojedu/jedu + </a:t>
            </a:r>
            <a:r>
              <a:rPr lang="cs-CZ" dirty="0" err="1" smtClean="0"/>
              <a:t>instrumental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vlakem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endParaRPr lang="cs-CZ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autobus</a:t>
            </a:r>
            <a:r>
              <a:rPr lang="cs-CZ" u="sng" dirty="0" smtClean="0"/>
              <a:t>em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</a:p>
          <a:p>
            <a:pPr>
              <a:buNone/>
            </a:pPr>
            <a:r>
              <a:rPr lang="cs-CZ" dirty="0" smtClean="0"/>
              <a:t>taxík</a:t>
            </a:r>
            <a:r>
              <a:rPr lang="cs-CZ" u="sng" dirty="0" smtClean="0"/>
              <a:t>em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endParaRPr lang="cs-CZ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trolejbus</a:t>
            </a:r>
            <a:r>
              <a:rPr lang="cs-CZ" u="sng" dirty="0" smtClean="0"/>
              <a:t>em</a:t>
            </a:r>
            <a:r>
              <a:rPr lang="cs-CZ" dirty="0" smtClean="0">
                <a:solidFill>
                  <a:srgbClr val="0070C0"/>
                </a:solidFill>
              </a:rPr>
              <a:t> (m.)</a:t>
            </a:r>
            <a:endParaRPr lang="cs-CZ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aut</a:t>
            </a:r>
            <a:r>
              <a:rPr lang="cs-CZ" u="sng" dirty="0" smtClean="0"/>
              <a:t>em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  <a:endParaRPr lang="cs-CZ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/>
              <a:t>tramvaj</a:t>
            </a:r>
            <a:r>
              <a:rPr lang="cs-CZ" u="sng" dirty="0" smtClean="0"/>
              <a:t>í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</a:p>
          <a:p>
            <a:pPr>
              <a:buNone/>
            </a:pPr>
            <a:endParaRPr lang="cs-CZ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Poletím/letím + </a:t>
            </a:r>
            <a:r>
              <a:rPr lang="cs-CZ" dirty="0" err="1" smtClean="0"/>
              <a:t>instrumental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letadl</a:t>
            </a:r>
            <a:r>
              <a:rPr lang="cs-CZ" u="sng" dirty="0" smtClean="0"/>
              <a:t>em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  <a:endParaRPr lang="cs-CZ" u="sng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M</a:t>
            </a:r>
            <a:r>
              <a:rPr lang="cs-CZ" dirty="0" smtClean="0"/>
              <a:t> + 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  <a:r>
              <a:rPr lang="cs-CZ" dirty="0" smtClean="0"/>
              <a:t> ⇨</a:t>
            </a:r>
            <a:r>
              <a:rPr lang="cs-CZ" b="1" dirty="0" smtClean="0"/>
              <a:t>-</a:t>
            </a:r>
            <a:r>
              <a:rPr lang="cs-CZ" b="1" dirty="0" err="1" smtClean="0"/>
              <a:t>em</a:t>
            </a:r>
            <a:endParaRPr lang="cs-CZ" b="1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F</a:t>
            </a:r>
            <a:r>
              <a:rPr lang="cs-CZ" dirty="0" smtClean="0"/>
              <a:t>: 1) Soft </a:t>
            </a:r>
            <a:r>
              <a:rPr lang="cs-CZ" dirty="0" err="1" smtClean="0"/>
              <a:t>consonant</a:t>
            </a:r>
            <a:r>
              <a:rPr lang="cs-CZ" dirty="0" smtClean="0"/>
              <a:t> ⇨</a:t>
            </a:r>
            <a:r>
              <a:rPr lang="cs-CZ" b="1" dirty="0" smtClean="0"/>
              <a:t> -í</a:t>
            </a:r>
          </a:p>
          <a:p>
            <a:pPr>
              <a:buNone/>
            </a:pPr>
            <a:r>
              <a:rPr lang="cs-CZ" dirty="0" smtClean="0"/>
              <a:t>	 2) </a:t>
            </a:r>
            <a:r>
              <a:rPr lang="cs-CZ" dirty="0" err="1" smtClean="0"/>
              <a:t>Hard</a:t>
            </a:r>
            <a:r>
              <a:rPr lang="cs-CZ" dirty="0" smtClean="0"/>
              <a:t> </a:t>
            </a:r>
            <a:r>
              <a:rPr lang="cs-CZ" dirty="0" err="1" smtClean="0"/>
              <a:t>consonant</a:t>
            </a:r>
            <a:r>
              <a:rPr lang="cs-CZ" dirty="0" smtClean="0"/>
              <a:t> ⇨ </a:t>
            </a:r>
            <a:r>
              <a:rPr lang="cs-CZ" b="1" dirty="0" smtClean="0"/>
              <a:t>-</a:t>
            </a:r>
            <a:r>
              <a:rPr lang="cs-CZ" b="1" dirty="0" err="1" smtClean="0"/>
              <a:t>ou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Čím pojedete/jedete?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Píšu tužk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  <a:r>
              <a:rPr lang="cs-CZ" dirty="0" smtClean="0"/>
              <a:t> a per</a:t>
            </a:r>
            <a:r>
              <a:rPr lang="cs-CZ" dirty="0" smtClean="0">
                <a:solidFill>
                  <a:srgbClr val="00B050"/>
                </a:solidFill>
              </a:rPr>
              <a:t>em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Jím příbor</a:t>
            </a:r>
            <a:r>
              <a:rPr lang="cs-CZ" dirty="0" smtClean="0">
                <a:solidFill>
                  <a:srgbClr val="0070C0"/>
                </a:solidFill>
              </a:rPr>
              <a:t>em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Myju se tepl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  <a:r>
              <a:rPr lang="cs-CZ" dirty="0" smtClean="0"/>
              <a:t> vod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⇨instrument in </a:t>
            </a:r>
            <a:r>
              <a:rPr lang="cs-CZ" dirty="0" err="1" smtClean="0"/>
              <a:t>Czech</a:t>
            </a:r>
            <a:r>
              <a:rPr lang="cs-CZ" dirty="0" smtClean="0"/>
              <a:t>, </a:t>
            </a:r>
            <a:r>
              <a:rPr lang="cs-CZ" u="sng" dirty="0" err="1" smtClean="0"/>
              <a:t>with</a:t>
            </a:r>
            <a:r>
              <a:rPr lang="cs-CZ" dirty="0" smtClean="0"/>
              <a:t> in </a:t>
            </a:r>
            <a:r>
              <a:rPr lang="cs-CZ" dirty="0" err="1" smtClean="0"/>
              <a:t>English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 kina půjdu </a:t>
            </a:r>
            <a:r>
              <a:rPr lang="cs-CZ" u="sng" dirty="0" smtClean="0"/>
              <a:t>s</a:t>
            </a:r>
            <a:r>
              <a:rPr lang="cs-CZ" dirty="0" smtClean="0"/>
              <a:t> Alen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Pojedu </a:t>
            </a:r>
            <a:r>
              <a:rPr lang="cs-CZ" u="sng" dirty="0" smtClean="0"/>
              <a:t>s</a:t>
            </a:r>
            <a:r>
              <a:rPr lang="cs-CZ" dirty="0" smtClean="0"/>
              <a:t> přítelkyn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Jedeš sám, nebo </a:t>
            </a:r>
            <a:r>
              <a:rPr lang="cs-CZ" u="sng" dirty="0" smtClean="0"/>
              <a:t>s</a:t>
            </a:r>
            <a:r>
              <a:rPr lang="cs-CZ" dirty="0" smtClean="0"/>
              <a:t> přítel</a:t>
            </a:r>
            <a:r>
              <a:rPr lang="cs-CZ" dirty="0" smtClean="0">
                <a:solidFill>
                  <a:srgbClr val="0070C0"/>
                </a:solidFill>
              </a:rPr>
              <a:t>em</a:t>
            </a:r>
            <a:r>
              <a:rPr lang="cs-CZ" dirty="0" smtClean="0"/>
              <a:t>? </a:t>
            </a:r>
          </a:p>
          <a:p>
            <a:pPr>
              <a:buNone/>
            </a:pPr>
            <a:r>
              <a:rPr lang="cs-CZ" dirty="0" smtClean="0"/>
              <a:t>⇨s/se + instrument in </a:t>
            </a:r>
            <a:r>
              <a:rPr lang="cs-CZ" dirty="0" err="1" smtClean="0"/>
              <a:t>Czech</a:t>
            </a:r>
            <a:r>
              <a:rPr lang="cs-CZ" dirty="0" smtClean="0"/>
              <a:t>, </a:t>
            </a:r>
            <a:r>
              <a:rPr lang="cs-CZ" u="sng" dirty="0" err="1" smtClean="0"/>
              <a:t>with</a:t>
            </a:r>
            <a:r>
              <a:rPr lang="cs-CZ" dirty="0" smtClean="0"/>
              <a:t> in </a:t>
            </a:r>
            <a:r>
              <a:rPr lang="cs-CZ" dirty="0" err="1" smtClean="0"/>
              <a:t>English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instrument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pondělí</a:t>
            </a:r>
          </a:p>
          <a:p>
            <a:endParaRPr lang="cs-CZ" dirty="0" smtClean="0"/>
          </a:p>
          <a:p>
            <a:r>
              <a:rPr lang="cs-CZ" dirty="0" smtClean="0"/>
              <a:t>v úterý 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ve</a:t>
            </a:r>
            <a:r>
              <a:rPr lang="cs-CZ" dirty="0" smtClean="0"/>
              <a:t> střed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ve</a:t>
            </a:r>
            <a:r>
              <a:rPr lang="cs-CZ" dirty="0" smtClean="0"/>
              <a:t> čtvrtek</a:t>
            </a:r>
          </a:p>
          <a:p>
            <a:endParaRPr lang="cs-CZ" dirty="0" smtClean="0"/>
          </a:p>
          <a:p>
            <a:r>
              <a:rPr lang="cs-CZ" dirty="0" smtClean="0"/>
              <a:t>v pátek</a:t>
            </a:r>
          </a:p>
          <a:p>
            <a:endParaRPr lang="cs-CZ" dirty="0" smtClean="0"/>
          </a:p>
          <a:p>
            <a:r>
              <a:rPr lang="cs-CZ" dirty="0" smtClean="0"/>
              <a:t>v sobot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</a:p>
          <a:p>
            <a:endParaRPr lang="cs-CZ" dirty="0" smtClean="0"/>
          </a:p>
          <a:p>
            <a:r>
              <a:rPr lang="cs-CZ" dirty="0" smtClean="0"/>
              <a:t>v neděl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Kdy? ⇨ v + akuzativ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(Buď) – nebo </a:t>
            </a:r>
            <a:r>
              <a:rPr lang="cs-CZ" sz="3200" dirty="0" smtClean="0"/>
              <a:t>= </a:t>
            </a:r>
            <a:r>
              <a:rPr lang="cs-CZ" sz="3200" dirty="0" err="1" smtClean="0"/>
              <a:t>either</a:t>
            </a:r>
            <a:r>
              <a:rPr lang="cs-CZ" sz="3200" dirty="0" smtClean="0"/>
              <a:t> – </a:t>
            </a:r>
            <a:r>
              <a:rPr lang="cs-CZ" sz="3200" dirty="0" err="1" smtClean="0"/>
              <a:t>or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(Buď) </a:t>
            </a:r>
            <a:r>
              <a:rPr lang="cs-CZ" sz="3200" dirty="0" smtClean="0"/>
              <a:t>pojedu do Prahy </a:t>
            </a:r>
            <a:r>
              <a:rPr lang="cs-CZ" sz="3200" dirty="0" smtClean="0">
                <a:solidFill>
                  <a:srgbClr val="0070C0"/>
                </a:solidFill>
              </a:rPr>
              <a:t>nebo</a:t>
            </a:r>
            <a:r>
              <a:rPr lang="cs-CZ" sz="3200" dirty="0" smtClean="0"/>
              <a:t> do Brna.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(Ani) – </a:t>
            </a:r>
            <a:r>
              <a:rPr lang="cs-CZ" sz="3200" dirty="0" err="1" smtClean="0">
                <a:solidFill>
                  <a:srgbClr val="0070C0"/>
                </a:solidFill>
              </a:rPr>
              <a:t>ani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smtClean="0"/>
              <a:t>= </a:t>
            </a:r>
            <a:r>
              <a:rPr lang="cs-CZ" sz="3200" dirty="0" err="1" smtClean="0"/>
              <a:t>neither</a:t>
            </a:r>
            <a:r>
              <a:rPr lang="cs-CZ" sz="3200" dirty="0" smtClean="0"/>
              <a:t> – nor</a:t>
            </a:r>
          </a:p>
          <a:p>
            <a:pPr>
              <a:buNone/>
            </a:pPr>
            <a:r>
              <a:rPr lang="cs-CZ" sz="3200" dirty="0" smtClean="0"/>
              <a:t>Do Prahy </a:t>
            </a:r>
            <a:r>
              <a:rPr lang="cs-CZ" sz="3200" u="sng" dirty="0" smtClean="0"/>
              <a:t>ne</a:t>
            </a:r>
            <a:r>
              <a:rPr lang="cs-CZ" sz="3200" dirty="0" smtClean="0"/>
              <a:t>pojedu </a:t>
            </a:r>
            <a:r>
              <a:rPr lang="cs-CZ" sz="3200" dirty="0" smtClean="0">
                <a:solidFill>
                  <a:srgbClr val="0070C0"/>
                </a:solidFill>
              </a:rPr>
              <a:t>(ani) </a:t>
            </a:r>
            <a:r>
              <a:rPr lang="cs-CZ" sz="3200" dirty="0" smtClean="0"/>
              <a:t>v sobotu </a:t>
            </a:r>
            <a:r>
              <a:rPr lang="cs-CZ" sz="3200" dirty="0" smtClean="0">
                <a:solidFill>
                  <a:srgbClr val="0070C0"/>
                </a:solidFill>
              </a:rPr>
              <a:t>ani</a:t>
            </a:r>
            <a:r>
              <a:rPr lang="cs-CZ" sz="3200" dirty="0" smtClean="0"/>
              <a:t> v</a:t>
            </a:r>
          </a:p>
          <a:p>
            <a:pPr>
              <a:buNone/>
            </a:pPr>
            <a:r>
              <a:rPr lang="cs-CZ" sz="3200" dirty="0" smtClean="0"/>
              <a:t>neděli.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imperfective (uncompleted actions, actions in progress, </a:t>
            </a:r>
            <a:r>
              <a:rPr lang="en-US" dirty="0" err="1" smtClean="0"/>
              <a:t>repeted</a:t>
            </a:r>
            <a:r>
              <a:rPr lang="en-US" dirty="0" smtClean="0"/>
              <a:t> actions)</a:t>
            </a:r>
          </a:p>
          <a:p>
            <a:r>
              <a:rPr lang="en-US" dirty="0" smtClean="0"/>
              <a:t>perfective (completed actions)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Píšu</a:t>
            </a:r>
            <a:r>
              <a:rPr lang="en-US" dirty="0" smtClean="0"/>
              <a:t> email. (imperfective)</a:t>
            </a:r>
          </a:p>
          <a:p>
            <a:pPr>
              <a:buNone/>
            </a:pPr>
            <a:r>
              <a:rPr lang="en-US" dirty="0" smtClean="0"/>
              <a:t>			X</a:t>
            </a:r>
          </a:p>
          <a:p>
            <a:pPr>
              <a:buNone/>
            </a:pPr>
            <a:r>
              <a:rPr lang="en-US" u="sng" dirty="0" err="1" smtClean="0"/>
              <a:t>Na</a:t>
            </a:r>
            <a:r>
              <a:rPr lang="en-US" dirty="0" err="1" smtClean="0"/>
              <a:t>píšu</a:t>
            </a:r>
            <a:r>
              <a:rPr lang="en-US" dirty="0" smtClean="0"/>
              <a:t> email. (perfective)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Učím</a:t>
            </a:r>
            <a:r>
              <a:rPr lang="en-US" dirty="0" smtClean="0"/>
              <a:t> se </a:t>
            </a:r>
            <a:r>
              <a:rPr lang="en-US" dirty="0" err="1" smtClean="0"/>
              <a:t>každý</a:t>
            </a:r>
            <a:r>
              <a:rPr lang="en-US" dirty="0" smtClean="0"/>
              <a:t> den. (imperfective)</a:t>
            </a:r>
          </a:p>
          <a:p>
            <a:pPr>
              <a:buNone/>
            </a:pPr>
            <a:r>
              <a:rPr lang="en-US" dirty="0" smtClean="0"/>
              <a:t>			X</a:t>
            </a:r>
          </a:p>
          <a:p>
            <a:pPr>
              <a:buNone/>
            </a:pPr>
            <a:r>
              <a:rPr lang="en-US" dirty="0" err="1" smtClean="0"/>
              <a:t>Anatomii</a:t>
            </a:r>
            <a:r>
              <a:rPr lang="en-US" dirty="0" smtClean="0"/>
              <a:t> se </a:t>
            </a:r>
            <a:r>
              <a:rPr lang="en-US" u="sng" dirty="0" err="1" smtClean="0"/>
              <a:t>na</a:t>
            </a:r>
            <a:r>
              <a:rPr lang="en-US" dirty="0" err="1" smtClean="0"/>
              <a:t>učím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den. (perfective)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Verb </a:t>
            </a:r>
            <a:r>
              <a:rPr lang="cs-CZ" dirty="0" err="1" smtClean="0"/>
              <a:t>aspect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1)</a:t>
            </a:r>
            <a:r>
              <a:rPr lang="cs-CZ" dirty="0" err="1" smtClean="0">
                <a:solidFill>
                  <a:srgbClr val="0070C0"/>
                </a:solidFill>
              </a:rPr>
              <a:t>Prefixation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Platit (</a:t>
            </a:r>
            <a:r>
              <a:rPr lang="cs-CZ" dirty="0" err="1" smtClean="0"/>
              <a:t>impf</a:t>
            </a:r>
            <a:r>
              <a:rPr lang="cs-CZ" dirty="0" smtClean="0"/>
              <a:t>.) – </a:t>
            </a:r>
            <a:r>
              <a:rPr lang="cs-CZ" u="sng" dirty="0" smtClean="0"/>
              <a:t>za</a:t>
            </a:r>
            <a:r>
              <a:rPr lang="cs-CZ" dirty="0" smtClean="0"/>
              <a:t>platit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r>
              <a:rPr lang="cs-CZ" dirty="0" smtClean="0"/>
              <a:t>Dívat se (</a:t>
            </a:r>
            <a:r>
              <a:rPr lang="cs-CZ" dirty="0" err="1" smtClean="0"/>
              <a:t>impf</a:t>
            </a:r>
            <a:r>
              <a:rPr lang="cs-CZ" dirty="0" smtClean="0"/>
              <a:t>.) – </a:t>
            </a:r>
            <a:r>
              <a:rPr lang="cs-CZ" u="sng" dirty="0" smtClean="0"/>
              <a:t>po</a:t>
            </a:r>
            <a:r>
              <a:rPr lang="cs-CZ" dirty="0" smtClean="0"/>
              <a:t>dívat se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r>
              <a:rPr lang="cs-CZ" dirty="0" smtClean="0"/>
              <a:t>Vidět (</a:t>
            </a:r>
            <a:r>
              <a:rPr lang="cs-CZ" dirty="0" err="1" smtClean="0"/>
              <a:t>impf</a:t>
            </a:r>
            <a:r>
              <a:rPr lang="cs-CZ" dirty="0" smtClean="0"/>
              <a:t>.) – </a:t>
            </a:r>
            <a:r>
              <a:rPr lang="cs-CZ" u="sng" dirty="0" smtClean="0"/>
              <a:t>u</a:t>
            </a:r>
            <a:r>
              <a:rPr lang="cs-CZ" dirty="0" smtClean="0"/>
              <a:t>vidět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2) </a:t>
            </a:r>
            <a:r>
              <a:rPr lang="cs-CZ" dirty="0" err="1" smtClean="0">
                <a:solidFill>
                  <a:srgbClr val="0070C0"/>
                </a:solidFill>
              </a:rPr>
              <a:t>Suffixation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Kup</a:t>
            </a:r>
            <a:r>
              <a:rPr lang="cs-CZ" u="sng" dirty="0" smtClean="0"/>
              <a:t>ovat</a:t>
            </a:r>
            <a:r>
              <a:rPr lang="cs-CZ" dirty="0" smtClean="0"/>
              <a:t> (</a:t>
            </a:r>
            <a:r>
              <a:rPr lang="cs-CZ" dirty="0" err="1" smtClean="0"/>
              <a:t>impf</a:t>
            </a:r>
            <a:r>
              <a:rPr lang="cs-CZ" dirty="0" smtClean="0"/>
              <a:t>.) – k</a:t>
            </a:r>
            <a:r>
              <a:rPr lang="cs-CZ" u="sng" dirty="0" smtClean="0"/>
              <a:t>ou</a:t>
            </a:r>
            <a:r>
              <a:rPr lang="cs-CZ" dirty="0" smtClean="0"/>
              <a:t>p</a:t>
            </a:r>
            <a:r>
              <a:rPr lang="cs-CZ" u="sng" dirty="0" smtClean="0"/>
              <a:t>it</a:t>
            </a:r>
            <a:r>
              <a:rPr lang="cs-CZ" dirty="0" smtClean="0"/>
              <a:t>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r>
              <a:rPr lang="cs-CZ" dirty="0" smtClean="0"/>
              <a:t>Vr</a:t>
            </a:r>
            <a:r>
              <a:rPr lang="cs-CZ" u="sng" dirty="0" smtClean="0"/>
              <a:t>acet</a:t>
            </a:r>
            <a:r>
              <a:rPr lang="cs-CZ" dirty="0" smtClean="0"/>
              <a:t> se (</a:t>
            </a:r>
            <a:r>
              <a:rPr lang="cs-CZ" dirty="0" err="1" smtClean="0"/>
              <a:t>impf</a:t>
            </a:r>
            <a:r>
              <a:rPr lang="cs-CZ" dirty="0" smtClean="0"/>
              <a:t>.) – vr</a:t>
            </a:r>
            <a:r>
              <a:rPr lang="cs-CZ" u="sng" dirty="0" smtClean="0"/>
              <a:t>átit</a:t>
            </a:r>
            <a:r>
              <a:rPr lang="cs-CZ" dirty="0" smtClean="0"/>
              <a:t> se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3) </a:t>
            </a:r>
            <a:r>
              <a:rPr lang="cs-CZ" dirty="0" err="1" smtClean="0">
                <a:solidFill>
                  <a:srgbClr val="0070C0"/>
                </a:solidFill>
              </a:rPr>
              <a:t>Irregular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pairs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with</a:t>
            </a:r>
            <a:r>
              <a:rPr lang="cs-CZ" dirty="0" smtClean="0">
                <a:solidFill>
                  <a:srgbClr val="0070C0"/>
                </a:solidFill>
              </a:rPr>
              <a:t> stem </a:t>
            </a:r>
            <a:r>
              <a:rPr lang="cs-CZ" dirty="0" err="1" smtClean="0">
                <a:solidFill>
                  <a:srgbClr val="0070C0"/>
                </a:solidFill>
              </a:rPr>
              <a:t>changes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Brát (</a:t>
            </a:r>
            <a:r>
              <a:rPr lang="cs-CZ" dirty="0" err="1" smtClean="0"/>
              <a:t>impf</a:t>
            </a:r>
            <a:r>
              <a:rPr lang="cs-CZ" dirty="0" smtClean="0"/>
              <a:t>.) – vzít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forming</a:t>
            </a:r>
            <a:r>
              <a:rPr lang="cs-CZ" dirty="0" smtClean="0"/>
              <a:t> </a:t>
            </a:r>
            <a:r>
              <a:rPr lang="cs-CZ" dirty="0" err="1" smtClean="0"/>
              <a:t>acpect</a:t>
            </a:r>
            <a:r>
              <a:rPr lang="cs-CZ" dirty="0" smtClean="0"/>
              <a:t> </a:t>
            </a:r>
            <a:r>
              <a:rPr lang="cs-CZ" dirty="0" err="1" smtClean="0"/>
              <a:t>pairs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b="1" dirty="0" smtClean="0"/>
              <a:t>Doplňte slovesa ve správném tvaru: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vracet se-vrátit se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____________ mi zítra tu knihu, Jano?</a:t>
            </a:r>
          </a:p>
          <a:p>
            <a:pPr>
              <a:buNone/>
            </a:pPr>
            <a:r>
              <a:rPr lang="cs-CZ" sz="2000" dirty="0" smtClean="0"/>
              <a:t>V pondělí se vždy __________ domů pozdě. (já)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kupovat–koupit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Radka každý den ____________ chleba a rohlíky.</a:t>
            </a:r>
          </a:p>
          <a:p>
            <a:pPr>
              <a:buNone/>
            </a:pPr>
            <a:r>
              <a:rPr lang="cs-CZ" sz="2000" dirty="0" smtClean="0"/>
              <a:t>Petře, _____________ si to auto?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platit-zaplatit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 obchodě vždy ___________ v hotovosti. (já)</a:t>
            </a:r>
          </a:p>
          <a:p>
            <a:pPr>
              <a:buNone/>
            </a:pPr>
            <a:r>
              <a:rPr lang="cs-CZ" sz="2000" dirty="0" smtClean="0"/>
              <a:t>_______________ tu večeři, Pavle?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dívat se-podívat se</a:t>
            </a:r>
          </a:p>
          <a:p>
            <a:pPr>
              <a:buNone/>
            </a:pPr>
            <a:r>
              <a:rPr lang="cs-CZ" sz="2000" dirty="0" smtClean="0"/>
              <a:t>Každý večer se ____________ na televizi. (my)</a:t>
            </a:r>
          </a:p>
          <a:p>
            <a:pPr>
              <a:buNone/>
            </a:pPr>
            <a:r>
              <a:rPr lang="cs-CZ" sz="2000" dirty="0" smtClean="0"/>
              <a:t>_____________ se na mou esej?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1) </a:t>
            </a:r>
            <a:r>
              <a:rPr lang="cs-CZ" dirty="0" smtClean="0"/>
              <a:t>JÍT </a:t>
            </a: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Jdu</a:t>
            </a:r>
            <a:r>
              <a:rPr lang="cs-CZ" dirty="0" smtClean="0"/>
              <a:t> (</a:t>
            </a:r>
            <a:r>
              <a:rPr lang="cs-CZ" dirty="0" err="1" smtClean="0"/>
              <a:t>present</a:t>
            </a:r>
            <a:r>
              <a:rPr lang="cs-CZ" dirty="0" smtClean="0"/>
              <a:t> tense): Jdu na koncert.</a:t>
            </a:r>
          </a:p>
          <a:p>
            <a:r>
              <a:rPr lang="cs-CZ" u="sng" dirty="0" smtClean="0">
                <a:solidFill>
                  <a:srgbClr val="0070C0"/>
                </a:solidFill>
              </a:rPr>
              <a:t>Pů</a:t>
            </a:r>
            <a:r>
              <a:rPr lang="cs-CZ" dirty="0" smtClean="0">
                <a:solidFill>
                  <a:srgbClr val="0070C0"/>
                </a:solidFill>
              </a:rPr>
              <a:t>jdu</a:t>
            </a:r>
            <a:r>
              <a:rPr lang="cs-CZ" dirty="0" smtClean="0"/>
              <a:t> (</a:t>
            </a:r>
            <a:r>
              <a:rPr lang="cs-CZ" dirty="0" err="1" smtClean="0"/>
              <a:t>future</a:t>
            </a:r>
            <a:r>
              <a:rPr lang="cs-CZ" dirty="0" smtClean="0"/>
              <a:t> tense): Zítra půjdu na koncert.</a:t>
            </a:r>
          </a:p>
          <a:p>
            <a:r>
              <a:rPr lang="cs-CZ" u="sng" dirty="0" smtClean="0">
                <a:solidFill>
                  <a:srgbClr val="0070C0"/>
                </a:solidFill>
              </a:rPr>
              <a:t>Při</a:t>
            </a:r>
            <a:r>
              <a:rPr lang="cs-CZ" dirty="0" smtClean="0">
                <a:solidFill>
                  <a:srgbClr val="0070C0"/>
                </a:solidFill>
              </a:rPr>
              <a:t>jdu</a:t>
            </a:r>
            <a:r>
              <a:rPr lang="cs-CZ" dirty="0" smtClean="0"/>
              <a:t> (</a:t>
            </a:r>
            <a:r>
              <a:rPr lang="cs-CZ" dirty="0" err="1" smtClean="0"/>
              <a:t>future</a:t>
            </a:r>
            <a:r>
              <a:rPr lang="cs-CZ" dirty="0" smtClean="0"/>
              <a:t> tense): Přijdu brzy.</a:t>
            </a:r>
          </a:p>
          <a:p>
            <a:r>
              <a:rPr lang="cs-CZ" u="sng" dirty="0" smtClean="0">
                <a:solidFill>
                  <a:srgbClr val="0070C0"/>
                </a:solidFill>
              </a:rPr>
              <a:t>Ode</a:t>
            </a:r>
            <a:r>
              <a:rPr lang="cs-CZ" dirty="0" smtClean="0">
                <a:solidFill>
                  <a:srgbClr val="0070C0"/>
                </a:solidFill>
              </a:rPr>
              <a:t>jdu</a:t>
            </a:r>
            <a:r>
              <a:rPr lang="cs-CZ" dirty="0" smtClean="0"/>
              <a:t> (</a:t>
            </a:r>
            <a:r>
              <a:rPr lang="cs-CZ" dirty="0" err="1" smtClean="0"/>
              <a:t>future</a:t>
            </a:r>
            <a:r>
              <a:rPr lang="cs-CZ" dirty="0" smtClean="0"/>
              <a:t> tense): Odejdu za dvě hodiny.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2) JET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Jedu</a:t>
            </a:r>
            <a:r>
              <a:rPr lang="cs-CZ" dirty="0" smtClean="0"/>
              <a:t> (</a:t>
            </a:r>
            <a:r>
              <a:rPr lang="cs-CZ" dirty="0" err="1" smtClean="0"/>
              <a:t>present</a:t>
            </a:r>
            <a:r>
              <a:rPr lang="cs-CZ" dirty="0" smtClean="0"/>
              <a:t> tense): Jedu na kole.</a:t>
            </a:r>
          </a:p>
          <a:p>
            <a:r>
              <a:rPr lang="cs-CZ" u="sng" dirty="0" smtClean="0">
                <a:solidFill>
                  <a:srgbClr val="0070C0"/>
                </a:solidFill>
              </a:rPr>
              <a:t>Po</a:t>
            </a:r>
            <a:r>
              <a:rPr lang="cs-CZ" dirty="0" smtClean="0">
                <a:solidFill>
                  <a:srgbClr val="0070C0"/>
                </a:solidFill>
              </a:rPr>
              <a:t>jedu</a:t>
            </a:r>
            <a:r>
              <a:rPr lang="cs-CZ" dirty="0" smtClean="0"/>
              <a:t> (</a:t>
            </a:r>
            <a:r>
              <a:rPr lang="cs-CZ" dirty="0" err="1" smtClean="0"/>
              <a:t>future</a:t>
            </a:r>
            <a:r>
              <a:rPr lang="cs-CZ" dirty="0" smtClean="0"/>
              <a:t> tense): Pojedu na hory.</a:t>
            </a:r>
          </a:p>
          <a:p>
            <a:r>
              <a:rPr lang="cs-CZ" u="sng" dirty="0" smtClean="0">
                <a:solidFill>
                  <a:srgbClr val="0070C0"/>
                </a:solidFill>
              </a:rPr>
              <a:t>Při</a:t>
            </a:r>
            <a:r>
              <a:rPr lang="cs-CZ" dirty="0" smtClean="0">
                <a:solidFill>
                  <a:srgbClr val="0070C0"/>
                </a:solidFill>
              </a:rPr>
              <a:t>jedu</a:t>
            </a:r>
            <a:r>
              <a:rPr lang="cs-CZ" dirty="0" smtClean="0"/>
              <a:t> (</a:t>
            </a:r>
            <a:r>
              <a:rPr lang="cs-CZ" dirty="0" err="1" smtClean="0"/>
              <a:t>future</a:t>
            </a:r>
            <a:r>
              <a:rPr lang="cs-CZ" dirty="0" smtClean="0"/>
              <a:t> tense): Přijedu v pondělí.</a:t>
            </a:r>
          </a:p>
          <a:p>
            <a:r>
              <a:rPr lang="cs-CZ" u="sng" dirty="0" smtClean="0">
                <a:solidFill>
                  <a:srgbClr val="0070C0"/>
                </a:solidFill>
              </a:rPr>
              <a:t>Od</a:t>
            </a:r>
            <a:r>
              <a:rPr lang="cs-CZ" dirty="0" smtClean="0">
                <a:solidFill>
                  <a:srgbClr val="0070C0"/>
                </a:solidFill>
              </a:rPr>
              <a:t>jedu</a:t>
            </a:r>
            <a:r>
              <a:rPr lang="cs-CZ" dirty="0" smtClean="0"/>
              <a:t> (</a:t>
            </a:r>
            <a:r>
              <a:rPr lang="cs-CZ" dirty="0" err="1" smtClean="0"/>
              <a:t>future</a:t>
            </a:r>
            <a:r>
              <a:rPr lang="cs-CZ" dirty="0" smtClean="0"/>
              <a:t> tense): Odjedu za dvě hodiny.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Jít, jet – </a:t>
            </a:r>
            <a:r>
              <a:rPr lang="cs-CZ" dirty="0" err="1" smtClean="0"/>
              <a:t>future</a:t>
            </a:r>
            <a:r>
              <a:rPr lang="cs-CZ" dirty="0" smtClean="0"/>
              <a:t> tense</a:t>
            </a:r>
            <a:endParaRPr lang="cs-CZ" dirty="0"/>
          </a:p>
        </p:txBody>
      </p:sp>
      <p:pic>
        <p:nvPicPr>
          <p:cNvPr id="4" name="Obrázek 3" descr="au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645024"/>
            <a:ext cx="670302" cy="426312"/>
          </a:xfrm>
          <a:prstGeom prst="rect">
            <a:avLst/>
          </a:prstGeom>
        </p:spPr>
      </p:pic>
      <p:pic>
        <p:nvPicPr>
          <p:cNvPr id="6" name="Obrázek 5" descr="MEL2ca2d8_shutterstock_340428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124744"/>
            <a:ext cx="480429" cy="72008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564904"/>
            <a:ext cx="6635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869160"/>
            <a:ext cx="692186" cy="45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2924944"/>
            <a:ext cx="604086" cy="45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301208"/>
            <a:ext cx="604087" cy="45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imagesCA3SM63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628800"/>
            <a:ext cx="2880320" cy="4289173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cs-CZ" sz="2700" dirty="0" smtClean="0"/>
              <a:t>Nastupuju </a:t>
            </a:r>
            <a:r>
              <a:rPr lang="cs-CZ" sz="2700" u="sng" dirty="0" smtClean="0"/>
              <a:t>do</a:t>
            </a:r>
            <a:r>
              <a:rPr lang="cs-CZ" sz="2700" dirty="0" smtClean="0"/>
              <a:t> aut</a:t>
            </a:r>
            <a:r>
              <a:rPr lang="cs-CZ" sz="2700" dirty="0" smtClean="0">
                <a:solidFill>
                  <a:srgbClr val="FF0000"/>
                </a:solidFill>
              </a:rPr>
              <a:t>a</a:t>
            </a:r>
            <a:r>
              <a:rPr lang="cs-CZ" sz="2700" dirty="0" smtClean="0"/>
              <a:t> (gen.) x vystupuju </a:t>
            </a:r>
            <a:r>
              <a:rPr lang="cs-CZ" sz="2700" u="sng" dirty="0" smtClean="0"/>
              <a:t>z</a:t>
            </a:r>
            <a:r>
              <a:rPr lang="cs-CZ" sz="2700" dirty="0" smtClean="0"/>
              <a:t> aut</a:t>
            </a:r>
            <a:r>
              <a:rPr lang="cs-CZ" sz="2700" dirty="0" smtClean="0">
                <a:solidFill>
                  <a:srgbClr val="FF0000"/>
                </a:solidFill>
              </a:rPr>
              <a:t>a</a:t>
            </a:r>
            <a:r>
              <a:rPr lang="cs-CZ" sz="2700" dirty="0" smtClean="0"/>
              <a:t> (gen.)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Obrázek 4" descr="297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628800"/>
            <a:ext cx="2808312" cy="4217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cs-CZ" b="1" dirty="0" smtClean="0"/>
              <a:t>1) NA + </a:t>
            </a:r>
            <a:r>
              <a:rPr lang="cs-CZ" b="1" dirty="0" err="1" smtClean="0"/>
              <a:t>accusative</a:t>
            </a:r>
            <a:endParaRPr lang="cs-CZ" b="1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M: </a:t>
            </a:r>
            <a:r>
              <a:rPr lang="cs-CZ" dirty="0" smtClean="0"/>
              <a:t>na výlet, na koncert, na piknik, na tenis, na fotbal</a:t>
            </a:r>
          </a:p>
          <a:p>
            <a:pPr marL="624078" indent="-514350">
              <a:buNone/>
            </a:pPr>
            <a:r>
              <a:rPr lang="cs-CZ" dirty="0" smtClean="0">
                <a:solidFill>
                  <a:srgbClr val="FF0000"/>
                </a:solidFill>
              </a:rPr>
              <a:t>F: </a:t>
            </a:r>
            <a:r>
              <a:rPr lang="cs-CZ" dirty="0" smtClean="0"/>
              <a:t>na </a:t>
            </a:r>
            <a:r>
              <a:rPr lang="cs-CZ" dirty="0" err="1" smtClean="0"/>
              <a:t>procházk</a:t>
            </a:r>
            <a:r>
              <a:rPr lang="cs-CZ" dirty="0" smtClean="0"/>
              <a:t>_, na fakult_, na universit_, na pošt_, na káv_/kafe</a:t>
            </a:r>
          </a:p>
          <a:p>
            <a:pPr marL="624078" indent="-514350">
              <a:buNone/>
            </a:pPr>
            <a:r>
              <a:rPr lang="cs-CZ" dirty="0" smtClean="0">
                <a:solidFill>
                  <a:srgbClr val="00B050"/>
                </a:solidFill>
              </a:rPr>
              <a:t>N: </a:t>
            </a:r>
            <a:r>
              <a:rPr lang="cs-CZ" dirty="0" smtClean="0"/>
              <a:t>na </a:t>
            </a:r>
            <a:r>
              <a:rPr lang="cs-CZ" dirty="0" err="1" smtClean="0"/>
              <a:t>nádraž</a:t>
            </a:r>
            <a:r>
              <a:rPr lang="cs-CZ" dirty="0" smtClean="0"/>
              <a:t>_, na </a:t>
            </a:r>
            <a:r>
              <a:rPr lang="cs-CZ" dirty="0" err="1" smtClean="0"/>
              <a:t>náměst</a:t>
            </a:r>
            <a:r>
              <a:rPr lang="cs-CZ" dirty="0" smtClean="0"/>
              <a:t>_ na piv_ 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2) DO + genitive</a:t>
            </a:r>
          </a:p>
          <a:p>
            <a:pPr marL="624078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Do obchod</a:t>
            </a:r>
            <a:r>
              <a:rPr lang="cs-CZ" u="sng" dirty="0" smtClean="0"/>
              <a:t>u</a:t>
            </a:r>
            <a:r>
              <a:rPr lang="cs-CZ" dirty="0" smtClean="0"/>
              <a:t>, do Prah</a:t>
            </a:r>
            <a:r>
              <a:rPr lang="cs-CZ" u="sng" dirty="0" smtClean="0"/>
              <a:t>y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jdeš?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NA + </a:t>
            </a:r>
            <a:r>
              <a:rPr lang="cs-CZ" dirty="0" err="1" smtClean="0">
                <a:solidFill>
                  <a:srgbClr val="00B0F0"/>
                </a:solidFill>
              </a:rPr>
              <a:t>accusative</a:t>
            </a:r>
            <a:r>
              <a:rPr lang="cs-CZ" dirty="0" smtClean="0">
                <a:solidFill>
                  <a:srgbClr val="00B0F0"/>
                </a:solidFill>
              </a:rPr>
              <a:t>:</a:t>
            </a:r>
          </a:p>
          <a:p>
            <a:pPr>
              <a:buNone/>
            </a:pPr>
            <a:r>
              <a:rPr lang="cs-CZ" dirty="0" smtClean="0"/>
              <a:t>Open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unlimited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, </a:t>
            </a:r>
            <a:r>
              <a:rPr lang="cs-CZ" dirty="0" err="1" smtClean="0"/>
              <a:t>actions</a:t>
            </a:r>
            <a:r>
              <a:rPr lang="cs-CZ" dirty="0" smtClean="0"/>
              <a:t>, </a:t>
            </a:r>
            <a:r>
              <a:rPr lang="cs-CZ" dirty="0" err="1" smtClean="0"/>
              <a:t>activities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public </a:t>
            </a:r>
            <a:r>
              <a:rPr lang="cs-CZ" dirty="0" err="1" smtClean="0"/>
              <a:t>institutions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DO + genitive:</a:t>
            </a:r>
          </a:p>
          <a:p>
            <a:pPr>
              <a:buNone/>
            </a:pPr>
            <a:r>
              <a:rPr lang="cs-CZ" dirty="0" err="1" smtClean="0"/>
              <a:t>Closed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limited </a:t>
            </a:r>
            <a:r>
              <a:rPr lang="cs-CZ" dirty="0" err="1" smtClean="0"/>
              <a:t>space</a:t>
            </a:r>
            <a:r>
              <a:rPr lang="cs-CZ" dirty="0" smtClean="0"/>
              <a:t> (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continents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most </a:t>
            </a:r>
            <a:r>
              <a:rPr lang="cs-CZ" dirty="0" err="1" smtClean="0"/>
              <a:t>countries</a:t>
            </a:r>
            <a:r>
              <a:rPr lang="cs-CZ" dirty="0" smtClean="0"/>
              <a:t>, </a:t>
            </a:r>
            <a:r>
              <a:rPr lang="cs-CZ" dirty="0" err="1" smtClean="0"/>
              <a:t>cities</a:t>
            </a:r>
            <a:r>
              <a:rPr lang="cs-CZ" dirty="0" smtClean="0"/>
              <a:t>, </a:t>
            </a:r>
            <a:r>
              <a:rPr lang="cs-CZ" dirty="0" err="1" smtClean="0"/>
              <a:t>villages</a:t>
            </a:r>
            <a:r>
              <a:rPr lang="cs-CZ" dirty="0" smtClean="0"/>
              <a:t>, </a:t>
            </a:r>
            <a:r>
              <a:rPr lang="cs-CZ" dirty="0" err="1" smtClean="0"/>
              <a:t>shops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cs-CZ" dirty="0" smtClean="0"/>
              <a:t>NA x DO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436</TotalTime>
  <Words>745</Words>
  <Application>Microsoft Office PowerPoint</Application>
  <PresentationFormat>Předvádění na obrazovce (4:3)</PresentationFormat>
  <Paragraphs>232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Shluk</vt:lpstr>
      <vt:lpstr>Dny v týdnu</vt:lpstr>
      <vt:lpstr>Kdy? ⇨ v + akuzativ</vt:lpstr>
      <vt:lpstr>Verb aspect</vt:lpstr>
      <vt:lpstr>Ways of forming acpect pairs</vt:lpstr>
      <vt:lpstr>Snímek 5</vt:lpstr>
      <vt:lpstr>Jít, jet – future tense</vt:lpstr>
      <vt:lpstr> Nastupuju do auta (gen.) x vystupuju z auta (gen.) </vt:lpstr>
      <vt:lpstr>Kam jdeš?</vt:lpstr>
      <vt:lpstr>NA x DO</vt:lpstr>
      <vt:lpstr>Jdu/jedu na nebo do…?</vt:lpstr>
      <vt:lpstr>Genitive  in singular</vt:lpstr>
      <vt:lpstr>Odkud jdeš/jedeš?</vt:lpstr>
      <vt:lpstr>Odkud jsi?</vt:lpstr>
      <vt:lpstr>Modal verbs + infinitive</vt:lpstr>
      <vt:lpstr>Muset, smět, umět – like mluvit  (3rd conjugation)   Moct - like jet (4th conjugation – irregular verbs)   Chtít – like jet (BUT special endings in 1st person of sg. + 3rd person of plural)</vt:lpstr>
      <vt:lpstr>Snímek 16</vt:lpstr>
      <vt:lpstr>Negative forms of model verbs</vt:lpstr>
      <vt:lpstr>Čím pojedete/jedete?</vt:lpstr>
      <vt:lpstr>Other examples with instrument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Dny v týdnu</dc:title>
  <dc:creator>juklova</dc:creator>
  <cp:lastModifiedBy>juklova</cp:lastModifiedBy>
  <cp:revision>34</cp:revision>
  <dcterms:created xsi:type="dcterms:W3CDTF">2012-02-17T14:22:20Z</dcterms:created>
  <dcterms:modified xsi:type="dcterms:W3CDTF">2012-02-28T11:52:29Z</dcterms:modified>
</cp:coreProperties>
</file>