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6" r:id="rId19"/>
    <p:sldId id="278" r:id="rId20"/>
    <p:sldId id="279" r:id="rId21"/>
    <p:sldId id="280" r:id="rId22"/>
    <p:sldId id="284" r:id="rId23"/>
    <p:sldId id="283" r:id="rId24"/>
    <p:sldId id="28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985167-1118-45D9-84BB-74459079A2BC}" type="datetimeFigureOut">
              <a:rPr lang="cs-CZ" smtClean="0"/>
              <a:pPr/>
              <a:t>10.4.2012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AE7285-25DB-49DA-B1AC-9FB37425D4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28								</a:t>
            </a:r>
          </a:p>
          <a:p>
            <a:pPr>
              <a:buNone/>
            </a:pPr>
            <a:r>
              <a:rPr lang="cs-CZ" dirty="0" smtClean="0"/>
              <a:t>52</a:t>
            </a:r>
          </a:p>
          <a:p>
            <a:pPr>
              <a:buNone/>
            </a:pPr>
            <a:r>
              <a:rPr lang="cs-CZ" dirty="0" smtClean="0"/>
              <a:t>104</a:t>
            </a:r>
          </a:p>
          <a:p>
            <a:pPr>
              <a:buNone/>
            </a:pPr>
            <a:r>
              <a:rPr lang="cs-CZ" dirty="0" smtClean="0"/>
              <a:t>14</a:t>
            </a:r>
          </a:p>
          <a:p>
            <a:pPr>
              <a:buNone/>
            </a:pPr>
            <a:r>
              <a:rPr lang="cs-CZ" dirty="0" smtClean="0"/>
              <a:t>91</a:t>
            </a:r>
          </a:p>
          <a:p>
            <a:pPr>
              <a:buNone/>
            </a:pPr>
            <a:r>
              <a:rPr lang="cs-CZ" dirty="0" smtClean="0"/>
              <a:t>19</a:t>
            </a:r>
          </a:p>
          <a:p>
            <a:pPr>
              <a:buNone/>
            </a:pPr>
            <a:r>
              <a:rPr lang="cs-CZ" dirty="0" smtClean="0"/>
              <a:t>34</a:t>
            </a:r>
          </a:p>
          <a:p>
            <a:pPr>
              <a:buNone/>
            </a:pPr>
            <a:r>
              <a:rPr lang="cs-CZ" dirty="0" smtClean="0"/>
              <a:t>167</a:t>
            </a:r>
          </a:p>
          <a:p>
            <a:pPr>
              <a:buNone/>
            </a:pPr>
            <a:r>
              <a:rPr lang="cs-CZ" dirty="0" smtClean="0"/>
              <a:t>13</a:t>
            </a:r>
          </a:p>
          <a:p>
            <a:pPr>
              <a:buNone/>
            </a:pPr>
            <a:r>
              <a:rPr lang="cs-CZ" dirty="0" smtClean="0"/>
              <a:t>25</a:t>
            </a:r>
          </a:p>
          <a:p>
            <a:pPr>
              <a:buNone/>
            </a:pPr>
            <a:r>
              <a:rPr lang="cs-CZ" dirty="0" smtClean="0"/>
              <a:t>186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(use two ways if possible):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5400" dirty="0" smtClean="0"/>
              <a:t>Ptám se </a:t>
            </a:r>
            <a:r>
              <a:rPr lang="cs-CZ" sz="5400" u="sng" dirty="0" smtClean="0"/>
              <a:t>na</a:t>
            </a:r>
            <a:r>
              <a:rPr lang="cs-CZ" sz="5400" dirty="0" smtClean="0"/>
              <a:t> Jan</a:t>
            </a:r>
            <a:r>
              <a:rPr lang="cs-CZ" sz="5400" u="sng" dirty="0" smtClean="0"/>
              <a:t>u</a:t>
            </a:r>
            <a:r>
              <a:rPr lang="cs-CZ" sz="5400" dirty="0" smtClean="0"/>
              <a:t>. (</a:t>
            </a:r>
            <a:r>
              <a:rPr lang="cs-CZ" sz="5400" dirty="0" err="1" smtClean="0"/>
              <a:t>accusative</a:t>
            </a:r>
            <a:r>
              <a:rPr lang="cs-CZ" sz="5400" dirty="0" smtClean="0"/>
              <a:t>)</a:t>
            </a:r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X</a:t>
            </a:r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Ptám se Jan</a:t>
            </a:r>
            <a:r>
              <a:rPr lang="cs-CZ" sz="5400" u="sng" dirty="0" smtClean="0"/>
              <a:t>y</a:t>
            </a:r>
            <a:r>
              <a:rPr lang="cs-CZ" sz="5400" dirty="0" smtClean="0"/>
              <a:t>.</a:t>
            </a:r>
          </a:p>
          <a:p>
            <a:pPr algn="ctr">
              <a:buNone/>
            </a:pPr>
            <a:r>
              <a:rPr lang="cs-CZ" sz="5400" dirty="0" smtClean="0"/>
              <a:t>(genitive)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Where is a ticket vending machine here?</a:t>
            </a:r>
          </a:p>
          <a:p>
            <a:pPr>
              <a:buNone/>
            </a:pPr>
            <a:r>
              <a:rPr lang="en-US" dirty="0" smtClean="0"/>
              <a:t>Are you looking forward to your family?</a:t>
            </a:r>
          </a:p>
          <a:p>
            <a:pPr>
              <a:buNone/>
            </a:pPr>
            <a:r>
              <a:rPr lang="en-US" dirty="0" smtClean="0"/>
              <a:t>I am waiting for my sister.</a:t>
            </a:r>
          </a:p>
          <a:p>
            <a:pPr>
              <a:buNone/>
            </a:pPr>
            <a:r>
              <a:rPr lang="en-US" dirty="0" smtClean="0"/>
              <a:t>Put it on the wardrobe.</a:t>
            </a:r>
          </a:p>
          <a:p>
            <a:pPr>
              <a:buNone/>
            </a:pPr>
            <a:r>
              <a:rPr lang="en-US" dirty="0" smtClean="0"/>
              <a:t>It is on the carpet. </a:t>
            </a:r>
          </a:p>
          <a:p>
            <a:pPr>
              <a:buNone/>
            </a:pPr>
            <a:r>
              <a:rPr lang="en-US" dirty="0" smtClean="0"/>
              <a:t>I am thinking about my boyfriend. </a:t>
            </a:r>
          </a:p>
          <a:p>
            <a:pPr>
              <a:buNone/>
            </a:pPr>
            <a:r>
              <a:rPr lang="en-US" dirty="0" smtClean="0"/>
              <a:t>I am going to the pub to get some beer. (I am not</a:t>
            </a:r>
          </a:p>
          <a:p>
            <a:pPr>
              <a:buNone/>
            </a:pPr>
            <a:r>
              <a:rPr lang="en-US" dirty="0" smtClean="0"/>
              <a:t>going to drink it there.)</a:t>
            </a:r>
          </a:p>
          <a:p>
            <a:pPr>
              <a:buNone/>
            </a:pPr>
            <a:r>
              <a:rPr lang="en-US" dirty="0" smtClean="0"/>
              <a:t>I am going to the café to have some coffee.</a:t>
            </a:r>
          </a:p>
          <a:p>
            <a:pPr>
              <a:buNone/>
            </a:pPr>
            <a:r>
              <a:rPr lang="en-US" dirty="0" smtClean="0"/>
              <a:t>I will ask Petr.</a:t>
            </a:r>
          </a:p>
          <a:p>
            <a:pPr>
              <a:buNone/>
            </a:pPr>
            <a:r>
              <a:rPr lang="en-US" dirty="0" smtClean="0"/>
              <a:t>I will ask the teacher about Petr.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u="sng" dirty="0" smtClean="0">
                <a:solidFill>
                  <a:srgbClr val="0070C0"/>
                </a:solidFill>
              </a:rPr>
              <a:t>KDE</a:t>
            </a:r>
            <a:r>
              <a:rPr lang="cs-CZ" b="1" dirty="0" smtClean="0">
                <a:solidFill>
                  <a:srgbClr val="0070C0"/>
                </a:solidFill>
              </a:rPr>
              <a:t> JE ŠKOLA?</a:t>
            </a:r>
          </a:p>
          <a:p>
            <a:pPr>
              <a:buNone/>
            </a:pPr>
            <a:r>
              <a:rPr lang="cs-CZ" dirty="0" smtClean="0"/>
              <a:t>Škola je </a:t>
            </a:r>
            <a:r>
              <a:rPr lang="cs-CZ" u="sng" dirty="0" smtClean="0"/>
              <a:t>u</a:t>
            </a:r>
            <a:r>
              <a:rPr lang="cs-CZ" dirty="0" smtClean="0"/>
              <a:t> pošt</a:t>
            </a:r>
            <a:r>
              <a:rPr lang="cs-CZ" u="sng" dirty="0" smtClean="0"/>
              <a:t>y</a:t>
            </a:r>
            <a:r>
              <a:rPr lang="cs-CZ" dirty="0" smtClean="0"/>
              <a:t>. ⇨</a:t>
            </a:r>
            <a:r>
              <a:rPr lang="cs-CZ" dirty="0" smtClean="0">
                <a:solidFill>
                  <a:srgbClr val="FF0000"/>
                </a:solidFill>
              </a:rPr>
              <a:t> U </a:t>
            </a:r>
            <a:r>
              <a:rPr lang="cs-CZ" dirty="0" smtClean="0">
                <a:solidFill>
                  <a:srgbClr val="0070C0"/>
                </a:solidFill>
              </a:rPr>
              <a:t>+ gen. = </a:t>
            </a:r>
            <a:r>
              <a:rPr lang="cs-CZ" dirty="0" err="1" smtClean="0">
                <a:solidFill>
                  <a:srgbClr val="0070C0"/>
                </a:solidFill>
              </a:rPr>
              <a:t>at</a:t>
            </a:r>
            <a:r>
              <a:rPr lang="cs-CZ" dirty="0" smtClean="0">
                <a:solidFill>
                  <a:srgbClr val="0070C0"/>
                </a:solidFill>
              </a:rPr>
              <a:t>, </a:t>
            </a:r>
            <a:r>
              <a:rPr lang="cs-CZ" dirty="0" err="1" smtClean="0">
                <a:solidFill>
                  <a:srgbClr val="0070C0"/>
                </a:solidFill>
              </a:rPr>
              <a:t>near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cs-CZ" dirty="0" smtClean="0"/>
              <a:t>Škola je </a:t>
            </a:r>
            <a:r>
              <a:rPr lang="cs-CZ" u="sng" dirty="0" smtClean="0"/>
              <a:t>vedle</a:t>
            </a:r>
            <a:r>
              <a:rPr lang="cs-CZ" dirty="0" smtClean="0"/>
              <a:t> pošt</a:t>
            </a:r>
            <a:r>
              <a:rPr lang="cs-CZ" u="sng" dirty="0" smtClean="0"/>
              <a:t>y</a:t>
            </a:r>
            <a:r>
              <a:rPr lang="cs-CZ" dirty="0" smtClean="0"/>
              <a:t>. ⇨ </a:t>
            </a:r>
            <a:r>
              <a:rPr lang="cs-CZ" dirty="0" smtClean="0">
                <a:solidFill>
                  <a:srgbClr val="FF0000"/>
                </a:solidFill>
              </a:rPr>
              <a:t>VEDLE</a:t>
            </a:r>
            <a:r>
              <a:rPr lang="cs-CZ" dirty="0" smtClean="0">
                <a:solidFill>
                  <a:srgbClr val="0070C0"/>
                </a:solidFill>
              </a:rPr>
              <a:t> + gen. = </a:t>
            </a:r>
            <a:r>
              <a:rPr lang="cs-CZ" dirty="0" err="1" smtClean="0">
                <a:solidFill>
                  <a:srgbClr val="0070C0"/>
                </a:solidFill>
              </a:rPr>
              <a:t>next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Škola je </a:t>
            </a:r>
            <a:r>
              <a:rPr lang="cs-CZ" u="sng" dirty="0" smtClean="0"/>
              <a:t>blízko</a:t>
            </a:r>
            <a:r>
              <a:rPr lang="cs-CZ" dirty="0" smtClean="0"/>
              <a:t> pošt</a:t>
            </a:r>
            <a:r>
              <a:rPr lang="cs-CZ" u="sng" dirty="0" smtClean="0"/>
              <a:t>y</a:t>
            </a:r>
            <a:r>
              <a:rPr lang="cs-CZ" dirty="0" smtClean="0"/>
              <a:t>. ⇨ </a:t>
            </a:r>
            <a:r>
              <a:rPr lang="cs-CZ" dirty="0" smtClean="0">
                <a:solidFill>
                  <a:srgbClr val="FF0000"/>
                </a:solidFill>
              </a:rPr>
              <a:t>BLÍZKO</a:t>
            </a:r>
            <a:r>
              <a:rPr lang="cs-CZ" dirty="0" smtClean="0">
                <a:solidFill>
                  <a:srgbClr val="0070C0"/>
                </a:solidFill>
              </a:rPr>
              <a:t> + gen. = </a:t>
            </a:r>
            <a:r>
              <a:rPr lang="cs-CZ" dirty="0" err="1" smtClean="0">
                <a:solidFill>
                  <a:srgbClr val="0070C0"/>
                </a:solidFill>
              </a:rPr>
              <a:t>near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dirty="0" smtClean="0"/>
          </a:p>
          <a:p>
            <a:pPr>
              <a:buNone/>
            </a:pPr>
            <a:endParaRPr lang="cs-CZ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b="1" u="sng" dirty="0" smtClean="0">
                <a:solidFill>
                  <a:srgbClr val="0070C0"/>
                </a:solidFill>
              </a:rPr>
              <a:t>KDE</a:t>
            </a:r>
            <a:r>
              <a:rPr lang="cs-CZ" b="1" dirty="0" smtClean="0">
                <a:solidFill>
                  <a:srgbClr val="0070C0"/>
                </a:solidFill>
              </a:rPr>
              <a:t> JE PETR?</a:t>
            </a:r>
          </a:p>
          <a:p>
            <a:pPr>
              <a:buNone/>
            </a:pPr>
            <a:r>
              <a:rPr lang="cs-CZ" dirty="0" smtClean="0"/>
              <a:t>Petr je </a:t>
            </a:r>
            <a:r>
              <a:rPr lang="cs-CZ" u="sng" dirty="0" smtClean="0"/>
              <a:t>u</a:t>
            </a:r>
            <a:r>
              <a:rPr lang="cs-CZ" dirty="0" smtClean="0"/>
              <a:t> Alen</a:t>
            </a:r>
            <a:r>
              <a:rPr lang="cs-CZ" u="sng" dirty="0" smtClean="0"/>
              <a:t>y</a:t>
            </a:r>
            <a:r>
              <a:rPr lang="cs-CZ" dirty="0" smtClean="0"/>
              <a:t>. ⇨ 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>
                <a:solidFill>
                  <a:srgbClr val="0070C0"/>
                </a:solidFill>
              </a:rPr>
              <a:t> + gen. = </a:t>
            </a:r>
            <a:r>
              <a:rPr lang="cs-CZ" dirty="0" err="1" smtClean="0">
                <a:solidFill>
                  <a:srgbClr val="0070C0"/>
                </a:solidFill>
              </a:rPr>
              <a:t>at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b="1" u="sng" dirty="0" smtClean="0">
                <a:solidFill>
                  <a:srgbClr val="0070C0"/>
                </a:solidFill>
              </a:rPr>
              <a:t>KUDY</a:t>
            </a:r>
            <a:r>
              <a:rPr lang="cs-CZ" b="1" dirty="0" smtClean="0">
                <a:solidFill>
                  <a:srgbClr val="0070C0"/>
                </a:solidFill>
              </a:rPr>
              <a:t> PŮJDETE?</a:t>
            </a:r>
          </a:p>
          <a:p>
            <a:pPr>
              <a:buNone/>
            </a:pPr>
            <a:r>
              <a:rPr lang="cs-CZ" u="sng" dirty="0" smtClean="0"/>
              <a:t>Kolem</a:t>
            </a:r>
            <a:r>
              <a:rPr lang="cs-CZ" dirty="0" smtClean="0"/>
              <a:t> škol</a:t>
            </a:r>
            <a:r>
              <a:rPr lang="cs-CZ" u="sng" dirty="0" smtClean="0"/>
              <a:t>y</a:t>
            </a:r>
            <a:r>
              <a:rPr lang="cs-CZ" dirty="0" smtClean="0"/>
              <a:t>. ⇨ </a:t>
            </a:r>
            <a:r>
              <a:rPr lang="cs-CZ" dirty="0" smtClean="0">
                <a:solidFill>
                  <a:srgbClr val="FF0000"/>
                </a:solidFill>
              </a:rPr>
              <a:t>KOLEM</a:t>
            </a:r>
            <a:r>
              <a:rPr lang="cs-CZ" dirty="0" smtClean="0">
                <a:solidFill>
                  <a:srgbClr val="0070C0"/>
                </a:solidFill>
              </a:rPr>
              <a:t> + gen. = past, </a:t>
            </a:r>
            <a:r>
              <a:rPr lang="cs-CZ" dirty="0" err="1" smtClean="0">
                <a:solidFill>
                  <a:srgbClr val="0070C0"/>
                </a:solidFill>
              </a:rPr>
              <a:t>around</a:t>
            </a:r>
            <a:endParaRPr lang="cs-CZ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 with genitive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91998"/>
              </p:ext>
            </p:extLst>
          </p:nvPr>
        </p:nvGraphicFramePr>
        <p:xfrm>
          <a:off x="395536" y="206084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Position</a:t>
                      </a:r>
                      <a:r>
                        <a:rPr lang="cs-CZ" baseline="0" dirty="0" smtClean="0"/>
                        <a:t> (Kde jsi?)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Direction</a:t>
                      </a:r>
                      <a:r>
                        <a:rPr lang="cs-CZ" dirty="0" smtClean="0"/>
                        <a:t> (Kam</a:t>
                      </a:r>
                      <a:r>
                        <a:rPr lang="cs-CZ" baseline="0" dirty="0" smtClean="0"/>
                        <a:t> půjdeš)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cs-CZ" dirty="0" smtClean="0"/>
                        <a:t>zadu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cs-CZ" dirty="0" smtClean="0"/>
                        <a:t>zadu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Ve</a:t>
                      </a:r>
                      <a:r>
                        <a:rPr lang="cs-CZ" dirty="0" smtClean="0"/>
                        <a:t>předu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cs-CZ" dirty="0" smtClean="0"/>
                        <a:t>předu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Naho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ře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Naho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ru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ů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cs-CZ" dirty="0" smtClean="0"/>
                        <a:t>prostřed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cs-CZ" dirty="0" smtClean="0"/>
                        <a:t>prostřed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cs-CZ" dirty="0" smtClean="0"/>
                        <a:t>lev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cs-CZ" dirty="0" smtClean="0"/>
                        <a:t>lev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cs-CZ" dirty="0" smtClean="0"/>
                        <a:t>prav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cs-CZ" dirty="0" smtClean="0"/>
                        <a:t>prav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cs-CZ" dirty="0" err="1" smtClean="0"/>
              <a:t>Adverbs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dirty="0" smtClean="0"/>
              <a:t>Kde sedí Dana?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984776" cy="561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Kam si půjdeš sednout?</a:t>
            </a:r>
            <a:endParaRPr lang="cs-CZ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52736"/>
            <a:ext cx="6753665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Jak se dostanu…</a:t>
            </a:r>
          </a:p>
          <a:p>
            <a:pPr marL="624078" indent="-514350">
              <a:buNone/>
            </a:pPr>
            <a:r>
              <a:rPr lang="cs-CZ" sz="3200" dirty="0" smtClean="0"/>
              <a:t>…</a:t>
            </a:r>
            <a:r>
              <a:rPr lang="cs-CZ" sz="3200" u="sng" dirty="0" smtClean="0"/>
              <a:t>z</a:t>
            </a:r>
            <a:r>
              <a:rPr lang="cs-CZ" sz="3200" dirty="0" smtClean="0"/>
              <a:t> Kampusu </a:t>
            </a:r>
            <a:r>
              <a:rPr lang="cs-CZ" sz="3200" u="sng" dirty="0" smtClean="0"/>
              <a:t>na</a:t>
            </a:r>
            <a:r>
              <a:rPr lang="cs-CZ" sz="3200" dirty="0" smtClean="0"/>
              <a:t> Mendlovo náměstí?</a:t>
            </a:r>
          </a:p>
          <a:p>
            <a:pPr marL="624078" indent="-514350">
              <a:buAutoNum type="arabicParenR"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...</a:t>
            </a:r>
            <a:r>
              <a:rPr lang="cs-CZ" sz="3200" u="sng" dirty="0" smtClean="0"/>
              <a:t>z</a:t>
            </a:r>
            <a:r>
              <a:rPr lang="cs-CZ" sz="3200" dirty="0" smtClean="0"/>
              <a:t> Mendlova náměstí </a:t>
            </a:r>
            <a:r>
              <a:rPr lang="cs-CZ" sz="3200" u="sng" dirty="0" smtClean="0"/>
              <a:t>na</a:t>
            </a:r>
            <a:r>
              <a:rPr lang="cs-CZ" sz="3200" dirty="0" smtClean="0"/>
              <a:t> Českou?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…</a:t>
            </a:r>
            <a:r>
              <a:rPr lang="cs-CZ" sz="3200" u="sng" dirty="0" smtClean="0"/>
              <a:t>z</a:t>
            </a:r>
            <a:r>
              <a:rPr lang="cs-CZ" sz="3200" dirty="0" smtClean="0"/>
              <a:t> Kampusu </a:t>
            </a:r>
            <a:r>
              <a:rPr lang="cs-CZ" sz="3200" u="sng" dirty="0" smtClean="0"/>
              <a:t>na</a:t>
            </a:r>
            <a:r>
              <a:rPr lang="cs-CZ" sz="3200" dirty="0" smtClean="0"/>
              <a:t> vlakové nádraží?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cs-CZ" dirty="0" smtClean="0"/>
              <a:t>Jak se dostanu z… na/do…?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23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Jak cestujete…</a:t>
            </a:r>
          </a:p>
          <a:p>
            <a:pPr marL="624078" indent="-514350">
              <a:buNone/>
            </a:pPr>
            <a:r>
              <a:rPr lang="cs-CZ" sz="3200" dirty="0" smtClean="0"/>
              <a:t>…</a:t>
            </a:r>
            <a:r>
              <a:rPr lang="cs-CZ" sz="2800" dirty="0" smtClean="0"/>
              <a:t>z České republiky do </a:t>
            </a:r>
            <a:r>
              <a:rPr lang="cs-CZ" sz="2800" dirty="0" err="1" smtClean="0"/>
              <a:t>Portugalska</a:t>
            </a:r>
            <a:r>
              <a:rPr lang="cs-CZ" sz="2800" dirty="0" smtClean="0"/>
              <a:t>/</a:t>
            </a:r>
            <a:r>
              <a:rPr lang="cs-CZ" sz="2800" dirty="0" err="1" smtClean="0"/>
              <a:t>Anglie</a:t>
            </a:r>
            <a:r>
              <a:rPr lang="cs-CZ" sz="2800" dirty="0" smtClean="0"/>
              <a:t>/</a:t>
            </a:r>
            <a:r>
              <a:rPr lang="cs-CZ" sz="2800" dirty="0" err="1" smtClean="0"/>
              <a:t>Skotska</a:t>
            </a:r>
            <a:r>
              <a:rPr lang="cs-CZ" sz="2800" dirty="0" smtClean="0"/>
              <a:t>/</a:t>
            </a:r>
            <a:r>
              <a:rPr lang="cs-CZ" sz="2800" dirty="0" err="1" smtClean="0"/>
              <a:t>Řecka</a:t>
            </a:r>
            <a:r>
              <a:rPr lang="cs-CZ" sz="2800" dirty="0" smtClean="0"/>
              <a:t>/Izraele?</a:t>
            </a:r>
          </a:p>
          <a:p>
            <a:pPr marL="624078" indent="-514350">
              <a:buNone/>
            </a:pPr>
            <a:endParaRPr lang="cs-CZ" sz="2800" dirty="0" smtClean="0"/>
          </a:p>
          <a:p>
            <a:pPr marL="624078" indent="-514350">
              <a:buNone/>
            </a:pPr>
            <a:r>
              <a:rPr lang="cs-CZ" sz="2800" dirty="0" smtClean="0"/>
              <a:t>…z </a:t>
            </a:r>
            <a:r>
              <a:rPr lang="cs-CZ" sz="2800" dirty="0" err="1" smtClean="0"/>
              <a:t>Portugalska</a:t>
            </a:r>
            <a:r>
              <a:rPr lang="cs-CZ" sz="2800" dirty="0" smtClean="0"/>
              <a:t>/</a:t>
            </a:r>
            <a:r>
              <a:rPr lang="cs-CZ" sz="2800" dirty="0" err="1" smtClean="0"/>
              <a:t>Anglie</a:t>
            </a:r>
            <a:r>
              <a:rPr lang="cs-CZ" sz="2800" dirty="0" smtClean="0"/>
              <a:t>/</a:t>
            </a:r>
            <a:r>
              <a:rPr lang="cs-CZ" sz="2800" dirty="0" err="1" smtClean="0"/>
              <a:t>Skotska</a:t>
            </a:r>
            <a:r>
              <a:rPr lang="cs-CZ" sz="2800" dirty="0" smtClean="0"/>
              <a:t>/</a:t>
            </a:r>
            <a:r>
              <a:rPr lang="cs-CZ" sz="2800" dirty="0" err="1" smtClean="0"/>
              <a:t>Řecka</a:t>
            </a:r>
            <a:r>
              <a:rPr lang="cs-CZ" sz="2800" dirty="0" smtClean="0"/>
              <a:t>/Izraele do České republiky?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cs-CZ" dirty="0" smtClean="0"/>
              <a:t>Jak cestujete z… do…?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738531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1) Znát + a </a:t>
            </a:r>
            <a:r>
              <a:rPr lang="cs-CZ" sz="2000" dirty="0" err="1" smtClean="0">
                <a:solidFill>
                  <a:srgbClr val="0070C0"/>
                </a:solidFill>
              </a:rPr>
              <a:t>noun</a:t>
            </a:r>
            <a:r>
              <a:rPr lang="cs-CZ" sz="2000" dirty="0" smtClean="0">
                <a:solidFill>
                  <a:srgbClr val="0070C0"/>
                </a:solidFill>
              </a:rPr>
              <a:t>/a </a:t>
            </a:r>
            <a:r>
              <a:rPr lang="cs-CZ" sz="2000" dirty="0" err="1" smtClean="0">
                <a:solidFill>
                  <a:srgbClr val="0070C0"/>
                </a:solidFill>
              </a:rPr>
              <a:t>pronoun</a:t>
            </a:r>
            <a:r>
              <a:rPr lang="cs-CZ" sz="2000" dirty="0" smtClean="0">
                <a:solidFill>
                  <a:srgbClr val="0070C0"/>
                </a:solidFill>
              </a:rPr>
              <a:t> in </a:t>
            </a:r>
            <a:r>
              <a:rPr lang="cs-CZ" sz="2000" dirty="0" err="1" smtClean="0">
                <a:solidFill>
                  <a:srgbClr val="0070C0"/>
                </a:solidFill>
              </a:rPr>
              <a:t>accusative</a:t>
            </a:r>
            <a:r>
              <a:rPr lang="cs-CZ" sz="2000" dirty="0" smtClean="0">
                <a:solidFill>
                  <a:srgbClr val="0070C0"/>
                </a:solidFill>
              </a:rPr>
              <a:t> (to </a:t>
            </a:r>
            <a:r>
              <a:rPr lang="cs-CZ" sz="2000" dirty="0" err="1" smtClean="0">
                <a:solidFill>
                  <a:srgbClr val="0070C0"/>
                </a:solidFill>
              </a:rPr>
              <a:t>know</a:t>
            </a:r>
            <a:r>
              <a:rPr lang="cs-CZ" sz="2000" dirty="0" smtClean="0">
                <a:solidFill>
                  <a:srgbClr val="0070C0"/>
                </a:solidFill>
              </a:rPr>
              <a:t> sb./st.):</a:t>
            </a:r>
          </a:p>
          <a:p>
            <a:pPr marL="624078" indent="-514350">
              <a:buNone/>
            </a:pPr>
            <a:r>
              <a:rPr lang="cs-CZ" sz="2000" dirty="0" smtClean="0"/>
              <a:t>Znám </a:t>
            </a:r>
            <a:r>
              <a:rPr lang="cs-CZ" sz="2000" u="sng" dirty="0" smtClean="0"/>
              <a:t>Janu</a:t>
            </a:r>
            <a:r>
              <a:rPr lang="cs-CZ" sz="2000" dirty="0" smtClean="0"/>
              <a:t> dobře. </a:t>
            </a:r>
          </a:p>
          <a:p>
            <a:pPr marL="624078" indent="-514350">
              <a:buNone/>
            </a:pPr>
            <a:r>
              <a:rPr lang="cs-CZ" sz="2000" dirty="0" smtClean="0"/>
              <a:t>Znám </a:t>
            </a:r>
            <a:r>
              <a:rPr lang="cs-CZ" sz="2000" u="sng" dirty="0" smtClean="0"/>
              <a:t>ji</a:t>
            </a:r>
            <a:r>
              <a:rPr lang="cs-CZ" sz="2000" dirty="0" smtClean="0"/>
              <a:t> dobře.</a:t>
            </a:r>
          </a:p>
          <a:p>
            <a:pPr marL="624078" indent="-514350">
              <a:buNone/>
            </a:pPr>
            <a:endParaRPr lang="cs-CZ" sz="2000" dirty="0" smtClean="0"/>
          </a:p>
          <a:p>
            <a:pPr marL="624078" indent="-51435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2) Vědět + a </a:t>
            </a:r>
            <a:r>
              <a:rPr lang="cs-CZ" sz="2000" dirty="0" err="1" smtClean="0">
                <a:solidFill>
                  <a:srgbClr val="0070C0"/>
                </a:solidFill>
              </a:rPr>
              <a:t>clause</a:t>
            </a:r>
            <a:r>
              <a:rPr lang="cs-CZ" sz="2000" dirty="0" smtClean="0">
                <a:solidFill>
                  <a:srgbClr val="0070C0"/>
                </a:solidFill>
              </a:rPr>
              <a:t>/a </a:t>
            </a:r>
            <a:r>
              <a:rPr lang="cs-CZ" sz="2000" dirty="0" err="1" smtClean="0">
                <a:solidFill>
                  <a:srgbClr val="0070C0"/>
                </a:solidFill>
              </a:rPr>
              <a:t>pronoun</a:t>
            </a:r>
            <a:r>
              <a:rPr lang="cs-CZ" sz="2000" dirty="0" smtClean="0">
                <a:solidFill>
                  <a:srgbClr val="0070C0"/>
                </a:solidFill>
              </a:rPr>
              <a:t> „to“ (to </a:t>
            </a:r>
            <a:r>
              <a:rPr lang="en-US" sz="2000" dirty="0" smtClean="0">
                <a:solidFill>
                  <a:srgbClr val="0070C0"/>
                </a:solidFill>
              </a:rPr>
              <a:t>know that/whether/where/what/it)</a:t>
            </a:r>
          </a:p>
          <a:p>
            <a:pPr marL="624078" indent="-514350">
              <a:buNone/>
            </a:pPr>
            <a:r>
              <a:rPr lang="cs-CZ" sz="2000" dirty="0" smtClean="0"/>
              <a:t>Vím, </a:t>
            </a:r>
            <a:r>
              <a:rPr lang="cs-CZ" sz="2000" b="1" u="sng" dirty="0" smtClean="0"/>
              <a:t>že</a:t>
            </a:r>
            <a:r>
              <a:rPr lang="cs-CZ" sz="2000" u="sng" dirty="0" smtClean="0"/>
              <a:t> jdu pozdě</a:t>
            </a:r>
            <a:r>
              <a:rPr lang="cs-CZ" sz="2000" dirty="0" smtClean="0"/>
              <a:t>.</a:t>
            </a:r>
          </a:p>
          <a:p>
            <a:pPr marL="624078" indent="-514350">
              <a:buNone/>
            </a:pPr>
            <a:r>
              <a:rPr lang="cs-CZ" sz="2000" dirty="0" smtClean="0"/>
              <a:t>Nevím, </a:t>
            </a:r>
            <a:r>
              <a:rPr lang="cs-CZ" sz="2000" b="1" u="sng" dirty="0" smtClean="0"/>
              <a:t>jestli</a:t>
            </a:r>
            <a:r>
              <a:rPr lang="cs-CZ" sz="2000" u="sng" dirty="0" smtClean="0"/>
              <a:t> přijdu</a:t>
            </a:r>
            <a:r>
              <a:rPr lang="cs-CZ" sz="2000" dirty="0" smtClean="0"/>
              <a:t>.</a:t>
            </a:r>
          </a:p>
          <a:p>
            <a:pPr marL="624078" indent="-514350">
              <a:buNone/>
            </a:pPr>
            <a:r>
              <a:rPr lang="cs-CZ" sz="2000" dirty="0" smtClean="0"/>
              <a:t>Víš, </a:t>
            </a:r>
            <a:r>
              <a:rPr lang="cs-CZ" sz="2000" b="1" u="sng" dirty="0" smtClean="0"/>
              <a:t>kde</a:t>
            </a:r>
            <a:r>
              <a:rPr lang="cs-CZ" sz="2000" u="sng" dirty="0" smtClean="0"/>
              <a:t> je Petr</a:t>
            </a:r>
            <a:r>
              <a:rPr lang="cs-CZ" sz="2000" dirty="0" smtClean="0"/>
              <a:t>?</a:t>
            </a:r>
          </a:p>
          <a:p>
            <a:pPr marL="624078" indent="-514350">
              <a:buNone/>
            </a:pPr>
            <a:r>
              <a:rPr lang="cs-CZ" sz="2000" dirty="0" smtClean="0"/>
              <a:t>Víš, </a:t>
            </a:r>
            <a:r>
              <a:rPr lang="cs-CZ" sz="2000" b="1" u="sng" dirty="0" smtClean="0"/>
              <a:t>co</a:t>
            </a:r>
            <a:r>
              <a:rPr lang="cs-CZ" sz="2000" u="sng" dirty="0" smtClean="0"/>
              <a:t> to je</a:t>
            </a:r>
            <a:r>
              <a:rPr lang="cs-CZ" sz="2000" dirty="0" smtClean="0"/>
              <a:t>?</a:t>
            </a:r>
          </a:p>
          <a:p>
            <a:pPr marL="624078" indent="-514350">
              <a:buNone/>
            </a:pPr>
            <a:r>
              <a:rPr lang="cs-CZ" sz="2000" dirty="0" smtClean="0"/>
              <a:t>Vím </a:t>
            </a:r>
            <a:r>
              <a:rPr lang="cs-CZ" sz="2000" u="sng" dirty="0" smtClean="0"/>
              <a:t>to</a:t>
            </a:r>
            <a:r>
              <a:rPr lang="cs-CZ" sz="2000" dirty="0" smtClean="0"/>
              <a:t>. </a:t>
            </a:r>
          </a:p>
          <a:p>
            <a:pPr marL="624078" indent="-51435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3) Umět + infinitiv (</a:t>
            </a:r>
            <a:r>
              <a:rPr lang="cs-CZ" sz="2000" dirty="0" err="1" smtClean="0">
                <a:solidFill>
                  <a:srgbClr val="0070C0"/>
                </a:solidFill>
              </a:rPr>
              <a:t>skills</a:t>
            </a:r>
            <a:r>
              <a:rPr lang="cs-CZ" sz="2000" dirty="0" smtClean="0">
                <a:solidFill>
                  <a:srgbClr val="0070C0"/>
                </a:solidFill>
              </a:rPr>
              <a:t>, </a:t>
            </a:r>
            <a:r>
              <a:rPr lang="cs-CZ" sz="2000" dirty="0" err="1" smtClean="0">
                <a:solidFill>
                  <a:srgbClr val="0070C0"/>
                </a:solidFill>
              </a:rPr>
              <a:t>abilities</a:t>
            </a:r>
            <a:r>
              <a:rPr lang="cs-CZ" sz="2000" dirty="0" smtClean="0">
                <a:solidFill>
                  <a:srgbClr val="0070C0"/>
                </a:solidFill>
              </a:rPr>
              <a:t>)</a:t>
            </a:r>
          </a:p>
          <a:p>
            <a:pPr marL="624078" indent="-51435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		   + </a:t>
            </a:r>
            <a:r>
              <a:rPr lang="cs-CZ" sz="2000" dirty="0" err="1" smtClean="0">
                <a:solidFill>
                  <a:srgbClr val="0070C0"/>
                </a:solidFill>
              </a:rPr>
              <a:t>adverb</a:t>
            </a:r>
            <a:r>
              <a:rPr lang="cs-CZ" sz="2000" dirty="0" smtClean="0">
                <a:solidFill>
                  <a:srgbClr val="0070C0"/>
                </a:solidFill>
              </a:rPr>
              <a:t> (</a:t>
            </a:r>
            <a:r>
              <a:rPr lang="cs-CZ" sz="2000" dirty="0" err="1" smtClean="0">
                <a:solidFill>
                  <a:srgbClr val="0070C0"/>
                </a:solidFill>
              </a:rPr>
              <a:t>languages</a:t>
            </a:r>
            <a:r>
              <a:rPr lang="cs-CZ" sz="2000" dirty="0" smtClean="0">
                <a:solidFill>
                  <a:srgbClr val="0070C0"/>
                </a:solidFill>
              </a:rPr>
              <a:t>)</a:t>
            </a:r>
          </a:p>
          <a:p>
            <a:pPr marL="624078" indent="-514350">
              <a:buNone/>
            </a:pPr>
            <a:r>
              <a:rPr lang="cs-CZ" sz="2000" dirty="0" smtClean="0"/>
              <a:t>Umím </a:t>
            </a:r>
            <a:r>
              <a:rPr lang="cs-CZ" sz="2000" u="sng" dirty="0" smtClean="0"/>
              <a:t>hrát</a:t>
            </a:r>
            <a:r>
              <a:rPr lang="cs-CZ" sz="2000" dirty="0" smtClean="0"/>
              <a:t> tenis.</a:t>
            </a:r>
          </a:p>
          <a:p>
            <a:pPr marL="624078" indent="-514350">
              <a:buNone/>
            </a:pPr>
            <a:r>
              <a:rPr lang="cs-CZ" sz="2000" dirty="0" smtClean="0"/>
              <a:t>Umím </a:t>
            </a:r>
            <a:r>
              <a:rPr lang="cs-CZ" sz="2000" u="sng" dirty="0" smtClean="0"/>
              <a:t>anglicky</a:t>
            </a:r>
            <a:r>
              <a:rPr lang="cs-CZ" sz="2000" dirty="0" smtClean="0"/>
              <a:t>.</a:t>
            </a:r>
          </a:p>
          <a:p>
            <a:pPr marL="624078" indent="-514350">
              <a:buNone/>
            </a:pPr>
            <a:endParaRPr lang="cs-CZ" sz="2000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Znát, vědět, umět ("to </a:t>
            </a:r>
            <a:r>
              <a:rPr lang="cs-CZ" sz="3600" dirty="0" err="1" smtClean="0"/>
              <a:t>know</a:t>
            </a:r>
            <a:r>
              <a:rPr lang="cs-CZ" sz="3600" dirty="0" smtClean="0"/>
              <a:t>")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>
              <a:buNone/>
            </a:pPr>
            <a:r>
              <a:rPr lang="cs-CZ" sz="4400" dirty="0" smtClean="0">
                <a:solidFill>
                  <a:srgbClr val="0070C0"/>
                </a:solidFill>
              </a:rPr>
              <a:t>VĚDĚT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sz="2400" dirty="0" smtClean="0"/>
              <a:t>(</a:t>
            </a:r>
            <a:r>
              <a:rPr lang="cs-CZ" sz="2400" dirty="0" err="1" smtClean="0"/>
              <a:t>like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mluvit</a:t>
            </a:r>
            <a:r>
              <a:rPr lang="cs-CZ" sz="2400" dirty="0" smtClean="0"/>
              <a:t>, </a:t>
            </a:r>
            <a:r>
              <a:rPr lang="cs-CZ" sz="2400" dirty="0" err="1" smtClean="0"/>
              <a:t>but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vědí/ví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3rd person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pl</a:t>
            </a:r>
            <a:r>
              <a:rPr lang="cs-CZ" sz="2400" dirty="0" smtClean="0"/>
              <a:t>.)</a:t>
            </a:r>
          </a:p>
          <a:p>
            <a:pPr>
              <a:buNone/>
            </a:pPr>
            <a:endParaRPr lang="cs-CZ" sz="3200" dirty="0" smtClean="0"/>
          </a:p>
          <a:p>
            <a:pPr marL="624078" indent="-514350">
              <a:buNone/>
            </a:pPr>
            <a:r>
              <a:rPr lang="cs-CZ" sz="3200" dirty="0" err="1" smtClean="0"/>
              <a:t>Sg</a:t>
            </a:r>
            <a:r>
              <a:rPr lang="cs-CZ" sz="3200" dirty="0" smtClean="0"/>
              <a:t>.					</a:t>
            </a:r>
            <a:r>
              <a:rPr lang="cs-CZ" sz="3200" dirty="0" err="1" smtClean="0"/>
              <a:t>Pl</a:t>
            </a:r>
            <a:r>
              <a:rPr lang="cs-CZ" sz="3200" dirty="0" smtClean="0"/>
              <a:t>.</a:t>
            </a:r>
          </a:p>
          <a:p>
            <a:pPr marL="624078" indent="-514350">
              <a:buNone/>
            </a:pPr>
            <a:r>
              <a:rPr lang="cs-CZ" sz="3200" dirty="0" smtClean="0"/>
              <a:t>1. Vím				1. Víme</a:t>
            </a:r>
          </a:p>
          <a:p>
            <a:pPr marL="624078" indent="-514350">
              <a:buNone/>
            </a:pPr>
            <a:r>
              <a:rPr lang="cs-CZ" sz="3200" dirty="0" smtClean="0"/>
              <a:t>2. Víš				2. Víte</a:t>
            </a:r>
          </a:p>
          <a:p>
            <a:pPr marL="624078" indent="-514350">
              <a:buNone/>
            </a:pPr>
            <a:r>
              <a:rPr lang="cs-CZ" sz="3200" dirty="0" smtClean="0"/>
              <a:t>3. Ví				3. Vědí/ví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100</a:t>
            </a:r>
            <a:r>
              <a:rPr lang="cs-CZ" sz="3200" dirty="0" smtClean="0"/>
              <a:t> ⇨ sto (</a:t>
            </a:r>
            <a:r>
              <a:rPr lang="cs-CZ" sz="3200" dirty="0" err="1" smtClean="0"/>
              <a:t>nom</a:t>
            </a:r>
            <a:r>
              <a:rPr lang="cs-CZ" sz="3200" dirty="0" smtClean="0"/>
              <a:t>. </a:t>
            </a:r>
            <a:r>
              <a:rPr lang="cs-CZ" sz="3200" dirty="0" err="1" smtClean="0"/>
              <a:t>sg</a:t>
            </a:r>
            <a:r>
              <a:rPr lang="cs-CZ" sz="3200" dirty="0" smtClean="0"/>
              <a:t>.; </a:t>
            </a:r>
            <a:r>
              <a:rPr lang="cs-CZ" sz="3200" dirty="0" err="1" smtClean="0"/>
              <a:t>neutral</a:t>
            </a:r>
            <a:r>
              <a:rPr lang="cs-CZ" sz="3200" dirty="0" smtClean="0"/>
              <a:t>)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200</a:t>
            </a:r>
            <a:r>
              <a:rPr lang="cs-CZ" sz="3200" dirty="0" smtClean="0"/>
              <a:t> ⇨ dv</a:t>
            </a:r>
            <a:r>
              <a:rPr lang="cs-CZ" sz="3200" u="sng" dirty="0" smtClean="0"/>
              <a:t>ě</a:t>
            </a:r>
            <a:r>
              <a:rPr lang="cs-CZ" sz="3200" dirty="0" smtClean="0"/>
              <a:t> st</a:t>
            </a:r>
            <a:r>
              <a:rPr lang="cs-CZ" sz="3200" u="sng" dirty="0" smtClean="0"/>
              <a:t>ě</a:t>
            </a:r>
            <a:r>
              <a:rPr lang="cs-CZ" sz="3200" dirty="0" smtClean="0"/>
              <a:t> (</a:t>
            </a:r>
            <a:r>
              <a:rPr lang="cs-CZ" sz="3200" dirty="0" err="1" smtClean="0"/>
              <a:t>dual</a:t>
            </a:r>
            <a:r>
              <a:rPr lang="cs-CZ" sz="3200" dirty="0" smtClean="0"/>
              <a:t>)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300, 400 </a:t>
            </a:r>
            <a:r>
              <a:rPr lang="cs-CZ" sz="3200" dirty="0" smtClean="0"/>
              <a:t>⇨ tři, čtyři st</a:t>
            </a:r>
            <a:r>
              <a:rPr lang="cs-CZ" sz="3200" u="sng" dirty="0" smtClean="0"/>
              <a:t>a</a:t>
            </a:r>
            <a:r>
              <a:rPr lang="cs-CZ" sz="3200" dirty="0" smtClean="0"/>
              <a:t> (</a:t>
            </a:r>
            <a:r>
              <a:rPr lang="cs-CZ" sz="3200" dirty="0" err="1" smtClean="0"/>
              <a:t>nom</a:t>
            </a:r>
            <a:r>
              <a:rPr lang="cs-CZ" sz="3200" dirty="0" smtClean="0"/>
              <a:t>. </a:t>
            </a:r>
            <a:r>
              <a:rPr lang="cs-CZ" sz="3200" dirty="0" err="1" smtClean="0"/>
              <a:t>pl</a:t>
            </a:r>
            <a:r>
              <a:rPr lang="cs-CZ" sz="3200" dirty="0" smtClean="0"/>
              <a:t>.) 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500 – 900 </a:t>
            </a:r>
            <a:r>
              <a:rPr lang="cs-CZ" sz="3200" dirty="0" smtClean="0"/>
              <a:t>⇨ pět, šest,… </a:t>
            </a:r>
            <a:r>
              <a:rPr lang="cs-CZ" sz="3200" u="sng" dirty="0" smtClean="0"/>
              <a:t>set</a:t>
            </a:r>
            <a:r>
              <a:rPr lang="cs-CZ" sz="3200" dirty="0" smtClean="0"/>
              <a:t> (gen. </a:t>
            </a:r>
            <a:r>
              <a:rPr lang="cs-CZ" sz="3200" dirty="0" err="1" smtClean="0"/>
              <a:t>pl</a:t>
            </a:r>
            <a:r>
              <a:rPr lang="cs-CZ" sz="3200" dirty="0" smtClean="0"/>
              <a:t>.)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Hundreds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Indefinite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Negative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ně</a:t>
                      </a:r>
                      <a:r>
                        <a:rPr lang="cs-CZ" u="none" dirty="0" smtClean="0"/>
                        <a:t>kdo</a:t>
                      </a:r>
                      <a:endParaRPr lang="cs-CZ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ni</a:t>
                      </a:r>
                      <a:r>
                        <a:rPr lang="cs-CZ" dirty="0" smtClean="0"/>
                        <a:t>kdo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ně</a:t>
                      </a:r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nic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ně</a:t>
                      </a:r>
                      <a:r>
                        <a:rPr lang="cs-CZ" dirty="0" smtClean="0"/>
                        <a:t>kde (</a:t>
                      </a:r>
                      <a:r>
                        <a:rPr lang="cs-CZ" dirty="0" err="1" smtClean="0"/>
                        <a:t>position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ni</a:t>
                      </a:r>
                      <a:r>
                        <a:rPr lang="cs-CZ" dirty="0" smtClean="0"/>
                        <a:t>kde (</a:t>
                      </a:r>
                      <a:r>
                        <a:rPr lang="cs-CZ" dirty="0" err="1" smtClean="0"/>
                        <a:t>position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ně</a:t>
                      </a:r>
                      <a:r>
                        <a:rPr lang="cs-CZ" dirty="0" smtClean="0"/>
                        <a:t>kam (</a:t>
                      </a:r>
                      <a:r>
                        <a:rPr lang="cs-CZ" dirty="0" err="1" smtClean="0"/>
                        <a:t>direction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ni</a:t>
                      </a:r>
                      <a:r>
                        <a:rPr lang="cs-CZ" dirty="0" smtClean="0"/>
                        <a:t>kam (</a:t>
                      </a:r>
                      <a:r>
                        <a:rPr lang="cs-CZ" dirty="0" err="1" smtClean="0"/>
                        <a:t>direction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někdy</a:t>
                      </a:r>
                      <a:endParaRPr lang="cs-CZ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ni</a:t>
                      </a:r>
                      <a:r>
                        <a:rPr lang="cs-CZ" u="none" dirty="0" smtClean="0"/>
                        <a:t>kdy</a:t>
                      </a:r>
                      <a:endParaRPr lang="cs-CZ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ně</a:t>
                      </a:r>
                      <a:r>
                        <a:rPr lang="cs-CZ" dirty="0" smtClean="0"/>
                        <a:t>jak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ni</a:t>
                      </a:r>
                      <a:r>
                        <a:rPr lang="cs-CZ" dirty="0" smtClean="0"/>
                        <a:t>jak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ně</a:t>
                      </a:r>
                      <a:r>
                        <a:rPr lang="cs-CZ" dirty="0" smtClean="0"/>
                        <a:t>jaký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žádný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sng" dirty="0" smtClean="0"/>
                        <a:t>ně</a:t>
                      </a:r>
                      <a:r>
                        <a:rPr lang="cs-CZ" dirty="0" smtClean="0"/>
                        <a:t>který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žádný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</a:t>
                      </a:r>
                      <a:r>
                        <a:rPr lang="cs-CZ" u="sng" dirty="0" smtClean="0"/>
                        <a:t>ně</a:t>
                      </a:r>
                      <a:r>
                        <a:rPr lang="cs-CZ" dirty="0" smtClean="0"/>
                        <a:t>kud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</a:t>
                      </a:r>
                      <a:r>
                        <a:rPr lang="cs-CZ" u="sng" dirty="0" smtClean="0"/>
                        <a:t>ni</a:t>
                      </a:r>
                      <a:r>
                        <a:rPr lang="cs-CZ" dirty="0" smtClean="0"/>
                        <a:t>kud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Indefinite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negative </a:t>
            </a:r>
            <a:r>
              <a:rPr lang="cs-CZ" sz="2800" dirty="0" err="1" smtClean="0"/>
              <a:t>pronouns</a:t>
            </a:r>
            <a:r>
              <a:rPr lang="cs-CZ" sz="2800" dirty="0" smtClean="0"/>
              <a:t> + </a:t>
            </a:r>
            <a:r>
              <a:rPr lang="cs-CZ" sz="2800" dirty="0" err="1" smtClean="0"/>
              <a:t>adverbs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>
              <a:buNone/>
            </a:pPr>
            <a:r>
              <a:rPr lang="cs-CZ" sz="3600" dirty="0" smtClean="0">
                <a:solidFill>
                  <a:srgbClr val="0070C0"/>
                </a:solidFill>
              </a:rPr>
              <a:t>!!! A NEGATIVE PRONOUN/ADVERB </a:t>
            </a:r>
          </a:p>
          <a:p>
            <a:pPr>
              <a:buNone/>
            </a:pPr>
            <a:r>
              <a:rPr lang="cs-CZ" sz="3600" dirty="0" smtClean="0">
                <a:solidFill>
                  <a:srgbClr val="0070C0"/>
                </a:solidFill>
              </a:rPr>
              <a:t>⇨ A NEGATIVE VERB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400" u="sng" dirty="0" smtClean="0"/>
              <a:t>Nic</a:t>
            </a:r>
            <a:r>
              <a:rPr lang="cs-CZ" sz="4400" dirty="0" smtClean="0"/>
              <a:t> </a:t>
            </a:r>
            <a:r>
              <a:rPr lang="cs-CZ" sz="4400" u="sng" dirty="0" smtClean="0"/>
              <a:t>ne</a:t>
            </a:r>
            <a:r>
              <a:rPr lang="cs-CZ" sz="4400" dirty="0" smtClean="0"/>
              <a:t>vidím.</a:t>
            </a:r>
          </a:p>
          <a:p>
            <a:pPr>
              <a:buNone/>
            </a:pPr>
            <a:r>
              <a:rPr lang="cs-CZ" sz="4400" u="sng" dirty="0" smtClean="0"/>
              <a:t>Ni</a:t>
            </a:r>
            <a:r>
              <a:rPr lang="cs-CZ" sz="4400" dirty="0" smtClean="0"/>
              <a:t>kdo </a:t>
            </a:r>
            <a:r>
              <a:rPr lang="cs-CZ" sz="4400" u="sng" dirty="0" smtClean="0"/>
              <a:t>nic</a:t>
            </a:r>
            <a:r>
              <a:rPr lang="cs-CZ" sz="4400" dirty="0" smtClean="0"/>
              <a:t> </a:t>
            </a:r>
            <a:r>
              <a:rPr lang="cs-CZ" sz="4400" u="sng" dirty="0" smtClean="0"/>
              <a:t>ne</a:t>
            </a:r>
            <a:r>
              <a:rPr lang="cs-CZ" sz="4400" dirty="0" smtClean="0"/>
              <a:t>vidí.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sz="3600" u="sng" dirty="0" smtClean="0"/>
              <a:t>Dělám</a:t>
            </a:r>
            <a:r>
              <a:rPr lang="cs-CZ" sz="3600" dirty="0" smtClean="0"/>
              <a:t> domácí úkol. </a:t>
            </a:r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sz="3600" dirty="0" smtClean="0"/>
              <a:t>Domácí úkol </a:t>
            </a:r>
            <a:r>
              <a:rPr lang="cs-CZ" sz="3600" u="sng" dirty="0" smtClean="0"/>
              <a:t>udělám</a:t>
            </a:r>
            <a:r>
              <a:rPr lang="cs-CZ" sz="3600" dirty="0" smtClean="0"/>
              <a:t> odpoledne.</a:t>
            </a:r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sz="3600" dirty="0" smtClean="0"/>
              <a:t>Ve tři hodiny odpoledne </a:t>
            </a:r>
            <a:r>
              <a:rPr lang="cs-CZ" sz="3600" u="sng" dirty="0" smtClean="0"/>
              <a:t>budu dělat</a:t>
            </a:r>
            <a:r>
              <a:rPr lang="cs-CZ" sz="3600" dirty="0" smtClean="0"/>
              <a:t> domácí úkol.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Compare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/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1) </a:t>
            </a:r>
            <a:r>
              <a:rPr lang="cs-CZ" dirty="0" err="1" smtClean="0">
                <a:solidFill>
                  <a:srgbClr val="0070C0"/>
                </a:solidFill>
              </a:rPr>
              <a:t>Finished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actions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u="sng" dirty="0" err="1" smtClean="0"/>
              <a:t>will</a:t>
            </a:r>
            <a:r>
              <a:rPr lang="cs-CZ" dirty="0" smtClean="0"/>
              <a:t> in </a:t>
            </a:r>
            <a:r>
              <a:rPr lang="cs-CZ" dirty="0" err="1" smtClean="0"/>
              <a:t>English</a:t>
            </a:r>
            <a:r>
              <a:rPr lang="cs-CZ" dirty="0" smtClean="0"/>
              <a:t>) </a:t>
            </a:r>
          </a:p>
          <a:p>
            <a:pPr marL="624078" indent="-514350">
              <a:buNone/>
            </a:pPr>
            <a:r>
              <a:rPr lang="cs-CZ" dirty="0" smtClean="0"/>
              <a:t>⇨</a:t>
            </a:r>
            <a:r>
              <a:rPr lang="cs-CZ" dirty="0" err="1" smtClean="0"/>
              <a:t>perfective</a:t>
            </a:r>
            <a:r>
              <a:rPr lang="cs-CZ" dirty="0" smtClean="0"/>
              <a:t> verb </a:t>
            </a:r>
            <a:r>
              <a:rPr lang="cs-CZ" dirty="0" err="1" smtClean="0"/>
              <a:t>forms</a:t>
            </a:r>
            <a:endParaRPr lang="cs-CZ" dirty="0" smtClean="0"/>
          </a:p>
          <a:p>
            <a:pPr marL="624078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u="sng" dirty="0" smtClean="0"/>
              <a:t>Uvařím</a:t>
            </a:r>
            <a:r>
              <a:rPr lang="cs-CZ" dirty="0" smtClean="0"/>
              <a:t> to já. (</a:t>
            </a:r>
            <a:r>
              <a:rPr lang="cs-CZ" dirty="0" err="1" smtClean="0"/>
              <a:t>inf</a:t>
            </a:r>
            <a:r>
              <a:rPr lang="cs-CZ" dirty="0" smtClean="0"/>
              <a:t>. uvařit)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2) </a:t>
            </a:r>
            <a:r>
              <a:rPr lang="cs-CZ" dirty="0" err="1" smtClean="0">
                <a:solidFill>
                  <a:srgbClr val="0070C0"/>
                </a:solidFill>
              </a:rPr>
              <a:t>Unfinished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actions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⇨</a:t>
            </a:r>
            <a:r>
              <a:rPr lang="cs-CZ" u="sng" dirty="0" smtClean="0"/>
              <a:t>být</a:t>
            </a:r>
            <a:r>
              <a:rPr lang="cs-CZ" dirty="0" smtClean="0"/>
              <a:t> in </a:t>
            </a:r>
            <a:r>
              <a:rPr lang="cs-CZ" dirty="0" err="1" smtClean="0"/>
              <a:t>future</a:t>
            </a:r>
            <a:r>
              <a:rPr lang="cs-CZ" dirty="0" smtClean="0"/>
              <a:t> tense + </a:t>
            </a:r>
            <a:r>
              <a:rPr lang="cs-CZ" dirty="0" err="1" smtClean="0"/>
              <a:t>imperfective</a:t>
            </a:r>
            <a:r>
              <a:rPr lang="cs-CZ" dirty="0" smtClean="0"/>
              <a:t> verb </a:t>
            </a:r>
            <a:r>
              <a:rPr lang="cs-CZ" dirty="0" err="1" smtClean="0"/>
              <a:t>forms</a:t>
            </a:r>
            <a:endParaRPr lang="cs-CZ" dirty="0" smtClean="0"/>
          </a:p>
          <a:p>
            <a:pPr marL="624078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Dnes večer </a:t>
            </a:r>
            <a:r>
              <a:rPr lang="cs-CZ" u="sng" dirty="0" smtClean="0"/>
              <a:t>budu vařit</a:t>
            </a:r>
            <a:r>
              <a:rPr lang="cs-CZ" dirty="0" smtClean="0"/>
              <a:t> já. (</a:t>
            </a:r>
            <a:r>
              <a:rPr lang="cs-CZ" dirty="0" err="1" smtClean="0"/>
              <a:t>inf</a:t>
            </a:r>
            <a:r>
              <a:rPr lang="cs-CZ" dirty="0" smtClean="0"/>
              <a:t>. vařit)</a:t>
            </a:r>
          </a:p>
          <a:p>
            <a:pPr marL="624078" indent="-51435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in </a:t>
            </a:r>
            <a:r>
              <a:rPr lang="cs-CZ" dirty="0" err="1" smtClean="0"/>
              <a:t>Czech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1)</a:t>
            </a:r>
            <a:r>
              <a:rPr lang="cs-CZ" dirty="0" err="1" smtClean="0">
                <a:solidFill>
                  <a:srgbClr val="0070C0"/>
                </a:solidFill>
              </a:rPr>
              <a:t>Prefixation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Platit (</a:t>
            </a:r>
            <a:r>
              <a:rPr lang="cs-CZ" dirty="0" err="1" smtClean="0"/>
              <a:t>impf</a:t>
            </a:r>
            <a:r>
              <a:rPr lang="cs-CZ" dirty="0" smtClean="0"/>
              <a:t>.) – </a:t>
            </a:r>
            <a:r>
              <a:rPr lang="cs-CZ" u="sng" dirty="0" smtClean="0"/>
              <a:t>za</a:t>
            </a:r>
            <a:r>
              <a:rPr lang="cs-CZ" dirty="0" smtClean="0"/>
              <a:t>platit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r>
              <a:rPr lang="cs-CZ" dirty="0" smtClean="0"/>
              <a:t>Dívat se (</a:t>
            </a:r>
            <a:r>
              <a:rPr lang="cs-CZ" dirty="0" err="1" smtClean="0"/>
              <a:t>impf</a:t>
            </a:r>
            <a:r>
              <a:rPr lang="cs-CZ" dirty="0" smtClean="0"/>
              <a:t>.) – </a:t>
            </a:r>
            <a:r>
              <a:rPr lang="cs-CZ" u="sng" dirty="0" smtClean="0"/>
              <a:t>po</a:t>
            </a:r>
            <a:r>
              <a:rPr lang="cs-CZ" dirty="0" smtClean="0"/>
              <a:t>dívat se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r>
              <a:rPr lang="cs-CZ" dirty="0" smtClean="0"/>
              <a:t>Vidět (</a:t>
            </a:r>
            <a:r>
              <a:rPr lang="cs-CZ" dirty="0" err="1" smtClean="0"/>
              <a:t>impf</a:t>
            </a:r>
            <a:r>
              <a:rPr lang="cs-CZ" dirty="0" smtClean="0"/>
              <a:t>.) – </a:t>
            </a:r>
            <a:r>
              <a:rPr lang="cs-CZ" u="sng" dirty="0" smtClean="0"/>
              <a:t>u</a:t>
            </a:r>
            <a:r>
              <a:rPr lang="cs-CZ" dirty="0" smtClean="0"/>
              <a:t>vidět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2) </a:t>
            </a:r>
            <a:r>
              <a:rPr lang="cs-CZ" dirty="0" err="1" smtClean="0">
                <a:solidFill>
                  <a:srgbClr val="0070C0"/>
                </a:solidFill>
              </a:rPr>
              <a:t>Suffixation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Kup</a:t>
            </a:r>
            <a:r>
              <a:rPr lang="cs-CZ" u="sng" dirty="0" smtClean="0"/>
              <a:t>ovat</a:t>
            </a:r>
            <a:r>
              <a:rPr lang="cs-CZ" dirty="0" smtClean="0"/>
              <a:t> (</a:t>
            </a:r>
            <a:r>
              <a:rPr lang="cs-CZ" dirty="0" err="1" smtClean="0"/>
              <a:t>impf</a:t>
            </a:r>
            <a:r>
              <a:rPr lang="cs-CZ" dirty="0" smtClean="0"/>
              <a:t>.) – k</a:t>
            </a:r>
            <a:r>
              <a:rPr lang="cs-CZ" u="sng" dirty="0" smtClean="0"/>
              <a:t>ou</a:t>
            </a:r>
            <a:r>
              <a:rPr lang="cs-CZ" dirty="0" smtClean="0"/>
              <a:t>p</a:t>
            </a:r>
            <a:r>
              <a:rPr lang="cs-CZ" u="sng" dirty="0" smtClean="0"/>
              <a:t>it</a:t>
            </a:r>
            <a:r>
              <a:rPr lang="cs-CZ" dirty="0" smtClean="0"/>
              <a:t>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r>
              <a:rPr lang="cs-CZ" dirty="0" smtClean="0"/>
              <a:t>Vr</a:t>
            </a:r>
            <a:r>
              <a:rPr lang="cs-CZ" u="sng" dirty="0" smtClean="0"/>
              <a:t>acet</a:t>
            </a:r>
            <a:r>
              <a:rPr lang="cs-CZ" dirty="0" smtClean="0"/>
              <a:t> se (</a:t>
            </a:r>
            <a:r>
              <a:rPr lang="cs-CZ" dirty="0" err="1" smtClean="0"/>
              <a:t>impf</a:t>
            </a:r>
            <a:r>
              <a:rPr lang="cs-CZ" dirty="0" smtClean="0"/>
              <a:t>.) – vr</a:t>
            </a:r>
            <a:r>
              <a:rPr lang="cs-CZ" u="sng" dirty="0" smtClean="0"/>
              <a:t>átit</a:t>
            </a:r>
            <a:r>
              <a:rPr lang="cs-CZ" dirty="0" smtClean="0"/>
              <a:t> se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3) </a:t>
            </a:r>
            <a:r>
              <a:rPr lang="cs-CZ" dirty="0" err="1" smtClean="0">
                <a:solidFill>
                  <a:srgbClr val="0070C0"/>
                </a:solidFill>
              </a:rPr>
              <a:t>Irregular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pairs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with</a:t>
            </a:r>
            <a:r>
              <a:rPr lang="cs-CZ" dirty="0" smtClean="0">
                <a:solidFill>
                  <a:srgbClr val="0070C0"/>
                </a:solidFill>
              </a:rPr>
              <a:t> stem </a:t>
            </a:r>
            <a:r>
              <a:rPr lang="cs-CZ" dirty="0" err="1" smtClean="0">
                <a:solidFill>
                  <a:srgbClr val="0070C0"/>
                </a:solidFill>
              </a:rPr>
              <a:t>changes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Brát (</a:t>
            </a:r>
            <a:r>
              <a:rPr lang="cs-CZ" dirty="0" err="1" smtClean="0"/>
              <a:t>impf</a:t>
            </a:r>
            <a:r>
              <a:rPr lang="cs-CZ" dirty="0" smtClean="0"/>
              <a:t>.) – vzít (</a:t>
            </a:r>
            <a:r>
              <a:rPr lang="cs-CZ" dirty="0" err="1" smtClean="0"/>
              <a:t>pf</a:t>
            </a:r>
            <a:r>
              <a:rPr lang="cs-CZ" dirty="0" smtClean="0"/>
              <a:t>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Ways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forming</a:t>
            </a:r>
            <a:r>
              <a:rPr lang="cs-CZ" sz="3200" dirty="0" smtClean="0"/>
              <a:t> </a:t>
            </a:r>
            <a:r>
              <a:rPr lang="cs-CZ" sz="3200" dirty="0" err="1" smtClean="0"/>
              <a:t>perfective</a:t>
            </a:r>
            <a:r>
              <a:rPr lang="cs-CZ" sz="3200" dirty="0" smtClean="0"/>
              <a:t> verb </a:t>
            </a:r>
            <a:r>
              <a:rPr lang="cs-CZ" sz="3200" dirty="0" err="1" smtClean="0"/>
              <a:t>forms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100					</a:t>
            </a:r>
          </a:p>
          <a:p>
            <a:pPr>
              <a:buNone/>
            </a:pPr>
            <a:r>
              <a:rPr lang="cs-CZ" dirty="0" smtClean="0"/>
              <a:t>200</a:t>
            </a:r>
          </a:p>
          <a:p>
            <a:pPr>
              <a:buNone/>
            </a:pPr>
            <a:r>
              <a:rPr lang="cs-CZ" dirty="0" smtClean="0"/>
              <a:t>300</a:t>
            </a:r>
          </a:p>
          <a:p>
            <a:pPr>
              <a:buNone/>
            </a:pPr>
            <a:r>
              <a:rPr lang="cs-CZ" dirty="0" smtClean="0"/>
              <a:t>400</a:t>
            </a:r>
          </a:p>
          <a:p>
            <a:pPr>
              <a:buNone/>
            </a:pPr>
            <a:r>
              <a:rPr lang="cs-CZ" dirty="0" smtClean="0"/>
              <a:t>500</a:t>
            </a:r>
          </a:p>
          <a:p>
            <a:pPr>
              <a:buNone/>
            </a:pPr>
            <a:r>
              <a:rPr lang="cs-CZ" dirty="0" smtClean="0"/>
              <a:t>600</a:t>
            </a:r>
          </a:p>
          <a:p>
            <a:pPr>
              <a:buNone/>
            </a:pPr>
            <a:r>
              <a:rPr lang="cs-CZ" dirty="0" smtClean="0"/>
              <a:t>700</a:t>
            </a:r>
          </a:p>
          <a:p>
            <a:pPr>
              <a:buNone/>
            </a:pPr>
            <a:r>
              <a:rPr lang="cs-CZ" dirty="0" smtClean="0"/>
              <a:t>800</a:t>
            </a:r>
          </a:p>
          <a:p>
            <a:pPr>
              <a:buNone/>
            </a:pPr>
            <a:r>
              <a:rPr lang="cs-CZ" dirty="0" smtClean="0"/>
              <a:t>900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Read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smtClean="0"/>
              <a:t>tisíc</a:t>
            </a:r>
            <a:r>
              <a:rPr lang="cs-CZ" dirty="0" smtClean="0"/>
              <a:t> (</a:t>
            </a:r>
            <a:r>
              <a:rPr lang="cs-CZ" dirty="0" err="1" smtClean="0"/>
              <a:t>masculine</a:t>
            </a:r>
            <a:r>
              <a:rPr lang="cs-CZ" dirty="0" smtClean="0"/>
              <a:t> </a:t>
            </a:r>
            <a:r>
              <a:rPr lang="cs-CZ" dirty="0" err="1" smtClean="0"/>
              <a:t>inanimate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b="1" dirty="0" smtClean="0"/>
              <a:t>tisíc</a:t>
            </a:r>
            <a:r>
              <a:rPr lang="cs-CZ" b="1" u="sng" dirty="0" smtClean="0"/>
              <a:t>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1000</a:t>
            </a:r>
          </a:p>
          <a:p>
            <a:pPr>
              <a:buNone/>
            </a:pPr>
            <a:r>
              <a:rPr lang="cs-CZ" dirty="0" smtClean="0"/>
              <a:t>2000</a:t>
            </a:r>
          </a:p>
          <a:p>
            <a:pPr>
              <a:buNone/>
            </a:pPr>
            <a:r>
              <a:rPr lang="cs-CZ" dirty="0" smtClean="0"/>
              <a:t>3000</a:t>
            </a:r>
          </a:p>
          <a:p>
            <a:pPr>
              <a:buNone/>
            </a:pPr>
            <a:r>
              <a:rPr lang="cs-CZ" dirty="0" smtClean="0"/>
              <a:t>4000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Thousands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007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4000" dirty="0" smtClean="0">
                <a:solidFill>
                  <a:srgbClr val="0070C0"/>
                </a:solidFill>
              </a:rPr>
              <a:t>3638</a:t>
            </a:r>
          </a:p>
          <a:p>
            <a:pPr>
              <a:buNone/>
            </a:pPr>
            <a:endParaRPr lang="cs-CZ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1712</a:t>
            </a:r>
          </a:p>
          <a:p>
            <a:pPr>
              <a:buNone/>
            </a:pPr>
            <a:endParaRPr lang="cs-CZ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4000" dirty="0" smtClean="0">
                <a:solidFill>
                  <a:srgbClr val="00B050"/>
                </a:solidFill>
              </a:rPr>
              <a:t>2495</a:t>
            </a:r>
          </a:p>
          <a:p>
            <a:pPr>
              <a:buNone/>
            </a:pPr>
            <a:endParaRPr lang="cs-CZ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sz="4000" dirty="0" smtClean="0">
                <a:solidFill>
                  <a:srgbClr val="002060"/>
                </a:solidFill>
              </a:rPr>
              <a:t>4999</a:t>
            </a:r>
          </a:p>
          <a:p>
            <a:pPr>
              <a:buNone/>
            </a:pPr>
            <a:endParaRPr lang="cs-CZ" sz="4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4000" dirty="0" smtClean="0">
                <a:solidFill>
                  <a:srgbClr val="FFFF00"/>
                </a:solidFill>
              </a:rPr>
              <a:t>1276</a:t>
            </a:r>
          </a:p>
          <a:p>
            <a:pPr>
              <a:buNone/>
            </a:pPr>
            <a:endParaRPr lang="cs-CZ" sz="4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1500</a:t>
            </a: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1) </a:t>
            </a:r>
            <a:r>
              <a:rPr lang="cs-CZ" dirty="0" err="1" smtClean="0">
                <a:solidFill>
                  <a:srgbClr val="0070C0"/>
                </a:solidFill>
              </a:rPr>
              <a:t>Direction</a:t>
            </a:r>
            <a:r>
              <a:rPr lang="cs-CZ" dirty="0" smtClean="0">
                <a:solidFill>
                  <a:srgbClr val="0070C0"/>
                </a:solidFill>
              </a:rPr>
              <a:t>; </a:t>
            </a:r>
            <a:r>
              <a:rPr lang="cs-CZ" i="1" u="sng" dirty="0" smtClean="0">
                <a:solidFill>
                  <a:srgbClr val="0070C0"/>
                </a:solidFill>
              </a:rPr>
              <a:t>kam</a:t>
            </a:r>
            <a:r>
              <a:rPr lang="cs-CZ" dirty="0" smtClean="0">
                <a:solidFill>
                  <a:srgbClr val="0070C0"/>
                </a:solidFill>
              </a:rPr>
              <a:t> in </a:t>
            </a:r>
            <a:r>
              <a:rPr lang="cs-CZ" dirty="0" err="1" smtClean="0">
                <a:solidFill>
                  <a:srgbClr val="0070C0"/>
                </a:solidFill>
              </a:rPr>
              <a:t>questions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⇨ NA + </a:t>
            </a:r>
            <a:r>
              <a:rPr lang="cs-CZ" dirty="0" err="1" smtClean="0"/>
              <a:t>accusative</a:t>
            </a:r>
            <a:endParaRPr lang="cs-CZ" dirty="0" smtClean="0"/>
          </a:p>
          <a:p>
            <a:pPr marL="624078" indent="-514350">
              <a:buNone/>
            </a:pPr>
            <a:r>
              <a:rPr lang="cs-CZ" u="sng" dirty="0" smtClean="0"/>
              <a:t>Kam</a:t>
            </a:r>
            <a:r>
              <a:rPr lang="cs-CZ" dirty="0" smtClean="0"/>
              <a:t> jdeš? – Na pošt</a:t>
            </a:r>
            <a:r>
              <a:rPr lang="cs-CZ" u="sng" dirty="0" smtClean="0"/>
              <a:t>u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>
                <a:solidFill>
                  <a:srgbClr val="0070C0"/>
                </a:solidFill>
              </a:rPr>
              <a:t>2) </a:t>
            </a:r>
            <a:r>
              <a:rPr lang="cs-CZ" dirty="0" err="1" smtClean="0">
                <a:solidFill>
                  <a:srgbClr val="0070C0"/>
                </a:solidFill>
              </a:rPr>
              <a:t>Position</a:t>
            </a:r>
            <a:r>
              <a:rPr lang="cs-CZ" dirty="0" smtClean="0">
                <a:solidFill>
                  <a:srgbClr val="0070C0"/>
                </a:solidFill>
              </a:rPr>
              <a:t>; </a:t>
            </a:r>
            <a:r>
              <a:rPr lang="cs-CZ" i="1" u="sng" dirty="0" smtClean="0">
                <a:solidFill>
                  <a:srgbClr val="0070C0"/>
                </a:solidFill>
              </a:rPr>
              <a:t>kde</a:t>
            </a:r>
            <a:r>
              <a:rPr lang="cs-CZ" dirty="0" smtClean="0">
                <a:solidFill>
                  <a:srgbClr val="0070C0"/>
                </a:solidFill>
              </a:rPr>
              <a:t> in </a:t>
            </a:r>
            <a:r>
              <a:rPr lang="cs-CZ" dirty="0" err="1" smtClean="0">
                <a:solidFill>
                  <a:srgbClr val="0070C0"/>
                </a:solidFill>
              </a:rPr>
              <a:t>questions</a:t>
            </a:r>
            <a:endParaRPr lang="cs-CZ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⇨ NA + </a:t>
            </a:r>
            <a:r>
              <a:rPr lang="cs-CZ" dirty="0" err="1" smtClean="0"/>
              <a:t>locative</a:t>
            </a:r>
            <a:endParaRPr lang="cs-CZ" dirty="0" smtClean="0"/>
          </a:p>
          <a:p>
            <a:pPr marL="624078" indent="-514350">
              <a:buNone/>
            </a:pPr>
            <a:r>
              <a:rPr lang="cs-CZ" u="sng" dirty="0" smtClean="0"/>
              <a:t>Kde</a:t>
            </a:r>
            <a:r>
              <a:rPr lang="cs-CZ" dirty="0" smtClean="0"/>
              <a:t> jsi? – Na pošt</a:t>
            </a:r>
            <a:r>
              <a:rPr lang="cs-CZ" u="sng" dirty="0" smtClean="0"/>
              <a:t>ě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+ </a:t>
            </a:r>
            <a:r>
              <a:rPr lang="cs-CZ" dirty="0" err="1" smtClean="0"/>
              <a:t>accusative</a:t>
            </a:r>
            <a:r>
              <a:rPr lang="cs-CZ" dirty="0" smtClean="0"/>
              <a:t>/</a:t>
            </a:r>
            <a:r>
              <a:rPr lang="cs-CZ" dirty="0" err="1" smtClean="0"/>
              <a:t>locative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 algn="ctr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Autobus jede na nádraží.</a:t>
            </a:r>
          </a:p>
          <a:p>
            <a:pPr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Obraz visí na stěně.</a:t>
            </a:r>
          </a:p>
          <a:p>
            <a:pPr algn="ctr">
              <a:buNone/>
            </a:pPr>
            <a:r>
              <a:rPr lang="cs-CZ" dirty="0" smtClean="0">
                <a:solidFill>
                  <a:srgbClr val="00B050"/>
                </a:solidFill>
              </a:rPr>
              <a:t>Jdu na autobus.</a:t>
            </a:r>
          </a:p>
          <a:p>
            <a:pPr algn="ctr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Kniha leží na stole.</a:t>
            </a:r>
          </a:p>
          <a:p>
            <a:pPr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Petr věsí obraz na stěnu.</a:t>
            </a:r>
          </a:p>
          <a:p>
            <a:pPr algn="ctr">
              <a:buNone/>
            </a:pP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Jsem na nádraží.</a:t>
            </a:r>
          </a:p>
          <a:p>
            <a:pPr algn="ctr"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Cesta na kolej je dlouhá.</a:t>
            </a:r>
          </a:p>
          <a:p>
            <a:pPr algn="ctr"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Dám tu knihu na stůl.</a:t>
            </a:r>
          </a:p>
          <a:p>
            <a:pPr algn="ctr">
              <a:buNone/>
            </a:pPr>
            <a:r>
              <a:rPr lang="cs-CZ" dirty="0" smtClean="0">
                <a:solidFill>
                  <a:srgbClr val="FFC000"/>
                </a:solidFill>
              </a:rPr>
              <a:t>Dneska půjdu na kávu.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Accusative</a:t>
            </a:r>
            <a:r>
              <a:rPr lang="cs-CZ" dirty="0" smtClean="0"/>
              <a:t>				</a:t>
            </a:r>
            <a:r>
              <a:rPr lang="cs-CZ" dirty="0" err="1" smtClean="0"/>
              <a:t>Locative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400" dirty="0" smtClean="0"/>
              <a:t>Jdu </a:t>
            </a:r>
            <a:r>
              <a:rPr lang="cs-CZ" sz="2400" u="sng" dirty="0" smtClean="0"/>
              <a:t>na</a:t>
            </a:r>
            <a:r>
              <a:rPr lang="cs-CZ" sz="2400" dirty="0" smtClean="0"/>
              <a:t> oběd/</a:t>
            </a:r>
            <a:r>
              <a:rPr lang="cs-CZ" sz="2400" u="sng" dirty="0" smtClean="0"/>
              <a:t>na</a:t>
            </a:r>
            <a:r>
              <a:rPr lang="cs-CZ" sz="2400" dirty="0" smtClean="0"/>
              <a:t> pivo.         Jdu </a:t>
            </a:r>
            <a:r>
              <a:rPr lang="cs-CZ" sz="2400" u="sng" dirty="0" smtClean="0"/>
              <a:t>pro</a:t>
            </a:r>
            <a:r>
              <a:rPr lang="cs-CZ" sz="2400" dirty="0" smtClean="0"/>
              <a:t> oběd/</a:t>
            </a:r>
            <a:r>
              <a:rPr lang="cs-CZ" sz="2400" u="sng" dirty="0" smtClean="0"/>
              <a:t>pro</a:t>
            </a:r>
            <a:r>
              <a:rPr lang="cs-CZ" sz="2400" dirty="0" smtClean="0"/>
              <a:t> pivo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err="1" smtClean="0"/>
              <a:t>Prepositions</a:t>
            </a:r>
            <a:r>
              <a:rPr lang="cs-CZ" sz="3600" dirty="0" smtClean="0"/>
              <a:t> NA X PRO + </a:t>
            </a:r>
            <a:r>
              <a:rPr lang="cs-CZ" sz="3600" dirty="0" err="1" smtClean="0"/>
              <a:t>accusative</a:t>
            </a:r>
            <a:endParaRPr lang="cs-CZ" sz="3600" dirty="0"/>
          </a:p>
        </p:txBody>
      </p:sp>
      <p:pic>
        <p:nvPicPr>
          <p:cNvPr id="4" name="Obrázek 3" descr="2786491_liberec_univerzita_menza_stravov_n__denik_clanek_s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643182"/>
            <a:ext cx="4214810" cy="3167128"/>
          </a:xfrm>
          <a:prstGeom prst="rect">
            <a:avLst/>
          </a:prstGeom>
        </p:spPr>
      </p:pic>
      <p:pic>
        <p:nvPicPr>
          <p:cNvPr id="5" name="Obrázek 4" descr="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643182"/>
            <a:ext cx="4214841" cy="3162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720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1) </a:t>
            </a:r>
            <a:r>
              <a:rPr lang="cs-CZ" dirty="0" smtClean="0"/>
              <a:t>Lístek </a:t>
            </a:r>
            <a:r>
              <a:rPr lang="cs-CZ" u="sng" dirty="0" smtClean="0"/>
              <a:t>na</a:t>
            </a:r>
            <a:r>
              <a:rPr lang="cs-CZ" dirty="0" smtClean="0"/>
              <a:t> tramvaj/</a:t>
            </a:r>
            <a:r>
              <a:rPr lang="cs-CZ" u="sng" dirty="0" smtClean="0"/>
              <a:t>na</a:t>
            </a:r>
            <a:r>
              <a:rPr lang="cs-CZ" dirty="0" smtClean="0"/>
              <a:t> autobus/</a:t>
            </a:r>
            <a:r>
              <a:rPr lang="cs-CZ" u="sng" dirty="0" smtClean="0"/>
              <a:t>na</a:t>
            </a:r>
            <a:r>
              <a:rPr lang="cs-CZ" dirty="0" smtClean="0"/>
              <a:t> metro</a:t>
            </a:r>
          </a:p>
          <a:p>
            <a:pPr>
              <a:buNone/>
            </a:pPr>
            <a:r>
              <a:rPr lang="cs-CZ" dirty="0" smtClean="0"/>
              <a:t>    Automat </a:t>
            </a:r>
            <a:r>
              <a:rPr lang="cs-CZ" u="sng" dirty="0" smtClean="0"/>
              <a:t>na</a:t>
            </a:r>
            <a:r>
              <a:rPr lang="cs-CZ" dirty="0" smtClean="0"/>
              <a:t> lístky/</a:t>
            </a:r>
            <a:r>
              <a:rPr lang="cs-CZ" u="sng" dirty="0" smtClean="0"/>
              <a:t>na</a:t>
            </a:r>
            <a:r>
              <a:rPr lang="cs-CZ" dirty="0" smtClean="0"/>
              <a:t> kávu/</a:t>
            </a:r>
            <a:r>
              <a:rPr lang="cs-CZ" u="sng" dirty="0" smtClean="0"/>
              <a:t>na</a:t>
            </a:r>
            <a:r>
              <a:rPr lang="cs-CZ" dirty="0" smtClean="0"/>
              <a:t> cigarety</a:t>
            </a:r>
          </a:p>
          <a:p>
            <a:pPr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2) </a:t>
            </a:r>
            <a:r>
              <a:rPr lang="cs-CZ" dirty="0" err="1" smtClean="0">
                <a:solidFill>
                  <a:srgbClr val="0070C0"/>
                </a:solidFill>
              </a:rPr>
              <a:t>After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some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verbs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  Čekat </a:t>
            </a:r>
            <a:r>
              <a:rPr lang="cs-CZ" u="sng" dirty="0" smtClean="0"/>
              <a:t>na</a:t>
            </a:r>
            <a:r>
              <a:rPr lang="cs-CZ" dirty="0" smtClean="0"/>
              <a:t>/</a:t>
            </a:r>
            <a:r>
              <a:rPr lang="cs-CZ" b="1" dirty="0" smtClean="0"/>
              <a:t>počkat</a:t>
            </a:r>
            <a:r>
              <a:rPr lang="cs-CZ" dirty="0" smtClean="0"/>
              <a:t> </a:t>
            </a:r>
            <a:r>
              <a:rPr lang="cs-CZ" u="sng" dirty="0" smtClean="0"/>
              <a:t>na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 smtClean="0"/>
              <a:t>	  Myslet </a:t>
            </a:r>
            <a:r>
              <a:rPr lang="cs-CZ" b="1" u="sng" dirty="0" smtClean="0"/>
              <a:t>na</a:t>
            </a: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b="1" dirty="0" smtClean="0"/>
              <a:t>	  Těšit se </a:t>
            </a:r>
            <a:r>
              <a:rPr lang="cs-CZ" u="sng" dirty="0" smtClean="0"/>
              <a:t>na</a:t>
            </a:r>
            <a:r>
              <a:rPr lang="cs-CZ" dirty="0" smtClean="0"/>
              <a:t>				    + </a:t>
            </a:r>
            <a:r>
              <a:rPr lang="cs-CZ" dirty="0" err="1" smtClean="0"/>
              <a:t>accusative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  </a:t>
            </a:r>
            <a:r>
              <a:rPr lang="cs-CZ" b="1" dirty="0" smtClean="0"/>
              <a:t>Dívat se </a:t>
            </a:r>
            <a:r>
              <a:rPr lang="cs-CZ" u="sng" dirty="0" smtClean="0"/>
              <a:t>na</a:t>
            </a:r>
            <a:r>
              <a:rPr lang="cs-CZ" dirty="0" smtClean="0"/>
              <a:t>/</a:t>
            </a:r>
            <a:r>
              <a:rPr lang="cs-CZ" b="1" dirty="0" smtClean="0"/>
              <a:t>podívat se </a:t>
            </a:r>
            <a:r>
              <a:rPr lang="cs-CZ" u="sng" dirty="0" smtClean="0"/>
              <a:t>na</a:t>
            </a:r>
          </a:p>
          <a:p>
            <a:pPr>
              <a:buNone/>
            </a:pPr>
            <a:r>
              <a:rPr lang="cs-CZ" dirty="0" smtClean="0"/>
              <a:t>	  </a:t>
            </a:r>
            <a:r>
              <a:rPr lang="cs-CZ" b="1" dirty="0" smtClean="0"/>
              <a:t>Ptát se </a:t>
            </a:r>
            <a:r>
              <a:rPr lang="cs-CZ" u="sng" dirty="0" smtClean="0"/>
              <a:t>na</a:t>
            </a:r>
            <a:r>
              <a:rPr lang="cs-CZ" dirty="0" smtClean="0"/>
              <a:t> /</a:t>
            </a:r>
            <a:r>
              <a:rPr lang="cs-CZ" b="1" dirty="0" smtClean="0"/>
              <a:t>zeptat se </a:t>
            </a:r>
            <a:r>
              <a:rPr lang="cs-CZ" u="sng" dirty="0" smtClean="0"/>
              <a:t>na</a:t>
            </a:r>
          </a:p>
          <a:p>
            <a:pPr>
              <a:buNone/>
            </a:pPr>
            <a:r>
              <a:rPr lang="cs-CZ" dirty="0" smtClean="0"/>
              <a:t>     (to </a:t>
            </a:r>
            <a:r>
              <a:rPr lang="cs-CZ" dirty="0" err="1" smtClean="0"/>
              <a:t>ask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BUT: </a:t>
            </a:r>
            <a:r>
              <a:rPr lang="cs-CZ" dirty="0" smtClean="0"/>
              <a:t>Zeptat se + genitive (to </a:t>
            </a:r>
            <a:r>
              <a:rPr lang="cs-CZ" dirty="0" err="1" smtClean="0"/>
              <a:t>ask</a:t>
            </a:r>
            <a:r>
              <a:rPr lang="cs-CZ" dirty="0" smtClean="0"/>
              <a:t> sb.)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 err="1" smtClean="0"/>
              <a:t>Other</a:t>
            </a:r>
            <a:r>
              <a:rPr lang="cs-CZ" sz="3600" dirty="0" smtClean="0"/>
              <a:t> </a:t>
            </a:r>
            <a:r>
              <a:rPr lang="cs-CZ" sz="3600" dirty="0" err="1" smtClean="0"/>
              <a:t>uses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preposition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dirty="0" smtClean="0"/>
              <a:t>NA + </a:t>
            </a:r>
            <a:r>
              <a:rPr lang="cs-CZ" sz="3600" dirty="0" err="1" smtClean="0"/>
              <a:t>accusative</a:t>
            </a:r>
            <a:endParaRPr lang="cs-CZ" sz="3600" dirty="0"/>
          </a:p>
        </p:txBody>
      </p:sp>
      <p:sp>
        <p:nvSpPr>
          <p:cNvPr id="6" name="Pravá složená závorka 5"/>
          <p:cNvSpPr/>
          <p:nvPr/>
        </p:nvSpPr>
        <p:spPr>
          <a:xfrm>
            <a:off x="5857884" y="3000372"/>
            <a:ext cx="571504" cy="185738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390</TotalTime>
  <Words>777</Words>
  <Application>Microsoft Office PowerPoint</Application>
  <PresentationFormat>Předvádění na obrazovce (4:3)</PresentationFormat>
  <Paragraphs>228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Shluk</vt:lpstr>
      <vt:lpstr>Read (use two ways if possible):</vt:lpstr>
      <vt:lpstr>Hundreds</vt:lpstr>
      <vt:lpstr>Read:</vt:lpstr>
      <vt:lpstr>Thousands</vt:lpstr>
      <vt:lpstr>Prezentace aplikace PowerPoint</vt:lpstr>
      <vt:lpstr>NA + accusative/locative</vt:lpstr>
      <vt:lpstr>Accusative    Locative</vt:lpstr>
      <vt:lpstr>Prepositions NA X PRO + accusative</vt:lpstr>
      <vt:lpstr>Other uses of the preposition  NA + accusative</vt:lpstr>
      <vt:lpstr>Prezentace aplikace PowerPoint</vt:lpstr>
      <vt:lpstr>Translate:</vt:lpstr>
      <vt:lpstr>Prepositions with genitive</vt:lpstr>
      <vt:lpstr>Adverbs of place</vt:lpstr>
      <vt:lpstr>Kde sedí Dana? </vt:lpstr>
      <vt:lpstr>Kam si půjdeš sednout?</vt:lpstr>
      <vt:lpstr>Jak se dostanu z… na/do…?</vt:lpstr>
      <vt:lpstr>Jak cestujete z… do…?</vt:lpstr>
      <vt:lpstr>Znát, vědět, umět ("to know")</vt:lpstr>
      <vt:lpstr>Prezentace aplikace PowerPoint</vt:lpstr>
      <vt:lpstr>Indefinite and negative pronouns + adverbs</vt:lpstr>
      <vt:lpstr>Prezentace aplikace PowerPoint</vt:lpstr>
      <vt:lpstr>Compare:</vt:lpstr>
      <vt:lpstr>Future in Czech</vt:lpstr>
      <vt:lpstr>Ways of forming perfective verb forms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(use two ways if possible):</dc:title>
  <dc:creator>Eva</dc:creator>
  <cp:lastModifiedBy>LF Lektor</cp:lastModifiedBy>
  <cp:revision>29</cp:revision>
  <dcterms:created xsi:type="dcterms:W3CDTF">2012-03-18T07:50:28Z</dcterms:created>
  <dcterms:modified xsi:type="dcterms:W3CDTF">2012-04-10T07:07:55Z</dcterms:modified>
</cp:coreProperties>
</file>