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3" r:id="rId5"/>
    <p:sldId id="262" r:id="rId6"/>
    <p:sldId id="261" r:id="rId7"/>
    <p:sldId id="265" r:id="rId8"/>
    <p:sldId id="267" r:id="rId9"/>
    <p:sldId id="268" r:id="rId10"/>
    <p:sldId id="270" r:id="rId11"/>
    <p:sldId id="271" r:id="rId12"/>
    <p:sldId id="273" r:id="rId13"/>
    <p:sldId id="272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7F13A5-C367-4FC3-9540-F631C463A40E}" type="datetimeFigureOut">
              <a:rPr lang="cs-CZ" smtClean="0"/>
              <a:pPr/>
              <a:t>3.5.2012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337B43-E9FA-4BB5-AD0E-8E42F99C58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1⇨ nominativ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singular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Jeden tisíc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</a:p>
          <a:p>
            <a:pPr>
              <a:buNone/>
            </a:pPr>
            <a:r>
              <a:rPr lang="cs-CZ" dirty="0" smtClean="0"/>
              <a:t>Jeden milion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</a:p>
          <a:p>
            <a:pPr>
              <a:buNone/>
            </a:pPr>
            <a:r>
              <a:rPr lang="cs-CZ" dirty="0" smtClean="0"/>
              <a:t>Jedna miliarda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="1" dirty="0" smtClean="0"/>
              <a:t>2, 3, 4 ⇨ nominativ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plural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Dva, tři, čtyři tisíc</a:t>
            </a:r>
            <a:r>
              <a:rPr lang="cs-CZ" u="sng" dirty="0" smtClean="0"/>
              <a:t>e</a:t>
            </a:r>
          </a:p>
          <a:p>
            <a:pPr>
              <a:buNone/>
            </a:pPr>
            <a:r>
              <a:rPr lang="cs-CZ" dirty="0" smtClean="0"/>
              <a:t>Dva, tři, čtyři milion</a:t>
            </a:r>
            <a:r>
              <a:rPr lang="cs-CZ" u="sng" dirty="0" smtClean="0"/>
              <a:t>y</a:t>
            </a:r>
          </a:p>
          <a:p>
            <a:pPr>
              <a:buNone/>
            </a:pPr>
            <a:r>
              <a:rPr lang="cs-CZ" dirty="0" smtClean="0"/>
              <a:t>Dvě, tři, čtyři miliard</a:t>
            </a:r>
            <a:r>
              <a:rPr lang="cs-CZ" u="sng" dirty="0" smtClean="0"/>
              <a:t>y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="1" dirty="0" smtClean="0"/>
              <a:t>5, 6, 7,… ⇨ genitiv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plural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Pět, šest, sedm,… tisíc</a:t>
            </a:r>
          </a:p>
          <a:p>
            <a:pPr>
              <a:buNone/>
            </a:pPr>
            <a:r>
              <a:rPr lang="cs-CZ" dirty="0" smtClean="0"/>
              <a:t>Pět, šest, sedm,… milion</a:t>
            </a:r>
            <a:r>
              <a:rPr lang="cs-CZ" u="sng" dirty="0" smtClean="0"/>
              <a:t>ů</a:t>
            </a:r>
          </a:p>
          <a:p>
            <a:pPr>
              <a:buNone/>
            </a:pPr>
            <a:r>
              <a:rPr lang="cs-CZ" dirty="0" smtClean="0"/>
              <a:t>Pět, </a:t>
            </a:r>
            <a:r>
              <a:rPr lang="cs-CZ" dirty="0" err="1" smtClean="0"/>
              <a:t>šet</a:t>
            </a:r>
            <a:r>
              <a:rPr lang="cs-CZ" dirty="0" smtClean="0"/>
              <a:t>, sedm,… miliard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Tisíc, milion, miliarda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sz="2500" dirty="0" smtClean="0"/>
              <a:t>1) </a:t>
            </a:r>
            <a:r>
              <a:rPr lang="cs-CZ" sz="2500" dirty="0" smtClean="0">
                <a:solidFill>
                  <a:srgbClr val="FF0000"/>
                </a:solidFill>
              </a:rPr>
              <a:t>F</a:t>
            </a:r>
            <a:r>
              <a:rPr lang="cs-CZ" sz="2500" dirty="0" smtClean="0"/>
              <a:t> + </a:t>
            </a:r>
            <a:r>
              <a:rPr lang="cs-CZ" sz="2500" dirty="0" smtClean="0">
                <a:solidFill>
                  <a:srgbClr val="0070C0"/>
                </a:solidFill>
              </a:rPr>
              <a:t>Mi</a:t>
            </a:r>
            <a:r>
              <a:rPr lang="cs-CZ" sz="2500" dirty="0" smtClean="0"/>
              <a:t>:</a:t>
            </a:r>
          </a:p>
          <a:p>
            <a:pPr marL="624078" indent="-514350">
              <a:buNone/>
            </a:pPr>
            <a:r>
              <a:rPr lang="cs-CZ" sz="2500" dirty="0" err="1" smtClean="0"/>
              <a:t>Hard</a:t>
            </a:r>
            <a:r>
              <a:rPr lang="cs-CZ" sz="2500" dirty="0" smtClean="0"/>
              <a:t> </a:t>
            </a:r>
            <a:r>
              <a:rPr lang="cs-CZ" sz="2500" dirty="0" err="1" smtClean="0"/>
              <a:t>consonant</a:t>
            </a:r>
            <a:r>
              <a:rPr lang="cs-CZ" sz="2500" dirty="0" smtClean="0"/>
              <a:t> ⇨ </a:t>
            </a:r>
            <a:r>
              <a:rPr lang="cs-CZ" sz="2500" b="1" dirty="0" smtClean="0"/>
              <a:t>-y</a:t>
            </a:r>
            <a:r>
              <a:rPr lang="cs-CZ" sz="2500" dirty="0" smtClean="0"/>
              <a:t>: že</a:t>
            </a:r>
            <a:r>
              <a:rPr lang="cs-CZ" sz="2500" u="sng" dirty="0" smtClean="0"/>
              <a:t>n</a:t>
            </a:r>
            <a:r>
              <a:rPr lang="cs-CZ" sz="2500" dirty="0" smtClean="0"/>
              <a:t>y, baná</a:t>
            </a:r>
            <a:r>
              <a:rPr lang="cs-CZ" sz="2500" u="sng" dirty="0" smtClean="0"/>
              <a:t>n</a:t>
            </a:r>
            <a:r>
              <a:rPr lang="cs-CZ" sz="2500" dirty="0" smtClean="0"/>
              <a:t>y </a:t>
            </a:r>
          </a:p>
          <a:p>
            <a:pPr marL="624078" indent="-514350">
              <a:buNone/>
            </a:pPr>
            <a:r>
              <a:rPr lang="cs-CZ" sz="2500" dirty="0" smtClean="0"/>
              <a:t>Soft </a:t>
            </a:r>
            <a:r>
              <a:rPr lang="cs-CZ" sz="2500" dirty="0" err="1" smtClean="0"/>
              <a:t>consonant</a:t>
            </a:r>
            <a:r>
              <a:rPr lang="cs-CZ" sz="2500" dirty="0" smtClean="0"/>
              <a:t> ⇨ </a:t>
            </a:r>
            <a:r>
              <a:rPr lang="cs-CZ" sz="2500" b="1" dirty="0" smtClean="0"/>
              <a:t>-e/-ě</a:t>
            </a:r>
            <a:r>
              <a:rPr lang="cs-CZ" sz="2500" dirty="0" smtClean="0"/>
              <a:t>: přítelky</a:t>
            </a:r>
            <a:r>
              <a:rPr lang="cs-CZ" sz="2500" u="sng" dirty="0" smtClean="0"/>
              <a:t>n</a:t>
            </a:r>
            <a:r>
              <a:rPr lang="cs-CZ" sz="2500" dirty="0" smtClean="0"/>
              <a:t>ě, poko</a:t>
            </a:r>
            <a:r>
              <a:rPr lang="cs-CZ" sz="2500" u="sng" dirty="0" smtClean="0"/>
              <a:t>j</a:t>
            </a:r>
            <a:r>
              <a:rPr lang="cs-CZ" sz="2500" dirty="0" smtClean="0"/>
              <a:t>e </a:t>
            </a:r>
          </a:p>
          <a:p>
            <a:pPr marL="624078" indent="-514350">
              <a:buNone/>
            </a:pPr>
            <a:r>
              <a:rPr lang="cs-CZ" sz="2500" dirty="0" err="1" smtClean="0"/>
              <a:t>Ending</a:t>
            </a:r>
            <a:r>
              <a:rPr lang="cs-CZ" sz="2500" dirty="0" smtClean="0"/>
              <a:t> </a:t>
            </a:r>
            <a:r>
              <a:rPr lang="cs-CZ" sz="2500" i="1" dirty="0" smtClean="0"/>
              <a:t>–</a:t>
            </a:r>
            <a:r>
              <a:rPr lang="cs-CZ" sz="2500" i="1" dirty="0" err="1" smtClean="0"/>
              <a:t>ost</a:t>
            </a:r>
            <a:r>
              <a:rPr lang="cs-CZ" sz="2500" i="1" dirty="0" smtClean="0"/>
              <a:t> </a:t>
            </a:r>
            <a:r>
              <a:rPr lang="cs-CZ" sz="2500" dirty="0" smtClean="0"/>
              <a:t>(</a:t>
            </a:r>
            <a:r>
              <a:rPr lang="cs-CZ" sz="2500" dirty="0" err="1" smtClean="0"/>
              <a:t>f</a:t>
            </a:r>
            <a:r>
              <a:rPr lang="cs-CZ" sz="2500" dirty="0" smtClean="0"/>
              <a:t>.) ⇨ </a:t>
            </a:r>
            <a:r>
              <a:rPr lang="cs-CZ" sz="2500" b="1" dirty="0" smtClean="0"/>
              <a:t>- i</a:t>
            </a:r>
            <a:r>
              <a:rPr lang="cs-CZ" sz="2500" dirty="0" smtClean="0"/>
              <a:t>: místn</a:t>
            </a:r>
            <a:r>
              <a:rPr lang="cs-CZ" sz="2500" u="sng" dirty="0" smtClean="0"/>
              <a:t>ost</a:t>
            </a:r>
            <a:r>
              <a:rPr lang="cs-CZ" sz="2500" dirty="0" smtClean="0"/>
              <a:t>i </a:t>
            </a:r>
            <a:r>
              <a:rPr lang="cs-CZ" sz="2500" dirty="0" smtClean="0">
                <a:solidFill>
                  <a:srgbClr val="FF0000"/>
                </a:solidFill>
              </a:rPr>
              <a:t>(</a:t>
            </a:r>
            <a:r>
              <a:rPr lang="cs-CZ" sz="2500" dirty="0" err="1" smtClean="0">
                <a:solidFill>
                  <a:srgbClr val="FF0000"/>
                </a:solidFill>
              </a:rPr>
              <a:t>f</a:t>
            </a:r>
            <a:r>
              <a:rPr lang="cs-CZ" sz="2500" dirty="0" smtClean="0">
                <a:solidFill>
                  <a:srgbClr val="FF0000"/>
                </a:solidFill>
              </a:rPr>
              <a:t>.) </a:t>
            </a:r>
            <a:r>
              <a:rPr lang="cs-CZ" sz="2500" dirty="0" smtClean="0"/>
              <a:t>x mosty </a:t>
            </a:r>
            <a:r>
              <a:rPr lang="cs-CZ" sz="2500" dirty="0" smtClean="0">
                <a:solidFill>
                  <a:srgbClr val="0070C0"/>
                </a:solidFill>
              </a:rPr>
              <a:t>(m.)</a:t>
            </a:r>
          </a:p>
          <a:p>
            <a:pPr marL="624078" indent="-514350">
              <a:buNone/>
            </a:pPr>
            <a:r>
              <a:rPr lang="cs-CZ" sz="2500" dirty="0" err="1" smtClean="0"/>
              <a:t>Ending</a:t>
            </a:r>
            <a:r>
              <a:rPr lang="cs-CZ" sz="2500" dirty="0" smtClean="0"/>
              <a:t> –í ⇨ </a:t>
            </a:r>
            <a:r>
              <a:rPr lang="cs-CZ" sz="2500" b="1" dirty="0" smtClean="0"/>
              <a:t>-í</a:t>
            </a:r>
            <a:r>
              <a:rPr lang="cs-CZ" sz="2500" dirty="0" smtClean="0"/>
              <a:t>: paní</a:t>
            </a:r>
          </a:p>
          <a:p>
            <a:pPr marL="624078" indent="-514350">
              <a:buNone/>
            </a:pPr>
            <a:endParaRPr lang="cs-CZ" sz="2500" dirty="0" smtClean="0"/>
          </a:p>
          <a:p>
            <a:pPr marL="624078" indent="-514350">
              <a:buNone/>
            </a:pPr>
            <a:r>
              <a:rPr lang="cs-CZ" sz="2500" dirty="0" smtClean="0"/>
              <a:t>2) </a:t>
            </a:r>
            <a:r>
              <a:rPr lang="cs-CZ" sz="2500" dirty="0" smtClean="0">
                <a:solidFill>
                  <a:srgbClr val="00B050"/>
                </a:solidFill>
              </a:rPr>
              <a:t>N</a:t>
            </a:r>
            <a:r>
              <a:rPr lang="cs-CZ" sz="2500" dirty="0" smtClean="0"/>
              <a:t>:</a:t>
            </a:r>
          </a:p>
          <a:p>
            <a:pPr marL="624078" indent="-514350">
              <a:buNone/>
            </a:pPr>
            <a:r>
              <a:rPr lang="cs-CZ" sz="2500" dirty="0" err="1" smtClean="0"/>
              <a:t>Hard</a:t>
            </a:r>
            <a:r>
              <a:rPr lang="cs-CZ" sz="2500" dirty="0" smtClean="0"/>
              <a:t> </a:t>
            </a:r>
            <a:r>
              <a:rPr lang="cs-CZ" sz="2500" dirty="0" err="1" smtClean="0"/>
              <a:t>consonant</a:t>
            </a:r>
            <a:r>
              <a:rPr lang="cs-CZ" sz="2500" dirty="0" smtClean="0"/>
              <a:t> ⇨ </a:t>
            </a:r>
            <a:r>
              <a:rPr lang="cs-CZ" sz="2500" b="1" dirty="0" smtClean="0"/>
              <a:t>-a</a:t>
            </a:r>
            <a:r>
              <a:rPr lang="cs-CZ" sz="2500" dirty="0" smtClean="0"/>
              <a:t>: au</a:t>
            </a:r>
            <a:r>
              <a:rPr lang="cs-CZ" sz="2500" u="sng" dirty="0" smtClean="0"/>
              <a:t>t</a:t>
            </a:r>
            <a:r>
              <a:rPr lang="cs-CZ" sz="2500" dirty="0" smtClean="0"/>
              <a:t>a</a:t>
            </a:r>
          </a:p>
          <a:p>
            <a:pPr marL="624078" indent="-514350">
              <a:buNone/>
            </a:pPr>
            <a:r>
              <a:rPr lang="cs-CZ" sz="2500" dirty="0" smtClean="0"/>
              <a:t>Soft </a:t>
            </a:r>
            <a:r>
              <a:rPr lang="cs-CZ" sz="2500" dirty="0" err="1" smtClean="0"/>
              <a:t>consonant</a:t>
            </a:r>
            <a:r>
              <a:rPr lang="cs-CZ" sz="2500" dirty="0" smtClean="0"/>
              <a:t> ⇨</a:t>
            </a:r>
            <a:r>
              <a:rPr lang="cs-CZ" sz="2500" b="1" dirty="0" smtClean="0"/>
              <a:t>-e/-ě</a:t>
            </a:r>
            <a:r>
              <a:rPr lang="cs-CZ" sz="2500" dirty="0" smtClean="0"/>
              <a:t>: mo</a:t>
            </a:r>
            <a:r>
              <a:rPr lang="cs-CZ" sz="2500" u="sng" dirty="0" smtClean="0"/>
              <a:t>ř</a:t>
            </a:r>
            <a:r>
              <a:rPr lang="cs-CZ" sz="2500" dirty="0" smtClean="0"/>
              <a:t>e, parkoviš</a:t>
            </a:r>
            <a:r>
              <a:rPr lang="cs-CZ" sz="2500" u="sng" dirty="0" smtClean="0"/>
              <a:t>t</a:t>
            </a:r>
            <a:r>
              <a:rPr lang="cs-CZ" sz="2500" dirty="0" smtClean="0"/>
              <a:t>ě</a:t>
            </a:r>
          </a:p>
          <a:p>
            <a:pPr marL="624078" indent="-514350">
              <a:buNone/>
            </a:pPr>
            <a:r>
              <a:rPr lang="cs-CZ" sz="2500" dirty="0" err="1" smtClean="0"/>
              <a:t>Ending</a:t>
            </a:r>
            <a:r>
              <a:rPr lang="cs-CZ" sz="2500" dirty="0" smtClean="0"/>
              <a:t> –í ⇨ </a:t>
            </a:r>
            <a:r>
              <a:rPr lang="cs-CZ" sz="2500" b="1" dirty="0" smtClean="0"/>
              <a:t>-í</a:t>
            </a:r>
            <a:r>
              <a:rPr lang="cs-CZ" sz="2500" dirty="0" smtClean="0"/>
              <a:t>: nádraží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Nominative + accusative of plural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624078" indent="-514350">
              <a:buNone/>
            </a:pPr>
            <a:r>
              <a:rPr lang="cs-CZ" sz="4000" b="1" dirty="0" err="1" smtClean="0"/>
              <a:t>Remember</a:t>
            </a:r>
            <a:r>
              <a:rPr lang="cs-CZ" sz="4000" b="1" dirty="0" smtClean="0"/>
              <a:t>:</a:t>
            </a:r>
          </a:p>
          <a:p>
            <a:pPr marL="624078" indent="-514350">
              <a:buNone/>
            </a:pPr>
            <a:endParaRPr lang="cs-CZ" sz="4000" dirty="0" smtClean="0"/>
          </a:p>
          <a:p>
            <a:pPr marL="624078" indent="-514350">
              <a:buNone/>
            </a:pPr>
            <a:r>
              <a:rPr lang="cs-CZ" sz="4000" dirty="0" smtClean="0"/>
              <a:t>st</a:t>
            </a:r>
            <a:r>
              <a:rPr lang="cs-CZ" sz="4000" u="sng" dirty="0" smtClean="0"/>
              <a:t>ů</a:t>
            </a:r>
            <a:r>
              <a:rPr lang="cs-CZ" sz="4000" dirty="0" smtClean="0"/>
              <a:t>l </a:t>
            </a:r>
            <a:r>
              <a:rPr lang="cs-CZ" sz="4000" dirty="0" smtClean="0"/>
              <a:t>– st</a:t>
            </a:r>
            <a:r>
              <a:rPr lang="cs-CZ" sz="4000" u="sng" dirty="0" smtClean="0"/>
              <a:t>o</a:t>
            </a:r>
            <a:r>
              <a:rPr lang="cs-CZ" sz="4000" dirty="0" smtClean="0"/>
              <a:t>ly</a:t>
            </a:r>
          </a:p>
          <a:p>
            <a:pPr marL="624078" indent="-514350">
              <a:buNone/>
            </a:pPr>
            <a:r>
              <a:rPr lang="cs-CZ" sz="4000" dirty="0" smtClean="0"/>
              <a:t>d</a:t>
            </a:r>
            <a:r>
              <a:rPr lang="cs-CZ" sz="4000" u="sng" dirty="0" smtClean="0"/>
              <a:t>ů</a:t>
            </a:r>
            <a:r>
              <a:rPr lang="cs-CZ" sz="4000" dirty="0" smtClean="0"/>
              <a:t>m – d</a:t>
            </a:r>
            <a:r>
              <a:rPr lang="cs-CZ" sz="4000" u="sng" dirty="0" smtClean="0"/>
              <a:t>o</a:t>
            </a:r>
            <a:r>
              <a:rPr lang="cs-CZ" sz="4000" dirty="0" smtClean="0"/>
              <a:t>my</a:t>
            </a:r>
          </a:p>
          <a:p>
            <a:pPr marL="624078" indent="-514350">
              <a:buNone/>
            </a:pPr>
            <a:r>
              <a:rPr lang="cs-CZ" sz="4000" dirty="0" smtClean="0"/>
              <a:t>d</a:t>
            </a:r>
            <a:r>
              <a:rPr lang="cs-CZ" sz="4000" u="sng" dirty="0" smtClean="0"/>
              <a:t>í</a:t>
            </a:r>
            <a:r>
              <a:rPr lang="cs-CZ" sz="4000" dirty="0" smtClean="0"/>
              <a:t>tě – d</a:t>
            </a:r>
            <a:r>
              <a:rPr lang="cs-CZ" sz="4000" u="sng" dirty="0" smtClean="0"/>
              <a:t>ě</a:t>
            </a:r>
            <a:r>
              <a:rPr lang="cs-CZ" sz="4000" dirty="0" smtClean="0"/>
              <a:t>ti</a:t>
            </a:r>
          </a:p>
          <a:p>
            <a:pPr marL="624078" indent="-514350">
              <a:buNone/>
            </a:pP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4586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/>
              <a:t>3) </a:t>
            </a:r>
            <a:r>
              <a:rPr lang="cs-CZ" sz="2000" dirty="0" err="1" smtClean="0">
                <a:solidFill>
                  <a:srgbClr val="00B0F0"/>
                </a:solidFill>
              </a:rPr>
              <a:t>Ma</a:t>
            </a:r>
            <a:r>
              <a:rPr lang="cs-CZ" sz="2000" dirty="0" smtClean="0"/>
              <a:t> (nominative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plural</a:t>
            </a:r>
            <a:r>
              <a:rPr lang="cs-CZ" sz="2000" dirty="0" smtClean="0"/>
              <a:t>):</a:t>
            </a:r>
          </a:p>
          <a:p>
            <a:pPr>
              <a:buNone/>
            </a:pPr>
            <a:r>
              <a:rPr lang="cs-CZ" sz="2000" dirty="0" smtClean="0"/>
              <a:t>Most </a:t>
            </a:r>
            <a:r>
              <a:rPr lang="cs-CZ" sz="2000" dirty="0" err="1" smtClean="0"/>
              <a:t>general</a:t>
            </a:r>
            <a:r>
              <a:rPr lang="cs-CZ" sz="2000" dirty="0" smtClean="0"/>
              <a:t> </a:t>
            </a:r>
            <a:r>
              <a:rPr lang="cs-CZ" sz="2000" dirty="0" err="1" smtClean="0"/>
              <a:t>names</a:t>
            </a:r>
            <a:r>
              <a:rPr lang="cs-CZ" sz="2000" dirty="0" smtClean="0"/>
              <a:t> + 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names</a:t>
            </a:r>
            <a:r>
              <a:rPr lang="cs-CZ" sz="2000" dirty="0" smtClean="0"/>
              <a:t> ⇨ 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ové</a:t>
            </a:r>
            <a:r>
              <a:rPr lang="cs-CZ" sz="2000" dirty="0" smtClean="0"/>
              <a:t>: Italové (</a:t>
            </a:r>
            <a:r>
              <a:rPr lang="cs-CZ" sz="2000" dirty="0" err="1" smtClean="0"/>
              <a:t>but</a:t>
            </a:r>
            <a:r>
              <a:rPr lang="cs-CZ" sz="2000" dirty="0" smtClean="0"/>
              <a:t> Francouzi),</a:t>
            </a:r>
          </a:p>
          <a:p>
            <a:pPr>
              <a:buNone/>
            </a:pPr>
            <a:r>
              <a:rPr lang="cs-CZ" sz="2000" dirty="0" smtClean="0"/>
              <a:t>pánové/páni</a:t>
            </a:r>
          </a:p>
          <a:p>
            <a:pPr>
              <a:buNone/>
            </a:pPr>
            <a:r>
              <a:rPr lang="cs-CZ" sz="2000" dirty="0" err="1" smtClean="0"/>
              <a:t>Nouns</a:t>
            </a:r>
            <a:r>
              <a:rPr lang="cs-CZ" sz="2000" dirty="0" smtClean="0"/>
              <a:t> in –tel </a:t>
            </a:r>
            <a:r>
              <a:rPr lang="cs-CZ" sz="2000" dirty="0" smtClean="0"/>
              <a:t>(+ </a:t>
            </a:r>
            <a:r>
              <a:rPr lang="cs-CZ" sz="2000" dirty="0" smtClean="0"/>
              <a:t>Španěl) ⇨ </a:t>
            </a:r>
            <a:r>
              <a:rPr lang="cs-CZ" sz="2000" b="1" dirty="0" smtClean="0"/>
              <a:t>-é</a:t>
            </a:r>
            <a:r>
              <a:rPr lang="cs-CZ" sz="2000" dirty="0" smtClean="0"/>
              <a:t>:  učitelé, Španělé</a:t>
            </a:r>
          </a:p>
          <a:p>
            <a:pPr>
              <a:buNone/>
            </a:pPr>
            <a:r>
              <a:rPr lang="cs-CZ" sz="2000" dirty="0" err="1" smtClean="0"/>
              <a:t>Nouns</a:t>
            </a:r>
            <a:r>
              <a:rPr lang="cs-CZ" sz="2000" dirty="0" smtClean="0"/>
              <a:t> in –</a:t>
            </a:r>
            <a:r>
              <a:rPr lang="cs-CZ" sz="2000" dirty="0" err="1" smtClean="0"/>
              <a:t>an</a:t>
            </a:r>
            <a:r>
              <a:rPr lang="cs-CZ" sz="2000" dirty="0" smtClean="0"/>
              <a:t> ⇨ </a:t>
            </a:r>
            <a:r>
              <a:rPr lang="cs-CZ" sz="2000" b="1" dirty="0" smtClean="0"/>
              <a:t>-é/-i</a:t>
            </a:r>
            <a:r>
              <a:rPr lang="cs-CZ" sz="2000" dirty="0" smtClean="0"/>
              <a:t>: </a:t>
            </a:r>
            <a:r>
              <a:rPr lang="cs-CZ" sz="2000" dirty="0" err="1" smtClean="0"/>
              <a:t>Američani</a:t>
            </a:r>
            <a:r>
              <a:rPr lang="cs-CZ" sz="2000" dirty="0" smtClean="0"/>
              <a:t>/Američané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err="1" smtClean="0"/>
              <a:t>Remember</a:t>
            </a:r>
            <a:r>
              <a:rPr lang="cs-CZ" sz="2000" b="1" dirty="0" smtClean="0"/>
              <a:t>:</a:t>
            </a:r>
          </a:p>
          <a:p>
            <a:pPr>
              <a:buNone/>
            </a:pPr>
            <a:r>
              <a:rPr lang="cs-CZ" sz="2000" dirty="0" smtClean="0"/>
              <a:t>Člověk – lidé/lidi</a:t>
            </a:r>
          </a:p>
          <a:p>
            <a:pPr>
              <a:buNone/>
            </a:pPr>
            <a:r>
              <a:rPr lang="cs-CZ" sz="2000" dirty="0" smtClean="0"/>
              <a:t>Př</a:t>
            </a:r>
            <a:r>
              <a:rPr lang="cs-CZ" sz="2000" u="sng" dirty="0" smtClean="0"/>
              <a:t>í</a:t>
            </a:r>
            <a:r>
              <a:rPr lang="cs-CZ" sz="2000" dirty="0" smtClean="0"/>
              <a:t>tel – př</a:t>
            </a:r>
            <a:r>
              <a:rPr lang="cs-CZ" sz="2000" u="sng" dirty="0" smtClean="0"/>
              <a:t>á</a:t>
            </a:r>
            <a:r>
              <a:rPr lang="cs-CZ" sz="2000" dirty="0" smtClean="0"/>
              <a:t>telé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See</a:t>
            </a:r>
            <a:r>
              <a:rPr lang="cs-CZ" sz="2000" dirty="0" smtClean="0"/>
              <a:t> „</a:t>
            </a:r>
            <a:r>
              <a:rPr lang="cs-CZ" sz="2000" dirty="0" err="1" smtClean="0"/>
              <a:t>Consonant</a:t>
            </a:r>
            <a:r>
              <a:rPr lang="cs-CZ" sz="2000" dirty="0" smtClean="0"/>
              <a:t> </a:t>
            </a:r>
            <a:r>
              <a:rPr lang="cs-CZ" sz="2000" dirty="0" err="1" smtClean="0"/>
              <a:t>changes</a:t>
            </a:r>
            <a:r>
              <a:rPr lang="cs-CZ" sz="2000" dirty="0" smtClean="0"/>
              <a:t>: p. 135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4) </a:t>
            </a:r>
            <a:r>
              <a:rPr lang="cs-CZ" sz="2000" dirty="0" err="1" smtClean="0">
                <a:solidFill>
                  <a:srgbClr val="00B0F0"/>
                </a:solidFill>
              </a:rPr>
              <a:t>Ma</a:t>
            </a:r>
            <a:r>
              <a:rPr lang="cs-CZ" sz="2000" dirty="0" smtClean="0"/>
              <a:t> (</a:t>
            </a:r>
            <a:r>
              <a:rPr lang="cs-CZ" sz="2000" dirty="0" err="1" smtClean="0"/>
              <a:t>accusative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plural</a:t>
            </a:r>
            <a:r>
              <a:rPr lang="cs-CZ" sz="2000" dirty="0" smtClean="0"/>
              <a:t>):</a:t>
            </a:r>
          </a:p>
          <a:p>
            <a:pPr>
              <a:buNone/>
            </a:pPr>
            <a:r>
              <a:rPr lang="cs-CZ" sz="2000" dirty="0" err="1" smtClean="0"/>
              <a:t>Hard</a:t>
            </a:r>
            <a:r>
              <a:rPr lang="cs-CZ" sz="2000" dirty="0" smtClean="0"/>
              <a:t> </a:t>
            </a:r>
            <a:r>
              <a:rPr lang="cs-CZ" sz="2000" dirty="0" err="1" smtClean="0"/>
              <a:t>consonant</a:t>
            </a:r>
            <a:r>
              <a:rPr lang="cs-CZ" sz="2000" dirty="0" smtClean="0"/>
              <a:t> ⇨ -y: pány, Američany</a:t>
            </a:r>
          </a:p>
          <a:p>
            <a:pPr>
              <a:buNone/>
            </a:pPr>
            <a:r>
              <a:rPr lang="cs-CZ" sz="2000" dirty="0" err="1" smtClean="0"/>
              <a:t>All</a:t>
            </a:r>
            <a:r>
              <a:rPr lang="cs-CZ" sz="2000" dirty="0" smtClean="0"/>
              <a:t> </a:t>
            </a:r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nouns</a:t>
            </a:r>
            <a:r>
              <a:rPr lang="cs-CZ" sz="2000" dirty="0" smtClean="0"/>
              <a:t> ⇨ -e:  učitele, manžele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err="1" smtClean="0"/>
              <a:t>Remember</a:t>
            </a:r>
            <a:r>
              <a:rPr lang="cs-CZ" sz="2000" b="1" dirty="0" smtClean="0"/>
              <a:t>:</a:t>
            </a:r>
          </a:p>
          <a:p>
            <a:pPr>
              <a:buNone/>
            </a:pPr>
            <a:r>
              <a:rPr lang="cs-CZ" sz="2000" dirty="0" smtClean="0"/>
              <a:t>Lidi (</a:t>
            </a:r>
            <a:r>
              <a:rPr lang="cs-CZ" sz="2000" dirty="0" err="1" smtClean="0"/>
              <a:t>accusative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plural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56026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b="1" dirty="0" smtClean="0"/>
              <a:t>Pronouns, adjectives and numerals with nouns in nominative/accusative of pl.:</a:t>
            </a:r>
            <a:endParaRPr lang="en-US" sz="2000" dirty="0" smtClean="0"/>
          </a:p>
          <a:p>
            <a:pPr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F</a:t>
            </a:r>
            <a:r>
              <a:rPr lang="cs-CZ" sz="1600" dirty="0" smtClean="0"/>
              <a:t> + </a:t>
            </a:r>
            <a:r>
              <a:rPr lang="cs-CZ" sz="1600" dirty="0" smtClean="0">
                <a:solidFill>
                  <a:srgbClr val="0070C0"/>
                </a:solidFill>
              </a:rPr>
              <a:t>Mi </a:t>
            </a:r>
            <a:r>
              <a:rPr lang="cs-CZ" sz="1600" dirty="0" smtClean="0"/>
              <a:t>(nominative + </a:t>
            </a:r>
            <a:r>
              <a:rPr lang="cs-CZ" sz="1600" dirty="0" err="1" smtClean="0"/>
              <a:t>accusative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plural</a:t>
            </a:r>
            <a:r>
              <a:rPr lang="cs-CZ" sz="1600" dirty="0" smtClean="0"/>
              <a:t>): </a:t>
            </a:r>
          </a:p>
          <a:p>
            <a:pPr>
              <a:buNone/>
            </a:pPr>
            <a:r>
              <a:rPr lang="cs-CZ" sz="1600" dirty="0" smtClean="0"/>
              <a:t>Ty</a:t>
            </a:r>
          </a:p>
          <a:p>
            <a:pPr>
              <a:buNone/>
            </a:pPr>
            <a:r>
              <a:rPr lang="cs-CZ" sz="1600" dirty="0" smtClean="0"/>
              <a:t>Moj</a:t>
            </a:r>
            <a:r>
              <a:rPr lang="cs-CZ" sz="1600" u="sng" dirty="0" smtClean="0"/>
              <a:t>e</a:t>
            </a:r>
            <a:r>
              <a:rPr lang="cs-CZ" sz="1600" dirty="0" smtClean="0"/>
              <a:t>/m</a:t>
            </a:r>
            <a:r>
              <a:rPr lang="cs-CZ" sz="1600" u="sng" dirty="0" smtClean="0"/>
              <a:t>é</a:t>
            </a:r>
            <a:r>
              <a:rPr lang="cs-CZ" sz="1600" dirty="0" smtClean="0"/>
              <a:t>, tvoj</a:t>
            </a:r>
            <a:r>
              <a:rPr lang="cs-CZ" sz="1600" u="sng" dirty="0" smtClean="0"/>
              <a:t>e</a:t>
            </a:r>
            <a:r>
              <a:rPr lang="cs-CZ" sz="1600" dirty="0" smtClean="0"/>
              <a:t>/tv</a:t>
            </a:r>
            <a:r>
              <a:rPr lang="cs-CZ" sz="1600" u="sng" dirty="0" smtClean="0"/>
              <a:t>é</a:t>
            </a:r>
            <a:r>
              <a:rPr lang="cs-CZ" sz="1600" dirty="0" smtClean="0"/>
              <a:t>, naš</a:t>
            </a:r>
            <a:r>
              <a:rPr lang="cs-CZ" sz="1600" u="sng" dirty="0" smtClean="0"/>
              <a:t>e</a:t>
            </a:r>
            <a:r>
              <a:rPr lang="cs-CZ" sz="1600" dirty="0" smtClean="0"/>
              <a:t>, vaš</a:t>
            </a:r>
            <a:r>
              <a:rPr lang="cs-CZ" sz="1600" u="sng" dirty="0" smtClean="0"/>
              <a:t>e</a:t>
            </a:r>
          </a:p>
          <a:p>
            <a:pPr>
              <a:buNone/>
            </a:pPr>
            <a:r>
              <a:rPr lang="cs-CZ" sz="1600" dirty="0" smtClean="0"/>
              <a:t>Její, jeho, jejich				  židle, stoly,…</a:t>
            </a:r>
          </a:p>
          <a:p>
            <a:pPr>
              <a:buNone/>
            </a:pPr>
            <a:r>
              <a:rPr lang="cs-CZ" sz="1600" dirty="0" smtClean="0"/>
              <a:t>Nov</a:t>
            </a:r>
            <a:r>
              <a:rPr lang="cs-CZ" sz="1600" u="sng" dirty="0" smtClean="0"/>
              <a:t>é</a:t>
            </a:r>
            <a:r>
              <a:rPr lang="cs-CZ" sz="1600" dirty="0" smtClean="0"/>
              <a:t>, modern</a:t>
            </a:r>
            <a:r>
              <a:rPr lang="cs-CZ" sz="1600" u="sng" dirty="0" smtClean="0"/>
              <a:t>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>
                <a:solidFill>
                  <a:srgbClr val="00B050"/>
                </a:solidFill>
              </a:rPr>
              <a:t>N</a:t>
            </a:r>
            <a:r>
              <a:rPr lang="cs-CZ" sz="1600" dirty="0" smtClean="0"/>
              <a:t>:</a:t>
            </a:r>
            <a:r>
              <a:rPr lang="cs-CZ" sz="1600" dirty="0" smtClean="0"/>
              <a:t> (nominative + </a:t>
            </a:r>
            <a:r>
              <a:rPr lang="cs-CZ" sz="1600" dirty="0" err="1" smtClean="0"/>
              <a:t>accusative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plural</a:t>
            </a:r>
            <a:r>
              <a:rPr lang="cs-CZ" sz="1600" dirty="0" smtClean="0"/>
              <a:t>):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Ta</a:t>
            </a:r>
          </a:p>
          <a:p>
            <a:pPr>
              <a:buNone/>
            </a:pPr>
            <a:r>
              <a:rPr lang="cs-CZ" sz="1600" dirty="0" smtClean="0"/>
              <a:t>Moj</a:t>
            </a:r>
            <a:r>
              <a:rPr lang="cs-CZ" sz="1600" u="sng" dirty="0" smtClean="0"/>
              <a:t>e</a:t>
            </a:r>
            <a:r>
              <a:rPr lang="cs-CZ" sz="1600" dirty="0" smtClean="0"/>
              <a:t>/m</a:t>
            </a:r>
            <a:r>
              <a:rPr lang="cs-CZ" sz="1600" u="sng" dirty="0" smtClean="0"/>
              <a:t>á</a:t>
            </a:r>
            <a:r>
              <a:rPr lang="cs-CZ" sz="1600" dirty="0" smtClean="0"/>
              <a:t>, tvoj</a:t>
            </a:r>
            <a:r>
              <a:rPr lang="cs-CZ" sz="1600" u="sng" dirty="0" smtClean="0"/>
              <a:t>e</a:t>
            </a:r>
            <a:r>
              <a:rPr lang="cs-CZ" sz="1600" dirty="0" smtClean="0"/>
              <a:t>/tv</a:t>
            </a:r>
            <a:r>
              <a:rPr lang="cs-CZ" sz="1600" u="sng" dirty="0" smtClean="0"/>
              <a:t>á</a:t>
            </a:r>
            <a:r>
              <a:rPr lang="cs-CZ" sz="1600" dirty="0" smtClean="0"/>
              <a:t>, naš</a:t>
            </a:r>
            <a:r>
              <a:rPr lang="cs-CZ" sz="1600" u="sng" dirty="0" smtClean="0"/>
              <a:t>e</a:t>
            </a:r>
            <a:r>
              <a:rPr lang="cs-CZ" sz="1600" dirty="0" smtClean="0"/>
              <a:t>, vaš</a:t>
            </a:r>
            <a:r>
              <a:rPr lang="cs-CZ" sz="1600" u="sng" dirty="0" smtClean="0"/>
              <a:t>e</a:t>
            </a:r>
          </a:p>
          <a:p>
            <a:pPr>
              <a:buNone/>
            </a:pPr>
            <a:r>
              <a:rPr lang="cs-CZ" sz="1600" dirty="0" smtClean="0"/>
              <a:t>Její, jeho, jejich				  auta, nádraží,…</a:t>
            </a:r>
          </a:p>
          <a:p>
            <a:pPr>
              <a:buNone/>
            </a:pPr>
            <a:r>
              <a:rPr lang="cs-CZ" sz="1600" dirty="0" smtClean="0"/>
              <a:t>Nov</a:t>
            </a:r>
            <a:r>
              <a:rPr lang="cs-CZ" sz="1600" u="sng" dirty="0" smtClean="0"/>
              <a:t>á</a:t>
            </a:r>
            <a:r>
              <a:rPr lang="cs-CZ" sz="1600" dirty="0" smtClean="0"/>
              <a:t>, modern</a:t>
            </a:r>
            <a:r>
              <a:rPr lang="cs-CZ" sz="1600" u="sng" dirty="0" smtClean="0"/>
              <a:t>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>
                <a:solidFill>
                  <a:srgbClr val="00B0F0"/>
                </a:solidFill>
              </a:rPr>
              <a:t>Ma</a:t>
            </a:r>
            <a:r>
              <a:rPr lang="cs-CZ" sz="1600" dirty="0" smtClean="0"/>
              <a:t> (nominative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plural</a:t>
            </a:r>
            <a:r>
              <a:rPr lang="cs-CZ" sz="1600" dirty="0" smtClean="0"/>
              <a:t>):</a:t>
            </a:r>
          </a:p>
          <a:p>
            <a:pPr>
              <a:buNone/>
            </a:pPr>
            <a:r>
              <a:rPr lang="cs-CZ" sz="1600" dirty="0" smtClean="0"/>
              <a:t>Ti</a:t>
            </a:r>
          </a:p>
          <a:p>
            <a:pPr>
              <a:buNone/>
            </a:pPr>
            <a:r>
              <a:rPr lang="cs-CZ" sz="1600" dirty="0" smtClean="0"/>
              <a:t>Moj</a:t>
            </a:r>
            <a:r>
              <a:rPr lang="cs-CZ" sz="1600" u="sng" dirty="0" smtClean="0"/>
              <a:t>i</a:t>
            </a:r>
            <a:r>
              <a:rPr lang="cs-CZ" sz="1600" dirty="0" smtClean="0"/>
              <a:t>/m</a:t>
            </a:r>
            <a:r>
              <a:rPr lang="cs-CZ" sz="1600" u="sng" dirty="0" smtClean="0"/>
              <a:t>í</a:t>
            </a:r>
            <a:r>
              <a:rPr lang="cs-CZ" sz="1600" dirty="0" smtClean="0"/>
              <a:t>, tvoj</a:t>
            </a:r>
            <a:r>
              <a:rPr lang="cs-CZ" sz="1600" u="sng" dirty="0" smtClean="0"/>
              <a:t>i</a:t>
            </a:r>
            <a:r>
              <a:rPr lang="cs-CZ" sz="1600" dirty="0" smtClean="0"/>
              <a:t>/tv</a:t>
            </a:r>
            <a:r>
              <a:rPr lang="cs-CZ" sz="1600" u="sng" dirty="0" smtClean="0"/>
              <a:t>í</a:t>
            </a:r>
            <a:r>
              <a:rPr lang="cs-CZ" sz="1600" dirty="0" smtClean="0"/>
              <a:t>, naš</a:t>
            </a:r>
            <a:r>
              <a:rPr lang="cs-CZ" sz="1600" u="sng" dirty="0" smtClean="0"/>
              <a:t>i</a:t>
            </a:r>
            <a:r>
              <a:rPr lang="cs-CZ" sz="1600" dirty="0" smtClean="0"/>
              <a:t>, vaš</a:t>
            </a:r>
            <a:r>
              <a:rPr lang="cs-CZ" sz="1600" u="sng" dirty="0" smtClean="0"/>
              <a:t>i</a:t>
            </a:r>
          </a:p>
          <a:p>
            <a:pPr>
              <a:buNone/>
            </a:pPr>
            <a:r>
              <a:rPr lang="cs-CZ" sz="1600" dirty="0" smtClean="0"/>
              <a:t>Její, jeho, jejich				páni, učitelé,…</a:t>
            </a:r>
          </a:p>
          <a:p>
            <a:pPr>
              <a:buNone/>
            </a:pPr>
            <a:r>
              <a:rPr lang="cs-CZ" sz="1600" dirty="0" smtClean="0"/>
              <a:t>Mlad</a:t>
            </a:r>
            <a:r>
              <a:rPr lang="cs-CZ" sz="1600" u="sng" dirty="0" smtClean="0"/>
              <a:t>í</a:t>
            </a:r>
            <a:r>
              <a:rPr lang="cs-CZ" sz="1600" dirty="0" smtClean="0"/>
              <a:t>, modern</a:t>
            </a:r>
            <a:r>
              <a:rPr lang="cs-CZ" sz="1600" u="sng" dirty="0" smtClean="0"/>
              <a:t>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>
                <a:solidFill>
                  <a:srgbClr val="00B0F0"/>
                </a:solidFill>
              </a:rPr>
              <a:t>Ma</a:t>
            </a:r>
            <a:r>
              <a:rPr lang="cs-CZ" sz="16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accusative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plural</a:t>
            </a:r>
            <a:r>
              <a:rPr lang="cs-CZ" sz="1600" dirty="0" smtClean="0"/>
              <a:t>):</a:t>
            </a:r>
          </a:p>
          <a:p>
            <a:pPr>
              <a:buNone/>
            </a:pPr>
            <a:r>
              <a:rPr lang="cs-CZ" sz="1600" dirty="0" smtClean="0"/>
              <a:t>Ty</a:t>
            </a:r>
          </a:p>
          <a:p>
            <a:pPr>
              <a:buNone/>
            </a:pPr>
            <a:r>
              <a:rPr lang="cs-CZ" sz="1600" dirty="0" smtClean="0"/>
              <a:t>Moj</a:t>
            </a:r>
            <a:r>
              <a:rPr lang="cs-CZ" sz="1600" u="sng" dirty="0" smtClean="0"/>
              <a:t>e</a:t>
            </a:r>
            <a:r>
              <a:rPr lang="cs-CZ" sz="1600" dirty="0" smtClean="0"/>
              <a:t>/m</a:t>
            </a:r>
            <a:r>
              <a:rPr lang="cs-CZ" sz="1600" u="sng" dirty="0" smtClean="0"/>
              <a:t>é</a:t>
            </a:r>
            <a:r>
              <a:rPr lang="cs-CZ" sz="1600" dirty="0" smtClean="0"/>
              <a:t>, tvoj</a:t>
            </a:r>
            <a:r>
              <a:rPr lang="cs-CZ" sz="1600" u="sng" dirty="0" smtClean="0"/>
              <a:t>e</a:t>
            </a:r>
            <a:r>
              <a:rPr lang="cs-CZ" sz="1600" dirty="0" smtClean="0"/>
              <a:t>, tv</a:t>
            </a:r>
            <a:r>
              <a:rPr lang="cs-CZ" sz="1600" u="sng" dirty="0" smtClean="0"/>
              <a:t>é</a:t>
            </a:r>
            <a:r>
              <a:rPr lang="cs-CZ" sz="1600" dirty="0" smtClean="0"/>
              <a:t>, naš</a:t>
            </a:r>
            <a:r>
              <a:rPr lang="cs-CZ" sz="1600" u="sng" dirty="0" smtClean="0"/>
              <a:t>e</a:t>
            </a:r>
            <a:r>
              <a:rPr lang="cs-CZ" sz="1600" dirty="0" smtClean="0"/>
              <a:t>, vaš</a:t>
            </a:r>
            <a:r>
              <a:rPr lang="cs-CZ" sz="1600" u="sng" dirty="0" smtClean="0"/>
              <a:t>e</a:t>
            </a:r>
          </a:p>
          <a:p>
            <a:pPr>
              <a:buNone/>
            </a:pPr>
            <a:r>
              <a:rPr lang="cs-CZ" sz="1600" dirty="0" smtClean="0"/>
              <a:t>Její, jeho, jejich				pány, učitele,…</a:t>
            </a:r>
          </a:p>
          <a:p>
            <a:pPr>
              <a:buNone/>
            </a:pPr>
            <a:r>
              <a:rPr lang="cs-CZ" sz="1600" dirty="0" smtClean="0"/>
              <a:t>N</a:t>
            </a:r>
            <a:r>
              <a:rPr lang="cs-CZ" sz="1600" dirty="0" smtClean="0"/>
              <a:t>ov</a:t>
            </a:r>
            <a:r>
              <a:rPr lang="cs-CZ" sz="1600" u="sng" dirty="0" smtClean="0"/>
              <a:t>é</a:t>
            </a:r>
            <a:r>
              <a:rPr lang="cs-CZ" sz="1600" dirty="0" smtClean="0"/>
              <a:t>, modern</a:t>
            </a:r>
            <a:r>
              <a:rPr lang="cs-CZ" sz="1600" u="sng" dirty="0" smtClean="0"/>
              <a:t>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/>
          </a:p>
        </p:txBody>
      </p:sp>
      <p:sp>
        <p:nvSpPr>
          <p:cNvPr id="14" name="Pravá složená závorka 13"/>
          <p:cNvSpPr/>
          <p:nvPr/>
        </p:nvSpPr>
        <p:spPr>
          <a:xfrm>
            <a:off x="4283968" y="1124744"/>
            <a:ext cx="5040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á složená závorka 14"/>
          <p:cNvSpPr/>
          <p:nvPr/>
        </p:nvSpPr>
        <p:spPr>
          <a:xfrm>
            <a:off x="4283968" y="2492896"/>
            <a:ext cx="50405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Pravá složená závorka 15"/>
          <p:cNvSpPr/>
          <p:nvPr/>
        </p:nvSpPr>
        <p:spPr>
          <a:xfrm>
            <a:off x="4211960" y="3789040"/>
            <a:ext cx="504056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ravá složená závorka 16"/>
          <p:cNvSpPr/>
          <p:nvPr/>
        </p:nvSpPr>
        <p:spPr>
          <a:xfrm>
            <a:off x="4211960" y="5085184"/>
            <a:ext cx="4320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err="1" smtClean="0"/>
              <a:t>Numeral</a:t>
            </a:r>
            <a:r>
              <a:rPr lang="cs-CZ" sz="2000" b="1" dirty="0" smtClean="0"/>
              <a:t> "</a:t>
            </a:r>
            <a:r>
              <a:rPr lang="cs-CZ" sz="2000" b="1" dirty="0" err="1" smtClean="0"/>
              <a:t>two</a:t>
            </a:r>
            <a:r>
              <a:rPr lang="cs-CZ" sz="2000" b="1" dirty="0" smtClean="0"/>
              <a:t>" </a:t>
            </a:r>
            <a:r>
              <a:rPr lang="cs-CZ" sz="2000" dirty="0" smtClean="0"/>
              <a:t>(</a:t>
            </a:r>
            <a:r>
              <a:rPr lang="cs-CZ" sz="2000" dirty="0" err="1" smtClean="0"/>
              <a:t>nom</a:t>
            </a:r>
            <a:r>
              <a:rPr lang="cs-CZ" sz="2000" dirty="0" smtClean="0"/>
              <a:t>.+ </a:t>
            </a:r>
            <a:r>
              <a:rPr lang="cs-CZ" sz="2000" dirty="0" err="1" smtClean="0"/>
              <a:t>acc</a:t>
            </a:r>
            <a:r>
              <a:rPr lang="cs-CZ" sz="2000" dirty="0" smtClean="0"/>
              <a:t>. </a:t>
            </a:r>
            <a:r>
              <a:rPr lang="cs-CZ" sz="2000" dirty="0" err="1" smtClean="0"/>
              <a:t>pl</a:t>
            </a:r>
            <a:r>
              <a:rPr lang="cs-CZ" sz="2000" dirty="0" smtClean="0"/>
              <a:t>.):</a:t>
            </a:r>
          </a:p>
          <a:p>
            <a:pPr>
              <a:buNone/>
            </a:pPr>
            <a:r>
              <a:rPr lang="cs-CZ" sz="2000" dirty="0" err="1" smtClean="0">
                <a:solidFill>
                  <a:srgbClr val="0070C0"/>
                </a:solidFill>
              </a:rPr>
              <a:t>Ma</a:t>
            </a:r>
            <a:r>
              <a:rPr lang="cs-CZ" sz="2000" dirty="0" smtClean="0"/>
              <a:t>/</a:t>
            </a:r>
            <a:r>
              <a:rPr lang="cs-CZ" sz="2000" dirty="0" smtClean="0">
                <a:solidFill>
                  <a:srgbClr val="00B0F0"/>
                </a:solidFill>
              </a:rPr>
              <a:t>Mi</a:t>
            </a:r>
            <a:r>
              <a:rPr lang="cs-CZ" sz="2000" dirty="0" smtClean="0"/>
              <a:t>: </a:t>
            </a:r>
            <a:r>
              <a:rPr lang="cs-CZ" sz="2000" u="sng" dirty="0" smtClean="0"/>
              <a:t>dva</a:t>
            </a:r>
            <a:r>
              <a:rPr lang="cs-CZ" sz="2000" dirty="0" smtClean="0"/>
              <a:t> muži/stoly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F</a:t>
            </a:r>
            <a:r>
              <a:rPr lang="cs-CZ" sz="2000" dirty="0" smtClean="0"/>
              <a:t> +</a:t>
            </a:r>
            <a:r>
              <a:rPr lang="cs-CZ" sz="2000" dirty="0" smtClean="0">
                <a:solidFill>
                  <a:srgbClr val="00B050"/>
                </a:solidFill>
              </a:rPr>
              <a:t> N</a:t>
            </a:r>
            <a:r>
              <a:rPr lang="cs-CZ" sz="2000" dirty="0" smtClean="0"/>
              <a:t>: </a:t>
            </a:r>
            <a:r>
              <a:rPr lang="cs-CZ" sz="2000" u="sng" dirty="0" smtClean="0"/>
              <a:t>dvě</a:t>
            </a:r>
            <a:r>
              <a:rPr lang="cs-CZ" sz="2000" dirty="0" smtClean="0"/>
              <a:t> ženy/auta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err="1" smtClean="0"/>
              <a:t>Pronoun</a:t>
            </a:r>
            <a:r>
              <a:rPr lang="cs-CZ" sz="2000" b="1" dirty="0" smtClean="0"/>
              <a:t> "</a:t>
            </a:r>
            <a:r>
              <a:rPr lang="cs-CZ" sz="2000" b="1" dirty="0" err="1" smtClean="0"/>
              <a:t>each</a:t>
            </a:r>
            <a:r>
              <a:rPr lang="cs-CZ" sz="2000" b="1" dirty="0" smtClean="0"/>
              <a:t>" </a:t>
            </a:r>
            <a:r>
              <a:rPr lang="cs-CZ" sz="2000" dirty="0" smtClean="0"/>
              <a:t>(</a:t>
            </a:r>
            <a:r>
              <a:rPr lang="cs-CZ" sz="2000" dirty="0" err="1" smtClean="0"/>
              <a:t>nom</a:t>
            </a:r>
            <a:r>
              <a:rPr lang="cs-CZ" sz="2000" dirty="0" smtClean="0"/>
              <a:t>. </a:t>
            </a:r>
            <a:r>
              <a:rPr lang="cs-CZ" sz="2000" dirty="0" err="1" smtClean="0"/>
              <a:t>sg</a:t>
            </a:r>
            <a:r>
              <a:rPr lang="cs-CZ" sz="2000" dirty="0" smtClean="0"/>
              <a:t>.):</a:t>
            </a:r>
          </a:p>
          <a:p>
            <a:pPr>
              <a:buNone/>
            </a:pPr>
            <a:r>
              <a:rPr lang="cs-CZ" sz="2000" dirty="0" err="1" smtClean="0">
                <a:solidFill>
                  <a:srgbClr val="0070C0"/>
                </a:solidFill>
              </a:rPr>
              <a:t>Ma</a:t>
            </a:r>
            <a:r>
              <a:rPr lang="cs-CZ" sz="2000" dirty="0" smtClean="0"/>
              <a:t>/</a:t>
            </a:r>
            <a:r>
              <a:rPr lang="cs-CZ" sz="2000" dirty="0" smtClean="0">
                <a:solidFill>
                  <a:srgbClr val="00B0F0"/>
                </a:solidFill>
              </a:rPr>
              <a:t>Mi</a:t>
            </a:r>
            <a:r>
              <a:rPr lang="cs-CZ" sz="2000" dirty="0" smtClean="0"/>
              <a:t>: každ</a:t>
            </a:r>
            <a:r>
              <a:rPr lang="cs-CZ" sz="2000" u="sng" dirty="0" smtClean="0"/>
              <a:t>ý</a:t>
            </a:r>
            <a:r>
              <a:rPr lang="cs-CZ" sz="2000" dirty="0" smtClean="0"/>
              <a:t> muž/stůl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F</a:t>
            </a:r>
            <a:r>
              <a:rPr lang="cs-CZ" sz="2000" dirty="0" smtClean="0"/>
              <a:t>: každ</a:t>
            </a:r>
            <a:r>
              <a:rPr lang="cs-CZ" sz="2000" u="sng" dirty="0" smtClean="0"/>
              <a:t>á</a:t>
            </a:r>
            <a:r>
              <a:rPr lang="cs-CZ" sz="2000" dirty="0" smtClean="0"/>
              <a:t> žena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N</a:t>
            </a:r>
            <a:r>
              <a:rPr lang="cs-CZ" sz="2000" dirty="0" smtClean="0"/>
              <a:t>: každ</a:t>
            </a:r>
            <a:r>
              <a:rPr lang="cs-CZ" sz="2000" u="sng" dirty="0" smtClean="0"/>
              <a:t>é</a:t>
            </a:r>
            <a:r>
              <a:rPr lang="cs-CZ" sz="2000" dirty="0" smtClean="0"/>
              <a:t> auto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err="1" smtClean="0"/>
              <a:t>Prounoun</a:t>
            </a:r>
            <a:r>
              <a:rPr lang="cs-CZ" sz="2000" b="1" dirty="0" smtClean="0"/>
              <a:t> </a:t>
            </a:r>
            <a:r>
              <a:rPr lang="cs-CZ" sz="2000" b="1" dirty="0" smtClean="0"/>
              <a:t>"</a:t>
            </a:r>
            <a:r>
              <a:rPr lang="cs-CZ" sz="2000" b="1" dirty="0" err="1" smtClean="0"/>
              <a:t>all</a:t>
            </a:r>
            <a:r>
              <a:rPr lang="cs-CZ" sz="2000" b="1" dirty="0" smtClean="0"/>
              <a:t>" </a:t>
            </a:r>
            <a:r>
              <a:rPr lang="cs-CZ" sz="2000" dirty="0" smtClean="0"/>
              <a:t>(</a:t>
            </a:r>
            <a:r>
              <a:rPr lang="cs-CZ" sz="2000" dirty="0" err="1" smtClean="0"/>
              <a:t>nom</a:t>
            </a:r>
            <a:r>
              <a:rPr lang="cs-CZ" sz="2000" dirty="0" smtClean="0"/>
              <a:t>.+ </a:t>
            </a:r>
            <a:r>
              <a:rPr lang="cs-CZ" sz="2000" dirty="0" err="1" smtClean="0"/>
              <a:t>acc</a:t>
            </a:r>
            <a:r>
              <a:rPr lang="cs-CZ" sz="2000" dirty="0" smtClean="0"/>
              <a:t>. </a:t>
            </a:r>
            <a:r>
              <a:rPr lang="cs-CZ" sz="2000" dirty="0" err="1" smtClean="0"/>
              <a:t>pl</a:t>
            </a:r>
            <a:r>
              <a:rPr lang="cs-CZ" sz="2000" dirty="0" smtClean="0"/>
              <a:t>.):</a:t>
            </a:r>
          </a:p>
          <a:p>
            <a:pPr>
              <a:buNone/>
            </a:pPr>
            <a:r>
              <a:rPr lang="cs-CZ" sz="2000" dirty="0" err="1" smtClean="0">
                <a:solidFill>
                  <a:srgbClr val="0070C0"/>
                </a:solidFill>
              </a:rPr>
              <a:t>Ma</a:t>
            </a:r>
            <a:r>
              <a:rPr lang="cs-CZ" sz="2000" dirty="0" smtClean="0"/>
              <a:t>: všichn</a:t>
            </a:r>
            <a:r>
              <a:rPr lang="cs-CZ" sz="2000" u="sng" dirty="0" smtClean="0"/>
              <a:t>i</a:t>
            </a:r>
            <a:r>
              <a:rPr lang="cs-CZ" sz="2000" dirty="0" smtClean="0"/>
              <a:t> muži (</a:t>
            </a:r>
            <a:r>
              <a:rPr lang="cs-CZ" sz="2000" dirty="0" err="1" smtClean="0"/>
              <a:t>nom</a:t>
            </a:r>
            <a:r>
              <a:rPr lang="cs-CZ" sz="2000" dirty="0" smtClean="0"/>
              <a:t>.), všechn</a:t>
            </a:r>
            <a:r>
              <a:rPr lang="cs-CZ" sz="2000" u="sng" dirty="0" smtClean="0"/>
              <a:t>y</a:t>
            </a:r>
            <a:r>
              <a:rPr lang="cs-CZ" sz="2000" dirty="0" smtClean="0"/>
              <a:t> muže (</a:t>
            </a:r>
            <a:r>
              <a:rPr lang="cs-CZ" sz="2000" dirty="0" err="1" smtClean="0"/>
              <a:t>acc</a:t>
            </a:r>
            <a:r>
              <a:rPr lang="cs-CZ" sz="2000" dirty="0" smtClean="0"/>
              <a:t>.)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Mi</a:t>
            </a:r>
            <a:r>
              <a:rPr lang="cs-CZ" sz="2000" dirty="0" smtClean="0"/>
              <a:t>: všechn</a:t>
            </a:r>
            <a:r>
              <a:rPr lang="cs-CZ" sz="2000" u="sng" dirty="0" smtClean="0"/>
              <a:t>y</a:t>
            </a:r>
            <a:r>
              <a:rPr lang="cs-CZ" sz="2000" dirty="0" smtClean="0"/>
              <a:t> stoly</a:t>
            </a: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F</a:t>
            </a:r>
            <a:r>
              <a:rPr lang="cs-CZ" sz="2000" dirty="0" smtClean="0"/>
              <a:t>: všechn</a:t>
            </a:r>
            <a:r>
              <a:rPr lang="cs-CZ" sz="2000" u="sng" dirty="0" smtClean="0"/>
              <a:t>y</a:t>
            </a:r>
            <a:r>
              <a:rPr lang="cs-CZ" sz="2000" dirty="0" smtClean="0"/>
              <a:t> ženy</a:t>
            </a:r>
          </a:p>
          <a:p>
            <a:pPr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N</a:t>
            </a:r>
            <a:r>
              <a:rPr lang="cs-CZ" sz="2000" dirty="0" smtClean="0"/>
              <a:t>: všechn</a:t>
            </a:r>
            <a:r>
              <a:rPr lang="cs-CZ" sz="2000" u="sng" dirty="0" smtClean="0"/>
              <a:t>a</a:t>
            </a:r>
            <a:r>
              <a:rPr lang="cs-CZ" sz="2000" dirty="0" smtClean="0"/>
              <a:t> auta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The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subject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and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object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agree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⇨ </a:t>
            </a:r>
            <a:r>
              <a:rPr lang="cs-CZ" i="1" dirty="0" smtClean="0">
                <a:solidFill>
                  <a:srgbClr val="0070C0"/>
                </a:solidFill>
              </a:rPr>
              <a:t>svůj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declined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i="1" dirty="0" smtClean="0"/>
              <a:t>můj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smtClean="0"/>
              <a:t>Jan jede s Petrem do Portugalska.</a:t>
            </a:r>
          </a:p>
          <a:p>
            <a:pPr>
              <a:buNone/>
            </a:pPr>
            <a:r>
              <a:rPr lang="cs-CZ" u="sng" dirty="0" smtClean="0"/>
              <a:t>Jan</a:t>
            </a:r>
            <a:r>
              <a:rPr lang="cs-CZ" dirty="0" smtClean="0"/>
              <a:t> se těší na </a:t>
            </a:r>
            <a:r>
              <a:rPr lang="cs-CZ" b="1" dirty="0" smtClean="0"/>
              <a:t>svoji/svou</a:t>
            </a:r>
            <a:r>
              <a:rPr lang="cs-CZ" dirty="0" smtClean="0"/>
              <a:t> </a:t>
            </a:r>
            <a:r>
              <a:rPr lang="cs-CZ" u="sng" dirty="0" smtClean="0"/>
              <a:t>rodinu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Jan =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Rodinu = </a:t>
            </a:r>
            <a:r>
              <a:rPr lang="cs-CZ" dirty="0" err="1" smtClean="0"/>
              <a:t>object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Jan´s </a:t>
            </a:r>
            <a:r>
              <a:rPr lang="cs-CZ" dirty="0" err="1" smtClean="0"/>
              <a:t>family</a:t>
            </a:r>
            <a:r>
              <a:rPr lang="cs-CZ" dirty="0" smtClean="0"/>
              <a:t>. ⇨ svůj</a:t>
            </a:r>
          </a:p>
          <a:p>
            <a:pPr>
              <a:buNone/>
            </a:pPr>
            <a:r>
              <a:rPr lang="cs-CZ" dirty="0" smtClean="0"/>
              <a:t>			X</a:t>
            </a:r>
          </a:p>
          <a:p>
            <a:pPr>
              <a:buNone/>
            </a:pPr>
            <a:r>
              <a:rPr lang="cs-CZ" dirty="0" smtClean="0"/>
              <a:t>Jan jede s Petrem do Portugalska.</a:t>
            </a:r>
          </a:p>
          <a:p>
            <a:pPr>
              <a:buNone/>
            </a:pPr>
            <a:r>
              <a:rPr lang="cs-CZ" u="sng" dirty="0" smtClean="0"/>
              <a:t>Jan</a:t>
            </a:r>
            <a:r>
              <a:rPr lang="cs-CZ" dirty="0" smtClean="0"/>
              <a:t> se těší na </a:t>
            </a:r>
            <a:r>
              <a:rPr lang="cs-CZ" b="1" dirty="0" smtClean="0"/>
              <a:t>jeho</a:t>
            </a:r>
            <a:r>
              <a:rPr lang="cs-CZ" dirty="0" smtClean="0"/>
              <a:t> </a:t>
            </a:r>
            <a:r>
              <a:rPr lang="cs-CZ" u="sng" dirty="0" smtClean="0"/>
              <a:t>rodinu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Jan´s </a:t>
            </a:r>
            <a:r>
              <a:rPr lang="cs-CZ" dirty="0" err="1" smtClean="0"/>
              <a:t>but</a:t>
            </a:r>
            <a:r>
              <a:rPr lang="cs-CZ" dirty="0" smtClean="0"/>
              <a:t> Petr´s </a:t>
            </a:r>
            <a:r>
              <a:rPr lang="cs-CZ" dirty="0" err="1" smtClean="0"/>
              <a:t>family</a:t>
            </a:r>
            <a:r>
              <a:rPr lang="cs-CZ" dirty="0" smtClean="0"/>
              <a:t> ⇨ jeho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err="1" smtClean="0"/>
              <a:t>Possesive</a:t>
            </a:r>
            <a:r>
              <a:rPr lang="cs-CZ" dirty="0" smtClean="0"/>
              <a:t> </a:t>
            </a:r>
            <a:r>
              <a:rPr lang="cs-CZ" dirty="0" err="1" smtClean="0"/>
              <a:t>pronoun</a:t>
            </a:r>
            <a:r>
              <a:rPr lang="cs-CZ" dirty="0" smtClean="0"/>
              <a:t> </a:t>
            </a:r>
            <a:r>
              <a:rPr lang="cs-CZ" i="1" dirty="0" smtClean="0"/>
              <a:t>svůj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Petr píše ________ domácí úkol. (his </a:t>
            </a:r>
            <a:r>
              <a:rPr lang="cs-CZ" dirty="0" err="1" smtClean="0"/>
              <a:t>own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Petr píše ________ domácí úkol. (Jan´s)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Jana čeká na ________ kamarádku. (her </a:t>
            </a:r>
            <a:r>
              <a:rPr lang="cs-CZ" dirty="0" err="1" smtClean="0"/>
              <a:t>own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Jana čeká na ________ kamarádku. (Petra´s)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Jana zná ________ matku dobře. (her </a:t>
            </a:r>
            <a:r>
              <a:rPr lang="cs-CZ" dirty="0" err="1" smtClean="0"/>
              <a:t>own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Jana zná ________ matku dobře. (Anna´s)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1) </a:t>
            </a:r>
            <a:r>
              <a:rPr lang="cs-CZ" dirty="0" err="1" smtClean="0">
                <a:solidFill>
                  <a:srgbClr val="0070C0"/>
                </a:solidFill>
              </a:rPr>
              <a:t>Finished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actions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u="sng" dirty="0" err="1" smtClean="0"/>
              <a:t>will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r>
              <a:rPr lang="cs-CZ" dirty="0" smtClean="0"/>
              <a:t>) </a:t>
            </a:r>
          </a:p>
          <a:p>
            <a:pPr marL="624078" indent="-514350">
              <a:buNone/>
            </a:pPr>
            <a:r>
              <a:rPr lang="cs-CZ" dirty="0" smtClean="0"/>
              <a:t>⇨</a:t>
            </a:r>
            <a:r>
              <a:rPr lang="cs-CZ" dirty="0" err="1" smtClean="0"/>
              <a:t>perfective</a:t>
            </a:r>
            <a:r>
              <a:rPr lang="cs-CZ" dirty="0" smtClean="0"/>
              <a:t> verb </a:t>
            </a:r>
            <a:r>
              <a:rPr lang="cs-CZ" dirty="0" err="1" smtClean="0"/>
              <a:t>forms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u="sng" dirty="0" smtClean="0"/>
              <a:t>Uvařím</a:t>
            </a:r>
            <a:r>
              <a:rPr lang="cs-CZ" dirty="0" smtClean="0"/>
              <a:t> to já. (</a:t>
            </a:r>
            <a:r>
              <a:rPr lang="cs-CZ" dirty="0" err="1" smtClean="0"/>
              <a:t>inf</a:t>
            </a:r>
            <a:r>
              <a:rPr lang="cs-CZ" dirty="0" smtClean="0"/>
              <a:t>. uvařit)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Unfinished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actions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⇨</a:t>
            </a:r>
            <a:r>
              <a:rPr lang="cs-CZ" u="sng" dirty="0" smtClean="0"/>
              <a:t>být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 tense + infinitive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imperfective</a:t>
            </a:r>
            <a:r>
              <a:rPr lang="cs-CZ" dirty="0" smtClean="0"/>
              <a:t> verb</a:t>
            </a:r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Dnes večer </a:t>
            </a:r>
            <a:r>
              <a:rPr lang="cs-CZ" u="sng" dirty="0" smtClean="0"/>
              <a:t>budu vařit</a:t>
            </a:r>
            <a:r>
              <a:rPr lang="cs-CZ" dirty="0" smtClean="0"/>
              <a:t> já. (</a:t>
            </a:r>
            <a:r>
              <a:rPr lang="cs-CZ" dirty="0" err="1" smtClean="0"/>
              <a:t>inf</a:t>
            </a:r>
            <a:r>
              <a:rPr lang="cs-CZ" dirty="0" smtClean="0"/>
              <a:t>. vařit)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3) </a:t>
            </a:r>
            <a:r>
              <a:rPr lang="cs-CZ" dirty="0" err="1" smtClean="0">
                <a:solidFill>
                  <a:srgbClr val="0070C0"/>
                </a:solidFill>
              </a:rPr>
              <a:t>Special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forms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for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i="1" dirty="0" smtClean="0">
                <a:solidFill>
                  <a:srgbClr val="0070C0"/>
                </a:solidFill>
              </a:rPr>
              <a:t>jít, jet</a:t>
            </a:r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u="sng" dirty="0" smtClean="0"/>
              <a:t>Půjdu/pojedu</a:t>
            </a:r>
            <a:r>
              <a:rPr lang="cs-CZ" dirty="0" smtClean="0"/>
              <a:t> na nádraží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in </a:t>
            </a:r>
            <a:r>
              <a:rPr lang="cs-CZ" dirty="0" err="1" smtClean="0"/>
              <a:t>Czech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⇨</a:t>
            </a:r>
            <a:r>
              <a:rPr lang="cs-CZ" u="sng" dirty="0" smtClean="0"/>
              <a:t>být/nebýt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 tense + infinitive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imperfective</a:t>
            </a:r>
            <a:r>
              <a:rPr lang="cs-CZ" dirty="0" smtClean="0"/>
              <a:t> verb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Sg</a:t>
            </a:r>
            <a:r>
              <a:rPr lang="cs-CZ" dirty="0" smtClean="0"/>
              <a:t>.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Budu/nebudu	1. Budeme/nebudeme</a:t>
            </a:r>
          </a:p>
          <a:p>
            <a:pPr marL="624078" indent="-514350">
              <a:buNone/>
            </a:pPr>
            <a:r>
              <a:rPr lang="cs-CZ" dirty="0" smtClean="0"/>
              <a:t>2. Budeš/nebudeš	2. Budete/nebudete</a:t>
            </a:r>
          </a:p>
          <a:p>
            <a:pPr marL="624078" indent="-514350">
              <a:buNone/>
            </a:pPr>
            <a:r>
              <a:rPr lang="cs-CZ" dirty="0" smtClean="0"/>
              <a:t>3. Bude/nebude	3. Budou/nebudou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Zítra </a:t>
            </a:r>
            <a:r>
              <a:rPr lang="cs-CZ" u="sng" dirty="0" smtClean="0"/>
              <a:t>budu pracovat </a:t>
            </a:r>
            <a:r>
              <a:rPr lang="cs-CZ" dirty="0" smtClean="0"/>
              <a:t>celý den.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Future</a:t>
            </a:r>
            <a:r>
              <a:rPr lang="cs-CZ" dirty="0" smtClean="0"/>
              <a:t> tense – </a:t>
            </a:r>
            <a:r>
              <a:rPr lang="cs-CZ" dirty="0" err="1" smtClean="0"/>
              <a:t>unfinished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/>
              <a:t>… dnes v poledne?</a:t>
            </a:r>
          </a:p>
          <a:p>
            <a:pPr>
              <a:buNone/>
            </a:pPr>
            <a:r>
              <a:rPr lang="cs-CZ" sz="3200" dirty="0" smtClean="0"/>
              <a:t>… dnes ve čtyři hodiny odpoledne?</a:t>
            </a:r>
          </a:p>
          <a:p>
            <a:pPr>
              <a:buNone/>
            </a:pPr>
            <a:r>
              <a:rPr lang="cs-CZ" sz="3200" dirty="0" smtClean="0"/>
              <a:t>… dnes v sedm hodin večer?</a:t>
            </a:r>
          </a:p>
          <a:p>
            <a:pPr>
              <a:buNone/>
            </a:pPr>
            <a:r>
              <a:rPr lang="cs-CZ" sz="3200" dirty="0" smtClean="0"/>
              <a:t>… dnes v devět hodin večer?</a:t>
            </a:r>
          </a:p>
          <a:p>
            <a:pPr>
              <a:buNone/>
            </a:pPr>
            <a:r>
              <a:rPr lang="cs-CZ" sz="3200" dirty="0" smtClean="0"/>
              <a:t>… dnes ve dvanáct hodin v noci?</a:t>
            </a:r>
          </a:p>
          <a:p>
            <a:pPr>
              <a:buNone/>
            </a:pPr>
            <a:r>
              <a:rPr lang="cs-CZ" sz="3200" dirty="0" smtClean="0"/>
              <a:t>… zítra v pět hodin ráno?</a:t>
            </a:r>
          </a:p>
          <a:p>
            <a:pPr>
              <a:buNone/>
            </a:pPr>
            <a:r>
              <a:rPr lang="cs-CZ" sz="3200" dirty="0" smtClean="0"/>
              <a:t>… zítra v sedm hodin ráno?</a:t>
            </a:r>
          </a:p>
          <a:p>
            <a:pPr>
              <a:buNone/>
            </a:pPr>
            <a:r>
              <a:rPr lang="cs-CZ" sz="3200" dirty="0" smtClean="0"/>
              <a:t>… zítra v deset hodin dopoledne?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budete dělat…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⇨ být/nebýt in </a:t>
            </a:r>
            <a:r>
              <a:rPr lang="cs-CZ" dirty="0" err="1" smtClean="0"/>
              <a:t>future</a:t>
            </a:r>
            <a:r>
              <a:rPr lang="cs-CZ" dirty="0" smtClean="0"/>
              <a:t> tense + infinitive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modal</a:t>
            </a:r>
            <a:r>
              <a:rPr lang="cs-CZ" dirty="0" smtClean="0"/>
              <a:t> verb + infinitive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main</a:t>
            </a:r>
            <a:r>
              <a:rPr lang="cs-CZ" dirty="0" smtClean="0"/>
              <a:t> verb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Eg. Budu moct zůstat.</a:t>
            </a:r>
          </a:p>
          <a:p>
            <a:pPr>
              <a:buNone/>
            </a:pPr>
            <a:r>
              <a:rPr lang="cs-CZ" dirty="0" smtClean="0"/>
              <a:t>      Budu umět mluvit česky.</a:t>
            </a:r>
          </a:p>
          <a:p>
            <a:pPr>
              <a:buNone/>
            </a:pPr>
            <a:r>
              <a:rPr lang="cs-CZ" dirty="0" smtClean="0"/>
              <a:t>	    Budu muset jít.</a:t>
            </a:r>
          </a:p>
          <a:p>
            <a:pPr>
              <a:buNone/>
            </a:pPr>
            <a:r>
              <a:rPr lang="cs-CZ" dirty="0" smtClean="0"/>
              <a:t>      Budu smět odejít.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tense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modal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1) </a:t>
            </a:r>
            <a:r>
              <a:rPr lang="cs-CZ" dirty="0" err="1" smtClean="0">
                <a:solidFill>
                  <a:srgbClr val="0070C0"/>
                </a:solidFill>
              </a:rPr>
              <a:t>Conditional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clause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cs-CZ" dirty="0" smtClean="0"/>
              <a:t>⇨ když/jestliže/jestli + </a:t>
            </a:r>
            <a:r>
              <a:rPr lang="cs-CZ" dirty="0" err="1" smtClean="0"/>
              <a:t>future</a:t>
            </a:r>
            <a:r>
              <a:rPr lang="cs-CZ" dirty="0" smtClean="0"/>
              <a:t> tense:</a:t>
            </a:r>
          </a:p>
          <a:p>
            <a:pPr marL="624078" indent="-514350">
              <a:buNone/>
            </a:pPr>
            <a:r>
              <a:rPr lang="cs-CZ" dirty="0" smtClean="0"/>
              <a:t>Když/jestliže/jestli </a:t>
            </a:r>
            <a:r>
              <a:rPr lang="cs-CZ" u="sng" dirty="0" smtClean="0"/>
              <a:t>budu</a:t>
            </a:r>
            <a:r>
              <a:rPr lang="cs-CZ" dirty="0" smtClean="0"/>
              <a:t> mít čas, přijdu.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Temporal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clause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cs-CZ" dirty="0" smtClean="0"/>
              <a:t>⇨ když + </a:t>
            </a:r>
            <a:r>
              <a:rPr lang="cs-CZ" dirty="0" err="1" smtClean="0"/>
              <a:t>present</a:t>
            </a:r>
            <a:r>
              <a:rPr lang="cs-CZ" dirty="0" smtClean="0"/>
              <a:t>/past tense:</a:t>
            </a:r>
          </a:p>
          <a:p>
            <a:pPr marL="624078" indent="-514350">
              <a:buNone/>
            </a:pPr>
            <a:r>
              <a:rPr lang="cs-CZ" dirty="0" smtClean="0"/>
              <a:t>Když mám volnou sobotu, jedu na výlet.</a:t>
            </a:r>
          </a:p>
          <a:p>
            <a:pPr marL="624078" indent="-514350">
              <a:buNone/>
            </a:pPr>
            <a:r>
              <a:rPr lang="cs-CZ" dirty="0" smtClean="0"/>
              <a:t>Když jsem měl volnou sobotu, jel jsem na výlet.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⇨ až + </a:t>
            </a:r>
            <a:r>
              <a:rPr lang="cs-CZ" dirty="0" err="1" smtClean="0"/>
              <a:t>future</a:t>
            </a:r>
            <a:r>
              <a:rPr lang="cs-CZ" dirty="0" smtClean="0"/>
              <a:t> tense:</a:t>
            </a:r>
          </a:p>
          <a:p>
            <a:pPr marL="624078" indent="-514350">
              <a:buNone/>
            </a:pPr>
            <a:r>
              <a:rPr lang="cs-CZ" dirty="0" smtClean="0"/>
              <a:t>Až </a:t>
            </a:r>
            <a:r>
              <a:rPr lang="cs-CZ" u="sng" dirty="0" smtClean="0"/>
              <a:t>budu</a:t>
            </a:r>
            <a:r>
              <a:rPr lang="cs-CZ" dirty="0" smtClean="0"/>
              <a:t> mít čas, opravím to.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= </a:t>
            </a:r>
            <a:r>
              <a:rPr lang="cs-CZ" dirty="0" err="1" smtClean="0"/>
              <a:t>if</a:t>
            </a:r>
            <a:r>
              <a:rPr lang="cs-CZ" dirty="0" smtClean="0"/>
              <a:t>/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I have money, I will go to America.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I see </a:t>
            </a:r>
            <a:r>
              <a:rPr lang="en-US" dirty="0" err="1" smtClean="0"/>
              <a:t>Petr</a:t>
            </a:r>
            <a:r>
              <a:rPr lang="en-US" dirty="0" smtClean="0"/>
              <a:t>, I will ask about 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I cannot sleep, I read a book.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342</TotalTime>
  <Words>774</Words>
  <Application>Microsoft Office PowerPoint</Application>
  <PresentationFormat>Předvádění na obrazovce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Tisíc, milion, miliarda</vt:lpstr>
      <vt:lpstr>Possesive pronoun svůj</vt:lpstr>
      <vt:lpstr>Snímek 3</vt:lpstr>
      <vt:lpstr>Future in Czech</vt:lpstr>
      <vt:lpstr>Future tense – unfinished action </vt:lpstr>
      <vt:lpstr>Co budete dělat…</vt:lpstr>
      <vt:lpstr>Future tense of modal verbs</vt:lpstr>
      <vt:lpstr>Když = if/when </vt:lpstr>
      <vt:lpstr>Translate:</vt:lpstr>
      <vt:lpstr>Nominative + accusative of plural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Tisíc, milion, miliarda</dc:title>
  <dc:creator>Eva</dc:creator>
  <cp:lastModifiedBy>juklova</cp:lastModifiedBy>
  <cp:revision>18</cp:revision>
  <dcterms:created xsi:type="dcterms:W3CDTF">2012-04-22T05:46:36Z</dcterms:created>
  <dcterms:modified xsi:type="dcterms:W3CDTF">2012-05-03T08:50:06Z</dcterms:modified>
</cp:coreProperties>
</file>