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9" r:id="rId9"/>
    <p:sldId id="268" r:id="rId10"/>
    <p:sldId id="266" r:id="rId11"/>
    <p:sldId id="262" r:id="rId12"/>
    <p:sldId id="263" r:id="rId13"/>
    <p:sldId id="272" r:id="rId14"/>
    <p:sldId id="271" r:id="rId15"/>
    <p:sldId id="264" r:id="rId16"/>
    <p:sldId id="26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CEEAC-AFD1-4FFA-9262-371221DFAECF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AE719-B31D-44BB-A670-FB15FD3AF6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61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E719-B31D-44BB-A670-FB15FD3AF6B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672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D7DEE-4ADA-4117-A209-16D9933CA0EC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816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B1EE5E-E478-4476-8073-3A2149CE099B}" type="slidenum">
              <a:rPr lang="cs-CZ" smtClean="0"/>
              <a:pPr eaLnBrk="1" hangingPunct="1"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8FA271-58E3-4AC7-A545-9875D6184214}" type="slidenum">
              <a:rPr lang="cs-CZ" smtClean="0"/>
              <a:pPr eaLnBrk="1" hangingPunct="1"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E719-B31D-44BB-A670-FB15FD3AF6B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352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E719-B31D-44BB-A670-FB15FD3AF6B4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97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552C7D-324D-4291-98FA-6EA282618623}" type="slidenum">
              <a:rPr lang="cs-CZ" smtClean="0"/>
              <a:pPr eaLnBrk="1" hangingPunct="1"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B2D-0553-4434-9DC6-6B986E90EEC3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90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B2D-0553-4434-9DC6-6B986E90EEC3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4758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B2D-0553-4434-9DC6-6B986E90EEC3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931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22B2D-0553-4434-9DC6-6B986E90EEC3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384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0CD922-526B-4409-ACD3-B9600237A0CC}" type="slidenum">
              <a:rPr lang="cs-CZ" smtClean="0"/>
              <a:pPr eaLnBrk="1" hangingPunct="1"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94CE05-C20F-492F-9060-100015AD502F}" type="slidenum">
              <a:rPr lang="cs-CZ" smtClean="0"/>
              <a:pPr eaLnBrk="1" hangingPunct="1"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0D7DEE-4ADA-4117-A209-16D9933CA0E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151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E719-B31D-44BB-A670-FB15FD3AF6B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056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AE719-B31D-44BB-A670-FB15FD3AF6B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363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35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05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220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858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993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066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27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14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901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36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8265E-935F-4CB1-8F3C-C0CFB6A92433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187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8265E-935F-4CB1-8F3C-C0CFB6A92433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CE5ED-2CFF-40E4-A48E-11BA94249B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11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2/2fab_fc.sv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//upload.wikimedia.org/wikipedia/commons/2/24/F_ab2_pFc.png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lite.com/wiki/images/5/51/Antigen_excess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29" y="27729"/>
            <a:ext cx="8203827" cy="499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8342" y="2132856"/>
            <a:ext cx="7772400" cy="1470025"/>
          </a:xfrm>
        </p:spPr>
        <p:txBody>
          <a:bodyPr>
            <a:normAutofit/>
          </a:bodyPr>
          <a:lstStyle/>
          <a:p>
            <a:r>
              <a:rPr lang="cs-CZ" sz="8800" b="1" smtClean="0"/>
              <a:t>Aglutinace</a:t>
            </a:r>
            <a:endParaRPr lang="cs-CZ" sz="8800" b="1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916760"/>
            <a:ext cx="6400800" cy="1752600"/>
          </a:xfrm>
        </p:spPr>
        <p:txBody>
          <a:bodyPr>
            <a:normAutofit/>
          </a:bodyPr>
          <a:lstStyle/>
          <a:p>
            <a:r>
              <a:rPr lang="cs-CZ" sz="3600" b="1" smtClean="0">
                <a:solidFill>
                  <a:schemeClr val="tx1"/>
                </a:solidFill>
              </a:rPr>
              <a:t>Mgr. Jana Nechvátalová</a:t>
            </a:r>
          </a:p>
          <a:p>
            <a:r>
              <a:rPr lang="cs-CZ" sz="2800" smtClean="0">
                <a:solidFill>
                  <a:schemeClr val="tx1"/>
                </a:solidFill>
              </a:rPr>
              <a:t>Ústav klinické imunologie a alergologie</a:t>
            </a:r>
          </a:p>
          <a:p>
            <a:r>
              <a:rPr lang="cs-CZ" sz="2800" smtClean="0">
                <a:solidFill>
                  <a:schemeClr val="tx1"/>
                </a:solidFill>
              </a:rPr>
              <a:t>FN u sv. Anny v Brně</a:t>
            </a:r>
            <a:endParaRPr lang="cs-CZ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27374"/>
            <a:ext cx="8712968" cy="4525962"/>
          </a:xfrm>
        </p:spPr>
        <p:txBody>
          <a:bodyPr>
            <a:normAutofit fontScale="92500"/>
          </a:bodyPr>
          <a:lstStyle/>
          <a:p>
            <a:r>
              <a:rPr lang="cs-CZ" u="sng" smtClean="0">
                <a:solidFill>
                  <a:srgbClr val="FF0000"/>
                </a:solidFill>
                <a:latin typeface="Arial" charset="0"/>
              </a:rPr>
              <a:t>primární </a:t>
            </a:r>
            <a:r>
              <a:rPr lang="cs-CZ" u="sng" smtClean="0">
                <a:solidFill>
                  <a:srgbClr val="FF0000"/>
                </a:solidFill>
                <a:latin typeface="Arial" charset="0"/>
              </a:rPr>
              <a:t>fáze</a:t>
            </a:r>
            <a:r>
              <a:rPr lang="cs-CZ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mtClean="0">
                <a:latin typeface="Arial" charset="0"/>
              </a:rPr>
              <a:t>– rychlá; vznik vazby jednotlivých epitopů s vazebnými místy protilátek; není </a:t>
            </a:r>
            <a:r>
              <a:rPr lang="cs-CZ" smtClean="0">
                <a:latin typeface="Arial" charset="0"/>
              </a:rPr>
              <a:t>patrná </a:t>
            </a:r>
            <a:r>
              <a:rPr lang="cs-CZ" smtClean="0">
                <a:latin typeface="Arial" charset="0"/>
              </a:rPr>
              <a:t>okem</a:t>
            </a:r>
          </a:p>
          <a:p>
            <a:pPr marL="0" indent="0">
              <a:buNone/>
            </a:pPr>
            <a:endParaRPr lang="cs-CZ" smtClean="0">
              <a:latin typeface="Arial" charset="0"/>
            </a:endParaRPr>
          </a:p>
          <a:p>
            <a:r>
              <a:rPr lang="cs-CZ" u="sng">
                <a:solidFill>
                  <a:srgbClr val="FF0000"/>
                </a:solidFill>
                <a:latin typeface="Arial" charset="0"/>
              </a:rPr>
              <a:t>s</a:t>
            </a:r>
            <a:r>
              <a:rPr lang="cs-CZ" u="sng" smtClean="0">
                <a:solidFill>
                  <a:srgbClr val="FF0000"/>
                </a:solidFill>
                <a:latin typeface="Arial" charset="0"/>
              </a:rPr>
              <a:t>ekundární fáze</a:t>
            </a:r>
            <a:r>
              <a:rPr lang="cs-CZ" smtClean="0">
                <a:latin typeface="Arial" charset="0"/>
              </a:rPr>
              <a:t> </a:t>
            </a:r>
            <a:r>
              <a:rPr lang="cs-CZ" smtClean="0">
                <a:latin typeface="Arial" charset="0"/>
              </a:rPr>
              <a:t>– vznik prostorového komplexu; uplatňuje se multivalence Ag a polyvalence Ab (</a:t>
            </a:r>
            <a:r>
              <a:rPr lang="cs-CZ" smtClean="0">
                <a:latin typeface="Arial" charset="0"/>
              </a:rPr>
              <a:t>IgM-pentamer=10 </a:t>
            </a:r>
            <a:r>
              <a:rPr lang="cs-CZ" smtClean="0">
                <a:latin typeface="Arial" charset="0"/>
              </a:rPr>
              <a:t>vazeb.míst, ovšem reálně je k dispozici 5-6); </a:t>
            </a:r>
            <a:r>
              <a:rPr lang="cs-CZ" smtClean="0">
                <a:latin typeface="Arial" charset="0"/>
              </a:rPr>
              <a:t>patrné okem nebo koloidní roztok </a:t>
            </a:r>
            <a:r>
              <a:rPr lang="cs-CZ" smtClean="0">
                <a:latin typeface="Arial" charset="0"/>
                <a:cs typeface="Arial" charset="0"/>
              </a:rPr>
              <a:t>→ analyzátory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Reakce Ag - Ab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5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eaLnBrk="1" hangingPunct="1"/>
            <a:r>
              <a:rPr lang="cs-CZ" smtClean="0"/>
              <a:t>Aglutinace x precipitace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362950" cy="49244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400" b="1" u="sng" smtClean="0">
                <a:solidFill>
                  <a:schemeClr val="hlink"/>
                </a:solidFill>
              </a:rPr>
              <a:t>Aglutinace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smtClean="0">
                <a:solidFill>
                  <a:schemeClr val="hlink"/>
                </a:solidFill>
              </a:rPr>
              <a:t>Ag</a:t>
            </a:r>
            <a:r>
              <a:rPr lang="cs-CZ" sz="1800" b="1" smtClean="0"/>
              <a:t>  </a:t>
            </a:r>
            <a:r>
              <a:rPr lang="cs-CZ" sz="1800" smtClean="0"/>
              <a:t>          </a:t>
            </a:r>
            <a:r>
              <a:rPr lang="cs-CZ" sz="1800" smtClean="0"/>
              <a:t>+            Ab            </a:t>
            </a:r>
            <a:r>
              <a:rPr lang="cs-CZ" sz="1800" smtClean="0">
                <a:latin typeface="Symbol" pitchFamily="18" charset="2"/>
                <a:sym typeface="Symbol" pitchFamily="18" charset="2"/>
              </a:rPr>
              <a:t>            </a:t>
            </a:r>
            <a:r>
              <a:rPr lang="cs-CZ" sz="1800" smtClean="0">
                <a:latin typeface="Arial Unicode MS" pitchFamily="34" charset="-128"/>
                <a:sym typeface="Symbol" pitchFamily="18" charset="2"/>
              </a:rPr>
              <a:t>Ag-Ab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aglutinogen            </a:t>
            </a: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aglutinin                </a:t>
            </a: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         </a:t>
            </a: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aglutinát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chemeClr val="hlink"/>
                </a:solidFill>
                <a:latin typeface="Arial Unicode MS" pitchFamily="34" charset="-128"/>
                <a:sym typeface="Symbol" pitchFamily="18" charset="2"/>
              </a:rPr>
              <a:t>makromolekulární</a:t>
            </a:r>
            <a:endParaRPr lang="cs-CZ" sz="1400" smtClean="0">
              <a:solidFill>
                <a:schemeClr val="hlink"/>
              </a:solidFill>
              <a:latin typeface="Arial Unicode MS" pitchFamily="34" charset="-128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chemeClr val="hlink"/>
                </a:solidFill>
                <a:latin typeface="Arial Unicode MS" pitchFamily="34" charset="-128"/>
                <a:sym typeface="Symbol" pitchFamily="18" charset="2"/>
              </a:rPr>
              <a:t>korpuskulární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chemeClr val="hlink"/>
                </a:solidFill>
                <a:latin typeface="Arial Unicode MS" pitchFamily="34" charset="-128"/>
                <a:sym typeface="Symbol" pitchFamily="18" charset="2"/>
              </a:rPr>
              <a:t>nerozpustný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latin typeface="Arial Unicode MS" pitchFamily="34" charset="-128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Protilátky namířené proti epitopům antigenních částic vytváří mezi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korpuskulemi můstky, které vedou ke vzniku shluků – aglutinátů.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jako Ag slouží např. </a:t>
            </a: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těla </a:t>
            </a: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bakterií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latin typeface="Arial Unicode MS" pitchFamily="34" charset="-128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latin typeface="Arial Unicode MS" pitchFamily="34" charset="-128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b="1" u="sng" smtClean="0">
                <a:solidFill>
                  <a:srgbClr val="CC0000"/>
                </a:solidFill>
              </a:rPr>
              <a:t>Precipitace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smtClean="0">
                <a:solidFill>
                  <a:srgbClr val="CC0000"/>
                </a:solidFill>
              </a:rPr>
              <a:t>Ag</a:t>
            </a:r>
            <a:r>
              <a:rPr lang="cs-CZ" sz="1800" b="1" smtClean="0"/>
              <a:t>    </a:t>
            </a:r>
            <a:r>
              <a:rPr lang="cs-CZ" sz="1800" smtClean="0"/>
              <a:t>        </a:t>
            </a:r>
            <a:r>
              <a:rPr lang="cs-CZ" sz="1800" smtClean="0"/>
              <a:t>+            Ab            </a:t>
            </a:r>
            <a:r>
              <a:rPr lang="cs-CZ" sz="1800" smtClean="0">
                <a:latin typeface="Symbol" pitchFamily="18" charset="2"/>
                <a:sym typeface="Symbol" pitchFamily="18" charset="2"/>
              </a:rPr>
              <a:t>             </a:t>
            </a:r>
            <a:r>
              <a:rPr lang="cs-CZ" sz="1800" smtClean="0">
                <a:latin typeface="Arial Unicode MS" pitchFamily="34" charset="-128"/>
                <a:sym typeface="Symbol" pitchFamily="18" charset="2"/>
              </a:rPr>
              <a:t>Ag-Ab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precipitinogen        </a:t>
            </a: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precipitin                 </a:t>
            </a: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        precipitát</a:t>
            </a:r>
            <a:endParaRPr lang="cs-CZ" sz="1400" smtClean="0">
              <a:latin typeface="Arial Unicode MS" pitchFamily="34" charset="-128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rgbClr val="CC0000"/>
                </a:solidFill>
                <a:latin typeface="Arial Unicode MS" pitchFamily="34" charset="-128"/>
                <a:sym typeface="Symbol" pitchFamily="18" charset="2"/>
              </a:rPr>
              <a:t>nízkomolekulární</a:t>
            </a:r>
            <a:endParaRPr lang="cs-CZ" sz="1400" smtClean="0">
              <a:solidFill>
                <a:srgbClr val="CC0000"/>
              </a:solidFill>
              <a:latin typeface="Arial Unicode MS" pitchFamily="34" charset="-128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rgbClr val="CC0000"/>
                </a:solidFill>
                <a:latin typeface="Arial Unicode MS" pitchFamily="34" charset="-128"/>
                <a:sym typeface="Symbol" pitchFamily="18" charset="2"/>
              </a:rPr>
              <a:t>nekorpuskulární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solidFill>
                  <a:srgbClr val="CC0000"/>
                </a:solidFill>
                <a:latin typeface="Arial Unicode MS" pitchFamily="34" charset="-128"/>
                <a:sym typeface="Symbol" pitchFamily="18" charset="2"/>
              </a:rPr>
              <a:t>rozpustný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solidFill>
                <a:srgbClr val="CC0000"/>
              </a:solidFill>
              <a:latin typeface="Arial Unicode MS" pitchFamily="34" charset="-128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Reakce mezi solubilním antigenem a protilátkou s následným vznikem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precipitátu (hydrofobní </a:t>
            </a: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vazby </a:t>
            </a: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– vzniká </a:t>
            </a:r>
            <a:r>
              <a:rPr lang="cs-CZ" sz="1400" smtClean="0">
                <a:latin typeface="Arial Unicode MS" pitchFamily="34" charset="-128"/>
                <a:sym typeface="Symbol" pitchFamily="18" charset="2"/>
              </a:rPr>
              <a:t>nerozpustný komplex).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solidFill>
                <a:srgbClr val="CC0000"/>
              </a:solidFill>
              <a:latin typeface="Arial Unicode MS" pitchFamily="34" charset="-128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400" smtClean="0">
              <a:solidFill>
                <a:schemeClr val="hlink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3153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036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cs-CZ" u="sng" smtClean="0"/>
              <a:t>Aglutinace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231775" y="1196752"/>
            <a:ext cx="43402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400" b="1" u="sng"/>
              <a:t>Přímá</a:t>
            </a:r>
          </a:p>
          <a:p>
            <a:pPr eaLnBrk="1" hangingPunct="1"/>
            <a:r>
              <a:rPr lang="cs-CZ" altLang="zh-CN" sz="1400"/>
              <a:t>Ag jsou přirozeně </a:t>
            </a:r>
            <a:r>
              <a:rPr lang="cs-CZ" altLang="zh-CN" sz="1400"/>
              <a:t>součástí </a:t>
            </a:r>
            <a:r>
              <a:rPr lang="cs-CZ" altLang="zh-CN" sz="1400" smtClean="0"/>
              <a:t>povrch. struktur </a:t>
            </a:r>
            <a:r>
              <a:rPr lang="cs-CZ" altLang="zh-CN" sz="1400"/>
              <a:t>reagujících </a:t>
            </a:r>
            <a:r>
              <a:rPr lang="cs-CZ" altLang="zh-CN" sz="1400" smtClean="0"/>
              <a:t>částic (antigeny krevních skupin)</a:t>
            </a:r>
            <a:endParaRPr lang="cs-CZ" altLang="zh-CN" sz="1400"/>
          </a:p>
          <a:p>
            <a:pPr eaLnBrk="1" hangingPunct="1"/>
            <a:endParaRPr lang="cs-CZ" altLang="zh-CN" sz="1400"/>
          </a:p>
          <a:p>
            <a:pPr eaLnBrk="1" hangingPunct="1"/>
            <a:r>
              <a:rPr lang="cs-CZ" altLang="zh-CN" sz="1400"/>
              <a:t>Př. hemaglutinace</a:t>
            </a:r>
          </a:p>
          <a:p>
            <a:pPr eaLnBrk="1" hangingPunct="1"/>
            <a:endParaRPr lang="cs-CZ" altLang="zh-CN" sz="1400"/>
          </a:p>
          <a:p>
            <a:pPr eaLnBrk="1" hangingPunct="1"/>
            <a:endParaRPr lang="cs-CZ" altLang="zh-CN" sz="1400"/>
          </a:p>
          <a:p>
            <a:pPr eaLnBrk="1" hangingPunct="1"/>
            <a:endParaRPr lang="cs-CZ" sz="1400"/>
          </a:p>
          <a:p>
            <a:pPr eaLnBrk="1" hangingPunct="1"/>
            <a:endParaRPr lang="cs-CZ" sz="1400"/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36912"/>
            <a:ext cx="3062288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4984750" y="1216025"/>
            <a:ext cx="955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4572000" y="1196752"/>
            <a:ext cx="43924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zh-CN" sz="1400" b="1" u="sng"/>
              <a:t>Nepřímá</a:t>
            </a:r>
          </a:p>
          <a:p>
            <a:pPr eaLnBrk="1" hangingPunct="1"/>
            <a:r>
              <a:rPr lang="cs-CZ" altLang="zh-CN" sz="1400"/>
              <a:t>Ag navazujeme na povrch částice uměle  </a:t>
            </a:r>
          </a:p>
          <a:p>
            <a:pPr eaLnBrk="1" hangingPunct="1"/>
            <a:endParaRPr lang="cs-CZ" altLang="zh-CN" sz="1400"/>
          </a:p>
          <a:p>
            <a:pPr eaLnBrk="1" hangingPunct="1"/>
            <a:r>
              <a:rPr lang="cs-CZ" altLang="zh-CN" sz="1400"/>
              <a:t>Př. latex-fixační test – </a:t>
            </a:r>
            <a:r>
              <a:rPr lang="cs-CZ" altLang="zh-CN" sz="1400">
                <a:solidFill>
                  <a:srgbClr val="CC0000"/>
                </a:solidFill>
              </a:rPr>
              <a:t>Ag</a:t>
            </a:r>
            <a:r>
              <a:rPr lang="cs-CZ" altLang="zh-CN" sz="1400"/>
              <a:t> nebo </a:t>
            </a:r>
            <a:r>
              <a:rPr lang="cs-CZ" altLang="zh-CN" sz="1400">
                <a:solidFill>
                  <a:schemeClr val="accent2"/>
                </a:solidFill>
              </a:rPr>
              <a:t>Ab</a:t>
            </a:r>
            <a:r>
              <a:rPr lang="cs-CZ" altLang="zh-CN" sz="1400"/>
              <a:t> navázaný na latex. částici, pokud dojde k aglutinaci, dokazujeme přítomnost </a:t>
            </a:r>
            <a:r>
              <a:rPr lang="cs-CZ" altLang="zh-CN" sz="1400">
                <a:solidFill>
                  <a:srgbClr val="CC0000"/>
                </a:solidFill>
              </a:rPr>
              <a:t>Ab</a:t>
            </a:r>
            <a:r>
              <a:rPr lang="cs-CZ" altLang="zh-CN" sz="1400"/>
              <a:t> </a:t>
            </a:r>
            <a:r>
              <a:rPr lang="cs-CZ" altLang="zh-CN" sz="1400"/>
              <a:t>nebo </a:t>
            </a:r>
            <a:r>
              <a:rPr lang="cs-CZ" altLang="zh-CN" sz="1400" smtClean="0">
                <a:solidFill>
                  <a:schemeClr val="accent2"/>
                </a:solidFill>
              </a:rPr>
              <a:t>Ag</a:t>
            </a:r>
          </a:p>
          <a:p>
            <a:pPr eaLnBrk="1" hangingPunct="1"/>
            <a:endParaRPr lang="cs-CZ" sz="1400">
              <a:solidFill>
                <a:schemeClr val="accent2"/>
              </a:solidFill>
            </a:endParaRPr>
          </a:p>
          <a:p>
            <a:pPr eaLnBrk="1" hangingPunct="1"/>
            <a:r>
              <a:rPr lang="cs-CZ" sz="1400" b="1" smtClean="0"/>
              <a:t>Vyšetření revmatoidního faktoru (RF)</a:t>
            </a:r>
          </a:p>
          <a:p>
            <a:pPr eaLnBrk="1" hangingPunct="1"/>
            <a:r>
              <a:rPr lang="cs-CZ" sz="1400" smtClean="0"/>
              <a:t>Latexové </a:t>
            </a:r>
            <a:r>
              <a:rPr lang="cs-CZ" sz="1400"/>
              <a:t>částice potažené lidským gamaglobulinem. Při zvýšené konc. Rf dojde k aglutinaci (pozitivní výsledek)</a:t>
            </a:r>
            <a:endParaRPr lang="cs-CZ" sz="3200"/>
          </a:p>
          <a:p>
            <a:pPr eaLnBrk="1" hangingPunct="1"/>
            <a:endParaRPr lang="cs-CZ" sz="1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2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cs-CZ" b="1" smtClean="0"/>
              <a:t>Revmatoidní faktor (RF)</a:t>
            </a:r>
            <a:endParaRPr lang="cs-CZ"/>
          </a:p>
        </p:txBody>
      </p:sp>
      <p:sp>
        <p:nvSpPr>
          <p:cNvPr id="3" name="TextovéPole 7"/>
          <p:cNvSpPr txBox="1">
            <a:spLocks noChangeArrowheads="1"/>
          </p:cNvSpPr>
          <p:nvPr/>
        </p:nvSpPr>
        <p:spPr bwMode="auto">
          <a:xfrm>
            <a:off x="608356" y="1196752"/>
            <a:ext cx="778006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cs-CZ" sz="2000" b="1" smtClean="0">
                <a:latin typeface="+mn-lt"/>
              </a:rPr>
              <a:t>je </a:t>
            </a:r>
            <a:r>
              <a:rPr lang="cs-CZ" sz="2000" b="1">
                <a:latin typeface="+mn-lt"/>
              </a:rPr>
              <a:t>protilátka </a:t>
            </a:r>
            <a:r>
              <a:rPr lang="cs-CZ" sz="2000" b="1">
                <a:latin typeface="+mn-lt"/>
              </a:rPr>
              <a:t>proti </a:t>
            </a:r>
            <a:r>
              <a:rPr lang="cs-CZ" sz="2000" b="1" smtClean="0">
                <a:latin typeface="+mn-lt"/>
              </a:rPr>
              <a:t>Fc fragmentu molekuly IgG 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cs-CZ" sz="2000" b="1" smtClean="0">
              <a:latin typeface="+mn-lt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cs-CZ" sz="2000">
                <a:latin typeface="+mn-lt"/>
              </a:rPr>
              <a:t>b</a:t>
            </a:r>
            <a:r>
              <a:rPr lang="cs-CZ" sz="2000" smtClean="0">
                <a:latin typeface="+mn-lt"/>
              </a:rPr>
              <a:t>ěžně se vyskytuje v </a:t>
            </a:r>
            <a:r>
              <a:rPr lang="cs-CZ" sz="2000">
                <a:latin typeface="+mn-lt"/>
              </a:rPr>
              <a:t>séru </a:t>
            </a:r>
            <a:r>
              <a:rPr lang="cs-CZ" sz="2000">
                <a:latin typeface="+mn-lt"/>
              </a:rPr>
              <a:t>ve </a:t>
            </a:r>
            <a:r>
              <a:rPr lang="cs-CZ" sz="2000" smtClean="0">
                <a:latin typeface="+mn-lt"/>
              </a:rPr>
              <a:t>vysokých </a:t>
            </a:r>
            <a:r>
              <a:rPr lang="pl-PL" sz="2000" smtClean="0">
                <a:latin typeface="+mn-lt"/>
              </a:rPr>
              <a:t>koncentracích zejména </a:t>
            </a:r>
            <a:r>
              <a:rPr lang="pl-PL" sz="2000">
                <a:latin typeface="+mn-lt"/>
              </a:rPr>
              <a:t>u </a:t>
            </a:r>
            <a:r>
              <a:rPr lang="cs-CZ" sz="2000">
                <a:latin typeface="+mn-lt"/>
              </a:rPr>
              <a:t>pacientů trpících </a:t>
            </a:r>
            <a:r>
              <a:rPr lang="cs-CZ" sz="2000">
                <a:latin typeface="+mn-lt"/>
              </a:rPr>
              <a:t>revmatoidní </a:t>
            </a:r>
            <a:r>
              <a:rPr lang="cs-CZ" sz="2000" smtClean="0">
                <a:latin typeface="+mn-lt"/>
              </a:rPr>
              <a:t>artritidou (70-90% má pozitiv. RF) </a:t>
            </a:r>
          </a:p>
          <a:p>
            <a:pPr eaLnBrk="1" hangingPunct="1"/>
            <a:endParaRPr lang="cs-CZ" sz="2000" smtClean="0">
              <a:latin typeface="+mn-lt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cs-CZ" sz="2000" smtClean="0">
                <a:latin typeface="+mn-lt"/>
              </a:rPr>
              <a:t>při RA mají prognostický význam: vysoké koncentrace RF asociují s těžkým průběhem onemocnění.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1" t="18365" r="28692" b="36862"/>
          <a:stretch/>
        </p:blipFill>
        <p:spPr bwMode="auto">
          <a:xfrm>
            <a:off x="4716016" y="3673182"/>
            <a:ext cx="4253855" cy="270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1560" y="5273913"/>
            <a:ext cx="38868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/>
              <a:t>systémové imunopatologické </a:t>
            </a:r>
            <a:r>
              <a:rPr lang="cs-CZ" sz="2000"/>
              <a:t>choroby </a:t>
            </a:r>
            <a:endParaRPr lang="cs-CZ" sz="2000" smtClean="0"/>
          </a:p>
          <a:p>
            <a:r>
              <a:rPr lang="cs-CZ" sz="2000"/>
              <a:t> </a:t>
            </a:r>
            <a:r>
              <a:rPr lang="cs-CZ" sz="2000" smtClean="0"/>
              <a:t>    - lupus erythematodes </a:t>
            </a:r>
          </a:p>
          <a:p>
            <a:r>
              <a:rPr lang="cs-CZ" sz="2000"/>
              <a:t> </a:t>
            </a:r>
            <a:r>
              <a:rPr lang="cs-CZ" sz="2000" smtClean="0"/>
              <a:t>    - Sjögrenův </a:t>
            </a:r>
            <a:r>
              <a:rPr lang="cs-CZ" sz="2000"/>
              <a:t>syndrom </a:t>
            </a:r>
            <a:r>
              <a:rPr lang="cs-CZ" sz="2000" smtClean="0"/>
              <a:t>aj</a:t>
            </a:r>
            <a:r>
              <a:rPr lang="cs-CZ" sz="2000"/>
              <a:t>.</a:t>
            </a:r>
          </a:p>
        </p:txBody>
      </p:sp>
      <p:pic>
        <p:nvPicPr>
          <p:cNvPr id="3074" name="Picture 2" descr="http://www.abbottdiagnostics.sk/App_Publisher/UserFiles/Products/Images/antiCPP-revmatiodni-artritid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0" y="3495649"/>
            <a:ext cx="21336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7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A</a:t>
            </a:r>
            <a:r>
              <a:rPr lang="cs-CZ" smtClean="0"/>
              <a:t>ntistreptolyzin O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(</a:t>
            </a:r>
            <a:r>
              <a:rPr lang="cs-CZ" smtClean="0"/>
              <a:t>ASLO</a:t>
            </a:r>
            <a:r>
              <a:rPr lang="cs-CZ" smtClean="0"/>
              <a:t>)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79512" y="2127630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b="1" smtClean="0"/>
              <a:t>streptolyzin </a:t>
            </a:r>
            <a:r>
              <a:rPr lang="cs-CZ" sz="2000" b="1"/>
              <a:t>O </a:t>
            </a:r>
            <a:r>
              <a:rPr lang="cs-CZ" sz="2000"/>
              <a:t>je </a:t>
            </a:r>
            <a:r>
              <a:rPr lang="cs-CZ" sz="2000" smtClean="0"/>
              <a:t>produkovaný </a:t>
            </a:r>
            <a:r>
              <a:rPr lang="cs-CZ" sz="2000"/>
              <a:t>ß hemolytickými streptokoky </a:t>
            </a:r>
            <a:r>
              <a:rPr lang="cs-CZ" sz="2000"/>
              <a:t>skupiny </a:t>
            </a:r>
            <a:r>
              <a:rPr lang="cs-CZ" sz="2000" smtClean="0"/>
              <a:t>A </a:t>
            </a:r>
          </a:p>
          <a:p>
            <a:endParaRPr lang="cs-CZ" sz="200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smtClean="0"/>
              <a:t>zvýšení </a:t>
            </a:r>
            <a:r>
              <a:rPr lang="cs-CZ" sz="2000"/>
              <a:t>titru protilátek proti streptolyzinu O je známkou nedávné infekce ß hemolytickými streptokoky </a:t>
            </a:r>
            <a:r>
              <a:rPr lang="cs-CZ" sz="2000"/>
              <a:t>skupiny </a:t>
            </a:r>
            <a:r>
              <a:rPr lang="cs-CZ" sz="2000" smtClean="0"/>
              <a:t>A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200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smtClean="0"/>
              <a:t>diagnostika: </a:t>
            </a:r>
          </a:p>
          <a:p>
            <a:r>
              <a:rPr lang="cs-CZ" sz="2000"/>
              <a:t> </a:t>
            </a:r>
            <a:r>
              <a:rPr lang="cs-CZ" sz="2000" smtClean="0"/>
              <a:t>     - streptokokové anginy (</a:t>
            </a:r>
            <a:r>
              <a:rPr lang="cs-CZ" sz="2000"/>
              <a:t>80 – 85 % jedinců s prbíhající </a:t>
            </a:r>
            <a:r>
              <a:rPr lang="cs-CZ" sz="2000"/>
              <a:t>streptokokovou </a:t>
            </a:r>
            <a:r>
              <a:rPr lang="cs-CZ" sz="2000" smtClean="0"/>
              <a:t>infekcí</a:t>
            </a:r>
          </a:p>
          <a:p>
            <a:r>
              <a:rPr lang="cs-CZ" sz="2000"/>
              <a:t> </a:t>
            </a:r>
            <a:r>
              <a:rPr lang="cs-CZ" sz="2000" smtClean="0"/>
              <a:t>       nebo následným </a:t>
            </a:r>
            <a:r>
              <a:rPr lang="cs-CZ" sz="2000"/>
              <a:t>onemocněním má zvýšený </a:t>
            </a:r>
            <a:r>
              <a:rPr lang="cs-CZ" sz="2000"/>
              <a:t>titr </a:t>
            </a:r>
            <a:r>
              <a:rPr lang="cs-CZ" sz="2000" smtClean="0"/>
              <a:t>ASLO)</a:t>
            </a:r>
          </a:p>
          <a:p>
            <a:r>
              <a:rPr lang="cs-CZ" sz="2000"/>
              <a:t> </a:t>
            </a:r>
            <a:r>
              <a:rPr lang="cs-CZ" sz="2000" smtClean="0"/>
              <a:t>     - spály</a:t>
            </a:r>
            <a:r>
              <a:rPr lang="cs-CZ" sz="2000"/>
              <a:t>, akutní revmatické horečky a akutní glomerulonefritidy</a:t>
            </a:r>
          </a:p>
        </p:txBody>
      </p:sp>
    </p:spTree>
    <p:extLst>
      <p:ext uri="{BB962C8B-B14F-4D97-AF65-F5344CB8AC3E}">
        <p14:creationId xmlns:p14="http://schemas.microsoft.com/office/powerpoint/2010/main" val="11755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cs-CZ" sz="2500" b="1" smtClean="0"/>
              <a:t>Coombsův test</a:t>
            </a:r>
            <a:r>
              <a:rPr lang="cs-CZ" sz="2500" smtClean="0"/>
              <a:t/>
            </a:r>
            <a:br>
              <a:rPr lang="cs-CZ" sz="2500" smtClean="0"/>
            </a:br>
            <a:r>
              <a:rPr lang="cs-CZ" sz="2000" smtClean="0"/>
              <a:t>(antiglobulinový test, AGT)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291512" cy="820737"/>
          </a:xfrm>
        </p:spPr>
        <p:txBody>
          <a:bodyPr/>
          <a:lstStyle/>
          <a:p>
            <a:pPr eaLnBrk="1" hangingPunct="1"/>
            <a:r>
              <a:rPr lang="cs-CZ" sz="1200" smtClean="0"/>
              <a:t>umožňuje detekci červených krvinek, pokrytých imunoglobuliny (antierytrocytární protilátky) nebo složkami komplementu </a:t>
            </a:r>
          </a:p>
          <a:p>
            <a:pPr eaLnBrk="1" hangingPunct="1"/>
            <a:endParaRPr lang="cs-CZ" sz="1200" smtClean="0"/>
          </a:p>
          <a:p>
            <a:pPr eaLnBrk="1" hangingPunct="1"/>
            <a:endParaRPr lang="cs-CZ" sz="120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240213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79388" y="1989138"/>
            <a:ext cx="43926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1200"/>
          </a:p>
          <a:p>
            <a:pPr marL="342900" indent="-342900">
              <a:spcBef>
                <a:spcPct val="20000"/>
              </a:spcBef>
            </a:pPr>
            <a:endParaRPr lang="cs-CZ" sz="1200"/>
          </a:p>
          <a:p>
            <a:pPr marL="342900" indent="-342900" algn="just">
              <a:spcBef>
                <a:spcPct val="20000"/>
              </a:spcBef>
            </a:pPr>
            <a:endParaRPr lang="cs-CZ" sz="12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120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572000" y="6524625"/>
            <a:ext cx="31162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500"/>
              <a:t>http://cs.wikipedia.org/wiki/Coombs%C5%AFv_test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250825" y="4509120"/>
            <a:ext cx="432117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1100" b="1" u="sng">
                <a:latin typeface="Arial" pitchFamily="34" charset="0"/>
                <a:cs typeface="Arial" pitchFamily="34" charset="0"/>
              </a:rPr>
              <a:t>nepřímý</a:t>
            </a:r>
          </a:p>
          <a:p>
            <a:r>
              <a:rPr lang="cs-CZ" sz="1100">
                <a:latin typeface="Arial" pitchFamily="34" charset="0"/>
                <a:cs typeface="Arial" pitchFamily="34" charset="0"/>
              </a:rPr>
              <a:t>umožňuje detekci antierytrocytárních protilátek přítomných v pacientově séru či plazmě z důvodu „in vitro“ senzibilizace červených krvinek</a:t>
            </a:r>
          </a:p>
          <a:p>
            <a:endParaRPr lang="cs-CZ" sz="1100">
              <a:latin typeface="Arial" pitchFamily="34" charset="0"/>
              <a:cs typeface="Arial" pitchFamily="34" charset="0"/>
            </a:endParaRPr>
          </a:p>
          <a:p>
            <a:r>
              <a:rPr lang="cs-CZ" sz="1100" u="sng">
                <a:latin typeface="Arial" pitchFamily="34" charset="0"/>
                <a:cs typeface="Arial" pitchFamily="34" charset="0"/>
              </a:rPr>
              <a:t>nepřím</a:t>
            </a:r>
            <a:r>
              <a:rPr lang="cs-CZ" sz="1100">
                <a:latin typeface="Arial" pitchFamily="34" charset="0"/>
                <a:cs typeface="Arial" pitchFamily="34" charset="0"/>
              </a:rPr>
              <a:t>ý Coombsův test je užíván k prenatálnímu testování těhotných žen a k testování krve před krevní transfúzí. Slouží k detekci protilátek proti červeným krvinkám, které jsou </a:t>
            </a:r>
            <a:r>
              <a:rPr lang="cs-CZ" sz="1100" u="sng">
                <a:latin typeface="Arial" pitchFamily="34" charset="0"/>
                <a:cs typeface="Arial" pitchFamily="34" charset="0"/>
              </a:rPr>
              <a:t>přítomny volně nenavázané v séru pacienta</a:t>
            </a:r>
            <a:r>
              <a:rPr lang="cs-CZ" sz="1100">
                <a:latin typeface="Arial" pitchFamily="34" charset="0"/>
                <a:cs typeface="Arial" pitchFamily="34" charset="0"/>
              </a:rPr>
              <a:t>. V tomto případě je sérum extrahováno z krve a následně inkubováno s erytrocyty se známou antigenicitou. Pokud dojde k aglutinaci, je nepřímý Coombsův test pozitivní.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250825" y="1988840"/>
            <a:ext cx="432117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100" b="1" u="sng"/>
              <a:t>přímý</a:t>
            </a:r>
          </a:p>
          <a:p>
            <a:pPr eaLnBrk="1" hangingPunct="1"/>
            <a:r>
              <a:rPr lang="cs-CZ" sz="1100"/>
              <a:t>umožňuje detekci červených krvinek senzibilizovaných imunoglobuliny a složkami komplementu „in vivo“</a:t>
            </a:r>
          </a:p>
          <a:p>
            <a:pPr eaLnBrk="1" hangingPunct="1"/>
            <a:endParaRPr lang="cs-CZ" sz="1100"/>
          </a:p>
          <a:p>
            <a:pPr eaLnBrk="1" hangingPunct="1"/>
            <a:r>
              <a:rPr lang="cs-CZ" sz="1100" u="sng"/>
              <a:t>přímý</a:t>
            </a:r>
            <a:r>
              <a:rPr lang="cs-CZ" sz="1100"/>
              <a:t> Coombsův test se užívá k detekci protilátek či proteinů komplementu, které jsou </a:t>
            </a:r>
            <a:r>
              <a:rPr lang="cs-CZ" sz="1100" u="sng"/>
              <a:t>navázány na povrch červených krvinek</a:t>
            </a:r>
            <a:r>
              <a:rPr lang="cs-CZ" sz="1100"/>
              <a:t>. Odebraný vzorek krve je zpracován tak, že přítomné červené krvinky jsou promyty (čímž se odstraní pacientova plazma) a následně se inkubují s protilátkami proti lidským imunoglobulinům (Coombsovo reagens). Pokud dojde k viditelné aglutinaci červených krvinek, přímý Coombsův test je považován za pozitivní, což je důkazem, že protilátky či proteiny komplementu jsou navázány na povrch erytrocytů.</a:t>
            </a:r>
          </a:p>
          <a:p>
            <a:pPr eaLnBrk="1" hangingPunct="1"/>
            <a:endParaRPr lang="cs-CZ" sz="1100"/>
          </a:p>
        </p:txBody>
      </p:sp>
    </p:spTree>
    <p:extLst>
      <p:ext uri="{BB962C8B-B14F-4D97-AF65-F5344CB8AC3E}">
        <p14:creationId xmlns:p14="http://schemas.microsoft.com/office/powerpoint/2010/main" val="29217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Přirozené protilátky</a:t>
            </a:r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916832"/>
            <a:ext cx="814966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/>
              <a:t>tvoří </a:t>
            </a:r>
            <a:r>
              <a:rPr lang="cs-CZ" smtClean="0"/>
              <a:t>se </a:t>
            </a:r>
            <a:r>
              <a:rPr lang="cs-CZ" smtClean="0"/>
              <a:t>již brzy po narození,</a:t>
            </a:r>
            <a:r>
              <a:rPr lang="cs-CZ" smtClean="0"/>
              <a:t> </a:t>
            </a:r>
            <a:r>
              <a:rPr lang="cs-CZ"/>
              <a:t>spontánně, bez </a:t>
            </a:r>
            <a:r>
              <a:rPr lang="cs-CZ"/>
              <a:t>záměrné </a:t>
            </a:r>
            <a:r>
              <a:rPr lang="cs-CZ" smtClean="0"/>
              <a:t>imunizace, jako odpověď na </a:t>
            </a:r>
          </a:p>
          <a:p>
            <a:r>
              <a:rPr lang="cs-CZ"/>
              <a:t> </a:t>
            </a:r>
            <a:r>
              <a:rPr lang="cs-CZ" smtClean="0"/>
              <a:t>    přirozené stimuly (izohemaglutininy – anti-A, anti-B)</a:t>
            </a:r>
            <a:r>
              <a:rPr lang="cs-CZ"/>
              <a:t> </a:t>
            </a:r>
            <a:endParaRPr lang="cs-CZ" smtClean="0"/>
          </a:p>
          <a:p>
            <a:endParaRPr lang="cs-CZ"/>
          </a:p>
          <a:p>
            <a:pPr marL="285750" lvl="0" indent="-285750">
              <a:buFont typeface="Arial" pitchFamily="34" charset="0"/>
              <a:buChar char="•"/>
            </a:pPr>
            <a:r>
              <a:rPr lang="cs-CZ"/>
              <a:t>jsou polyreaktivní s nízkou aviditou </a:t>
            </a:r>
          </a:p>
          <a:p>
            <a:endParaRPr lang="cs-CZ"/>
          </a:p>
          <a:p>
            <a:pPr marL="285750" lvl="0" indent="-285750">
              <a:buFont typeface="Arial" pitchFamily="34" charset="0"/>
              <a:buChar char="•"/>
            </a:pPr>
            <a:r>
              <a:rPr lang="cs-CZ"/>
              <a:t>většina patří do isotypu IgM (IgM také nejvíce aglutinuje, je to pentamer)</a:t>
            </a:r>
          </a:p>
          <a:p>
            <a:r>
              <a:rPr lang="cs-CZ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smtClean="0"/>
              <a:t>normální </a:t>
            </a:r>
            <a:r>
              <a:rPr lang="cs-CZ"/>
              <a:t>sérum zdravých jedinců obsahuje přirozené protilátky IgM, IgG </a:t>
            </a:r>
            <a:r>
              <a:rPr lang="cs-CZ"/>
              <a:t>a </a:t>
            </a:r>
            <a:r>
              <a:rPr lang="cs-CZ" smtClean="0"/>
              <a:t>IgA</a:t>
            </a:r>
          </a:p>
          <a:p>
            <a:endParaRPr lang="cs-CZ"/>
          </a:p>
          <a:p>
            <a:pPr marL="285750" lvl="0" indent="-285750">
              <a:buFont typeface="Arial" pitchFamily="34" charset="0"/>
              <a:buChar char="•"/>
            </a:pPr>
            <a:r>
              <a:rPr lang="cs-CZ"/>
              <a:t>jejich fyziologický význam se předpokládá:</a:t>
            </a:r>
          </a:p>
          <a:p>
            <a:endParaRPr lang="cs-CZ"/>
          </a:p>
          <a:p>
            <a:pPr lvl="1"/>
            <a:r>
              <a:rPr lang="cs-CZ" smtClean="0"/>
              <a:t>- v</a:t>
            </a:r>
            <a:r>
              <a:rPr lang="cs-CZ"/>
              <a:t> časných stádiích infekčních procesů</a:t>
            </a:r>
          </a:p>
          <a:p>
            <a:pPr lvl="1"/>
            <a:r>
              <a:rPr lang="cs-CZ" smtClean="0"/>
              <a:t>- při</a:t>
            </a:r>
            <a:r>
              <a:rPr lang="cs-CZ"/>
              <a:t> regulaci rozvoje autoimunitních chorob</a:t>
            </a:r>
          </a:p>
          <a:p>
            <a:pPr lvl="1"/>
            <a:r>
              <a:rPr lang="cs-CZ" smtClean="0"/>
              <a:t>- též </a:t>
            </a:r>
            <a:r>
              <a:rPr lang="cs-CZ"/>
              <a:t>při odstraňování stárnoucích, fyziologicky degradovaných molekul </a:t>
            </a:r>
            <a:r>
              <a:rPr lang="cs-CZ"/>
              <a:t>a </a:t>
            </a:r>
            <a:r>
              <a:rPr lang="cs-CZ" smtClean="0"/>
              <a:t>buněk</a:t>
            </a:r>
          </a:p>
        </p:txBody>
      </p:sp>
    </p:spTree>
    <p:extLst>
      <p:ext uri="{BB962C8B-B14F-4D97-AF65-F5344CB8AC3E}">
        <p14:creationId xmlns:p14="http://schemas.microsoft.com/office/powerpoint/2010/main" val="18491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Protilátka</a:t>
            </a:r>
            <a:endParaRPr lang="en-GB" smtClean="0"/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grpSp>
        <p:nvGrpSpPr>
          <p:cNvPr id="3076" name="Skupina 13"/>
          <p:cNvGrpSpPr>
            <a:grpSpLocks/>
          </p:cNvGrpSpPr>
          <p:nvPr/>
        </p:nvGrpSpPr>
        <p:grpSpPr bwMode="auto">
          <a:xfrm>
            <a:off x="2987675" y="2276475"/>
            <a:ext cx="2879725" cy="3600450"/>
            <a:chOff x="2051720" y="1268760"/>
            <a:chExt cx="2880320" cy="3600400"/>
          </a:xfrm>
        </p:grpSpPr>
        <p:cxnSp>
          <p:nvCxnSpPr>
            <p:cNvPr id="4" name="Přímá spojnice 3"/>
            <p:cNvCxnSpPr/>
            <p:nvPr/>
          </p:nvCxnSpPr>
          <p:spPr>
            <a:xfrm>
              <a:off x="2412157" y="1268760"/>
              <a:ext cx="360436" cy="720715"/>
            </a:xfrm>
            <a:prstGeom prst="line">
              <a:avLst/>
            </a:prstGeom>
            <a:ln w="38100">
              <a:solidFill>
                <a:srgbClr val="2DC8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Přímá spojnice 4"/>
            <p:cNvCxnSpPr/>
            <p:nvPr/>
          </p:nvCxnSpPr>
          <p:spPr>
            <a:xfrm flipH="1">
              <a:off x="4212754" y="1268760"/>
              <a:ext cx="331856" cy="717540"/>
            </a:xfrm>
            <a:prstGeom prst="line">
              <a:avLst/>
            </a:prstGeom>
            <a:ln w="38100">
              <a:solidFill>
                <a:srgbClr val="2DC8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Přímá spojnice 5"/>
            <p:cNvCxnSpPr/>
            <p:nvPr/>
          </p:nvCxnSpPr>
          <p:spPr>
            <a:xfrm>
              <a:off x="3852317" y="2708603"/>
              <a:ext cx="0" cy="21605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>
              <a:off x="3131443" y="2708603"/>
              <a:ext cx="0" cy="21605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7"/>
            <p:cNvCxnSpPr/>
            <p:nvPr/>
          </p:nvCxnSpPr>
          <p:spPr>
            <a:xfrm flipH="1">
              <a:off x="4571604" y="1268760"/>
              <a:ext cx="360436" cy="720715"/>
            </a:xfrm>
            <a:prstGeom prst="line">
              <a:avLst/>
            </a:prstGeom>
            <a:ln w="38100">
              <a:solidFill>
                <a:srgbClr val="2DC8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>
              <a:off x="2051720" y="1268760"/>
              <a:ext cx="360437" cy="720715"/>
            </a:xfrm>
            <a:prstGeom prst="line">
              <a:avLst/>
            </a:prstGeom>
            <a:ln w="38100">
              <a:solidFill>
                <a:srgbClr val="2DC8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2772594" y="1989475"/>
              <a:ext cx="358849" cy="7191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2412157" y="1989475"/>
              <a:ext cx="360436" cy="7191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 flipH="1">
              <a:off x="3852317" y="1989475"/>
              <a:ext cx="360437" cy="7175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flipH="1">
              <a:off x="4212754" y="1989475"/>
              <a:ext cx="358849" cy="7191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13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>
            <a:off x="2411413" y="1268413"/>
            <a:ext cx="360362" cy="720725"/>
          </a:xfrm>
          <a:prstGeom prst="line">
            <a:avLst/>
          </a:prstGeom>
          <a:ln w="38100">
            <a:solidFill>
              <a:srgbClr val="2D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 flipH="1">
            <a:off x="4211638" y="1268413"/>
            <a:ext cx="333375" cy="717550"/>
          </a:xfrm>
          <a:prstGeom prst="line">
            <a:avLst/>
          </a:prstGeom>
          <a:ln w="38100">
            <a:solidFill>
              <a:srgbClr val="2D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851275" y="2708275"/>
            <a:ext cx="0" cy="216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3132138" y="2708275"/>
            <a:ext cx="0" cy="2160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4572000" y="1268413"/>
            <a:ext cx="360363" cy="720725"/>
          </a:xfrm>
          <a:prstGeom prst="line">
            <a:avLst/>
          </a:prstGeom>
          <a:ln w="38100">
            <a:solidFill>
              <a:srgbClr val="2D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2051050" y="1268413"/>
            <a:ext cx="360363" cy="720725"/>
          </a:xfrm>
          <a:prstGeom prst="line">
            <a:avLst/>
          </a:prstGeom>
          <a:ln w="38100">
            <a:solidFill>
              <a:srgbClr val="2D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2771775" y="1989138"/>
            <a:ext cx="360363" cy="719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>
            <a:off x="2411413" y="1989138"/>
            <a:ext cx="360362" cy="719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H="1">
            <a:off x="3851275" y="1989138"/>
            <a:ext cx="360363" cy="7175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 flipH="1">
            <a:off x="4211638" y="1989138"/>
            <a:ext cx="360362" cy="7191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TextovéPole 23"/>
          <p:cNvSpPr txBox="1">
            <a:spLocks noChangeArrowheads="1"/>
          </p:cNvSpPr>
          <p:nvPr/>
        </p:nvSpPr>
        <p:spPr bwMode="auto">
          <a:xfrm>
            <a:off x="5003800" y="1412875"/>
            <a:ext cx="3003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 b="1"/>
              <a:t>Variabilní</a:t>
            </a:r>
            <a:r>
              <a:rPr lang="cs-CZ" sz="1600"/>
              <a:t> oblast </a:t>
            </a:r>
            <a:r>
              <a:rPr lang="cs-CZ" b="1"/>
              <a:t>lehkého</a:t>
            </a:r>
            <a:r>
              <a:rPr lang="cs-CZ" sz="1600"/>
              <a:t> řetězce</a:t>
            </a:r>
            <a:endParaRPr lang="en-GB" sz="1600"/>
          </a:p>
        </p:txBody>
      </p:sp>
      <p:sp>
        <p:nvSpPr>
          <p:cNvPr id="4109" name="TextovéPole 24"/>
          <p:cNvSpPr txBox="1">
            <a:spLocks noChangeArrowheads="1"/>
          </p:cNvSpPr>
          <p:nvPr/>
        </p:nvSpPr>
        <p:spPr bwMode="auto">
          <a:xfrm>
            <a:off x="4716463" y="2420938"/>
            <a:ext cx="3116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 b="1"/>
              <a:t>Konstantní</a:t>
            </a:r>
            <a:r>
              <a:rPr lang="cs-CZ" sz="1600"/>
              <a:t> oblast </a:t>
            </a:r>
            <a:r>
              <a:rPr lang="cs-CZ" b="1"/>
              <a:t>lehkého</a:t>
            </a:r>
            <a:r>
              <a:rPr lang="cs-CZ" sz="1600"/>
              <a:t> řetězce</a:t>
            </a:r>
            <a:endParaRPr lang="en-GB" sz="1600"/>
          </a:p>
        </p:txBody>
      </p:sp>
      <p:sp>
        <p:nvSpPr>
          <p:cNvPr id="26" name="Ovál 25"/>
          <p:cNvSpPr/>
          <p:nvPr/>
        </p:nvSpPr>
        <p:spPr>
          <a:xfrm rot="19914934">
            <a:off x="2203450" y="1150938"/>
            <a:ext cx="433388" cy="1673225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11" name="TextovéPole 26"/>
          <p:cNvSpPr txBox="1">
            <a:spLocks noChangeArrowheads="1"/>
          </p:cNvSpPr>
          <p:nvPr/>
        </p:nvSpPr>
        <p:spPr bwMode="auto">
          <a:xfrm>
            <a:off x="684213" y="1989138"/>
            <a:ext cx="1317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/>
              <a:t>Lehký řetězec</a:t>
            </a:r>
            <a:endParaRPr lang="en-GB" sz="1600"/>
          </a:p>
        </p:txBody>
      </p:sp>
      <p:sp>
        <p:nvSpPr>
          <p:cNvPr id="32" name="Volný tvar 31"/>
          <p:cNvSpPr/>
          <p:nvPr/>
        </p:nvSpPr>
        <p:spPr>
          <a:xfrm>
            <a:off x="2268538" y="966788"/>
            <a:ext cx="1092200" cy="4121150"/>
          </a:xfrm>
          <a:custGeom>
            <a:avLst/>
            <a:gdLst>
              <a:gd name="connsiteX0" fmla="*/ 185458 w 1126328"/>
              <a:gd name="connsiteY0" fmla="*/ 175903 h 4121016"/>
              <a:gd name="connsiteX1" fmla="*/ 1061758 w 1126328"/>
              <a:gd name="connsiteY1" fmla="*/ 1747528 h 4121016"/>
              <a:gd name="connsiteX2" fmla="*/ 1023658 w 1126328"/>
              <a:gd name="connsiteY2" fmla="*/ 3966853 h 4121016"/>
              <a:gd name="connsiteX3" fmla="*/ 728383 w 1126328"/>
              <a:gd name="connsiteY3" fmla="*/ 3690628 h 4121016"/>
              <a:gd name="connsiteX4" fmla="*/ 766483 w 1126328"/>
              <a:gd name="connsiteY4" fmla="*/ 1757053 h 4121016"/>
              <a:gd name="connsiteX5" fmla="*/ 42583 w 1126328"/>
              <a:gd name="connsiteY5" fmla="*/ 214003 h 4121016"/>
              <a:gd name="connsiteX6" fmla="*/ 185458 w 1126328"/>
              <a:gd name="connsiteY6" fmla="*/ 175903 h 412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6328" h="4121016">
                <a:moveTo>
                  <a:pt x="185458" y="175903"/>
                </a:moveTo>
                <a:cubicBezTo>
                  <a:pt x="355320" y="431490"/>
                  <a:pt x="922058" y="1115703"/>
                  <a:pt x="1061758" y="1747528"/>
                </a:cubicBezTo>
                <a:cubicBezTo>
                  <a:pt x="1201458" y="2379353"/>
                  <a:pt x="1079220" y="3643003"/>
                  <a:pt x="1023658" y="3966853"/>
                </a:cubicBezTo>
                <a:cubicBezTo>
                  <a:pt x="968096" y="4290703"/>
                  <a:pt x="771246" y="4058928"/>
                  <a:pt x="728383" y="3690628"/>
                </a:cubicBezTo>
                <a:cubicBezTo>
                  <a:pt x="685521" y="3322328"/>
                  <a:pt x="880783" y="2336490"/>
                  <a:pt x="766483" y="1757053"/>
                </a:cubicBezTo>
                <a:cubicBezTo>
                  <a:pt x="652183" y="1177616"/>
                  <a:pt x="136245" y="475940"/>
                  <a:pt x="42583" y="214003"/>
                </a:cubicBezTo>
                <a:cubicBezTo>
                  <a:pt x="-51079" y="-47934"/>
                  <a:pt x="15596" y="-79684"/>
                  <a:pt x="185458" y="175903"/>
                </a:cubicBez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13" name="TextovéPole 32"/>
          <p:cNvSpPr txBox="1">
            <a:spLocks noChangeArrowheads="1"/>
          </p:cNvSpPr>
          <p:nvPr/>
        </p:nvSpPr>
        <p:spPr bwMode="auto">
          <a:xfrm>
            <a:off x="1619250" y="3357563"/>
            <a:ext cx="1285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/>
              <a:t>Těžký řetězec</a:t>
            </a:r>
            <a:endParaRPr lang="en-GB" sz="1600"/>
          </a:p>
        </p:txBody>
      </p:sp>
      <p:cxnSp>
        <p:nvCxnSpPr>
          <p:cNvPr id="35" name="Přímá spojnice se šipkou 34"/>
          <p:cNvCxnSpPr>
            <a:endCxn id="26" idx="2"/>
          </p:cNvCxnSpPr>
          <p:nvPr/>
        </p:nvCxnSpPr>
        <p:spPr>
          <a:xfrm flipV="1">
            <a:off x="1908175" y="2089150"/>
            <a:ext cx="320675" cy="44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V="1">
            <a:off x="2771775" y="3141663"/>
            <a:ext cx="287338" cy="2873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6" name="TextovéPole 49"/>
          <p:cNvSpPr txBox="1">
            <a:spLocks noChangeArrowheads="1"/>
          </p:cNvSpPr>
          <p:nvPr/>
        </p:nvSpPr>
        <p:spPr bwMode="auto">
          <a:xfrm>
            <a:off x="4932363" y="1916113"/>
            <a:ext cx="2990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 b="1"/>
              <a:t>Variabilní</a:t>
            </a:r>
            <a:r>
              <a:rPr lang="cs-CZ" sz="1600"/>
              <a:t> oblast </a:t>
            </a:r>
            <a:r>
              <a:rPr lang="cs-CZ" b="1"/>
              <a:t>těžkého</a:t>
            </a:r>
            <a:r>
              <a:rPr lang="cs-CZ" sz="1600"/>
              <a:t> řetězce</a:t>
            </a:r>
            <a:endParaRPr lang="en-GB" sz="1600"/>
          </a:p>
        </p:txBody>
      </p:sp>
      <p:cxnSp>
        <p:nvCxnSpPr>
          <p:cNvPr id="52" name="Přímá spojnice se šipkou 51"/>
          <p:cNvCxnSpPr>
            <a:endCxn id="58" idx="6"/>
          </p:cNvCxnSpPr>
          <p:nvPr/>
        </p:nvCxnSpPr>
        <p:spPr>
          <a:xfrm flipH="1" flipV="1">
            <a:off x="4830763" y="1614488"/>
            <a:ext cx="246062" cy="142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 flipH="1" flipV="1">
            <a:off x="4427538" y="1628775"/>
            <a:ext cx="576262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ál 57"/>
          <p:cNvSpPr/>
          <p:nvPr/>
        </p:nvSpPr>
        <p:spPr>
          <a:xfrm rot="1591497">
            <a:off x="4694238" y="1130300"/>
            <a:ext cx="142875" cy="903288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" name="Ovál 58"/>
          <p:cNvSpPr/>
          <p:nvPr/>
        </p:nvSpPr>
        <p:spPr>
          <a:xfrm rot="1484835">
            <a:off x="4322763" y="1112838"/>
            <a:ext cx="142875" cy="903287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1" name="Ovál 60"/>
          <p:cNvSpPr/>
          <p:nvPr/>
        </p:nvSpPr>
        <p:spPr>
          <a:xfrm rot="1591497">
            <a:off x="4322763" y="1949450"/>
            <a:ext cx="142875" cy="850900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2" name="Volný tvar 61"/>
          <p:cNvSpPr/>
          <p:nvPr/>
        </p:nvSpPr>
        <p:spPr>
          <a:xfrm>
            <a:off x="3708400" y="1989138"/>
            <a:ext cx="569913" cy="3024187"/>
          </a:xfrm>
          <a:custGeom>
            <a:avLst/>
            <a:gdLst>
              <a:gd name="connsiteX0" fmla="*/ 543972 w 549432"/>
              <a:gd name="connsiteY0" fmla="*/ 158425 h 3184479"/>
              <a:gd name="connsiteX1" fmla="*/ 229647 w 549432"/>
              <a:gd name="connsiteY1" fmla="*/ 806125 h 3184479"/>
              <a:gd name="connsiteX2" fmla="*/ 210597 w 549432"/>
              <a:gd name="connsiteY2" fmla="*/ 2958775 h 3184479"/>
              <a:gd name="connsiteX3" fmla="*/ 20097 w 549432"/>
              <a:gd name="connsiteY3" fmla="*/ 2873050 h 3184479"/>
              <a:gd name="connsiteX4" fmla="*/ 48672 w 549432"/>
              <a:gd name="connsiteY4" fmla="*/ 777550 h 3184479"/>
              <a:gd name="connsiteX5" fmla="*/ 401097 w 549432"/>
              <a:gd name="connsiteY5" fmla="*/ 44125 h 3184479"/>
              <a:gd name="connsiteX6" fmla="*/ 543972 w 549432"/>
              <a:gd name="connsiteY6" fmla="*/ 158425 h 318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432" h="3184479">
                <a:moveTo>
                  <a:pt x="543972" y="158425"/>
                </a:moveTo>
                <a:cubicBezTo>
                  <a:pt x="515397" y="285425"/>
                  <a:pt x="285210" y="339400"/>
                  <a:pt x="229647" y="806125"/>
                </a:cubicBezTo>
                <a:cubicBezTo>
                  <a:pt x="174084" y="1272850"/>
                  <a:pt x="245522" y="2614288"/>
                  <a:pt x="210597" y="2958775"/>
                </a:cubicBezTo>
                <a:cubicBezTo>
                  <a:pt x="175672" y="3303263"/>
                  <a:pt x="47085" y="3236588"/>
                  <a:pt x="20097" y="2873050"/>
                </a:cubicBezTo>
                <a:cubicBezTo>
                  <a:pt x="-6891" y="2509512"/>
                  <a:pt x="-14828" y="1249038"/>
                  <a:pt x="48672" y="777550"/>
                </a:cubicBezTo>
                <a:cubicBezTo>
                  <a:pt x="112172" y="306063"/>
                  <a:pt x="318547" y="145725"/>
                  <a:pt x="401097" y="44125"/>
                </a:cubicBezTo>
                <a:cubicBezTo>
                  <a:pt x="483647" y="-57475"/>
                  <a:pt x="572547" y="31425"/>
                  <a:pt x="543972" y="158425"/>
                </a:cubicBez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3" name="Přímá spojnice se šipkou 62"/>
          <p:cNvCxnSpPr>
            <a:endCxn id="61" idx="6"/>
          </p:cNvCxnSpPr>
          <p:nvPr/>
        </p:nvCxnSpPr>
        <p:spPr>
          <a:xfrm flipH="1" flipV="1">
            <a:off x="4459288" y="2408238"/>
            <a:ext cx="328612" cy="1571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4" name="TextovéPole 65"/>
          <p:cNvSpPr txBox="1">
            <a:spLocks noChangeArrowheads="1"/>
          </p:cNvSpPr>
          <p:nvPr/>
        </p:nvSpPr>
        <p:spPr bwMode="auto">
          <a:xfrm>
            <a:off x="4284663" y="3357563"/>
            <a:ext cx="3101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 b="1"/>
              <a:t>Konstantní</a:t>
            </a:r>
            <a:r>
              <a:rPr lang="cs-CZ" sz="1600"/>
              <a:t> oblast </a:t>
            </a:r>
            <a:r>
              <a:rPr lang="cs-CZ" b="1"/>
              <a:t>těžkého</a:t>
            </a:r>
            <a:r>
              <a:rPr lang="cs-CZ" sz="1600"/>
              <a:t> řetězce</a:t>
            </a:r>
            <a:endParaRPr lang="en-GB" sz="1600"/>
          </a:p>
        </p:txBody>
      </p:sp>
      <p:cxnSp>
        <p:nvCxnSpPr>
          <p:cNvPr id="67" name="Přímá spojnice se šipkou 66"/>
          <p:cNvCxnSpPr/>
          <p:nvPr/>
        </p:nvCxnSpPr>
        <p:spPr>
          <a:xfrm flipH="1" flipV="1">
            <a:off x="3924300" y="3429000"/>
            <a:ext cx="431800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se šipkou 72"/>
          <p:cNvCxnSpPr/>
          <p:nvPr/>
        </p:nvCxnSpPr>
        <p:spPr>
          <a:xfrm>
            <a:off x="3132138" y="1293813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>
            <a:cxnSpLocks noChangeAspect="1"/>
          </p:cNvCxnSpPr>
          <p:nvPr/>
        </p:nvCxnSpPr>
        <p:spPr>
          <a:xfrm flipH="1">
            <a:off x="2124075" y="1412875"/>
            <a:ext cx="254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>
            <a:cxnSpLocks noChangeAspect="1"/>
          </p:cNvCxnSpPr>
          <p:nvPr/>
        </p:nvCxnSpPr>
        <p:spPr>
          <a:xfrm flipH="1">
            <a:off x="2170113" y="1531938"/>
            <a:ext cx="254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>
            <a:cxnSpLocks noChangeAspect="1"/>
          </p:cNvCxnSpPr>
          <p:nvPr/>
        </p:nvCxnSpPr>
        <p:spPr>
          <a:xfrm flipH="1">
            <a:off x="2243138" y="1684338"/>
            <a:ext cx="254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46"/>
          <p:cNvCxnSpPr>
            <a:cxnSpLocks noChangeAspect="1"/>
          </p:cNvCxnSpPr>
          <p:nvPr/>
        </p:nvCxnSpPr>
        <p:spPr>
          <a:xfrm flipH="1">
            <a:off x="2555875" y="1557338"/>
            <a:ext cx="254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47"/>
          <p:cNvCxnSpPr>
            <a:cxnSpLocks noChangeAspect="1"/>
          </p:cNvCxnSpPr>
          <p:nvPr/>
        </p:nvCxnSpPr>
        <p:spPr>
          <a:xfrm flipH="1">
            <a:off x="2601913" y="1674813"/>
            <a:ext cx="254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>
            <a:cxnSpLocks noChangeAspect="1"/>
          </p:cNvCxnSpPr>
          <p:nvPr/>
        </p:nvCxnSpPr>
        <p:spPr>
          <a:xfrm flipH="1">
            <a:off x="2674938" y="1827213"/>
            <a:ext cx="25400" cy="2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1692275" y="1196975"/>
            <a:ext cx="431800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se šipkou 52"/>
          <p:cNvCxnSpPr/>
          <p:nvPr/>
        </p:nvCxnSpPr>
        <p:spPr>
          <a:xfrm>
            <a:off x="1692275" y="1196975"/>
            <a:ext cx="863600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5" name="TextovéPole 38"/>
          <p:cNvSpPr txBox="1">
            <a:spLocks noChangeArrowheads="1"/>
          </p:cNvSpPr>
          <p:nvPr/>
        </p:nvSpPr>
        <p:spPr bwMode="auto">
          <a:xfrm>
            <a:off x="34925" y="908050"/>
            <a:ext cx="1971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/>
              <a:t>Hypervariabilní úseky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2856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ovéPole 70"/>
          <p:cNvSpPr txBox="1"/>
          <p:nvPr/>
        </p:nvSpPr>
        <p:spPr>
          <a:xfrm>
            <a:off x="1428790" y="1434262"/>
            <a:ext cx="478914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 err="1">
                <a:ln>
                  <a:solidFill>
                    <a:sysClr val="windowText" lastClr="000000"/>
                  </a:solidFill>
                </a:ln>
              </a:rPr>
              <a:t>Fab</a:t>
            </a:r>
            <a:endParaRPr lang="en-GB" sz="1600" dirty="0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73" name="Přímá spojnice se šipkou 72"/>
          <p:cNvCxnSpPr>
            <a:stCxn id="71" idx="1"/>
            <a:endCxn id="71" idx="1"/>
          </p:cNvCxnSpPr>
          <p:nvPr/>
        </p:nvCxnSpPr>
        <p:spPr>
          <a:xfrm>
            <a:off x="1428750" y="160337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se šipkou 74"/>
          <p:cNvCxnSpPr/>
          <p:nvPr/>
        </p:nvCxnSpPr>
        <p:spPr>
          <a:xfrm flipV="1">
            <a:off x="1835150" y="1341438"/>
            <a:ext cx="215900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ovéPole 85"/>
          <p:cNvSpPr txBox="1"/>
          <p:nvPr/>
        </p:nvSpPr>
        <p:spPr>
          <a:xfrm>
            <a:off x="2627784" y="4365104"/>
            <a:ext cx="362984" cy="33855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 err="1">
                <a:ln>
                  <a:solidFill>
                    <a:sysClr val="windowText" lastClr="000000"/>
                  </a:solidFill>
                </a:ln>
              </a:rPr>
              <a:t>Fc</a:t>
            </a:r>
            <a:endParaRPr lang="en-GB" sz="1600" dirty="0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87" name="Přímá spojnice se šipkou 86"/>
          <p:cNvCxnSpPr/>
          <p:nvPr/>
        </p:nvCxnSpPr>
        <p:spPr>
          <a:xfrm flipV="1">
            <a:off x="2916238" y="4149725"/>
            <a:ext cx="500062" cy="287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7" name="Skupina 21"/>
          <p:cNvGrpSpPr>
            <a:grpSpLocks/>
          </p:cNvGrpSpPr>
          <p:nvPr/>
        </p:nvGrpSpPr>
        <p:grpSpPr bwMode="auto">
          <a:xfrm>
            <a:off x="2387600" y="862013"/>
            <a:ext cx="3175000" cy="4222750"/>
            <a:chOff x="1955021" y="862307"/>
            <a:chExt cx="3176147" cy="4222877"/>
          </a:xfrm>
        </p:grpSpPr>
        <p:cxnSp>
          <p:nvCxnSpPr>
            <p:cNvPr id="5" name="Přímá spojnice 4"/>
            <p:cNvCxnSpPr/>
            <p:nvPr/>
          </p:nvCxnSpPr>
          <p:spPr>
            <a:xfrm>
              <a:off x="2412386" y="1268719"/>
              <a:ext cx="358905" cy="720747"/>
            </a:xfrm>
            <a:prstGeom prst="line">
              <a:avLst/>
            </a:prstGeom>
            <a:ln w="57150">
              <a:solidFill>
                <a:srgbClr val="2DC8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 flipH="1">
              <a:off x="4211674" y="1268719"/>
              <a:ext cx="333495" cy="717572"/>
            </a:xfrm>
            <a:prstGeom prst="line">
              <a:avLst/>
            </a:prstGeom>
            <a:ln w="57150">
              <a:solidFill>
                <a:srgbClr val="2DC8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>
              <a:off x="3851181" y="2708625"/>
              <a:ext cx="0" cy="216065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3131784" y="2708625"/>
              <a:ext cx="0" cy="216065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 flipH="1">
              <a:off x="4572166" y="1268719"/>
              <a:ext cx="360493" cy="720747"/>
            </a:xfrm>
            <a:prstGeom prst="line">
              <a:avLst/>
            </a:prstGeom>
            <a:ln w="57150">
              <a:solidFill>
                <a:srgbClr val="2DC8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2051894" y="1268719"/>
              <a:ext cx="360492" cy="720747"/>
            </a:xfrm>
            <a:prstGeom prst="line">
              <a:avLst/>
            </a:prstGeom>
            <a:ln w="57150">
              <a:solidFill>
                <a:srgbClr val="2DC8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2771291" y="1989466"/>
              <a:ext cx="360493" cy="71915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2412386" y="1989466"/>
              <a:ext cx="358905" cy="71915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flipH="1">
              <a:off x="3851181" y="1989466"/>
              <a:ext cx="360493" cy="71757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 flipH="1">
              <a:off x="4211674" y="1989466"/>
              <a:ext cx="360492" cy="71915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bdélník 69"/>
            <p:cNvSpPr/>
            <p:nvPr/>
          </p:nvSpPr>
          <p:spPr>
            <a:xfrm rot="20141877">
              <a:off x="1955021" y="911520"/>
              <a:ext cx="1205348" cy="1930458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85" name="Obdélník 84"/>
            <p:cNvSpPr/>
            <p:nvPr/>
          </p:nvSpPr>
          <p:spPr>
            <a:xfrm>
              <a:off x="2987269" y="2708625"/>
              <a:ext cx="1008427" cy="237655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endParaRPr>
            </a:p>
          </p:txBody>
        </p:sp>
        <p:sp>
          <p:nvSpPr>
            <p:cNvPr id="2" name="Ovál 1"/>
            <p:cNvSpPr/>
            <p:nvPr/>
          </p:nvSpPr>
          <p:spPr>
            <a:xfrm rot="1431333">
              <a:off x="4140210" y="862307"/>
              <a:ext cx="990958" cy="102714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5128" name="TextovéPole 2"/>
          <p:cNvSpPr txBox="1">
            <a:spLocks noChangeArrowheads="1"/>
          </p:cNvSpPr>
          <p:nvPr/>
        </p:nvSpPr>
        <p:spPr bwMode="auto">
          <a:xfrm>
            <a:off x="5797550" y="981075"/>
            <a:ext cx="93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b="1"/>
              <a:t>paratop</a:t>
            </a:r>
            <a:endParaRPr lang="en-GB" b="1"/>
          </a:p>
        </p:txBody>
      </p:sp>
      <p:cxnSp>
        <p:nvCxnSpPr>
          <p:cNvPr id="39" name="Přímá spojnice se šipkou 38"/>
          <p:cNvCxnSpPr/>
          <p:nvPr/>
        </p:nvCxnSpPr>
        <p:spPr>
          <a:xfrm flipH="1" flipV="1">
            <a:off x="5580063" y="1196975"/>
            <a:ext cx="215900" cy="25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0" name="Picture 2" descr="File:2fab fc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992688"/>
            <a:ext cx="1539875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4" descr="File:F ab2 pFc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941888"/>
            <a:ext cx="1646237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ovéPole 3"/>
          <p:cNvSpPr txBox="1">
            <a:spLocks noChangeArrowheads="1"/>
          </p:cNvSpPr>
          <p:nvPr/>
        </p:nvSpPr>
        <p:spPr bwMode="auto">
          <a:xfrm>
            <a:off x="4932363" y="4508500"/>
            <a:ext cx="1489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Enzym papain</a:t>
            </a:r>
            <a:endParaRPr lang="en-GB"/>
          </a:p>
        </p:txBody>
      </p:sp>
      <p:sp>
        <p:nvSpPr>
          <p:cNvPr id="5133" name="TextovéPole 24"/>
          <p:cNvSpPr txBox="1">
            <a:spLocks noChangeArrowheads="1"/>
          </p:cNvSpPr>
          <p:nvPr/>
        </p:nvSpPr>
        <p:spPr bwMode="auto">
          <a:xfrm>
            <a:off x="6804025" y="4508500"/>
            <a:ext cx="1471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/>
              <a:t>Enzym pepsin</a:t>
            </a:r>
            <a:endParaRPr lang="en-GB"/>
          </a:p>
        </p:txBody>
      </p:sp>
      <p:sp>
        <p:nvSpPr>
          <p:cNvPr id="5134" name="TextovéPole 16"/>
          <p:cNvSpPr txBox="1">
            <a:spLocks noChangeArrowheads="1"/>
          </p:cNvSpPr>
          <p:nvPr/>
        </p:nvSpPr>
        <p:spPr bwMode="auto">
          <a:xfrm>
            <a:off x="136525" y="1700213"/>
            <a:ext cx="2058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400"/>
              <a:t>fragment antigen binding</a:t>
            </a:r>
            <a:endParaRPr lang="en-GB" sz="1400"/>
          </a:p>
        </p:txBody>
      </p:sp>
      <p:sp>
        <p:nvSpPr>
          <p:cNvPr id="5135" name="TextovéPole 17"/>
          <p:cNvSpPr txBox="1">
            <a:spLocks noChangeArrowheads="1"/>
          </p:cNvSpPr>
          <p:nvPr/>
        </p:nvSpPr>
        <p:spPr bwMode="auto">
          <a:xfrm>
            <a:off x="1370013" y="4652963"/>
            <a:ext cx="1833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/>
              <a:t>fragment crystallizable</a:t>
            </a:r>
          </a:p>
        </p:txBody>
      </p:sp>
      <p:sp>
        <p:nvSpPr>
          <p:cNvPr id="5136" name="TextovéPole 23"/>
          <p:cNvSpPr txBox="1">
            <a:spLocks noChangeArrowheads="1"/>
          </p:cNvSpPr>
          <p:nvPr/>
        </p:nvSpPr>
        <p:spPr bwMode="auto">
          <a:xfrm>
            <a:off x="684213" y="1989138"/>
            <a:ext cx="1127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/>
              <a:t>( + antigen)</a:t>
            </a:r>
            <a:endParaRPr lang="en-GB" sz="1600"/>
          </a:p>
        </p:txBody>
      </p:sp>
      <p:sp>
        <p:nvSpPr>
          <p:cNvPr id="5137" name="TextovéPole 35"/>
          <p:cNvSpPr txBox="1">
            <a:spLocks noChangeArrowheads="1"/>
          </p:cNvSpPr>
          <p:nvPr/>
        </p:nvSpPr>
        <p:spPr bwMode="auto">
          <a:xfrm>
            <a:off x="1547813" y="4941888"/>
            <a:ext cx="1446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sz="1600"/>
              <a:t>( + Fc receptor)</a:t>
            </a:r>
            <a:endParaRPr lang="en-GB" sz="1600"/>
          </a:p>
        </p:txBody>
      </p:sp>
      <p:sp>
        <p:nvSpPr>
          <p:cNvPr id="5138" name="TextovéPole 5"/>
          <p:cNvSpPr txBox="1">
            <a:spLocks noChangeArrowheads="1"/>
          </p:cNvSpPr>
          <p:nvPr/>
        </p:nvSpPr>
        <p:spPr bwMode="auto">
          <a:xfrm>
            <a:off x="5764213" y="6715125"/>
            <a:ext cx="20859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600"/>
              <a:t>http://en.wikipedia.org/wiki/Fragment_crystallizable_region</a:t>
            </a:r>
          </a:p>
        </p:txBody>
      </p:sp>
    </p:spTree>
    <p:extLst>
      <p:ext uri="{BB962C8B-B14F-4D97-AF65-F5344CB8AC3E}">
        <p14:creationId xmlns:p14="http://schemas.microsoft.com/office/powerpoint/2010/main" val="25926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2575"/>
            <a:ext cx="6626225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713" y="188913"/>
            <a:ext cx="5616575" cy="12954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rgbClr val="CC00CC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cs-CZ" sz="4200" u="sng" dirty="0" err="1" smtClean="0">
                <a:solidFill>
                  <a:schemeClr val="tx1"/>
                </a:solidFill>
              </a:rPr>
              <a:t>Ag</a:t>
            </a:r>
            <a:r>
              <a:rPr lang="cs-CZ" sz="4200" u="sng" dirty="0" smtClean="0">
                <a:solidFill>
                  <a:schemeClr val="tx1"/>
                </a:solidFill>
              </a:rPr>
              <a:t> – </a:t>
            </a:r>
            <a:r>
              <a:rPr lang="cs-CZ" sz="4200" u="sng" smtClean="0">
                <a:solidFill>
                  <a:schemeClr val="tx1"/>
                </a:solidFill>
              </a:rPr>
              <a:t>Ab</a:t>
            </a:r>
            <a:r>
              <a:rPr lang="cs-CZ" sz="4200" smtClean="0">
                <a:solidFill>
                  <a:schemeClr val="tx1"/>
                </a:solidFill>
              </a:rPr>
              <a:t>  </a:t>
            </a:r>
            <a:r>
              <a:rPr lang="cs-CZ" sz="4200" smtClean="0">
                <a:solidFill>
                  <a:schemeClr val="tx1"/>
                </a:solidFill>
              </a:rPr>
              <a:t>imunokomplex</a:t>
            </a:r>
            <a:endParaRPr lang="en-GB" sz="4200" dirty="0">
              <a:solidFill>
                <a:schemeClr val="tx1"/>
              </a:solidFill>
            </a:endParaRPr>
          </a:p>
        </p:txBody>
      </p:sp>
      <p:grpSp>
        <p:nvGrpSpPr>
          <p:cNvPr id="6148" name="Skupina 2"/>
          <p:cNvGrpSpPr>
            <a:grpSpLocks/>
          </p:cNvGrpSpPr>
          <p:nvPr/>
        </p:nvGrpSpPr>
        <p:grpSpPr bwMode="auto">
          <a:xfrm>
            <a:off x="2484438" y="3598863"/>
            <a:ext cx="863600" cy="477837"/>
            <a:chOff x="5076825" y="4221163"/>
            <a:chExt cx="863600" cy="477837"/>
          </a:xfrm>
        </p:grpSpPr>
        <p:sp>
          <p:nvSpPr>
            <p:cNvPr id="6150" name="TextovéPole 2"/>
            <p:cNvSpPr txBox="1">
              <a:spLocks noChangeArrowheads="1"/>
            </p:cNvSpPr>
            <p:nvPr/>
          </p:nvSpPr>
          <p:spPr bwMode="auto">
            <a:xfrm>
              <a:off x="5076825" y="4221163"/>
              <a:ext cx="568325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100"/>
                <a:t>epitop</a:t>
              </a:r>
              <a:endParaRPr lang="en-GB" sz="1100"/>
            </a:p>
          </p:txBody>
        </p:sp>
        <p:sp>
          <p:nvSpPr>
            <p:cNvPr id="6151" name="TextovéPole 3"/>
            <p:cNvSpPr txBox="1">
              <a:spLocks noChangeArrowheads="1"/>
            </p:cNvSpPr>
            <p:nvPr/>
          </p:nvSpPr>
          <p:spPr bwMode="auto">
            <a:xfrm>
              <a:off x="5076825" y="4437063"/>
              <a:ext cx="66198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cs-CZ" sz="1100"/>
                <a:t>paratop</a:t>
              </a:r>
              <a:endParaRPr lang="en-GB" sz="1100"/>
            </a:p>
          </p:txBody>
        </p:sp>
        <p:cxnSp>
          <p:nvCxnSpPr>
            <p:cNvPr id="6" name="Přímá spojnice se šipkou 5"/>
            <p:cNvCxnSpPr/>
            <p:nvPr/>
          </p:nvCxnSpPr>
          <p:spPr>
            <a:xfrm>
              <a:off x="5580062" y="4365625"/>
              <a:ext cx="28733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 flipV="1">
              <a:off x="5651500" y="4437063"/>
              <a:ext cx="288925" cy="14446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9" name="TextovéPole 4"/>
          <p:cNvSpPr txBox="1">
            <a:spLocks noChangeArrowheads="1"/>
          </p:cNvSpPr>
          <p:nvPr/>
        </p:nvSpPr>
        <p:spPr bwMode="auto">
          <a:xfrm>
            <a:off x="5795963" y="6453188"/>
            <a:ext cx="29543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400" i="1"/>
              <a:t>http://www.wikipremed.com/image.php?img=040708_68zzzz382750_255px-Antibody.svg_68.jpg&amp;image_id=382750</a:t>
            </a:r>
          </a:p>
        </p:txBody>
      </p:sp>
    </p:spTree>
    <p:extLst>
      <p:ext uri="{BB962C8B-B14F-4D97-AF65-F5344CB8AC3E}">
        <p14:creationId xmlns:p14="http://schemas.microsoft.com/office/powerpoint/2010/main" val="1652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2411413" y="274638"/>
            <a:ext cx="4392612" cy="1143000"/>
          </a:xfr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smtClean="0"/>
              <a:t>afinita ≠ avidita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600200"/>
            <a:ext cx="8713787" cy="4525963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afinita - síla interakce mezi jedním</a:t>
            </a:r>
          </a:p>
          <a:p>
            <a:pPr marL="0" indent="0">
              <a:buFontTx/>
              <a:buNone/>
              <a:defRPr/>
            </a:pPr>
            <a:r>
              <a:rPr lang="cs-CZ" smtClean="0"/>
              <a:t>            </a:t>
            </a:r>
            <a:r>
              <a:rPr lang="cs-CZ" smtClean="0"/>
              <a:t>      </a:t>
            </a:r>
            <a:r>
              <a:rPr lang="cs-CZ" dirty="0" err="1" smtClean="0"/>
              <a:t>paratopem</a:t>
            </a:r>
            <a:r>
              <a:rPr lang="cs-CZ" dirty="0" smtClean="0"/>
              <a:t> a jedním epitopem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err="1" smtClean="0"/>
              <a:t>avidita</a:t>
            </a:r>
            <a:r>
              <a:rPr lang="cs-CZ" dirty="0" smtClean="0"/>
              <a:t> - závislá na afinitě</a:t>
            </a:r>
          </a:p>
          <a:p>
            <a:pPr marL="0" indent="0">
              <a:buFontTx/>
              <a:buNone/>
              <a:defRPr/>
            </a:pPr>
            <a:r>
              <a:rPr lang="cs-CZ" dirty="0" smtClean="0"/>
              <a:t>	</a:t>
            </a:r>
            <a:r>
              <a:rPr lang="cs-CZ" smtClean="0"/>
              <a:t>  </a:t>
            </a:r>
            <a:r>
              <a:rPr lang="cs-CZ" smtClean="0"/>
              <a:t>     </a:t>
            </a:r>
            <a:r>
              <a:rPr lang="cs-CZ" dirty="0" smtClean="0"/>
              <a:t>- vazebná energie mezi komplexním </a:t>
            </a:r>
          </a:p>
          <a:p>
            <a:pPr marL="0" indent="0">
              <a:buFontTx/>
              <a:buNone/>
              <a:defRPr/>
            </a:pPr>
            <a:r>
              <a:rPr lang="cs-CZ"/>
              <a:t> </a:t>
            </a:r>
            <a:r>
              <a:rPr lang="cs-CZ" smtClean="0"/>
              <a:t>             </a:t>
            </a:r>
            <a:r>
              <a:rPr lang="cs-CZ" smtClean="0"/>
              <a:t>     </a:t>
            </a:r>
            <a:r>
              <a:rPr lang="cs-CZ" dirty="0" smtClean="0"/>
              <a:t>antigenem a protilátkou</a:t>
            </a:r>
          </a:p>
          <a:p>
            <a:pPr marL="0" indent="0">
              <a:buFontTx/>
              <a:buNone/>
              <a:defRPr/>
            </a:pPr>
            <a:r>
              <a:rPr lang="cs-CZ"/>
              <a:t> </a:t>
            </a:r>
            <a:r>
              <a:rPr lang="cs-CZ" smtClean="0"/>
              <a:t>           </a:t>
            </a:r>
            <a:r>
              <a:rPr lang="cs-CZ" smtClean="0"/>
              <a:t>     </a:t>
            </a:r>
            <a:r>
              <a:rPr lang="cs-CZ" dirty="0" smtClean="0"/>
              <a:t>- bere v úvahu valenci </a:t>
            </a:r>
            <a:r>
              <a:rPr lang="cs-CZ" dirty="0" err="1" smtClean="0"/>
              <a:t>Ag</a:t>
            </a:r>
            <a:r>
              <a:rPr lang="cs-CZ" dirty="0" smtClean="0"/>
              <a:t> a Ab</a:t>
            </a:r>
          </a:p>
          <a:p>
            <a:pPr marL="0" indent="0">
              <a:buFontTx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80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6" name="Rectangle 4"/>
          <p:cNvSpPr>
            <a:spLocks noChangeArrowheads="1"/>
          </p:cNvSpPr>
          <p:nvPr/>
        </p:nvSpPr>
        <p:spPr bwMode="auto">
          <a:xfrm>
            <a:off x="900113" y="44450"/>
            <a:ext cx="69119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/>
            <a:r>
              <a:rPr lang="cs-CZ" sz="3600" b="0">
                <a:solidFill>
                  <a:schemeClr val="tx2"/>
                </a:solidFill>
                <a:latin typeface="Arial" charset="0"/>
              </a:rPr>
              <a:t>Klasické serologické reakce</a:t>
            </a:r>
            <a:r>
              <a:rPr lang="cs-CZ" sz="3600" b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en-GB" sz="3600" b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23237" name="Rectangle 5"/>
          <p:cNvSpPr>
            <a:spLocks noChangeArrowheads="1"/>
          </p:cNvSpPr>
          <p:nvPr/>
        </p:nvSpPr>
        <p:spPr bwMode="auto">
          <a:xfrm>
            <a:off x="900113" y="692150"/>
            <a:ext cx="795655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838200" indent="-838200"/>
            <a:r>
              <a:rPr lang="cs-CZ" sz="2800" b="0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Aglutinace</a:t>
            </a:r>
            <a:r>
              <a:rPr lang="cs-CZ" sz="28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 reakce mezi korpuskulárním Ag a Ab s následnou</a:t>
            </a:r>
          </a:p>
          <a:p>
            <a:pPr marL="838200" indent="-838200"/>
            <a:r>
              <a:rPr lang="cs-CZ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aglutinací částic; proběhne 1.+ 2.fáze interakce Ag a Ab</a:t>
            </a:r>
          </a:p>
          <a:p>
            <a:pPr marL="838200" indent="-838200"/>
            <a:endParaRPr lang="cs-CZ" sz="2000" b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838200" indent="-838200"/>
            <a:r>
              <a:rPr lang="cs-CZ" sz="2800" b="0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Precipitace</a:t>
            </a:r>
            <a:r>
              <a:rPr lang="cs-CZ" sz="28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 reakce mezi solubilním Ag (nízkomolekulární) a </a:t>
            </a:r>
          </a:p>
          <a:p>
            <a:pPr marL="838200" indent="-838200"/>
            <a:r>
              <a:rPr lang="cs-CZ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Ab s následným vznikem precipitátu</a:t>
            </a:r>
          </a:p>
          <a:p>
            <a:pPr marL="838200" indent="-838200"/>
            <a:r>
              <a:rPr lang="cs-CZ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proběhne 1.+ 2.fáze interakce Ag a Ab</a:t>
            </a:r>
          </a:p>
          <a:p>
            <a:pPr marL="838200" indent="-838200"/>
            <a:endParaRPr lang="cs-CZ" sz="2000" b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838200" indent="-838200"/>
            <a:r>
              <a:rPr lang="cs-CZ" sz="2800" b="0" u="sng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Imunoeseje</a:t>
            </a:r>
            <a:r>
              <a:rPr lang="cs-CZ" sz="28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 reakce mezi Ag a Ab vizualizována enzymem, </a:t>
            </a:r>
          </a:p>
          <a:p>
            <a:pPr marL="838200" indent="-838200"/>
            <a:r>
              <a:rPr lang="cs-CZ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fluorochromem n. radioaktivním zářičem (EIA, RIA n. FIA) ; většinou </a:t>
            </a:r>
          </a:p>
          <a:p>
            <a:pPr marL="838200" indent="-838200"/>
            <a:r>
              <a:rPr lang="cs-CZ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proběhne jen 1. fáze inter. Ag a Ab</a:t>
            </a:r>
          </a:p>
          <a:p>
            <a:pPr marL="838200" indent="-838200"/>
            <a:endParaRPr lang="cs-CZ" sz="2000" b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marL="838200" indent="-838200"/>
            <a:r>
              <a:rPr lang="cs-CZ" sz="2800" b="0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Metodiky využívající efektorového účinku Ab:</a:t>
            </a:r>
          </a:p>
          <a:p>
            <a:pPr marL="838200" indent="-838200"/>
            <a:r>
              <a:rPr lang="cs-CZ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Metodiky s </a:t>
            </a:r>
            <a:r>
              <a:rPr lang="cs-CZ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aktivací komplementového systému </a:t>
            </a:r>
            <a:r>
              <a:rPr lang="cs-CZ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komplexem </a:t>
            </a:r>
          </a:p>
          <a:p>
            <a:pPr marL="838200" indent="-838200"/>
            <a:r>
              <a:rPr lang="cs-CZ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Ag – Ab, např. komplement-fixační reakce (KFR)</a:t>
            </a:r>
            <a:br>
              <a:rPr lang="cs-CZ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marL="838200" indent="-838200"/>
            <a:r>
              <a:rPr lang="cs-CZ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Metodiky s</a:t>
            </a:r>
            <a:r>
              <a:rPr lang="cs-CZ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inhibicí biologických účinků </a:t>
            </a:r>
            <a:r>
              <a:rPr lang="cs-CZ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některých Ag, např. </a:t>
            </a:r>
          </a:p>
          <a:p>
            <a:pPr marL="838200" indent="-838200"/>
            <a:r>
              <a:rPr lang="cs-CZ" sz="20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neutralizační test, hemaglutinačně inhibiční test (HIT)</a:t>
            </a:r>
            <a:r>
              <a:rPr lang="cs-CZ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grpSp>
        <p:nvGrpSpPr>
          <p:cNvPr id="5139" name="Group 19"/>
          <p:cNvGrpSpPr>
            <a:grpSpLocks/>
          </p:cNvGrpSpPr>
          <p:nvPr/>
        </p:nvGrpSpPr>
        <p:grpSpPr bwMode="auto">
          <a:xfrm>
            <a:off x="323850" y="908050"/>
            <a:ext cx="576263" cy="3744913"/>
            <a:chOff x="385" y="572"/>
            <a:chExt cx="363" cy="2359"/>
          </a:xfrm>
        </p:grpSpPr>
        <p:grpSp>
          <p:nvGrpSpPr>
            <p:cNvPr id="5130" name="Group 10"/>
            <p:cNvGrpSpPr>
              <a:grpSpLocks/>
            </p:cNvGrpSpPr>
            <p:nvPr/>
          </p:nvGrpSpPr>
          <p:grpSpPr bwMode="auto">
            <a:xfrm>
              <a:off x="385" y="572"/>
              <a:ext cx="363" cy="726"/>
              <a:chOff x="249" y="572"/>
              <a:chExt cx="363" cy="726"/>
            </a:xfrm>
          </p:grpSpPr>
          <p:sp>
            <p:nvSpPr>
              <p:cNvPr id="5126" name="Line 6"/>
              <p:cNvSpPr>
                <a:spLocks noChangeShapeType="1"/>
              </p:cNvSpPr>
              <p:nvPr/>
            </p:nvSpPr>
            <p:spPr bwMode="auto">
              <a:xfrm>
                <a:off x="431" y="572"/>
                <a:ext cx="0" cy="7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7" name="Line 7"/>
              <p:cNvSpPr>
                <a:spLocks noChangeShapeType="1"/>
              </p:cNvSpPr>
              <p:nvPr/>
            </p:nvSpPr>
            <p:spPr bwMode="auto">
              <a:xfrm>
                <a:off x="431" y="1298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/>
            </p:nvSpPr>
            <p:spPr bwMode="auto">
              <a:xfrm>
                <a:off x="431" y="572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9" name="Line 9"/>
              <p:cNvSpPr>
                <a:spLocks noChangeShapeType="1"/>
              </p:cNvSpPr>
              <p:nvPr/>
            </p:nvSpPr>
            <p:spPr bwMode="auto">
              <a:xfrm>
                <a:off x="249" y="935"/>
                <a:ext cx="1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385" y="935"/>
              <a:ext cx="0" cy="19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385" y="2931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385" y="2115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01090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5576" y="1340768"/>
            <a:ext cx="7676703" cy="2653481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7200" smtClean="0">
                <a:latin typeface="Arial" charset="0"/>
              </a:rPr>
              <a:t>REAKCE Ag a Ab</a:t>
            </a:r>
            <a:endParaRPr lang="cs-CZ" sz="7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ile:Antigen exces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56" y="1369272"/>
            <a:ext cx="7178040" cy="508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15616" y="332656"/>
            <a:ext cx="7398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smtClean="0"/>
              <a:t>Dynamika tvorby imunokomplexů</a:t>
            </a:r>
            <a:endParaRPr lang="cs-CZ" sz="4000" b="1"/>
          </a:p>
        </p:txBody>
      </p:sp>
      <p:sp>
        <p:nvSpPr>
          <p:cNvPr id="4" name="TextovéPole 3"/>
          <p:cNvSpPr txBox="1"/>
          <p:nvPr/>
        </p:nvSpPr>
        <p:spPr>
          <a:xfrm>
            <a:off x="2094907" y="5589240"/>
            <a:ext cx="2189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smtClean="0"/>
              <a:t>Malé rozpustné imunokomplexy</a:t>
            </a:r>
            <a:endParaRPr lang="cs-CZ" sz="1200" i="1"/>
          </a:p>
        </p:txBody>
      </p:sp>
      <p:sp>
        <p:nvSpPr>
          <p:cNvPr id="5" name="TextovéPole 4"/>
          <p:cNvSpPr txBox="1"/>
          <p:nvPr/>
        </p:nvSpPr>
        <p:spPr>
          <a:xfrm>
            <a:off x="5479283" y="5589240"/>
            <a:ext cx="2189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smtClean="0"/>
              <a:t>Malé rozpustné imunokomplexy</a:t>
            </a:r>
            <a:endParaRPr lang="cs-CZ" sz="1200" i="1"/>
          </a:p>
        </p:txBody>
      </p:sp>
      <p:sp>
        <p:nvSpPr>
          <p:cNvPr id="6" name="TextovéPole 5"/>
          <p:cNvSpPr txBox="1"/>
          <p:nvPr/>
        </p:nvSpPr>
        <p:spPr>
          <a:xfrm>
            <a:off x="4283968" y="5085184"/>
            <a:ext cx="134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200" i="1" smtClean="0"/>
              <a:t>Velké nerozpustné </a:t>
            </a:r>
          </a:p>
          <a:p>
            <a:pPr algn="ctr"/>
            <a:r>
              <a:rPr lang="cs-CZ" sz="1200" i="1" smtClean="0"/>
              <a:t>imunokomplexy</a:t>
            </a:r>
            <a:endParaRPr lang="cs-CZ" sz="1200" i="1"/>
          </a:p>
        </p:txBody>
      </p:sp>
    </p:spTree>
    <p:extLst>
      <p:ext uri="{BB962C8B-B14F-4D97-AF65-F5344CB8AC3E}">
        <p14:creationId xmlns:p14="http://schemas.microsoft.com/office/powerpoint/2010/main" val="17307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778</Words>
  <Application>Microsoft Office PowerPoint</Application>
  <PresentationFormat>Předvádění na obrazovce (4:3)</PresentationFormat>
  <Paragraphs>161</Paragraphs>
  <Slides>16</Slides>
  <Notes>16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Aglutinace</vt:lpstr>
      <vt:lpstr>Protilátka</vt:lpstr>
      <vt:lpstr>Prezentace aplikace PowerPoint</vt:lpstr>
      <vt:lpstr>Prezentace aplikace PowerPoint</vt:lpstr>
      <vt:lpstr>Ag – Ab  imunokomplex</vt:lpstr>
      <vt:lpstr>afinita ≠ avidita</vt:lpstr>
      <vt:lpstr>Prezentace aplikace PowerPoint</vt:lpstr>
      <vt:lpstr>Prezentace aplikace PowerPoint</vt:lpstr>
      <vt:lpstr>Prezentace aplikace PowerPoint</vt:lpstr>
      <vt:lpstr>Reakce Ag - Ab</vt:lpstr>
      <vt:lpstr>Aglutinace x precipitace</vt:lpstr>
      <vt:lpstr>Aglutinace</vt:lpstr>
      <vt:lpstr>Revmatoidní faktor (RF)</vt:lpstr>
      <vt:lpstr>Antistreptolyzin O (ASLO)</vt:lpstr>
      <vt:lpstr>Coombsův test (antiglobulinový test, AGT)</vt:lpstr>
      <vt:lpstr>Přirozené protilátky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</dc:creator>
  <cp:lastModifiedBy>Jana</cp:lastModifiedBy>
  <cp:revision>12</cp:revision>
  <dcterms:created xsi:type="dcterms:W3CDTF">2013-03-10T15:28:15Z</dcterms:created>
  <dcterms:modified xsi:type="dcterms:W3CDTF">2013-03-10T19:56:24Z</dcterms:modified>
</cp:coreProperties>
</file>