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fld id="{710A98C0-630F-432C-BAF8-A5EBB7DCF20C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fld id="{746FDBD3-026A-4D38-A0FD-475288F1D1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0A98C0-630F-432C-BAF8-A5EBB7DCF20C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6FDBD3-026A-4D38-A0FD-475288F1D1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0A98C0-630F-432C-BAF8-A5EBB7DCF20C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6FDBD3-026A-4D38-A0FD-475288F1D1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0A98C0-630F-432C-BAF8-A5EBB7DCF20C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6FDBD3-026A-4D38-A0FD-475288F1D1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0A98C0-630F-432C-BAF8-A5EBB7DCF20C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6FDBD3-026A-4D38-A0FD-475288F1D1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0A98C0-630F-432C-BAF8-A5EBB7DCF20C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6FDBD3-026A-4D38-A0FD-475288F1D1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0A98C0-630F-432C-BAF8-A5EBB7DCF20C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6FDBD3-026A-4D38-A0FD-475288F1D1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0A98C0-630F-432C-BAF8-A5EBB7DCF20C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6FDBD3-026A-4D38-A0FD-475288F1D1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0A98C0-630F-432C-BAF8-A5EBB7DCF20C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6FDBD3-026A-4D38-A0FD-475288F1D1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0A98C0-630F-432C-BAF8-A5EBB7DCF20C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6FDBD3-026A-4D38-A0FD-475288F1D1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0A98C0-630F-432C-BAF8-A5EBB7DCF20C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6FDBD3-026A-4D38-A0FD-475288F1D1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cs-CZ" sz="2400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cs-CZ" sz="240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cs-CZ" sz="240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cs-CZ" sz="2400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cs-CZ" sz="2400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cs-CZ" sz="2400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cs-CZ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710A98C0-630F-432C-BAF8-A5EBB7DCF20C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cs-CZ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746FDBD3-026A-4D38-A0FD-475288F1D10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Asertivita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Asertivita.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600"/>
              <a:t>Znamená zdravé a přiměřené sebeprosazení. Znamená to nejednat na úkor  druhých, ale nenechat druhé jednat na náš úkor.</a:t>
            </a:r>
          </a:p>
          <a:p>
            <a:r>
              <a:rPr lang="cs-CZ" sz="2600"/>
              <a:t>Jde o jednání vyrovnaného, dospělého člověka, který je si vědom své ceny, ale i ceny ostatních lidí.</a:t>
            </a:r>
          </a:p>
          <a:p>
            <a:r>
              <a:rPr lang="cs-CZ" sz="2600"/>
              <a:t>Je to jednání slušné, nepodlézavé, nenapadající.</a:t>
            </a:r>
          </a:p>
          <a:p>
            <a:r>
              <a:rPr lang="cs-CZ" sz="2600"/>
              <a:t>Existují základní asertivní práva a dovednosti.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Asertivní práva.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dirty="0"/>
              <a:t>Máš právo sám posuzovat své jednání, chování, myšlenky a emoce a být za jejich důsledky zodpovědný.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dirty="0"/>
              <a:t>Máš právo nenabízet žádné výmluvy </a:t>
            </a:r>
            <a:r>
              <a:rPr lang="cs-CZ" sz="2100" dirty="0" smtClean="0"/>
              <a:t>či </a:t>
            </a:r>
            <a:r>
              <a:rPr lang="cs-CZ" sz="2100" dirty="0"/>
              <a:t>omluvy </a:t>
            </a:r>
            <a:r>
              <a:rPr lang="cs-CZ" sz="2100" dirty="0" err="1"/>
              <a:t>ospravedlňujcí</a:t>
            </a:r>
            <a:r>
              <a:rPr lang="cs-CZ" sz="2100" dirty="0"/>
              <a:t> tvé chování.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dirty="0"/>
              <a:t>Máš právo posoudit zda a nakolik jsi odpovědný za řešení problémů ostatních lidí.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dirty="0"/>
              <a:t>Máš právo změnit svůj názor.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dirty="0"/>
              <a:t>Máš právo dělat chyby a být za ně zodpovědný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dirty="0"/>
              <a:t>Máš právo říci „Já nevím“.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dirty="0"/>
              <a:t>Máš právo být nezávislý na dobré vůli ostatních.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dirty="0"/>
              <a:t>Máš právo dělat nelogická rozhodnutí.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/>
              <a:t>Máš </a:t>
            </a:r>
            <a:r>
              <a:rPr lang="cs-CZ" sz="2100" smtClean="0"/>
              <a:t>právo </a:t>
            </a:r>
            <a:r>
              <a:rPr lang="cs-CZ" sz="2100" dirty="0"/>
              <a:t>říci „Já ti </a:t>
            </a:r>
            <a:r>
              <a:rPr lang="cs-CZ" sz="2100" dirty="0" smtClean="0"/>
              <a:t>nerozumím</a:t>
            </a:r>
            <a:r>
              <a:rPr lang="cs-CZ" sz="2100" dirty="0"/>
              <a:t>“.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dirty="0"/>
              <a:t>Máš právo říci „je mi to jedno“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100" dirty="0"/>
              <a:t>Máš právo rozhodnout se, zda budeš jednat asertivně nebo ne.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endParaRPr lang="cs-CZ" sz="2100" dirty="0"/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endParaRPr lang="cs-CZ" sz="2100" dirty="0"/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endParaRPr lang="cs-CZ" sz="2100" dirty="0"/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endParaRPr lang="cs-CZ" sz="2100" dirty="0"/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endParaRPr lang="cs-CZ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Základní asertivní dovednosti.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Pokažená gramofonová deska</a:t>
            </a:r>
          </a:p>
          <a:p>
            <a:r>
              <a:rPr lang="cs-CZ"/>
              <a:t>Otevřené dveře</a:t>
            </a:r>
          </a:p>
          <a:p>
            <a:r>
              <a:rPr lang="cs-CZ"/>
              <a:t>Sebeotevření.</a:t>
            </a:r>
          </a:p>
          <a:p>
            <a:r>
              <a:rPr lang="cs-CZ"/>
              <a:t>Volné informace</a:t>
            </a:r>
          </a:p>
          <a:p>
            <a:r>
              <a:rPr lang="cs-CZ"/>
              <a:t>Negativní aserce</a:t>
            </a:r>
          </a:p>
          <a:p>
            <a:r>
              <a:rPr lang="cs-CZ"/>
              <a:t>Negativní dotazování</a:t>
            </a:r>
          </a:p>
          <a:p>
            <a:r>
              <a:rPr lang="cs-CZ"/>
              <a:t>Přijatelný kompromis.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Zásady účinného jednání.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1700"/>
              <a:t>Při podávání informace buďte přímí, popisní, neraďte, neovlivňujte příjemce.</a:t>
            </a:r>
          </a:p>
          <a:p>
            <a:pPr>
              <a:lnSpc>
                <a:spcPct val="80000"/>
              </a:lnSpc>
            </a:pPr>
            <a:r>
              <a:rPr lang="cs-CZ" sz="1700"/>
              <a:t>Při vyjadřování vlastního názoru se držte svých práv, hlaste se k němu užití zájmena JÁ.</a:t>
            </a:r>
          </a:p>
          <a:p>
            <a:pPr>
              <a:lnSpc>
                <a:spcPct val="80000"/>
              </a:lnSpc>
            </a:pPr>
            <a:r>
              <a:rPr lang="cs-CZ" sz="1700"/>
              <a:t>Při vyjadřování svých přání a potřeb se zaměřte na to, co chcete a očekáváte. Vyzvěte k odpovědi, nesnižujte sebe sama.</a:t>
            </a:r>
          </a:p>
          <a:p>
            <a:pPr>
              <a:lnSpc>
                <a:spcPct val="80000"/>
              </a:lnSpc>
            </a:pPr>
            <a:r>
              <a:rPr lang="cs-CZ" sz="1700"/>
              <a:t>Při sdělování pocitů řekněte jaké pocity máte a hlaste se k nim zájmene JÁ.</a:t>
            </a:r>
          </a:p>
          <a:p>
            <a:pPr>
              <a:lnSpc>
                <a:spcPct val="80000"/>
              </a:lnSpc>
            </a:pPr>
            <a:r>
              <a:rPr lang="cs-CZ" sz="1700"/>
              <a:t>Říkejte ano a ne, vyjádřete jasné stanovisko, buďte pevní.</a:t>
            </a:r>
          </a:p>
          <a:p>
            <a:pPr>
              <a:lnSpc>
                <a:spcPct val="80000"/>
              </a:lnSpc>
            </a:pPr>
            <a:r>
              <a:rPr lang="cs-CZ" sz="1700"/>
              <a:t>Při kritice buďte konkrétní, popište o co jde a uveďte příklady. Stejně při pochvale.</a:t>
            </a:r>
          </a:p>
          <a:p>
            <a:pPr>
              <a:lnSpc>
                <a:spcPct val="80000"/>
              </a:lnSpc>
            </a:pPr>
            <a:r>
              <a:rPr lang="cs-CZ" sz="1700"/>
              <a:t>Při vyhledávání informací vyžadujte data, nehodnoťte.</a:t>
            </a:r>
          </a:p>
          <a:p>
            <a:pPr>
              <a:lnSpc>
                <a:spcPct val="80000"/>
              </a:lnSpc>
            </a:pPr>
            <a:r>
              <a:rPr lang="cs-CZ" sz="1700"/>
              <a:t>Dejte najevo, že posloucháte, co vám druzí říkají, ale hned nehodnoťte.</a:t>
            </a:r>
          </a:p>
          <a:p>
            <a:pPr>
              <a:lnSpc>
                <a:spcPct val="80000"/>
              </a:lnSpc>
            </a:pPr>
            <a:r>
              <a:rPr lang="cs-CZ" sz="1700"/>
              <a:t>Svou schopnost empatie dejte najevo uznání pocitů druhého.</a:t>
            </a:r>
          </a:p>
          <a:p>
            <a:pPr>
              <a:lnSpc>
                <a:spcPct val="80000"/>
              </a:lnSpc>
            </a:pPr>
            <a:r>
              <a:rPr lang="cs-CZ" sz="1700"/>
              <a:t>Při přijímání kritiky nereagujte emocionálně. Dotazujte se, zeptejte se na příklady, chybu uznejte.</a:t>
            </a:r>
          </a:p>
          <a:p>
            <a:pPr>
              <a:lnSpc>
                <a:spcPct val="80000"/>
              </a:lnSpc>
            </a:pPr>
            <a:r>
              <a:rPr lang="cs-CZ" sz="1700"/>
              <a:t>Pochvalu přijímejte bez výhrad, potvrďte příjem.</a:t>
            </a:r>
          </a:p>
          <a:p>
            <a:pPr>
              <a:lnSpc>
                <a:spcPct val="80000"/>
              </a:lnSpc>
            </a:pPr>
            <a:r>
              <a:rPr lang="cs-CZ" sz="1700"/>
              <a:t>Buďte schopni změnit svůj názor po didkusi, soustřeďte se na podstatné. O slávu se podělte.</a:t>
            </a:r>
          </a:p>
          <a:p>
            <a:pPr>
              <a:lnSpc>
                <a:spcPct val="80000"/>
              </a:lnSpc>
            </a:pPr>
            <a:endParaRPr lang="cs-CZ" sz="17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1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57</TotalTime>
  <Words>371</Words>
  <Application>Microsoft Office PowerPoint</Application>
  <PresentationFormat>Předvádění na obrazovce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Motiv1</vt:lpstr>
      <vt:lpstr>Asertivita</vt:lpstr>
      <vt:lpstr>Asertivita.</vt:lpstr>
      <vt:lpstr>Asertivní práva.</vt:lpstr>
      <vt:lpstr>Základní asertivní dovednosti.</vt:lpstr>
      <vt:lpstr>Zásady účinného jednání.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Asertivita</dc:title>
  <dc:creator>Jana</dc:creator>
  <cp:lastModifiedBy>jana</cp:lastModifiedBy>
  <cp:revision>8</cp:revision>
  <dcterms:created xsi:type="dcterms:W3CDTF">2009-10-03T18:44:10Z</dcterms:created>
  <dcterms:modified xsi:type="dcterms:W3CDTF">2012-11-24T22:05:35Z</dcterms:modified>
</cp:coreProperties>
</file>