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44"/>
  </p:notesMasterIdLst>
  <p:sldIdLst>
    <p:sldId id="256" r:id="rId2"/>
    <p:sldId id="257" r:id="rId3"/>
    <p:sldId id="259" r:id="rId4"/>
    <p:sldId id="260" r:id="rId5"/>
    <p:sldId id="262" r:id="rId6"/>
    <p:sldId id="264" r:id="rId7"/>
    <p:sldId id="390" r:id="rId8"/>
    <p:sldId id="391" r:id="rId9"/>
    <p:sldId id="392" r:id="rId10"/>
    <p:sldId id="393" r:id="rId11"/>
    <p:sldId id="400" r:id="rId12"/>
    <p:sldId id="401" r:id="rId13"/>
    <p:sldId id="402" r:id="rId14"/>
    <p:sldId id="403" r:id="rId15"/>
    <p:sldId id="268" r:id="rId16"/>
    <p:sldId id="404" r:id="rId17"/>
    <p:sldId id="405" r:id="rId18"/>
    <p:sldId id="269" r:id="rId19"/>
    <p:sldId id="270" r:id="rId20"/>
    <p:sldId id="271" r:id="rId21"/>
    <p:sldId id="272" r:id="rId22"/>
    <p:sldId id="273" r:id="rId23"/>
    <p:sldId id="274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6" r:id="rId33"/>
    <p:sldId id="406" r:id="rId34"/>
    <p:sldId id="407" r:id="rId35"/>
    <p:sldId id="287" r:id="rId36"/>
    <p:sldId id="408" r:id="rId37"/>
    <p:sldId id="409" r:id="rId38"/>
    <p:sldId id="410" r:id="rId39"/>
    <p:sldId id="411" r:id="rId40"/>
    <p:sldId id="412" r:id="rId41"/>
    <p:sldId id="413" r:id="rId42"/>
    <p:sldId id="414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389" r:id="rId55"/>
    <p:sldId id="304" r:id="rId56"/>
    <p:sldId id="305" r:id="rId57"/>
    <p:sldId id="306" r:id="rId58"/>
    <p:sldId id="307" r:id="rId59"/>
    <p:sldId id="394" r:id="rId60"/>
    <p:sldId id="308" r:id="rId61"/>
    <p:sldId id="309" r:id="rId62"/>
    <p:sldId id="310" r:id="rId63"/>
    <p:sldId id="311" r:id="rId64"/>
    <p:sldId id="312" r:id="rId65"/>
    <p:sldId id="313" r:id="rId66"/>
    <p:sldId id="314" r:id="rId67"/>
    <p:sldId id="315" r:id="rId68"/>
    <p:sldId id="316" r:id="rId69"/>
    <p:sldId id="317" r:id="rId70"/>
    <p:sldId id="318" r:id="rId71"/>
    <p:sldId id="320" r:id="rId72"/>
    <p:sldId id="321" r:id="rId73"/>
    <p:sldId id="322" r:id="rId74"/>
    <p:sldId id="323" r:id="rId75"/>
    <p:sldId id="324" r:id="rId76"/>
    <p:sldId id="325" r:id="rId77"/>
    <p:sldId id="415" r:id="rId78"/>
    <p:sldId id="416" r:id="rId79"/>
    <p:sldId id="417" r:id="rId80"/>
    <p:sldId id="418" r:id="rId81"/>
    <p:sldId id="419" r:id="rId82"/>
    <p:sldId id="422" r:id="rId83"/>
    <p:sldId id="420" r:id="rId84"/>
    <p:sldId id="421" r:id="rId85"/>
    <p:sldId id="423" r:id="rId86"/>
    <p:sldId id="424" r:id="rId87"/>
    <p:sldId id="425" r:id="rId88"/>
    <p:sldId id="426" r:id="rId89"/>
    <p:sldId id="427" r:id="rId90"/>
    <p:sldId id="428" r:id="rId91"/>
    <p:sldId id="429" r:id="rId92"/>
    <p:sldId id="430" r:id="rId93"/>
    <p:sldId id="431" r:id="rId94"/>
    <p:sldId id="326" r:id="rId95"/>
    <p:sldId id="327" r:id="rId96"/>
    <p:sldId id="328" r:id="rId97"/>
    <p:sldId id="396" r:id="rId98"/>
    <p:sldId id="397" r:id="rId99"/>
    <p:sldId id="398" r:id="rId100"/>
    <p:sldId id="399" r:id="rId101"/>
    <p:sldId id="330" r:id="rId102"/>
    <p:sldId id="331" r:id="rId103"/>
    <p:sldId id="332" r:id="rId104"/>
    <p:sldId id="333" r:id="rId105"/>
    <p:sldId id="334" r:id="rId106"/>
    <p:sldId id="335" r:id="rId107"/>
    <p:sldId id="336" r:id="rId108"/>
    <p:sldId id="338" r:id="rId109"/>
    <p:sldId id="339" r:id="rId110"/>
    <p:sldId id="340" r:id="rId111"/>
    <p:sldId id="341" r:id="rId112"/>
    <p:sldId id="342" r:id="rId113"/>
    <p:sldId id="343" r:id="rId114"/>
    <p:sldId id="344" r:id="rId115"/>
    <p:sldId id="345" r:id="rId116"/>
    <p:sldId id="346" r:id="rId117"/>
    <p:sldId id="348" r:id="rId118"/>
    <p:sldId id="349" r:id="rId119"/>
    <p:sldId id="350" r:id="rId120"/>
    <p:sldId id="351" r:id="rId121"/>
    <p:sldId id="361" r:id="rId122"/>
    <p:sldId id="366" r:id="rId123"/>
    <p:sldId id="367" r:id="rId124"/>
    <p:sldId id="368" r:id="rId125"/>
    <p:sldId id="369" r:id="rId126"/>
    <p:sldId id="370" r:id="rId127"/>
    <p:sldId id="371" r:id="rId128"/>
    <p:sldId id="372" r:id="rId129"/>
    <p:sldId id="373" r:id="rId130"/>
    <p:sldId id="374" r:id="rId131"/>
    <p:sldId id="375" r:id="rId132"/>
    <p:sldId id="376" r:id="rId133"/>
    <p:sldId id="377" r:id="rId134"/>
    <p:sldId id="378" r:id="rId135"/>
    <p:sldId id="379" r:id="rId136"/>
    <p:sldId id="380" r:id="rId137"/>
    <p:sldId id="381" r:id="rId138"/>
    <p:sldId id="382" r:id="rId139"/>
    <p:sldId id="383" r:id="rId140"/>
    <p:sldId id="384" r:id="rId141"/>
    <p:sldId id="385" r:id="rId142"/>
    <p:sldId id="386" r:id="rId1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3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3838A-160E-4BA1-9FD3-BB3911180FF3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30067-EB1E-4419-A3D0-DE1EAC1084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1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706A05-8CDD-4D46-813D-4965B1FED09F}" type="slidenum">
              <a:rPr lang="cs-CZ" smtClean="0"/>
              <a:pPr/>
              <a:t>59</a:t>
            </a:fld>
            <a:endParaRPr 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6EC23-C61C-4CDB-8975-AAA1193E3DF7}" type="slidenum">
              <a:rPr lang="cs-CZ" smtClean="0"/>
              <a:pPr/>
              <a:t>60</a:t>
            </a:fld>
            <a:endParaRPr lang="cs-CZ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EDADDB-FCE4-44FB-B056-71B4CD1E60D0}" type="datetimeFigureOut">
              <a:rPr lang="cs-CZ" smtClean="0"/>
              <a:pPr/>
              <a:t>22.2.2012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9E9E76-700E-4A2C-A282-7723E5BF860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psychopatologie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J. Severová, PhD</a:t>
            </a:r>
          </a:p>
          <a:p>
            <a:r>
              <a:rPr lang="cs-CZ" dirty="0" smtClean="0"/>
              <a:t>Ústav psychologie a psychosomatiky LF MU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Alzheimerova nemoc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Primární degenerativní onemocnění mozku neznámé etiologie s charakteristickými neuropatologickými a neurochemickými rysy.</a:t>
            </a:r>
          </a:p>
          <a:p>
            <a:r>
              <a:rPr lang="cs-CZ" dirty="0" smtClean="0"/>
              <a:t>Začíná plíživě a rozvíjí se několik let, nejméně 2-3 roky, ale i déle. Začíná zpravidla po 45. roce věku.</a:t>
            </a:r>
          </a:p>
          <a:p>
            <a:r>
              <a:rPr lang="cs-CZ" dirty="0" smtClean="0"/>
              <a:t>Podobná demence se zpravidla vyskytuje v rodině. Riziko této nemoci je vyšší i Downova syndromu.</a:t>
            </a:r>
          </a:p>
          <a:p>
            <a:r>
              <a:rPr lang="cs-CZ" dirty="0" smtClean="0"/>
              <a:t>Je ireverzibilní, ale výzkum pokračuje.</a:t>
            </a:r>
          </a:p>
          <a:p>
            <a:r>
              <a:rPr lang="cs-CZ" dirty="0" smtClean="0"/>
              <a:t>Diagnosticky významné je plíživý začátek s postupnou deteriorací, nepřítomnost jiného onemocnění CNS a nepřítomnost iktu nebo apoplektického záchvatu.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Hluboká mentální retardace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IQ 0-24</a:t>
            </a:r>
          </a:p>
          <a:p>
            <a:pPr>
              <a:lnSpc>
                <a:spcPct val="90000"/>
              </a:lnSpc>
            </a:pPr>
            <a:r>
              <a:rPr lang="cs-CZ"/>
              <a:t>Je spojena s dalšími formami tělesného postižení a postižení CNS.</a:t>
            </a:r>
          </a:p>
          <a:p>
            <a:pPr>
              <a:lnSpc>
                <a:spcPct val="90000"/>
              </a:lnSpc>
            </a:pPr>
            <a:r>
              <a:rPr lang="cs-CZ"/>
              <a:t>Jejich rozvoj zůstává na úrovni kojence.</a:t>
            </a:r>
          </a:p>
          <a:p>
            <a:pPr>
              <a:lnSpc>
                <a:spcPct val="90000"/>
              </a:lnSpc>
            </a:pPr>
            <a:r>
              <a:rPr lang="cs-CZ"/>
              <a:t>Potřebují klid, sucho a nasycení.</a:t>
            </a:r>
          </a:p>
          <a:p>
            <a:pPr>
              <a:lnSpc>
                <a:spcPct val="90000"/>
              </a:lnSpc>
            </a:pPr>
            <a:r>
              <a:rPr lang="cs-CZ"/>
              <a:t>Reagují pozitivně na hlazení, relaxační hudbu a nápadně barevné, lesklé hračky.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psychického vývoje.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F 80 Specifické vývojové poruchy řeči a jazyka.</a:t>
            </a:r>
          </a:p>
          <a:p>
            <a:pPr eaLnBrk="1" hangingPunct="1"/>
            <a:r>
              <a:rPr lang="cs-CZ" sz="2400" smtClean="0"/>
              <a:t>F 81 Specifické vývojové poruchy školních dovedností</a:t>
            </a:r>
          </a:p>
          <a:p>
            <a:pPr eaLnBrk="1" hangingPunct="1"/>
            <a:r>
              <a:rPr lang="cs-CZ" sz="2400" smtClean="0"/>
              <a:t>F 82 Specifická vývojová porucha motorické funkce  (motorická dyspraxie)</a:t>
            </a:r>
          </a:p>
          <a:p>
            <a:pPr eaLnBrk="1" hangingPunct="1"/>
            <a:r>
              <a:rPr lang="cs-CZ" sz="2400" smtClean="0"/>
              <a:t>F 84 Pervazívní vývojové poruchy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Specifické porucha řeči a jazyka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Specifická porucha artikulace řeči</a:t>
            </a:r>
          </a:p>
          <a:p>
            <a:pPr eaLnBrk="1" hangingPunct="1"/>
            <a:r>
              <a:rPr lang="cs-CZ" sz="2400" smtClean="0"/>
              <a:t>Expresívní porucha řeči</a:t>
            </a:r>
          </a:p>
          <a:p>
            <a:pPr eaLnBrk="1" hangingPunct="1"/>
            <a:r>
              <a:rPr lang="cs-CZ" sz="2400" smtClean="0"/>
              <a:t>Receptivní porucha řeči</a:t>
            </a:r>
          </a:p>
          <a:p>
            <a:pPr eaLnBrk="1" hangingPunct="1"/>
            <a:r>
              <a:rPr lang="cs-CZ" sz="2400" smtClean="0"/>
              <a:t>Získaná afázie a epilepsií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Vývojové poruchy artikulace.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u="sng" smtClean="0"/>
              <a:t>Vývojová dysartrie</a:t>
            </a:r>
            <a:r>
              <a:rPr lang="cs-CZ" sz="2400" smtClean="0"/>
              <a:t>: je to porucha motoriky mluvidel, která se projeví poruchou fonologicko-fonetické, tj. formální složky řeči.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Je postižena artikulace, neschopnost vyslovit hlásky, komolení nebo vynechávání či záměna.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Řeč je obtížně srozumitelná, vyrážená, násilná.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u="sng" smtClean="0"/>
              <a:t>Dyslalie </a:t>
            </a:r>
            <a:r>
              <a:rPr lang="cs-CZ" sz="2400" smtClean="0"/>
              <a:t>– chybná výslovnost některých hlásek jako o,r,ř, l,k a sykavky.Záměna za jiné hlásky působí menší srozumitelnost projevu.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u="sng" smtClean="0"/>
              <a:t>Specifické asimilace </a:t>
            </a:r>
            <a:r>
              <a:rPr lang="cs-CZ" sz="2400" smtClean="0"/>
              <a:t>– neschopnost vyslovit určité skupiny hlásek např. tr.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Vývojové dysfázie.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Expresívní porucha </a:t>
            </a:r>
            <a:r>
              <a:rPr lang="cs-CZ" sz="2400" smtClean="0"/>
              <a:t>řeči znamená narušení aktivní řeči, její opoždění. Porozumění je bez poruchy. Preference neverbální komunikace. Může být familiární výskyt.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Receptivní porucha řeči </a:t>
            </a:r>
            <a:r>
              <a:rPr lang="cs-CZ" sz="2400" smtClean="0"/>
              <a:t>znamená neschopnost porozumět řeči. Zároveň bývá postižena i expresívní řeči.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Fonologická porucha </a:t>
            </a:r>
            <a:r>
              <a:rPr lang="cs-CZ" sz="2400" smtClean="0"/>
              <a:t>– neschopnost porozumět některým hláskám.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Sémanticko-pragmatická porucha </a:t>
            </a:r>
            <a:r>
              <a:rPr lang="cs-CZ" sz="2400" smtClean="0"/>
              <a:t>je typická neschopností nebo omezenou schopností v komunikačním využití řeči. Nepřesná nebo neobratná artikulace, nepřiměřená reakce na otázky apod. 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plynulosti řeči.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Balbuties </a:t>
            </a:r>
            <a:r>
              <a:rPr lang="cs-CZ" sz="2400" smtClean="0"/>
              <a:t>znamená narušení plynulosti řeči, ale obsah je normální. Nejčastěji se opakují první slabiky, slova ve větě. 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Mohou být souladné grimasy a souhyby končetin.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Asi 1% dětí.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Dispozice je geneticky podmíněná. Psychosociální vlivy spíše vyvolají nebo posilují.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Elektivní mutismus </a:t>
            </a:r>
            <a:r>
              <a:rPr lang="cs-CZ" sz="2400" smtClean="0"/>
              <a:t>– mluví doma, ale na veřejnosti ne. Může být dědičné, zvláštností osobnosti.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u="sng" smtClean="0"/>
              <a:t>Breptavost –</a:t>
            </a:r>
            <a:r>
              <a:rPr lang="cs-CZ" sz="2400" smtClean="0"/>
              <a:t> zbrklé tempo řeči, s narušenou plynulostí bez opakování nebo zaváhání, a to takového stupně, že se řeč stává nesrozumitelnou.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Získané specifické poruchy řeči a jazyka.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u="sng" smtClean="0"/>
              <a:t>Afázie a dysfázie </a:t>
            </a:r>
            <a:r>
              <a:rPr lang="cs-CZ" sz="2000" smtClean="0"/>
              <a:t>vznikají v procesu úrazu nebo chorobného procesu poškozujícího mozek, zejména v levé hemisféře. Jaké získané jsou omezeny nejméně 2 lety věku.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 smtClean="0"/>
              <a:t>Senzorická plynulá afázie </a:t>
            </a:r>
            <a:r>
              <a:rPr lang="cs-CZ" sz="2000" smtClean="0"/>
              <a:t>je důsledkem poškození Wernickeova centra. Hlavním problémem je zrychlené tempo řeči, zaměňování hlásek i slov, špatný slovosled.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 smtClean="0"/>
              <a:t>Motorická neplynulá afázie </a:t>
            </a:r>
            <a:r>
              <a:rPr lang="cs-CZ" sz="2000" smtClean="0"/>
              <a:t>je důsledkem poškození Brockova centra, řeč je pomalá se zvláštním přízvukem, agramatická stavba věty, někdy nepoužívání některých druhů slov.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u="sng" smtClean="0"/>
              <a:t>Transkortikální afázie</a:t>
            </a:r>
            <a:r>
              <a:rPr lang="cs-CZ" sz="2000" smtClean="0"/>
              <a:t> vzniká při poškození okolí obou center, poškození se týká jak exprese tak i recepce řeči.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Symptomatické poruchy řeči a jazyka.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Jsou vázány na: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Mentální retardaci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Autismus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DMO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Sluchová postižení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Psychotické poruchy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Roztroušená skleróza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Parkinsonova choroba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Úrazy a nádory v mozku, CMP.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Specifické poruchy školních dovedností</a:t>
            </a:r>
          </a:p>
        </p:txBody>
      </p:sp>
      <p:sp>
        <p:nvSpPr>
          <p:cNvPr id="10649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čtení</a:t>
            </a:r>
          </a:p>
          <a:p>
            <a:pPr eaLnBrk="1" hangingPunct="1"/>
            <a:r>
              <a:rPr lang="cs-CZ" smtClean="0"/>
              <a:t>Specifická porucha psaní</a:t>
            </a:r>
          </a:p>
          <a:p>
            <a:pPr eaLnBrk="1" hangingPunct="1"/>
            <a:r>
              <a:rPr lang="cs-CZ" smtClean="0"/>
              <a:t>Specifická porucha počítání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čtení.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Hlavní rysem je neschopnost porozumět čtenému textu, neschopnost hlasitě číst, schopnost poznávat čtená slova a snížení výkonu v úkolech, které vyžadují čtení.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Jde o centrální poruchu rozeznávání písmen a chápání smyslu jejich skupin ve slovech.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Vyskytuje se ve všech jazycích.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Dítě vynechává, nahrazuje nebo překrucuje slova nebo jejich části.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Přidává slova, samohlásky do skupin souhlásek.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Čte pomalu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Chybné začátky, dlouhé pomlky, monotónní čtení, špatná melodie věty (neklesá na jejím konci), ztráta místa v textu – vynechá řádek, převracení slov nebo písmen ve slovech.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Vaskulární demence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anamnéze jsou ischemické příhody – drobnější nebo jedna velká.</a:t>
            </a:r>
          </a:p>
          <a:p>
            <a:r>
              <a:rPr lang="cs-CZ" dirty="0" smtClean="0"/>
              <a:t>Následuje zhoršení paměti a myšlení.</a:t>
            </a:r>
          </a:p>
          <a:p>
            <a:r>
              <a:rPr lang="cs-CZ" dirty="0" smtClean="0"/>
              <a:t>Začátek může být náhlý –velká příhoda nebo postupný – více menších příhod.</a:t>
            </a:r>
          </a:p>
          <a:p>
            <a:r>
              <a:rPr lang="cs-CZ" dirty="0" smtClean="0"/>
              <a:t>Nemoc je vyvolána vaskulárními onemocněními jako hypertenze, diabetes II. typu, infarkty mozku.</a:t>
            </a:r>
          </a:p>
          <a:p>
            <a:r>
              <a:rPr lang="cs-CZ" dirty="0" smtClean="0"/>
              <a:t>Zhoršování kognitivních funkcí není rovnoměrné.</a:t>
            </a:r>
          </a:p>
          <a:p>
            <a:r>
              <a:rPr lang="cs-CZ" dirty="0" smtClean="0"/>
              <a:t>Ložiskové neurologické příznaky.</a:t>
            </a:r>
          </a:p>
          <a:p>
            <a:r>
              <a:rPr lang="cs-CZ" dirty="0" smtClean="0"/>
              <a:t>Může být deprese, emoční labilita jako přidružené příznaky.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psaní.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Jde o výrazné narušení vývoje dovednosti psát.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Písmo je nepravidelné, nestejné velikosti a směru písmen, zčásti špatně čitelné. Pod dozorem píše pěkně.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Vynechává písmena, přehazuje pořadí písmen ve slovech, spojuje předložky se slovem, spojí několik slov dohromady nebo příponu jednoho s dalším slovem.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Nejčastěji zaměňuje m a n, p a j, t a h, a další.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Specifická porucha počítání.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Zahrnuje dysfunkci v dovednosti počítat.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Dítě si plete číslice a zaměňuje je: 6 a 9, 4 a 7, 12 a 21, apod.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Nerozezná matematická znaménka: +,-, x ,a  proto neví, jakou operaci má provést.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Plete si psaní číslic – specifická dysgrafie.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Porucha vytváření matematických pojmů. Dítě nechápe, že např. 10 je 5+5 a také 3+7 apod.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Pervazívní vývojové poruchy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Dětský autismus</a:t>
            </a:r>
          </a:p>
          <a:p>
            <a:pPr eaLnBrk="1" hangingPunct="1"/>
            <a:r>
              <a:rPr lang="cs-CZ" smtClean="0"/>
              <a:t>Atypický autismus</a:t>
            </a:r>
          </a:p>
          <a:p>
            <a:pPr eaLnBrk="1" hangingPunct="1"/>
            <a:r>
              <a:rPr lang="cs-CZ" smtClean="0"/>
              <a:t>Rettův syndrom</a:t>
            </a:r>
          </a:p>
          <a:p>
            <a:pPr eaLnBrk="1" hangingPunct="1"/>
            <a:r>
              <a:rPr lang="cs-CZ" smtClean="0"/>
              <a:t>Jiná desintegrační porucha v dětství</a:t>
            </a:r>
          </a:p>
          <a:p>
            <a:pPr eaLnBrk="1" hangingPunct="1"/>
            <a:r>
              <a:rPr lang="cs-CZ" smtClean="0"/>
              <a:t>Hyperaktivní porucha spojená s MR</a:t>
            </a:r>
          </a:p>
          <a:p>
            <a:pPr eaLnBrk="1" hangingPunct="1"/>
            <a:r>
              <a:rPr lang="cs-CZ" smtClean="0"/>
              <a:t>Aspergerův syndrom</a:t>
            </a:r>
          </a:p>
          <a:p>
            <a:pPr eaLnBrk="1" hangingPunct="1"/>
            <a:r>
              <a:rPr lang="cs-CZ" smtClean="0"/>
              <a:t>Jiné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Dětský autismus (Kannerův).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400" smtClean="0"/>
              <a:t>Jde o přítomnost abnormálního nebo narušeného vývoje a začíná před 3. rokem věku dítěte.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 Má charakteristickou formu abnormity v oblasti sociální interakce, komunikace a omezeného a opakujícího se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Není přítomno období normálního vývoje od narození.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Porucha sociální interakce se projevuje neschopností posoudit společenské emoční situace a to se projevuje nedostatečnou nebo nepřiměřenou emoční odpovědí. Sociální signály se používají špatně a nebo vůbec.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Komunikace má formu nedostatečného sociálního užívání řeči,  když jsou přítomny jazykové dovednosti. Nedostatečná reciprocita společenské konverzace.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Není pozorována schopnost napodobivé hry, schopnosti souhry, nedostatek tvořivosti a fantazie v myšlení.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Objevují se omezené a opakující se stereotypní způsoby jednání, zájmů a aktivit. Chování je rigidní a rutinní, pozorujeme různé rituály, nesnáší změny.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Objevuje se příchylnost k předmětům, které nejsou měkké.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Jejich zájmy se koncentrují kolem jízdních řádů. Dat, nefunkční rysy objektů (vůně).</a:t>
            </a:r>
          </a:p>
          <a:p>
            <a:pPr eaLnBrk="1" hangingPunct="1">
              <a:lnSpc>
                <a:spcPct val="80000"/>
              </a:lnSpc>
            </a:pPr>
            <a:r>
              <a:rPr lang="cs-CZ" sz="1400" smtClean="0"/>
              <a:t>Mohou se objevit fobie, poruchy spánku, strach.</a:t>
            </a:r>
          </a:p>
          <a:p>
            <a:pPr eaLnBrk="1" hangingPunct="1">
              <a:lnSpc>
                <a:spcPct val="80000"/>
              </a:lnSpc>
            </a:pPr>
            <a:endParaRPr lang="cs-CZ" sz="1400" smtClean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Atypický autismus.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smtClean="0"/>
              <a:t>Od klasického autismu se liší: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mtClean="0"/>
              <a:t>Dobou vzniku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mtClean="0"/>
              <a:t>Nenaplněním všech tří sad charakteristik.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mtClean="0"/>
              <a:t>Tato odlišnost vzniká často u MR jedinců nebo u dětí s těžkou receptivní poruchou řeči.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Rettův syndrom.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Vyskytuje se jen u dívek.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Normální nebo téměř normální období časného vývoje následované částečnou nebo úplnou ztrátou získaných manuální a verbálních dovedností.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Objevuje se zpomalení růstu hlavy.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Začne nejčastěji mezi 7. a 24. měsíce věku dítěte.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Zvláště typické jsou kroutivé stereotypní svírání rukou a hyperventilace.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Sociální projevy mají tendenci přetrvávat.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Ve středním dětství se mohou přidat ataxie trupu, skolióza nebo kyfoskolióza a apraxie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Následuje těžké mentální postižení a mohou se objevit epi záchvaty.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Hellerův syndrom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Jiný typ pervazívní poruchy nevázaný jen na ženské pohlaví.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Předchází rovněž období normálního nebo skoro normálního vývoje a v průběhu několika měsíců dojde ke ztrátě již získaných dovedností postihujících několik oblastí vývoje.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Prodromální období neurčitých onemocnění, dítě se stává vzpurné, podrážděné, úzkostné a hyperaktivní.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Pak následuje ochuzení a ztráta řeči doprovázena desintegrací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Prognóza je špatná,většina nemocných je těžce mentálně retardovaných.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Aspergerův syndrom.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Společně a autismem má poruchy sociální interakce a tendenci ke stereotypnímu jednání.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Není retardace kognitivních funkcí a řeči.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Většina nemocných má normální inteligenci, ale je neobratná.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Je typické pro chlapce.</a:t>
            </a:r>
          </a:p>
          <a:p>
            <a:pPr eaLnBrk="1" hangingPunct="1">
              <a:lnSpc>
                <a:spcPct val="90000"/>
              </a:lnSpc>
            </a:pPr>
            <a:endParaRPr lang="cs-CZ" smtClean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Hyperkinetické poruchy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1800" smtClean="0"/>
              <a:t>Vznikají vždy  v raném stadiu vývoje jako důsledek rizikových faktorů před, během a po porodu. </a:t>
            </a:r>
          </a:p>
          <a:p>
            <a:pPr eaLnBrk="1" hangingPunct="1"/>
            <a:r>
              <a:rPr lang="cs-CZ" sz="1800" smtClean="0"/>
              <a:t>Hlavní rysy: nedokážou vydržet u činnosti, přebíhají od jedné aktivity ke druhé, špatně organizovaná a regulovaná nadměrná činnost.</a:t>
            </a:r>
          </a:p>
          <a:p>
            <a:pPr eaLnBrk="1" hangingPunct="1"/>
            <a:r>
              <a:rPr lang="cs-CZ" sz="1800" smtClean="0"/>
              <a:t>Nedbalost, impulzivita až agresivní tendence,</a:t>
            </a:r>
          </a:p>
          <a:p>
            <a:pPr eaLnBrk="1" hangingPunct="1"/>
            <a:r>
              <a:rPr lang="cs-CZ" sz="1800" smtClean="0"/>
              <a:t>Porucha pozornosti,</a:t>
            </a:r>
          </a:p>
          <a:p>
            <a:pPr eaLnBrk="1" hangingPunct="1"/>
            <a:r>
              <a:rPr lang="cs-CZ" sz="1800" smtClean="0"/>
              <a:t>Porucha kognitivních funkcí – vlivem fragilní pozornosti pomalé tempo, logicky nesprávné zbrklé.</a:t>
            </a:r>
          </a:p>
          <a:p>
            <a:pPr eaLnBrk="1" hangingPunct="1"/>
            <a:r>
              <a:rPr lang="cs-CZ" sz="1800" smtClean="0"/>
              <a:t>Přehnaná závislost na sociálních vazbách.</a:t>
            </a:r>
          </a:p>
          <a:p>
            <a:pPr eaLnBrk="1" hangingPunct="1"/>
            <a:r>
              <a:rPr lang="cs-CZ" sz="1800" smtClean="0"/>
              <a:t>Zvýšená potřeba bezpečí a jistoty.</a:t>
            </a:r>
          </a:p>
          <a:p>
            <a:pPr eaLnBrk="1" hangingPunct="1"/>
            <a:r>
              <a:rPr lang="cs-CZ" sz="1800" smtClean="0"/>
              <a:t>Poruchy adaptace –špatně zvládají změny</a:t>
            </a:r>
          </a:p>
          <a:p>
            <a:pPr eaLnBrk="1" hangingPunct="1"/>
            <a:r>
              <a:rPr lang="cs-CZ" sz="1800" smtClean="0"/>
              <a:t>Disociální chování, snížené sebehodnocení.</a:t>
            </a:r>
          </a:p>
          <a:p>
            <a:pPr eaLnBrk="1" hangingPunct="1"/>
            <a:r>
              <a:rPr lang="cs-CZ" sz="1800" smtClean="0"/>
              <a:t>Je častější u chlapců.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aktivity a pozornosti.</a:t>
            </a:r>
          </a:p>
        </p:txBody>
      </p:sp>
      <p:sp>
        <p:nvSpPr>
          <p:cNvPr id="11878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Jde o mírnější formu hyperkinetické poruchy,</a:t>
            </a:r>
          </a:p>
          <a:p>
            <a:pPr eaLnBrk="1" hangingPunct="1"/>
            <a:r>
              <a:rPr lang="cs-CZ" smtClean="0"/>
              <a:t>Zpravidla se projevuje jen v části vnějšího chování.</a:t>
            </a:r>
          </a:p>
          <a:p>
            <a:pPr eaLnBrk="1" hangingPunct="1"/>
            <a:r>
              <a:rPr lang="cs-CZ" smtClean="0"/>
              <a:t>Nejčastěji chybí poruchy chování.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Pickova choroba.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Začíná mezi 50. a 60. rokem</a:t>
            </a:r>
          </a:p>
          <a:p>
            <a:r>
              <a:rPr lang="cs-CZ" dirty="0" smtClean="0"/>
              <a:t>Má pomalý průběh spojený se změnami charakteru a společenským úpadkem.</a:t>
            </a:r>
          </a:p>
          <a:p>
            <a:r>
              <a:rPr lang="cs-CZ" dirty="0" smtClean="0"/>
              <a:t>Zhoršení kognitivních funkcí a řeči.</a:t>
            </a:r>
          </a:p>
          <a:p>
            <a:r>
              <a:rPr lang="cs-CZ" dirty="0" smtClean="0"/>
              <a:t>Apatie nebo euforie.</a:t>
            </a:r>
          </a:p>
          <a:p>
            <a:r>
              <a:rPr lang="cs-CZ" dirty="0" err="1" smtClean="0"/>
              <a:t>Extrapyramidové</a:t>
            </a:r>
            <a:r>
              <a:rPr lang="cs-CZ" dirty="0" smtClean="0"/>
              <a:t> jevy, projevy související s frontálními laloky.</a:t>
            </a:r>
            <a:endParaRPr lang="cs-CZ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Hyperkinetická porucha chování.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Splňuje všechna diagnostická kritéria.</a:t>
            </a:r>
          </a:p>
          <a:p>
            <a:pPr eaLnBrk="1" hangingPunct="1"/>
            <a:r>
              <a:rPr lang="cs-CZ" smtClean="0"/>
              <a:t>V literatuře je označován někdy anglickou zkratkou ADHD – activity disability hyperactivity disorders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Hyperaktivní porucha spojení s MR.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U dětí s IQ pod 50 často pozorujeme hyperaktivitu sdruženou se stereotypními pohyby.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Není známo, do jaké míry je toto chování zaviněno nízkou inteligencí a do jaké organickým postižením CNS, které u těchto postižených je časté.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V adolescenci přechází v hypoaktivitu.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chování.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Jsou charakterizovány opakujícími se a trvalými projevy disociálního, agresívního a vzdorovitého chování.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Zahrnují nadměrné rvačky, tyranizování slabších, krutost k jiným lidem nebo zvířatům, závažné ničení majetku, zakládání ohně, krádeže, opakované lhaní, chození za školu, útěky z domova, mimořádně časté intenzívní výbuchy zlosti, vzdorovité, provokativní chování.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chování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chování ve vztahu k rodině</a:t>
            </a:r>
          </a:p>
          <a:p>
            <a:pPr eaLnBrk="1" hangingPunct="1"/>
            <a:r>
              <a:rPr lang="cs-CZ" smtClean="0"/>
              <a:t>Nesocializovaná porucha chování</a:t>
            </a:r>
          </a:p>
          <a:p>
            <a:pPr eaLnBrk="1" hangingPunct="1"/>
            <a:r>
              <a:rPr lang="cs-CZ" smtClean="0"/>
              <a:t>Socializovaná porucha chování</a:t>
            </a:r>
          </a:p>
          <a:p>
            <a:pPr eaLnBrk="1" hangingPunct="1"/>
            <a:r>
              <a:rPr lang="cs-CZ" smtClean="0"/>
              <a:t>Porucha opozičního vzdoru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Porucha chování ve vztahu k rodině.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Disociální či agresívní chování, které je úplně nebo skoro úplně zaměřeno na rodinu.</a:t>
            </a:r>
          </a:p>
          <a:p>
            <a:pPr eaLnBrk="1" hangingPunct="1"/>
            <a:r>
              <a:rPr lang="cs-CZ" smtClean="0"/>
              <a:t>Tyto projevy vznikají často pro narušený vztah dítěte k některým členům rodiny – konflikt, nový rodič.</a:t>
            </a:r>
          </a:p>
          <a:p>
            <a:pPr eaLnBrk="1" hangingPunct="1"/>
            <a:r>
              <a:rPr lang="cs-CZ" smtClean="0"/>
              <a:t>Nemají obvykle špatnou prognózu.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Nesocializovaná porucha chování.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Trvalé disociativní nebo agresívní chování s výrazným a rozsáhlým narušením vztahů jedince k ostatním dětem.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Projevuje se to izolací jedince, odmítáním nebo neoblibou ostatních dětí a nedostatkem blízkých přátel. 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Někdy mohou být dobré vztahy s dospělými.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Pacient páchá přestupky samostatně. Typické je tyranizování slabších, nadměrné množství rvaček, vydírání násilnosti, hrubost, výbuchy zlosti, ničení majetku, pyromanie apod.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Socializovaná porucha chování.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Popsané disociální a agresívní jednání u jedinců dobře zapojených do skupiny vrstevníků.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Přítomnost přiměřeného a trvalého přátelství s vrstevníky zhruba stejné věkové skupiny. Tato skupiny může být delikventní nebo disociálně zaměřená.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Vztahy s dospělými autoritami jsou špatné, výjimečně se objeví dobrý vztah k jednomu dospělému.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opozičního vzdoru.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9-10 let.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Přítomno je výrazně vzdorovité, neposlušné a provokativní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Je jasně mimo rámec normálního chování pro dítě školního věku a stejného sociokulturního zázemí.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Nepřítomno se disociální  nebo agresívní chování.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Tyto děti mají tendenci vzpírat se pravidlům a požadavkům dospělých a úmyslně trápit druhé. Je často zlostné, podrážděné a snadno se rozzlobí.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Mají nízkou frustrační toleranci a snadno ztrácí sebekontrolu.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Charakter projevů je provokace a hrubost.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Smíšené porucha chování a emocí</a:t>
            </a:r>
            <a:endParaRPr lang="cs-CZ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400" smtClean="0"/>
              <a:t>Tyto poruchy se projevují kombinací trvale agresívního a disociálního chování se zřejmými a výraznými znaky deprese, úzkosti a jiných emočních odchylek.</a:t>
            </a:r>
          </a:p>
          <a:p>
            <a:pPr eaLnBrk="1" hangingPunct="1"/>
            <a:r>
              <a:rPr lang="cs-CZ" sz="2400" smtClean="0"/>
              <a:t>Depresívní porucha chování se projevuje nadměrným smutkem, ztrátou radosti a zájmu z běžných životních činností, pocity viny a beznaděje. Může být porucha spánku a chuti k jídlu.</a:t>
            </a:r>
          </a:p>
          <a:p>
            <a:pPr eaLnBrk="1" hangingPunct="1"/>
            <a:r>
              <a:rPr lang="cs-CZ" sz="2400" smtClean="0"/>
              <a:t>Jiné smíšené poruchy – přítomna je úzkost, bázlivost, obsese nebo kompulze, depersonalizace nebo derealizace, fobie nebo hypochondrie.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Emoční porucha se začátkem v dětství</a:t>
            </a:r>
            <a:endParaRPr lang="cs-CZ" smtClean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cs-CZ" sz="1800" smtClean="0"/>
              <a:t>Pro diferenciaci emočních poruch v dětství jsou 4 důvody: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/>
              <a:t>Většina emočních poruch v dětství do dospělosti odeznívá a dospělé poruchy začínají až v dospělosti.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/>
              <a:t>Představují spíše přehnané normální trendy ve vývoji, než fenomény které jsou kvalitativně abnormální.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/>
              <a:t>Existuje oprávněný předpoklad, že nemusí být zasaženy stejné duševní mechanismy jako u neuróz v dospělosti.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cs-CZ" sz="1800" smtClean="0"/>
              <a:t>Jsou méně zřetelně vymezeny do specifických typů jakými jsou fobické stavy nebo obsedantní poruchy.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1800" smtClean="0"/>
              <a:t>Typy poruch:</a:t>
            </a:r>
          </a:p>
          <a:p>
            <a:pPr marL="609600" indent="-609600" eaLnBrk="1" hangingPunct="1"/>
            <a:r>
              <a:rPr lang="cs-CZ" sz="1800" smtClean="0"/>
              <a:t>Separační úzkostná porucha</a:t>
            </a:r>
          </a:p>
          <a:p>
            <a:pPr marL="609600" indent="-609600" eaLnBrk="1" hangingPunct="1"/>
            <a:r>
              <a:rPr lang="cs-CZ" sz="1800" smtClean="0"/>
              <a:t>Fobická úzkostná porucha</a:t>
            </a:r>
          </a:p>
          <a:p>
            <a:pPr marL="609600" indent="-609600" eaLnBrk="1" hangingPunct="1"/>
            <a:r>
              <a:rPr lang="cs-CZ" sz="1800" smtClean="0"/>
              <a:t>Sociální fobická porucha</a:t>
            </a:r>
          </a:p>
          <a:p>
            <a:pPr marL="609600" indent="-609600" eaLnBrk="1" hangingPunct="1"/>
            <a:r>
              <a:rPr lang="cs-CZ" sz="1800" smtClean="0"/>
              <a:t>Porucha sourozenecké rivality</a:t>
            </a:r>
          </a:p>
          <a:p>
            <a:pPr marL="609600" indent="-609600" eaLnBrk="1" hangingPunct="1"/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Creutzfeld</a:t>
            </a:r>
            <a:r>
              <a:rPr lang="cs-CZ" dirty="0" smtClean="0"/>
              <a:t>-Jakobova choroba.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Nemoc  „šílených krav“.</a:t>
            </a:r>
          </a:p>
          <a:p>
            <a:r>
              <a:rPr lang="cs-CZ" dirty="0" smtClean="0"/>
              <a:t>Infekční původ při styku s hovězím dobytkem a pravidelnou konzumací hovězího masa jako je tomu u farmářů ve V. Britanii a USA.</a:t>
            </a:r>
          </a:p>
          <a:p>
            <a:r>
              <a:rPr lang="cs-CZ" dirty="0" smtClean="0"/>
              <a:t>Postupuje velmi rychle a začíná ve středním a starším veku.</a:t>
            </a:r>
          </a:p>
          <a:p>
            <a:r>
              <a:rPr lang="cs-CZ" dirty="0" smtClean="0"/>
              <a:t>Doprovázena je četnými neurologickými příznaky.</a:t>
            </a:r>
          </a:p>
          <a:p>
            <a:r>
              <a:rPr lang="cs-CZ" dirty="0" smtClean="0"/>
              <a:t>Obvyklá je spastická paralýza končetin s </a:t>
            </a:r>
            <a:r>
              <a:rPr lang="cs-CZ" dirty="0" err="1" smtClean="0"/>
              <a:t>extrapyramidovými</a:t>
            </a:r>
            <a:r>
              <a:rPr lang="cs-CZ" dirty="0" smtClean="0"/>
              <a:t> příznaky . Svalové fibrilace, ataxie.</a:t>
            </a:r>
          </a:p>
          <a:p>
            <a:r>
              <a:rPr lang="cs-CZ" dirty="0" smtClean="0"/>
              <a:t>Zraková selhání.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Separační úzkostná porucha v dětství.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Nadměrná úzkost z odloučení musí být ohniskem obav a vzniká v časném věku.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Nereálná obava,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že se něco stane blízkým lidem nebo že odejdou a už se nevrátí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Že nějaká nepříjemná událost odloučí dítě od blízkých osob, ztratí se, bude uneseno, přijato do nemocnice, zabito,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Trvalé odmítání docházky do školy ze strachu z odloučení,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Trvalé váhání a odmítání spát, pokud nebude blízká osoba přítomna,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Trvalý bezdůvodný strach být doma samo nebo i bez přítomnosti emočně blízké osoby,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Opakující se noční můry s obsahem odloučení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Opakovaný výskyt somatických příznaků v souladu se situací odloučení nebo její možností (nauzea)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Neúměrný, opakující se strach, projevující se úzkostí, pláčem, výbuchy vzteku, utrpením, apatií nebo sociálním odtažením při předpokládaném odloučení od emočně blízké osoby. 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Fobická úzkostná porucha v dětství.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U dětí se zejména v předškolním věku rozvíjí strachy zaměřené na jednotlivé osoby, tvory, objekty nebo situace. To je vývojově normální 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Pro diagnózu je důležitý věk vzniku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Stupeň úzkosti je klinicky abnormální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Úzkost není součástí generalizované poruchy.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Sociální úzkostná porucha v dětství.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Pouze u poruch vzniklých před 6 rokem věku a neobvykle narušujícím sociální oblast.</a:t>
            </a:r>
          </a:p>
          <a:p>
            <a:pPr eaLnBrk="1" hangingPunct="1"/>
            <a:r>
              <a:rPr lang="cs-CZ" sz="2800" smtClean="0"/>
              <a:t>Projevují se jako navracející se strach z cizích lidí nebo vyhýbání se jim. Týká se různého věku těchto lidí.</a:t>
            </a:r>
          </a:p>
          <a:p>
            <a:pPr eaLnBrk="1" hangingPunct="1"/>
            <a:r>
              <a:rPr lang="cs-CZ" sz="2800" smtClean="0"/>
              <a:t>Strach a vyhýbání se přesahuje normální selektivní úzkost přiměřenou věku.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Porucha sourozenecké rivality.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Týká se zpravidla situace, kdy se narodí nový sourozenec.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Většinou jde o mírnou žárlivost, ale rivalita nebo žárlivost, ke které došlo v období po narození sourozence může být pozoruhodně trvalá.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Projevuje se nadměrným soutěžením o pozornost rodičů, regresí vývoje, negativními pocity až sklony ublížit mladšímu sourozenci nebo ho nějak odstranit.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smtClean="0"/>
              <a:t>Porucha sociálních vztahů v dětství a v adolescenci</a:t>
            </a:r>
            <a:endParaRPr lang="cs-CZ" smtClean="0"/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Jde o skupinu poruch týkající se sociálních situací. Obvykle je přítomno vážné narušení prostředí nebo strádání.</a:t>
            </a:r>
          </a:p>
          <a:p>
            <a:pPr eaLnBrk="1" hangingPunct="1"/>
            <a:r>
              <a:rPr lang="cs-CZ" smtClean="0"/>
              <a:t>Elektivní mutismus</a:t>
            </a:r>
          </a:p>
          <a:p>
            <a:pPr eaLnBrk="1" hangingPunct="1"/>
            <a:r>
              <a:rPr lang="cs-CZ" smtClean="0"/>
              <a:t>Reaktivní porucha příchylnosti v dětství (týrané dítě).</a:t>
            </a:r>
          </a:p>
          <a:p>
            <a:pPr eaLnBrk="1" hangingPunct="1"/>
            <a:r>
              <a:rPr lang="cs-CZ" smtClean="0"/>
              <a:t>Desinhibovaná příchylnost v dětství (deprivace).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Elektivní mutismus.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Charakterizován výraznou emočně podmíněnou selektivitou v mluvení.</a:t>
            </a:r>
          </a:p>
          <a:p>
            <a:pPr eaLnBrk="1" hangingPunct="1"/>
            <a:r>
              <a:rPr lang="cs-CZ" smtClean="0"/>
              <a:t>Projeví se obvykle v raném dětství a je doprovázena typem osobnosti se klonem k úzkosti, odtažitosti a zvýšené citlivosti nebo vzdorovitosti.</a:t>
            </a:r>
          </a:p>
          <a:p>
            <a:pPr eaLnBrk="1" hangingPunct="1"/>
            <a:r>
              <a:rPr lang="cs-CZ" smtClean="0"/>
              <a:t>Dítě doma hovoří, ale mimo domov ne.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Reaktivní porucha v dětství – týrané dítě.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Bázlivost a zvýšená ostražitost neovlivnitelná uklidňováním.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Chudá sociální interakce s vrstevníky, velmi častá agrese vůči sobě a jiným.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Jde o přímý důsledek hrubého zanedbávání, zneužívání nebo špatného zacházení se strany rodičů.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Hlavním rysem je abnormální charakter vztahu k osobám, které o ně pečují, objevují se maladaptivní rysy, které u běžných dětí nevidíme.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Výskyt protichůdných nebo ambivalentních sociálních reakcí.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Projevuje se emoční strádání, nedostatečnou emoční reaktivitou, odtažitými reakcemi. Ztuhlá ostražitost.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Může se objevit auto i heteroagrese.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Děti nereagují na konejšení.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Desinhibovaná příchylnost v dětství – deprivace.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Zvláštní druh sociálního zapojování, který vzniká během prvních 5 let života dítěte.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Jedná se o nedostatečné podněty v oblasti emocionální a sociální.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Důsledkem jsou typy deprivované osobnosti: sociálně provokativní, sociálně hyperaktivní a pasívní.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Důsledky trvají do dospělosti – neschopnost navázat trvalý citový vztah, celkově emoční oploštělost, neschopnost udržet přátelské vztahy.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Tikové poruchy.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Jde o mimovolné rychlé pohyby jednotlivými mimickými svaly, svalovými skupinami, souhyby končetin, vokálními projevy.</a:t>
            </a:r>
          </a:p>
          <a:p>
            <a:pPr eaLnBrk="1" hangingPunct="1"/>
            <a:r>
              <a:rPr lang="cs-CZ" sz="2000" smtClean="0"/>
              <a:t>Přechodná tiková porucha trvá zpravidla ne déle než 1 rok.</a:t>
            </a:r>
          </a:p>
          <a:p>
            <a:pPr eaLnBrk="1" hangingPunct="1"/>
            <a:r>
              <a:rPr lang="cs-CZ" sz="2000" smtClean="0"/>
              <a:t>Chronická motorická nebo vokální tiková porucha motorické a vokální tiky mohou být jednotlivé i mnohočetné a trvají déle než rok.</a:t>
            </a:r>
          </a:p>
          <a:p>
            <a:pPr eaLnBrk="1" hangingPunct="1"/>
            <a:r>
              <a:rPr lang="cs-CZ" sz="2000" smtClean="0"/>
              <a:t>Tourettův syndrom mnohočetné motorické a vokální tiky se začátkem v dětství, zhoršují se v adolescenci a přecházejí často do dospělosti.  Vokální tiky jsou typické užíváním vulgárních nebo obscénních slov.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8707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600" smtClean="0"/>
              <a:t>Jiné poruchy chování a emocí v dětství a adolescenci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2060575"/>
            <a:ext cx="7470775" cy="31369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smtClean="0"/>
              <a:t>Neorganická enuréza</a:t>
            </a:r>
          </a:p>
          <a:p>
            <a:pPr eaLnBrk="1" hangingPunct="1"/>
            <a:r>
              <a:rPr lang="cs-CZ" sz="2400" smtClean="0"/>
              <a:t>Neorganická enkopréza</a:t>
            </a:r>
          </a:p>
          <a:p>
            <a:pPr eaLnBrk="1" hangingPunct="1"/>
            <a:r>
              <a:rPr lang="cs-CZ" sz="2400" smtClean="0"/>
              <a:t>Porucha příjmu potravy v útlém dětském věku</a:t>
            </a:r>
          </a:p>
          <a:p>
            <a:pPr eaLnBrk="1" hangingPunct="1"/>
            <a:r>
              <a:rPr lang="cs-CZ" sz="2400" smtClean="0"/>
              <a:t>Pika infantilní v dětství</a:t>
            </a:r>
          </a:p>
          <a:p>
            <a:pPr eaLnBrk="1" hangingPunct="1"/>
            <a:r>
              <a:rPr lang="cs-CZ" sz="2400" smtClean="0"/>
              <a:t>Porucha se stereotypními pohyby</a:t>
            </a:r>
          </a:p>
          <a:p>
            <a:pPr eaLnBrk="1" hangingPunct="1"/>
            <a:r>
              <a:rPr lang="cs-CZ" sz="2400" smtClean="0"/>
              <a:t>Koktavost</a:t>
            </a:r>
          </a:p>
          <a:p>
            <a:pPr eaLnBrk="1" hangingPunct="1"/>
            <a:r>
              <a:rPr lang="cs-CZ" sz="2400" smtClean="0"/>
              <a:t>Breptavost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Parkinsonova choroba a HIV infekce.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u těžkých stavů.</a:t>
            </a:r>
          </a:p>
          <a:p>
            <a:r>
              <a:rPr lang="cs-CZ" dirty="0" smtClean="0"/>
              <a:t>Jde patrně o souběh Parkinsona a Alzheimera nebo Vaskulární demence.</a:t>
            </a:r>
          </a:p>
          <a:p>
            <a:r>
              <a:rPr lang="cs-CZ" dirty="0" smtClean="0"/>
              <a:t>U nemocných AIDS stížnosti na zapomínání, pomalost, roztěkanost, potíže se čtením.</a:t>
            </a:r>
          </a:p>
          <a:p>
            <a:r>
              <a:rPr lang="cs-CZ" dirty="0" smtClean="0"/>
              <a:t>Běžná je apatie, sociální stažení a snížená spontaneita.</a:t>
            </a:r>
            <a:endParaRPr lang="cs-CZ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Neorganická enuréza.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Je primární – nepřerušované pomočování bez suché pauzy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Sekundární – se suchou pauzou.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Pomočení je v noci i ve dne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Denní pomočování často souvisí s hyperkinetickou poruchou.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Noční pomočování nejčastěji před půlnocí a v časných ranních hodinách. Může být, zejména u sekundárních enuréz, vyvoláno psychickými příčinami.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Neorganická enkopréza.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Zadržování stolice až kolem zátky obtéká tekutá stolice a špiní spodní kalhotky.</a:t>
            </a:r>
          </a:p>
          <a:p>
            <a:pPr eaLnBrk="1" hangingPunct="1"/>
            <a:r>
              <a:rPr lang="cs-CZ" sz="2800" smtClean="0"/>
              <a:t>Vznik může souviset s ragádou blízko konečníku, tuhou stolicí s bolestivým doprovodem, strachem z WC (tma, fantazijní strach), spadnutí z nočníku apod.</a:t>
            </a:r>
          </a:p>
          <a:p>
            <a:pPr eaLnBrk="1" hangingPunct="1"/>
            <a:r>
              <a:rPr lang="cs-CZ" sz="2800" smtClean="0"/>
              <a:t>Enkopréza může souviset s nevhodným nácvikem hygienických návyků nebo jejich zanedbáváním.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Poruchy příjmu jídla v dětském věku.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Mimořádná vybíravost a odmítání jídla při přiměřeném podávání jídla v útlém věku.</a:t>
            </a:r>
          </a:p>
          <a:p>
            <a:pPr eaLnBrk="1" hangingPunct="1"/>
            <a:r>
              <a:rPr lang="cs-CZ" smtClean="0"/>
              <a:t>Není přítomno žádné onemocnění GIT.</a:t>
            </a:r>
          </a:p>
          <a:p>
            <a:pPr eaLnBrk="1" hangingPunct="1"/>
            <a:r>
              <a:rPr lang="cs-CZ" smtClean="0"/>
              <a:t>Porucha musí trvat aspoň 1 měsíc.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Organicky podmíněné poruchy.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800" dirty="0" smtClean="0"/>
              <a:t>Jiné duševní poruchy vznikající následkem onemocnění, poškození nebo dysfunkcí mozku nebo následkem somatického onemocnění-.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Organicky podmíněná porucha osobnosti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err="1" smtClean="0"/>
              <a:t>Postencefalický</a:t>
            </a:r>
            <a:r>
              <a:rPr lang="cs-CZ" sz="2800" dirty="0" smtClean="0"/>
              <a:t> syndrom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err="1" smtClean="0"/>
              <a:t>Postkontuzní</a:t>
            </a:r>
            <a:r>
              <a:rPr lang="cs-CZ" sz="2800" dirty="0" smtClean="0"/>
              <a:t> syndrom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Jiné organické poruchy osobnosti a poruchy chování vyvolané onemocněním, poškozením nebo dysfunkcí mozku.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                              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Organický amnestický syndrom jiný než vyvolaný alkoholem a jinými drogami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Syndrom výrazného narušení recentní a dlouhodobé paměti, zatímco okamžité vybavování je zachováno.</a:t>
            </a:r>
          </a:p>
          <a:p>
            <a:r>
              <a:rPr lang="cs-CZ" dirty="0" smtClean="0"/>
              <a:t>Významně je snížena schopnost naučit se novou látku, anterográdní amnesie a desorientace v čase.</a:t>
            </a:r>
          </a:p>
          <a:p>
            <a:r>
              <a:rPr lang="cs-CZ" dirty="0" err="1" smtClean="0"/>
              <a:t>Konfabulace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Emoční změny</a:t>
            </a:r>
          </a:p>
          <a:p>
            <a:r>
              <a:rPr lang="cs-CZ" dirty="0" smtClean="0"/>
              <a:t>Nedostatečný náhled.</a:t>
            </a:r>
          </a:p>
          <a:p>
            <a:r>
              <a:rPr lang="cs-CZ" dirty="0" smtClean="0"/>
              <a:t>Ostatní kognitivní funkce jsou intaktní.</a:t>
            </a:r>
          </a:p>
          <a:p>
            <a:r>
              <a:rPr lang="cs-CZ" dirty="0" smtClean="0"/>
              <a:t>Je možné úplné uzdravení.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Jiné duševní poruchy vznikající následkem onemocnění, poškození nebo dysfunkce mozku nebo následkem somatického onemocnění.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Patří sem různé stavy, které souvisí s primárním onemocněním mozku nebo jinými somatickými onemocněními jako </a:t>
            </a:r>
            <a:r>
              <a:rPr lang="cs-CZ" dirty="0" err="1" smtClean="0"/>
              <a:t>Cushingův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.,epilepsie, hormonální a endokrinologické poruchy, vrozené a geneticky podmíněné poruchy a další</a:t>
            </a:r>
          </a:p>
          <a:p>
            <a:r>
              <a:rPr lang="cs-CZ" dirty="0" smtClean="0"/>
              <a:t>Organická halucinóza - jen halucinace, nikoliv bludy.</a:t>
            </a:r>
          </a:p>
          <a:p>
            <a:r>
              <a:rPr lang="cs-CZ" dirty="0" smtClean="0"/>
              <a:t>Organická </a:t>
            </a:r>
            <a:r>
              <a:rPr lang="cs-CZ" dirty="0" err="1" smtClean="0"/>
              <a:t>katatonní</a:t>
            </a:r>
            <a:r>
              <a:rPr lang="cs-CZ" dirty="0" smtClean="0"/>
              <a:t> porucha – </a:t>
            </a:r>
            <a:r>
              <a:rPr lang="cs-CZ" dirty="0" err="1" smtClean="0"/>
              <a:t>stupor</a:t>
            </a:r>
            <a:r>
              <a:rPr lang="cs-CZ" dirty="0" smtClean="0"/>
              <a:t> nebo agitovanost nebo  náhlý přesmyk z jednoho stavu do druhého.</a:t>
            </a:r>
          </a:p>
          <a:p>
            <a:r>
              <a:rPr lang="cs-CZ" dirty="0" smtClean="0"/>
              <a:t>Organický syndrom s bludy (</a:t>
            </a:r>
            <a:r>
              <a:rPr lang="cs-CZ" dirty="0" err="1" smtClean="0"/>
              <a:t>schizoformní</a:t>
            </a:r>
            <a:r>
              <a:rPr lang="cs-CZ" dirty="0" smtClean="0"/>
              <a:t>) – bludy převážně perzekuční, tělové, </a:t>
            </a:r>
            <a:r>
              <a:rPr lang="cs-CZ" dirty="0" err="1" smtClean="0"/>
              <a:t>žárlivecké</a:t>
            </a:r>
            <a:r>
              <a:rPr lang="cs-CZ" dirty="0" smtClean="0"/>
              <a:t>, hypochondrické, obavné. Vědomí a paměť intaktní.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Organicky podmíněná porucha osobnosti.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cs-CZ" sz="1800" smtClean="0"/>
              <a:t>Tato porucha je charakteristická významnou změnou obvyklého vzorce chování u premorbidní osobnosti.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sz="1800" smtClean="0"/>
              <a:t>Změna se týká především emocí, potřeb a impulzů.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sz="1800" smtClean="0"/>
              <a:t>Kognitivní funkce bývají narušeny v oblasti plánování, anticipace možných sociálních důsledků vlastního chování.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cs-CZ" sz="1800" smtClean="0"/>
              <a:t>Diagnóza je založena na přítomnosti následující znaků a anamnézy.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Trvale snížená schopnost vytrvat u zaměřené činnosti, zvláště časově náročné a s pozdějším dosažením cíle.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Změněné emoční chování, emoční labilita, náhlé změny nálad až k agresi, apatie.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Sklony k impulzívním jednání.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Podezíravost, paranoidní tendence, zaujetí jediným, zejména abstraktním tématem myšlení.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Změny v rychlosti a toku řeči.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Změněné sexuální chování.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Postencefalický syndrom.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000" smtClean="0"/>
              <a:t>Změna chování jako reziduální stav po proběhlé encefalitidě různé etiologie.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000" smtClean="0"/>
              <a:t>Příznaky jsou individuální, nespecifické.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2000" smtClean="0"/>
              <a:t>Jsou závislé na věku v době infekce.  U dětí se následky objeví i za několik let v souladu s dozráváním n.s.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Celková malátnost, apatie, iritabilita.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Zhoršení kognitivních funkcí (paměť, pozornost, myšlení)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Změny ve spánku.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Změny v sociálním chování a úsudku.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Změny v sexuálním chování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Různé dysfunkce, dyspraxie, poruchy smyslového vnímání, specifické poruchy školních dovedností, obrny.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20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Mechanismus vývoje psychických odchylek</a:t>
            </a:r>
            <a:r>
              <a:rPr lang="cs-CZ" smtClean="0"/>
              <a:t>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Dědičnost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 - vývoj CNS jako základ dědičných funkcí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- dědičnost psychických chorob a poruch.</a:t>
            </a:r>
          </a:p>
          <a:p>
            <a:pPr eaLnBrk="1" hangingPunct="1"/>
            <a:r>
              <a:rPr lang="cs-CZ" sz="2000" smtClean="0"/>
              <a:t>Vlivy prostředí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- v  prenatálním a postnatálním období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- specifika působení různých sociálních faktorů</a:t>
            </a:r>
          </a:p>
          <a:p>
            <a:pPr eaLnBrk="1" hangingPunct="1"/>
            <a:r>
              <a:rPr lang="cs-CZ" sz="2000" smtClean="0"/>
              <a:t>Jednotlivé typy zátěžových situací - frustrace, konflikt, stres, trauma, krize, deprivace.</a:t>
            </a:r>
          </a:p>
          <a:p>
            <a:pPr eaLnBrk="1" hangingPunct="1"/>
            <a:r>
              <a:rPr lang="cs-CZ" sz="2000" smtClean="0"/>
              <a:t>Obranné reakce.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Postkontuzní syndrom.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000" smtClean="0"/>
              <a:t>Vzniká po poranění hlavy, které může být doprovázeno bezvědomím.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Únava, iritabilita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Poruchy kognitivních funkcí, snížení mentální úrovně.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Poruchy koncentrace pozornosti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Zhoršení paměti.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Nespavost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Snížení tolerance ke stresu, emočnímu vzrušení a alkoholu.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Pocity deprese a úzkosti.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Poruchy sebehodnocení – snížené.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000" smtClean="0"/>
              <a:t>Může se objevit hypochondrie. 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Jiné organické poruchy.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Organické poškození nebo dysfunkce mozku mohou vyvolat různé poruchy kognitivních a emočních funkcí,  osobnosti.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Organický afektivní porucha: je vyvolána poškozením pravé hemisféry. Je doprovázena neschopností rozeznat  nebo pochopit emoční rozpoložení.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Patří sem poruchy osobnosti, které jsou v souvislosti s organickým poškozením mozku onemocněním, úrazem, tumorem, zánětem.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Mírný stupeň narušení kognitivních funkcí, které nepatří do demencí.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Duševní poruchy vyvolané účinky psychoaktivních látek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2400" smtClean="0"/>
              <a:t>Jedná se o poruchy spojené s 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Požíváním alkoholu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Opioidů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Kanabinoidů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Sedativ nebo hypnotik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Kokainu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Stimulancií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Halucinogenů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Tabáku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Organických rozpouštědel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2400" smtClean="0"/>
              <a:t>Kombinací psychoaktivních látek.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Typy závislosti.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Somatická – droga se stane součástí metabolismu – nikotin</a:t>
            </a:r>
          </a:p>
          <a:p>
            <a:r>
              <a:rPr lang="cs-CZ" smtClean="0"/>
              <a:t>Psychická – vyvolává touhu, bažení (craving) po opětovném požití drogy a účincích po jejím požití.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Důsledky alkoholismu.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Somatické – jaterní cirhóza, záněty a zvětšení jater, polyneuritidy, atrofie mozku, snížení až ztráta libida a potence, během těhotenství teratogenní účinky na plod.</a:t>
            </a:r>
          </a:p>
          <a:p>
            <a:pPr eaLnBrk="1" hangingPunct="1"/>
            <a:r>
              <a:rPr lang="cs-CZ" sz="2800" smtClean="0"/>
              <a:t>Psychické – zasahuje celou psychiku, významné změny v kognitivních, emočních funkcích i chování. Emulační bludy, Korsakovova psychóza. Delirium tremens. Alkoholická demence a halucinóza.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Opiáty: morfin, heroin, kodein, braun.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Užití - prášková forma, tablety, roztok k i.v. aplikaci. Obě typy závislosti vznikají po první dávce.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Navozuji uklidnění, uvolnění, bezstarostnost.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Akutní následky – stav omámenosti, zpomalené reakce, poruchy koordinace, </a:t>
            </a:r>
            <a:r>
              <a:rPr lang="cs-CZ" sz="2400" u="sng" smtClean="0"/>
              <a:t>zúžení zornic </a:t>
            </a:r>
            <a:r>
              <a:rPr lang="cs-CZ" sz="2400" smtClean="0"/>
              <a:t>, dojem opilosti.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Chronické následky – stálý výtok z nosu, vodnaté oči., vyhublost,bledost. Po těle četné vpichy. Celkový úpadek osobnosti trestná činnost. U mužů ztráta potence, u žen nebezpečí narození drogových dětí. Vážně porušuje mozek, žíly a játra. Následkem předávkování ochrnutí dýchacího centra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Kanabinoidy: marihuana, hašiš.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Čerstvé či sušené „seno“, pryskyřice (hašiš). Kouří se, pojídají, popíjejí.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Akutní užití – mírná euforie až halucinace,nepřirozená veselost, rozjařenost, velká chuť k jídlu.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Chronické užívání – poruchy nálady, paměti, prodloužení RČ, chronický zánět spojivek, „plovoucí oči“, zápach po spáleném seně, Ukládá se v tukových tkáních – flashbacky.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Mají karcinogenní účinek (4-5x větší než kouření), poruchy vizuomotorické koordinace (řízení auta!). Impotence, neplodnost.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Sedativa,hypnotika – různé lékové skupiny.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Tablety, injekce.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Akutní užití – pocit uvolnění,psychický i somatický útlum, setřelá řeč, „knedlíkový jazyk“, otupělost, ospalost lhostejnost až apatie, opilé vzezření.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Chronické užívání –, bezvědomí, útlum dechového centra. Bolesti hlavy, deprese, úzkost a sklony k agresi. Při náhlém vysazení možnost epi. záchvatů, při předávkování útlum dechového centra, smrt.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smtClean="0"/>
              <a:t>Stimulancia – kokain, crack, amfetamin, metamfetamin. Pervitin.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Tablety, prášky. Šňupání, injekce.</a:t>
            </a:r>
          </a:p>
          <a:p>
            <a:pPr eaLnBrk="1" hangingPunct="1"/>
            <a:r>
              <a:rPr lang="cs-CZ" sz="2800" smtClean="0"/>
              <a:t>Akutní užití – zrychlený dech i srdeční akce, vzestup TK, pocení, třes, neklid, sucho v ústech, rozšířené zornice.</a:t>
            </a:r>
          </a:p>
          <a:p>
            <a:pPr eaLnBrk="1" hangingPunct="1"/>
            <a:r>
              <a:rPr lang="cs-CZ" sz="2800" smtClean="0"/>
              <a:t>Chronické užití – poškození nosní přepážky, chronický výtok z nosu, váčky pod očima, hubnutí, prohlubující se neklid, nespavost, úzkost, přecitlivělost na světlo, „stíha“, halucinace.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Halucinogeny: LSD, trip, MDSMA, mezkalin, lysohlávky 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Malé papírky(lízátka), tekutiny, houby jako prášek, odvar, čerstvé plodnice.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Akutní užití – poruchy vnímání většiny smyslů, pocit létání, halucinace hlavně zrakové (barvy). Příjemné i trýznivé.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Chronické užití – špatně se odhadne dávka, poruchy sebeovládání, možnost „nemotivovaného jednání“, flashbacky (až 2 roky), deprese, sui. pokusy, psychické onemocnění.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Kvantitativní poruchy vývoje.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400" smtClean="0"/>
              <a:t>RETARDACE – opoždění vývoje znamená manko ve vývoji, které lze postupně dohnat. V případě intelektu je to stacionární jev.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STAGNACE – předčasná zástava vývoje způsobená různými vlivy. Může být reparabilní i ireparabilní.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REGRESE -  jde o vývojový zvrat na nižší stupeň. Způsobena může být vrozenými nebo získanými poruchami.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PROGRESE – nežádoucí urychlení vývoje. Je zpravidla parciální a může být pro vývoj dítěte a jeho osobnosti riskantní.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Těkavé látky – ředidla.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Užívají se vdechováním z nádoby nebo z kusu látky přes obličej a přetažené PVC pytlíkem.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Akutní užití – omámení, euforie, zvýšené sebevědomí.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Chronické užití – velmi rychle ničí játra, ledviny a mozek, snadno se předávkuje – smrt.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Tabák.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Obsahuje několik set škodlivých látek, z nich 100 je karcinogenních.</a:t>
            </a:r>
          </a:p>
          <a:p>
            <a:pPr eaLnBrk="1" hangingPunct="1"/>
            <a:r>
              <a:rPr lang="cs-CZ" sz="2800" smtClean="0"/>
              <a:t>Akutní užití – dojem dospělosti, společenské významnosti. Uvolnění, uklidnění.</a:t>
            </a:r>
          </a:p>
          <a:p>
            <a:pPr eaLnBrk="1" hangingPunct="1"/>
            <a:r>
              <a:rPr lang="cs-CZ" sz="2800" smtClean="0"/>
              <a:t>Chronické užití – neplodnost, ztráta potence, karcinom, kardiovaskulární choroby, hlasivek, špatná pleť, předčasně zestárlý vzhled.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Psychotická onemocnění.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Paranoidní schizofrenie</a:t>
            </a:r>
          </a:p>
          <a:p>
            <a:r>
              <a:rPr lang="cs-CZ" dirty="0" err="1" smtClean="0"/>
              <a:t>Hebefrenní</a:t>
            </a:r>
            <a:r>
              <a:rPr lang="cs-CZ" dirty="0" smtClean="0"/>
              <a:t> schizofrenie</a:t>
            </a:r>
          </a:p>
          <a:p>
            <a:r>
              <a:rPr lang="cs-CZ" dirty="0" err="1" smtClean="0"/>
              <a:t>Katatonní</a:t>
            </a:r>
            <a:r>
              <a:rPr lang="cs-CZ" dirty="0" smtClean="0"/>
              <a:t> </a:t>
            </a:r>
            <a:r>
              <a:rPr lang="cs-CZ" dirty="0" err="1" smtClean="0"/>
              <a:t>sch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Simplexní </a:t>
            </a:r>
            <a:r>
              <a:rPr lang="cs-CZ" dirty="0" err="1" smtClean="0"/>
              <a:t>sch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Schizofrenie.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Jedná se o těžké duševní onemocnění zasahující všechny složky lidské osobnosti: kognitivní, emoční, volní a konativní.</a:t>
            </a:r>
          </a:p>
          <a:p>
            <a:r>
              <a:rPr lang="cs-CZ" dirty="0" smtClean="0"/>
              <a:t>Obě pohlaví jsou přibližně stejně zastoupeny, ženy zpravidla onemocní později.</a:t>
            </a:r>
          </a:p>
          <a:p>
            <a:r>
              <a:rPr lang="cs-CZ" dirty="0" smtClean="0"/>
              <a:t>K typickým projevům patří bludy a halucinace.</a:t>
            </a:r>
          </a:p>
          <a:p>
            <a:r>
              <a:rPr lang="cs-CZ" dirty="0" smtClean="0"/>
              <a:t>Jde o slyšení vlastních myšlenek, hlasů komentujících nebo přikazujících jednání.</a:t>
            </a:r>
          </a:p>
          <a:p>
            <a:r>
              <a:rPr lang="cs-CZ" dirty="0" smtClean="0"/>
              <a:t>Vytváření bludných představ, které mohou vytvářet celé systémy nebo mohou být jen fragmentární, prchavé.</a:t>
            </a:r>
          </a:p>
          <a:p>
            <a:r>
              <a:rPr lang="cs-CZ" dirty="0" smtClean="0"/>
              <a:t>Inkoherentní až bizarní myšlení.</a:t>
            </a:r>
          </a:p>
          <a:p>
            <a:r>
              <a:rPr lang="cs-CZ" dirty="0" err="1" smtClean="0"/>
              <a:t>Katatonní</a:t>
            </a:r>
            <a:r>
              <a:rPr lang="cs-CZ" dirty="0" smtClean="0"/>
              <a:t> příznaky.</a:t>
            </a:r>
          </a:p>
          <a:p>
            <a:r>
              <a:rPr lang="cs-CZ" dirty="0" err="1" smtClean="0"/>
              <a:t>Oploštělá</a:t>
            </a:r>
            <a:r>
              <a:rPr lang="cs-CZ" dirty="0" smtClean="0"/>
              <a:t> emotivita, slabá vůle.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Paranoidní schizofrenie.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Nejčastější forma </a:t>
            </a:r>
            <a:r>
              <a:rPr lang="cs-CZ" dirty="0" err="1" smtClean="0"/>
              <a:t>sch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Bludy perzekuční, vztahovačné, mesiášské, transformace vlastního těla, žárlivost.</a:t>
            </a:r>
          </a:p>
          <a:p>
            <a:r>
              <a:rPr lang="cs-CZ" dirty="0" smtClean="0"/>
              <a:t>Halucinace direktivní, výhružné, pískání, bzučení, smích apod.</a:t>
            </a:r>
          </a:p>
          <a:p>
            <a:r>
              <a:rPr lang="cs-CZ" dirty="0" smtClean="0"/>
              <a:t>Čichové či chuťové halucinace, sexuální nebo jiné tělesné pocity, zřídka halucinace zrakové.</a:t>
            </a:r>
          </a:p>
          <a:p>
            <a:r>
              <a:rPr lang="cs-CZ" dirty="0" smtClean="0"/>
              <a:t>Myšlení je ovlivněno bludnými představami.</a:t>
            </a:r>
          </a:p>
          <a:p>
            <a:r>
              <a:rPr lang="cs-CZ" dirty="0" smtClean="0"/>
              <a:t>Emotivita méně </a:t>
            </a:r>
            <a:r>
              <a:rPr lang="cs-CZ" dirty="0" err="1" smtClean="0"/>
              <a:t>oploštělá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Může probíhat v atakách nebo chronicky. Začátek klademe spíše do středního věku.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Hebefrenní schizofrenie.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Juvenilní forma schizofrenie se začátkem v pubescenci a  adolescenci, popř. mladé dospělosti (do 25 let).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Významné změny afektivity. Nálada je povrchní, nepřiměřená situaci. Často pozorujeme chichotání, samolibý, sebou zaujatý úsměv, nadnesené chování.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Grimasování, manýrování, nezbednosti, hypochondrické stížnosti.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Opakované fráze, často vulgární.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Bludy a halucinace fragmentárního a prchavého rázu.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Myšlení dezorganizované, řeč nepojitá.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Tendence k samotářství, chová se jako beze smyslu, bez citu.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Dochází ke ztrátě průbojnosti a rozhodnosti.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Ztráta cílů.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Zabývání se esoterickými tématy- náboženství, mystika, filozofie..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Onemocnění má špatnou prognózu, protože vede k rychlému rozvoji „negativních příznaků“ jako oploštění afektivity a abulii.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Katatonní</a:t>
            </a:r>
            <a:r>
              <a:rPr lang="cs-CZ" dirty="0" smtClean="0"/>
              <a:t> schizofrenie.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Výrazné psychomotorické projevy _ hyperaktivita nebo úplná strnulost.</a:t>
            </a:r>
          </a:p>
          <a:p>
            <a:r>
              <a:rPr lang="cs-CZ" dirty="0" err="1" smtClean="0"/>
              <a:t>Nástavy</a:t>
            </a:r>
            <a:r>
              <a:rPr lang="cs-CZ" dirty="0" smtClean="0"/>
              <a:t> – zaujímání bizarních, nepřirozených poloh a dlouhá výdrž v nich.</a:t>
            </a:r>
          </a:p>
          <a:p>
            <a:r>
              <a:rPr lang="cs-CZ" dirty="0" err="1" smtClean="0"/>
              <a:t>Flexibilitas</a:t>
            </a:r>
            <a:r>
              <a:rPr lang="cs-CZ" dirty="0" smtClean="0"/>
              <a:t> </a:t>
            </a:r>
            <a:r>
              <a:rPr lang="cs-CZ" dirty="0" err="1" smtClean="0"/>
              <a:t>cerea</a:t>
            </a:r>
            <a:r>
              <a:rPr lang="cs-CZ" dirty="0" smtClean="0"/>
              <a:t> – poloha se udržuje dlouho.</a:t>
            </a:r>
          </a:p>
          <a:p>
            <a:r>
              <a:rPr lang="cs-CZ" dirty="0" smtClean="0"/>
              <a:t>Negativismus a rigidita.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Simplexní schizofrenie.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Vzácná forma .</a:t>
            </a:r>
          </a:p>
          <a:p>
            <a:r>
              <a:rPr lang="cs-CZ" dirty="0" smtClean="0"/>
              <a:t>Atypický projev postrádající bludy a halucinace.</a:t>
            </a:r>
          </a:p>
          <a:p>
            <a:r>
              <a:rPr lang="cs-CZ" dirty="0" smtClean="0"/>
              <a:t>Pokles sociálních kompetencí a pokles výkonnosti.</a:t>
            </a:r>
          </a:p>
          <a:p>
            <a:r>
              <a:rPr lang="cs-CZ" dirty="0" smtClean="0"/>
              <a:t>Pacient je lenošivý, ponořený do sebe a bez vůle, může se potulovat. 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nálady.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Manická fáze</a:t>
            </a:r>
          </a:p>
          <a:p>
            <a:r>
              <a:rPr lang="cs-CZ" dirty="0" smtClean="0"/>
              <a:t>Bipolární afektivní porucha</a:t>
            </a:r>
          </a:p>
          <a:p>
            <a:r>
              <a:rPr lang="cs-CZ" dirty="0" smtClean="0"/>
              <a:t>Depresívní fáze</a:t>
            </a:r>
          </a:p>
          <a:p>
            <a:r>
              <a:rPr lang="cs-CZ" dirty="0" smtClean="0"/>
              <a:t>Afektivní poruchy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Manická fáze.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Hapománie</a:t>
            </a:r>
            <a:r>
              <a:rPr lang="cs-CZ" dirty="0" smtClean="0"/>
              <a:t> je nižší stupeň mánie. Může mít psychotické příznaky nebo ne.</a:t>
            </a:r>
          </a:p>
          <a:p>
            <a:r>
              <a:rPr lang="cs-CZ" dirty="0" smtClean="0"/>
              <a:t>Příznaky jsou mírné a nejsou zde bludy ani halucinace.</a:t>
            </a:r>
          </a:p>
          <a:p>
            <a:r>
              <a:rPr lang="cs-CZ" dirty="0" smtClean="0"/>
              <a:t>Přetrvává mírné zvýšení nálady, nárůst energie a aktivity.</a:t>
            </a:r>
          </a:p>
          <a:p>
            <a:r>
              <a:rPr lang="cs-CZ" dirty="0" smtClean="0"/>
              <a:t>Zvýšená sociabilita a výmluvnost, přílišná důvěrnost</a:t>
            </a:r>
          </a:p>
          <a:p>
            <a:r>
              <a:rPr lang="cs-CZ" dirty="0" smtClean="0"/>
              <a:t>Vyšší sexuální aktivita, snížená potřeba spánku.</a:t>
            </a:r>
          </a:p>
          <a:p>
            <a:r>
              <a:rPr lang="cs-CZ" dirty="0" smtClean="0"/>
              <a:t>Někdy podrážděnost, domýšlivost, nevázané chování.</a:t>
            </a:r>
          </a:p>
          <a:p>
            <a:r>
              <a:rPr lang="cs-CZ" dirty="0" smtClean="0"/>
              <a:t>Nové formy podnikání, nové aktivity, nadměrné utrácení.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Kvalitativní poruchy vývoje.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Jde o vybočení vývoje z klasické cesty. Příčinou bývá aktualizace vrozené nebo dědičné vlohy při větší nebo menší spoluúčasti vlivů prostředí. </a:t>
            </a:r>
          </a:p>
          <a:p>
            <a:pPr eaLnBrk="1" hangingPunct="1"/>
            <a:r>
              <a:rPr lang="cs-CZ" smtClean="0"/>
              <a:t>V některých případech lze kvalitativní poruchy chápat jako výsledek nezvládnuté tranzitorní krize, která se abnormálně vyhrotila.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Bipolární afektivní porucha.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Nejméně  2  epizody hlubokého narušení nálady a úrovně činnosti.</a:t>
            </a:r>
          </a:p>
          <a:p>
            <a:r>
              <a:rPr lang="cs-CZ" dirty="0" smtClean="0"/>
              <a:t>Elace a zvýšení energie a aktivity (mánie) je střídána skleslou náladou , poklesem energie a aktivity (deprese).</a:t>
            </a:r>
          </a:p>
          <a:p>
            <a:r>
              <a:rPr lang="cs-CZ" dirty="0" smtClean="0"/>
              <a:t>Manické fáze začínají náhle, trvají 2 týdny až 5 měsíců.</a:t>
            </a:r>
          </a:p>
          <a:p>
            <a:r>
              <a:rPr lang="cs-CZ" dirty="0" smtClean="0"/>
              <a:t>Deprese trvají déle, průměrně asi 6 měsíců, ale i rok.</a:t>
            </a:r>
          </a:p>
          <a:p>
            <a:r>
              <a:rPr lang="cs-CZ" dirty="0" smtClean="0"/>
              <a:t>Oba typy fází se objeví často v souvislosti se stresovou situací nebo traumatu. Přítomnost takové události není pro diagnózu důležitá.</a:t>
            </a:r>
          </a:p>
          <a:p>
            <a:r>
              <a:rPr lang="cs-CZ" dirty="0" smtClean="0"/>
              <a:t>První fáze se může objevit kdykoliv od pubescence až do </a:t>
            </a:r>
            <a:r>
              <a:rPr lang="cs-CZ" dirty="0" err="1" smtClean="0"/>
              <a:t>senia</a:t>
            </a:r>
            <a:r>
              <a:rPr lang="cs-CZ" dirty="0" smtClean="0"/>
              <a:t>.</a:t>
            </a:r>
          </a:p>
          <a:p>
            <a:r>
              <a:rPr lang="cs-CZ" dirty="0" smtClean="0"/>
              <a:t>Frekvence fází je značně variabilní, i když s postupem věku se fáze depresí prodlužují a remise </a:t>
            </a:r>
            <a:r>
              <a:rPr lang="cs-CZ" dirty="0" err="1" smtClean="0"/>
              <a:t>zkreacují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Depresívní fáze.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lehké, střední a těžké formy trpí jedinec skleslou náladou, snížením energie a aktivity. Objevuje se </a:t>
            </a:r>
            <a:r>
              <a:rPr lang="cs-CZ" dirty="0" err="1" smtClean="0"/>
              <a:t>anhédonie</a:t>
            </a:r>
            <a:r>
              <a:rPr lang="cs-CZ" dirty="0" smtClean="0"/>
              <a:t>, pokles zájmů a porucha koncentrace pozornosti. Snadná a vysoká unavitelnost.</a:t>
            </a:r>
          </a:p>
          <a:p>
            <a:r>
              <a:rPr lang="cs-CZ" dirty="0" smtClean="0"/>
              <a:t>Snižuje se sebevědomí a sebedůvěra, objevují se pocity viny a bezcennosti, pesimismus směrem k budoucnosti.</a:t>
            </a:r>
          </a:p>
          <a:p>
            <a:r>
              <a:rPr lang="cs-CZ" dirty="0" smtClean="0"/>
              <a:t>Objevují se sebevražedné myšlenky a tendence k sebepoškozování.</a:t>
            </a:r>
          </a:p>
          <a:p>
            <a:r>
              <a:rPr lang="cs-CZ" dirty="0" smtClean="0"/>
              <a:t>Poruchy spánku a nechutenství.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Trvalé poruchy nálady.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Cyklotymie: nestálá nálada objevující se v středním věku. Střídání mírné deprese a mírné elace. Je chronická. Jedinec může mít remise v délce několika měsíců. Většinou se nediagnostikuje, není nápadná.</a:t>
            </a:r>
          </a:p>
          <a:p>
            <a:r>
              <a:rPr lang="cs-CZ" dirty="0" err="1" smtClean="0"/>
              <a:t>Dystymie</a:t>
            </a:r>
            <a:r>
              <a:rPr lang="cs-CZ" dirty="0" smtClean="0"/>
              <a:t>: Chronická depresívní nálada velmi mírného stupně, ale trvající delší dobu bez souvislosti s životními událostmi. Pacienti se cítí unaveni a bez zájmu o život.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Neurózy.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F40 Fobické úzkostné poruchy</a:t>
            </a:r>
          </a:p>
          <a:p>
            <a:pPr eaLnBrk="1" hangingPunct="1"/>
            <a:r>
              <a:rPr lang="cs-CZ" sz="2400" smtClean="0"/>
              <a:t>F41 Jiné úzkostné poruchy</a:t>
            </a:r>
          </a:p>
          <a:p>
            <a:pPr eaLnBrk="1" hangingPunct="1"/>
            <a:r>
              <a:rPr lang="cs-CZ" sz="2400" smtClean="0"/>
              <a:t>F 42 Obsedantně kompulzívní poruchy</a:t>
            </a:r>
          </a:p>
          <a:p>
            <a:pPr eaLnBrk="1" hangingPunct="1"/>
            <a:r>
              <a:rPr lang="cs-CZ" sz="2400" smtClean="0"/>
              <a:t>F 43 Reakce na závažný stres a poruchy přizpůsobení</a:t>
            </a:r>
          </a:p>
          <a:p>
            <a:pPr eaLnBrk="1" hangingPunct="1"/>
            <a:r>
              <a:rPr lang="cs-CZ" sz="2400" smtClean="0"/>
              <a:t>F 44 Disociativní (konverzní) poruchy</a:t>
            </a:r>
          </a:p>
          <a:p>
            <a:pPr eaLnBrk="1" hangingPunct="1"/>
            <a:r>
              <a:rPr lang="cs-CZ" sz="2400" smtClean="0"/>
              <a:t>F 45 Somatoformní poruchy</a:t>
            </a:r>
          </a:p>
          <a:p>
            <a:pPr eaLnBrk="1" hangingPunct="1"/>
            <a:r>
              <a:rPr lang="cs-CZ" sz="2400" smtClean="0"/>
              <a:t>F 48 Jiné neurotické poruchy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Neurózy v dětství.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smtClean="0"/>
              <a:t>Externalizující poruchy - dítě spíše neprožívá, ale divně se chová</a:t>
            </a:r>
          </a:p>
          <a:p>
            <a:pPr eaLnBrk="1" hangingPunct="1"/>
            <a:r>
              <a:rPr lang="cs-CZ" sz="2000" smtClean="0"/>
              <a:t>Internalizující poruchy - klasické neurózy, projevují se inhibicí chování, úzkostí depresemi, nadměrnou kontrolou chování.</a:t>
            </a:r>
          </a:p>
          <a:p>
            <a:pPr eaLnBrk="1" hangingPunct="1"/>
            <a:r>
              <a:rPr lang="cs-CZ" sz="2000" smtClean="0"/>
              <a:t>Poruchy adaptace - jejich klinický obraz je shodný s neurózami, ale liší se délkou potíží v souvislosti s působením stresoru</a:t>
            </a:r>
          </a:p>
          <a:p>
            <a:pPr eaLnBrk="1" hangingPunct="1"/>
            <a:r>
              <a:rPr lang="cs-CZ" sz="2000" smtClean="0"/>
              <a:t>Na rozdíl od dospělých se zde promítá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a) nezralost osobnosti dítěte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b) měnlivá symptomatologie související s věkem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c) možnost spontánního vymizení symptomů v souladu s věkem.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Fobické úzkostné poruchy.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000" smtClean="0"/>
              <a:t>Skupina poruch, v nich je úzkost vyvolána pouze nebo převážně určitými přesně definovanými situacemi nebo objekty vně pacienta, které nejsou běžně nebezpečné.</a:t>
            </a:r>
          </a:p>
          <a:p>
            <a:pPr eaLnBrk="1" hangingPunct="1"/>
            <a:r>
              <a:rPr lang="cs-CZ" sz="2000" smtClean="0"/>
              <a:t>Pacient se jim vyhýbá nebo je snáší s pocity hrůzy.</a:t>
            </a:r>
          </a:p>
          <a:p>
            <a:pPr eaLnBrk="1" hangingPunct="1"/>
            <a:r>
              <a:rPr lang="cs-CZ" sz="2000" smtClean="0"/>
              <a:t>Intenzita pocitů zabírá celou škálu od zcela mírných až po děsivé.</a:t>
            </a:r>
          </a:p>
          <a:p>
            <a:pPr eaLnBrk="1" hangingPunct="1"/>
            <a:r>
              <a:rPr lang="cs-CZ" sz="2000" smtClean="0"/>
              <a:t>Úzkost se nezmírní, i když osoba ví, že ostatní nepovažují danou situaci nebo objekt za nebezpečný.</a:t>
            </a:r>
          </a:p>
          <a:p>
            <a:pPr eaLnBrk="1" hangingPunct="1"/>
            <a:r>
              <a:rPr lang="cs-CZ" sz="2000" smtClean="0"/>
              <a:t>Pouhé pomyšlení na možnou fobickou situaci vyvolává anticipační úzkost.</a:t>
            </a:r>
          </a:p>
          <a:p>
            <a:pPr eaLnBrk="1" hangingPunct="1"/>
            <a:r>
              <a:rPr lang="cs-CZ" sz="2000" smtClean="0"/>
              <a:t>Může se vyskytovat společně s depresí a pak jde o horší stav.</a:t>
            </a:r>
          </a:p>
          <a:p>
            <a:pPr eaLnBrk="1" hangingPunct="1"/>
            <a:r>
              <a:rPr lang="cs-CZ" sz="2000" smtClean="0"/>
              <a:t>Většina fobických poruch, kromě sociální fobie, je častější u žen.</a:t>
            </a:r>
          </a:p>
          <a:p>
            <a:pPr eaLnBrk="1" hangingPunct="1"/>
            <a:endParaRPr lang="cs-CZ" sz="2000" smtClean="0"/>
          </a:p>
          <a:p>
            <a:pPr eaLnBrk="1" hangingPunct="1"/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Agorafobie.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Používá se v širším významu, než tomu bylo ve starších učebnicích.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Patří sem: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Strach z otevřených prostor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Přítomnost davu lidí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Nesnadnost okamžitého úniku na bezpečné místo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Strach z opuštění domova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Vcházení do obchodů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Připojování se k davu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Vstupování na veřejná místa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Cestování prostředky hromadné dopravy sám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sz="1800" smtClean="0"/>
              <a:t>Klaustrofobie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Tato porucha patří k nejvíce ohrožujícím a nejvíce omezujícím kvalitu života pacienta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800" smtClean="0"/>
              <a:t>Omezení je takové, že nedovolí pacientu vyjít z domova.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180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Sociální fobie.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Často začínají na konci pubescence a v adolescenci.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Strach se soustřeďuje na pozornost se strany jiných lidí, jejich pohledy, a to zejména v menší skupině lidí.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Důsledkem je vyhýbání se společnosti.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Může být zaměřen na jednu situaci: jídlo na veřejnosti, mluvení na veřejnosti setkání s lidmi opačného pohlaví.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Může být difúzní – téměř všechny sociální situace mimo rodinný kruh.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Jsou spojeny s nízkým sebehodnocením, strachem z kritiky.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Projevují se červenáním, třesem rukou, neschopnost navázat oční kontakt, nauzeou, naléhavou potřebou močit.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Mohou přejít do panických atak.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Psychologické, behaviorální a vegetativní symptomy musí být primárními projevy úzkosti.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Specifické, izolované fobie.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Vznikají v předškolním věku díky rozvité fantazii.</a:t>
            </a:r>
          </a:p>
          <a:p>
            <a:pPr eaLnBrk="1" hangingPunct="1"/>
            <a:r>
              <a:rPr lang="cs-CZ" smtClean="0"/>
              <a:t>Jsou omezeny na vysoce speciální situace, objekty nebo tvory, jako: pavouci, myši, tma,  bouřka, vítr, hrom, létání, uzavřené prostory (výtahy), lékaře, zubaře, nemoci, rakoviny, špičaté předměty ….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smtClean="0"/>
              <a:t>Obsedantně kompulzivní porucha OCD.</a:t>
            </a:r>
            <a:endParaRPr lang="cs-CZ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Podstatným rysem jsou opakovaně se vyskytující obsedantní myšlenky nebo nutkavé akty.</a:t>
            </a:r>
          </a:p>
          <a:p>
            <a:pPr eaLnBrk="1" hangingPunct="1"/>
            <a:r>
              <a:rPr lang="cs-CZ" sz="2000" smtClean="0"/>
              <a:t>Obsedantní myšlenky jsou nápady, představy nebo impulzy, které se opakovaně a vtírají do mysli člověka. </a:t>
            </a:r>
          </a:p>
          <a:p>
            <a:pPr eaLnBrk="1" hangingPunct="1"/>
            <a:r>
              <a:rPr lang="cs-CZ" sz="2000" smtClean="0"/>
              <a:t>Téměř vždy vyvolávají tíseň, protože jsou násilného nebo obscénního rázu nebo protože jsou vnímány jako nesmyslné a člověk se je snaží bezúspěšně potlačit</a:t>
            </a:r>
            <a:r>
              <a:rPr lang="cs-CZ" smtClean="0"/>
              <a:t>.</a:t>
            </a:r>
          </a:p>
          <a:p>
            <a:pPr eaLnBrk="1" hangingPunct="1"/>
            <a:r>
              <a:rPr lang="cs-CZ" sz="2000" smtClean="0"/>
              <a:t>Nutkavé, kompulzivní, akty jsou stereotypní úkony, které se znovu a znovu opakují. Nejsou spojeny s příjemnými pocity a nevedou k realizaci užitečných cílů. Často se považují za prevenci nebezpečí nebo nepříjemných zážitků.</a:t>
            </a:r>
          </a:p>
          <a:p>
            <a:pPr eaLnBrk="1" hangingPunct="1"/>
            <a:r>
              <a:rPr lang="cs-CZ" sz="2000" smtClean="0"/>
              <a:t>Je stejně častá u mužů i žen.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Objektivní závažnost poruchového jednání.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Důležité je, zda brání či ne vývoji v kritických obdobích.</a:t>
            </a:r>
          </a:p>
          <a:p>
            <a:pPr eaLnBrk="1" hangingPunct="1"/>
            <a:r>
              <a:rPr lang="cs-CZ" smtClean="0"/>
              <a:t>Příznaky mohou pomáhat vyrovnat se rozpornými nároky jeho okolí k němu.</a:t>
            </a:r>
          </a:p>
          <a:p>
            <a:pPr eaLnBrk="1" hangingPunct="1"/>
            <a:r>
              <a:rPr lang="cs-CZ" smtClean="0"/>
              <a:t>Často souvisí s konfliktní situací.</a:t>
            </a:r>
          </a:p>
          <a:p>
            <a:pPr eaLnBrk="1" hangingPunct="1"/>
            <a:r>
              <a:rPr lang="cs-CZ" smtClean="0"/>
              <a:t>Mohou souviset s postupujícím vývojem, který klade na dítě větší nároky.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Reakce na závažná stres a poruchy přizpůsobení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Akutní reakce na stres</a:t>
            </a:r>
          </a:p>
          <a:p>
            <a:pPr eaLnBrk="1" hangingPunct="1"/>
            <a:r>
              <a:rPr lang="cs-CZ" sz="2400" smtClean="0"/>
              <a:t>Posttraumatická stresová porucha</a:t>
            </a:r>
          </a:p>
          <a:p>
            <a:pPr eaLnBrk="1" hangingPunct="1"/>
            <a:r>
              <a:rPr lang="cs-CZ" sz="2400" smtClean="0"/>
              <a:t>Poruchy přizpůsobení</a:t>
            </a: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Akutní reakce na stres.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Jedná se o přechodnou poruchu, která vzniká jako odpověď na výjimečný fyzický nebo duševní stres, který obvykle odeznívá během několika hodin nebo dnů.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Průběh reakce záleží na míře zranitelnosti psychiky konkrétního jedince.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Začíná typickým stavem ustrnutí se zúženým vědomím a pozorností. Navazuje stav vyhnutí se až stuporu nebo agitovaností. Na toto období může být amnézie.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Posttraumatická stresová porucha.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Je to zpožděná nebo protrahovaná reakce na mimořádně vážnou stresovou událost nebo situaci.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Typicky dochází k opakovanému oživování traumatu a dotírajícím vzpomínkám na pozadí emoční otupělosti.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Stranění se lidí, nereagování na okolí, anhédonie.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Vyhýbání se činnostem a situacím, které připomínají prožité trauma.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Vzácně může dojít k výbuchům vzteku, paniky nebo strachu.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Vegetativcní hyperaktivita se zvýšenou dráždivostí, nespavost.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Suicidální myšlenky i pokusy.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Důležité je, že začínají po určité latenci od několika týdnů až po měsíce.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Průběh je kolísavý, ale je naděje na plné uzdravení.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přizpůsobivosti.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smtClean="0"/>
              <a:t>Stavy subjektivní tísně a emoční poruchy, které narušují sociální fungování a výkon a vznikají v období adaptace na významnou životní změnu nebo následkem stresové události vč. Závažné somatické nemoci.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 dětí hospitalismus.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Průběh je závislý na osobnosti pacienta.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Porucha začíná obvykle do 1 měsíce po události a trvá zpravidla asi ½ roku.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Projevy zahrnují depresívní náladu, úzkost, obavy, pocit bezvýchodnosti, neschopnost plánovat, zvládat každodenní činnosti. Může se objevit dramatické chování, výbuchy vzteku až agrese, a to zejména u dospívajících.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smtClean="0"/>
              <a:t>U dětí jsou časté vývojové regrese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Poruchy příjmu potravy.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Záchvatovité přejídání</a:t>
            </a:r>
          </a:p>
          <a:p>
            <a:pPr eaLnBrk="1" hangingPunct="1"/>
            <a:r>
              <a:rPr lang="cs-CZ" sz="4000" smtClean="0"/>
              <a:t>Mentální anorexie</a:t>
            </a:r>
          </a:p>
          <a:p>
            <a:pPr eaLnBrk="1" hangingPunct="1"/>
            <a:r>
              <a:rPr lang="cs-CZ" sz="4000" smtClean="0"/>
              <a:t>Mentální bulimie</a:t>
            </a:r>
          </a:p>
          <a:p>
            <a:pPr eaLnBrk="1" hangingPunct="1"/>
            <a:r>
              <a:rPr lang="cs-CZ" sz="4000" smtClean="0"/>
              <a:t>Orthorexie</a:t>
            </a:r>
          </a:p>
          <a:p>
            <a:pPr eaLnBrk="1" hangingPunct="1"/>
            <a:r>
              <a:rPr lang="cs-CZ" sz="4000" smtClean="0"/>
              <a:t>Bigorexie</a:t>
            </a:r>
          </a:p>
          <a:p>
            <a:pPr eaLnBrk="1" hangingPunct="1"/>
            <a:r>
              <a:rPr lang="cs-CZ" sz="4000" smtClean="0"/>
              <a:t>Drunkorexie</a:t>
            </a:r>
          </a:p>
          <a:p>
            <a:pPr eaLnBrk="1" hangingPunct="1"/>
            <a:endParaRPr lang="cs-CZ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Záchvatovité přejídání-příznaky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tajné nakupování a konzumace jídla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zahanbení,  když je přistižena s jídlem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proklamuje dodržování přísné diety, ale je stále obézní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konzumuje neobvyklá množství jídla (celý dort)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jí denně více jak 3 hlavní jídla a svačiny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často jí, i když je zcela plná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reaguje jídlem na dobré a špatné zprávy a nudu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celý den si plánuje jídlo jako vyhnutí se jídlu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má přátele, se kterými ji spojuje jídlo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má zvláštní rituály jídla, jí např. suroviny.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Záchvatovité přejídání důsledky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Jednoznačně obezita a její důsledky - diabetes,  kardiovaskulární problémy a ohrožení infarktem či mrtvicí, problémy s klouby apod.</a:t>
            </a:r>
          </a:p>
          <a:p>
            <a:pPr eaLnBrk="1" hangingPunct="1"/>
            <a:r>
              <a:rPr lang="cs-CZ" smtClean="0"/>
              <a:t>Může vést k mentální anorexii či mentální bulimii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Mentální anorexie - nemoc z hladu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ztráta více jak 15% hmotnosti (BMI pod 17,5)</a:t>
            </a:r>
          </a:p>
          <a:p>
            <a:pPr eaLnBrk="1" hangingPunct="1"/>
            <a:r>
              <a:rPr lang="cs-CZ" sz="2400" smtClean="0"/>
              <a:t>denní příjem méně než 4000 kJ.</a:t>
            </a:r>
          </a:p>
          <a:p>
            <a:pPr eaLnBrk="1" hangingPunct="1"/>
            <a:r>
              <a:rPr lang="cs-CZ" sz="2400" smtClean="0"/>
              <a:t>intenzívní strach z nadváhy, i když je vychrtlá</a:t>
            </a:r>
          </a:p>
          <a:p>
            <a:pPr eaLnBrk="1" hangingPunct="1"/>
            <a:r>
              <a:rPr lang="cs-CZ" sz="2400" smtClean="0"/>
              <a:t>neustálé cvičení kdykoliv během dne i noci</a:t>
            </a:r>
          </a:p>
          <a:p>
            <a:pPr eaLnBrk="1" hangingPunct="1"/>
            <a:r>
              <a:rPr lang="cs-CZ" sz="2400" smtClean="0"/>
              <a:t>jídlo je vnímáno jako nepřítel</a:t>
            </a:r>
          </a:p>
          <a:p>
            <a:pPr eaLnBrk="1" hangingPunct="1"/>
            <a:r>
              <a:rPr lang="cs-CZ" sz="2400" smtClean="0"/>
              <a:t>přecházení při jídle a po jídle okamžitý odchod od stolu - zvracení, projímadla.</a:t>
            </a:r>
          </a:p>
          <a:p>
            <a:pPr eaLnBrk="1" hangingPunct="1"/>
            <a:r>
              <a:rPr lang="cs-CZ" sz="2400" smtClean="0"/>
              <a:t>perfekcionistka, psychicky nezralá, neschopna přijmout roli ženy</a:t>
            </a:r>
          </a:p>
          <a:p>
            <a:pPr eaLnBrk="1" hangingPunct="1"/>
            <a:endParaRPr lang="cs-CZ" sz="2400" smtClean="0"/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Specifické typy M.A.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Restriktivní - vysušená, perfekcionistická, odlišná, častá komorbidita, super-kontrolovaná, rezistentní.</a:t>
            </a:r>
          </a:p>
          <a:p>
            <a:pPr eaLnBrk="1" hangingPunct="1"/>
            <a:r>
              <a:rPr lang="cs-CZ" smtClean="0"/>
              <a:t>Bulimický, purgativní typ - používá laxativa, diuretika, zvrací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Mentální anorexie-důsledky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smtClean="0"/>
              <a:t>ztráta menstruace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závratě, porucha koncentrace pozornosti, podrážděnost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těžká insomnie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deprese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nízká obranyschopnost, nehojící se poranění a infekce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dehydratace, selhání ledvin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snížený TK, teplota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našedlá , nažloutlá pleť, suché a lámavé vlasy a nehty, zapadlé oči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tělo pokryté hustým chmýřím.</a:t>
            </a:r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Subjektivní hodnocení poruchového chování.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Trpí v té míře, v jaké mu okolí brání naplňovat vlastní přání.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Trpí akutní bolestí, silnou úzkostí např. v záchvatu dušnosti.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Děti často trpí méně něž dospělí.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Svých problémů mohou zneužívat – sekundární zisky z nemoci.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Samotné postižení není tak zraňující jako reakce okolí (puberta-vrstevníci).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Mentální bulimie - boj s přejídáním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smtClean="0"/>
              <a:t>záchvaty přejídání následované zvracením a projímadly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neustálý strach z tloušťky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strach, že nedokáže přestat jíst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strach jíst bez následujícího pročištění nebo zvracení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deprese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odsuzování sebe sama po záchvatu přejídání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nepravidelná menstruace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zvýšená kazivost zubů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neobvyklé výkyvy tělesné hmotnosti</a:t>
            </a:r>
          </a:p>
          <a:p>
            <a:pPr>
              <a:lnSpc>
                <a:spcPct val="80000"/>
              </a:lnSpc>
            </a:pPr>
            <a:r>
              <a:rPr lang="cs-CZ" sz="2100" smtClean="0"/>
              <a:t>oteklé slinné žlázy, závratě, bolesti.</a:t>
            </a:r>
            <a:endParaRPr lang="cs-CZ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mtClean="0"/>
              <a:t>Specifické typy mentální bulimie.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Purgativní - zvrací, laxativa, diuretika</a:t>
            </a:r>
          </a:p>
          <a:p>
            <a:pPr eaLnBrk="1" hangingPunct="1"/>
            <a:r>
              <a:rPr lang="cs-CZ" smtClean="0"/>
              <a:t>Nepurgativní - přísné diety, hladovky, cvičení.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Překonat bulimii znamená překonat diety a naučit se udělat chybu.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Mentální bulimie - důsledky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zvředovatělý jícen, bolesti v krku</a:t>
            </a:r>
          </a:p>
          <a:p>
            <a:pPr eaLnBrk="1" hangingPunct="1"/>
            <a:r>
              <a:rPr lang="cs-CZ" sz="2400" smtClean="0"/>
              <a:t>kazivé zuby</a:t>
            </a:r>
          </a:p>
          <a:p>
            <a:pPr eaLnBrk="1" hangingPunct="1"/>
            <a:r>
              <a:rPr lang="cs-CZ" sz="2400" smtClean="0"/>
              <a:t>poruchy srdeční činnosti</a:t>
            </a:r>
          </a:p>
          <a:p>
            <a:pPr eaLnBrk="1" hangingPunct="1"/>
            <a:r>
              <a:rPr lang="cs-CZ" sz="2400" smtClean="0"/>
              <a:t>záněty slinných žláz</a:t>
            </a:r>
          </a:p>
          <a:p>
            <a:pPr eaLnBrk="1" hangingPunct="1"/>
            <a:r>
              <a:rPr lang="cs-CZ" sz="2400" smtClean="0"/>
              <a:t>suchá pleť, exantém, vyrážka</a:t>
            </a:r>
          </a:p>
          <a:p>
            <a:pPr eaLnBrk="1" hangingPunct="1"/>
            <a:r>
              <a:rPr lang="cs-CZ" sz="2400" smtClean="0"/>
              <a:t>dehydratace, zácpy</a:t>
            </a:r>
          </a:p>
          <a:p>
            <a:pPr eaLnBrk="1" hangingPunct="1"/>
            <a:r>
              <a:rPr lang="cs-CZ" sz="2400" smtClean="0"/>
              <a:t>edém</a:t>
            </a:r>
          </a:p>
          <a:p>
            <a:pPr eaLnBrk="1" hangingPunct="1"/>
            <a:r>
              <a:rPr lang="cs-CZ" sz="2400" smtClean="0"/>
              <a:t>nerovnováha elektrolytů</a:t>
            </a:r>
          </a:p>
          <a:p>
            <a:pPr eaLnBrk="1" hangingPunct="1"/>
            <a:r>
              <a:rPr lang="cs-CZ" sz="2400" smtClean="0"/>
              <a:t>bolesti břicha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Orthorexie.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Orthorexie je jednání, vedoucí k takovém stravování, které má zabezpečit dokonalé zdravý a dlouhý život.</a:t>
            </a:r>
          </a:p>
          <a:p>
            <a:pPr eaLnBrk="1" hangingPunct="1"/>
            <a:r>
              <a:rPr lang="cs-CZ" smtClean="0"/>
              <a:t>Lidé s orthorexií se vyznačují posedlostí otázkami kvality – jaké látky jsou pro zdraví nezbytné, v jaké formě a poměrech je má organismus dostávat.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Vývoj poruchy.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Motivem je péče po štíhlou postavu.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Je zákeřná, protože primární není zhubnout, ale být zdravý.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Jde o důsledek masivní apelace odborníků na zdravější způsob života – prevence obezity, diabetu II.typu, kardiovaskulárních problémů, kolorektálního Ca.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Časem ovládne  problematika stravy zcela myšlení postižených a negativně ovlivní jejich celý život.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mtClean="0"/>
              <a:t>Jak se orthorektik liší od jiných.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Plánování a příprava stravy se stane dominantní složkou jeho života.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Rigidním systémem výběru potravin si budují pocit vnitřního bezpečí.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Stravovací návyky jsou svázány množstvím pravidel.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Přikládá se význam maličkostem procesu zpracování a přijímání potravin.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Vytváří falešnou iluzi, že pokud ovládneme systém stravování, zvládneme i zbytek života.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Důsledky orthorexie.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Jsou stejně nebezpečné jako u mentální anorexie.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Důsledkem je extrémní ztráta váhy.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Porušení metabolismu, ztráta iontové rovnováhy, nedostatek důležitých prvků stravy.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Hrozí značné zdravotní problémy i smrt.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Bigorexie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Je to chorobná závislost na sportu , posilovně a cvičení obecně.</a:t>
            </a:r>
          </a:p>
          <a:p>
            <a:pPr eaLnBrk="1" hangingPunct="1"/>
            <a:r>
              <a:rPr lang="cs-CZ" sz="2800" smtClean="0"/>
              <a:t>Postihuje hlavně mladé sportovce,, zejména atlety od 12 let.</a:t>
            </a:r>
          </a:p>
          <a:p>
            <a:pPr eaLnBrk="1" hangingPunct="1"/>
            <a:r>
              <a:rPr lang="cs-CZ" sz="2800" smtClean="0"/>
              <a:t>Postižení si připadají málo svalnatí, mužní, hlavně v oblasti ramen a hrudníku.</a:t>
            </a:r>
          </a:p>
          <a:p>
            <a:pPr eaLnBrk="1" hangingPunct="1"/>
            <a:r>
              <a:rPr lang="cs-CZ" sz="2800" smtClean="0"/>
              <a:t>Postihuje také mladé muže, kteří se zabývají tancem, modelingem a kulturistikou. 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Specifika bigorexie.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 posilovně tráví postižení denně několik hodin  (6 i více)</a:t>
            </a:r>
          </a:p>
          <a:p>
            <a:pPr eaLnBrk="1" hangingPunct="1"/>
            <a:r>
              <a:rPr lang="cs-CZ" smtClean="0"/>
              <a:t>Konzumuje pouze energetické nápoje a preparáty podporující růst svalové hmoty.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Drunkorexie.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Opakované snižování energetického příjmu z potravy, aby dotyčný mohl </a:t>
            </a:r>
            <a:r>
              <a:rPr lang="cs-CZ" sz="2800" u="sng" smtClean="0"/>
              <a:t>vypít více alkoholu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Vychází z předpoklady, že alkohol, zejména tvrdý, má poměrně hodně kalorií.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Na párty či diskotéce kombinují alkohol a energetické nápoje.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V USA až 30% dívek  od 18-24 let vynechává jídlo, aby mohly více pít.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Demence.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Demence je syndrom, který vznikl následkem onemocnění mozku, většinou chronického charakteru.</a:t>
            </a:r>
          </a:p>
          <a:p>
            <a:r>
              <a:rPr lang="cs-CZ" dirty="0" smtClean="0"/>
              <a:t>Dochází ke zhoršování různých vyšších kortikálních funkcí, jako: paměť, myšlení, orientace, chápání, počítání, schopnost učení, řeč a úsudek.</a:t>
            </a:r>
          </a:p>
          <a:p>
            <a:r>
              <a:rPr lang="cs-CZ" dirty="0" smtClean="0"/>
              <a:t>Zhoršení kognitivních funkcí předchází nebo následuje zhoršení kontroly emocí, sociálního chování nebo motivace.</a:t>
            </a:r>
          </a:p>
          <a:p>
            <a:r>
              <a:rPr lang="cs-CZ" dirty="0" smtClean="0"/>
              <a:t>Stanovení diagnózy musí být </a:t>
            </a:r>
            <a:r>
              <a:rPr lang="cs-CZ" dirty="0" err="1" smtClean="0"/>
              <a:t>důkledně</a:t>
            </a:r>
            <a:r>
              <a:rPr lang="cs-CZ" dirty="0" smtClean="0"/>
              <a:t> prověřeno a není snadné.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Rizika drunkorexie.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Bez stravy se alkohol vstřebává rychleji a do jater se dostane za méně než 15 minut.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Jeho účinek je rychlejší a nebezpečnější, tělo ho hůře vstřebává.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Míchání tvrdého alkoholu s energy-drinky vede ke zvýšení frekvence srdeční činnosti, TK,  a snížení vnímání únavy.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Psychická rizika – úzkost z udržením hmotnosti, množství snědeného jídla,  „pomejdanová deprese“.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Dráždivost z hladu a rychlý nástup opilosti snižuje společenskou atraktivnost a mohou vést k pocitům odcizení, osamělosti a izolaci.</a:t>
            </a:r>
          </a:p>
          <a:p>
            <a:pPr eaLnBrk="1" hangingPunct="1">
              <a:lnSpc>
                <a:spcPct val="90000"/>
              </a:lnSpc>
            </a:pPr>
            <a:endParaRPr lang="cs-CZ" sz="2400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Neorganické poruchy spánku.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Neorganická nespavost</a:t>
            </a:r>
          </a:p>
          <a:p>
            <a:pPr eaLnBrk="1" hangingPunct="1"/>
            <a:r>
              <a:rPr lang="cs-CZ" smtClean="0"/>
              <a:t>Neorganická hypersomnie</a:t>
            </a:r>
          </a:p>
          <a:p>
            <a:pPr eaLnBrk="1" hangingPunct="1"/>
            <a:r>
              <a:rPr lang="cs-CZ" smtClean="0"/>
              <a:t>Somnambulismus</a:t>
            </a:r>
          </a:p>
          <a:p>
            <a:pPr eaLnBrk="1" hangingPunct="1"/>
            <a:r>
              <a:rPr lang="cs-CZ" smtClean="0"/>
              <a:t>Noční děsy</a:t>
            </a:r>
          </a:p>
          <a:p>
            <a:pPr eaLnBrk="1" hangingPunct="1"/>
            <a:r>
              <a:rPr lang="cs-CZ" smtClean="0"/>
              <a:t>Noční můry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Neorganická nespavost.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Pacient si stěžuje na obtížné usínání,  časté probouzení nebo špatnou kvalitu spánku.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Porucha se vyskytuje nejméně 3x týdně po dobu aspoň 1 měsíce.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Pacient se příliš tímto probléme zabývá v noci i ve dne.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Potíže doprovází značná tíseň nebo narušuje normální fungování jak sociálně, tak i profesně.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Porucha spánku je součástí řady nemocí i psychických poruch.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pPr eaLnBrk="1" hangingPunct="1"/>
            <a:r>
              <a:rPr lang="cs-CZ" smtClean="0"/>
              <a:t>Neorganická hypersomnie.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Stav nadměrné denní ospalosti a záchvatů spánku, které nelze vysvětlit nedostatkem spánku.</a:t>
            </a:r>
          </a:p>
          <a:p>
            <a:pPr eaLnBrk="1" hangingPunct="1"/>
            <a:r>
              <a:rPr lang="cs-CZ" sz="2800" smtClean="0"/>
              <a:t>Nebo jako prodloužený přechod do bdělosti.</a:t>
            </a:r>
          </a:p>
          <a:p>
            <a:pPr eaLnBrk="1" hangingPunct="1"/>
            <a:r>
              <a:rPr lang="cs-CZ" sz="2800" smtClean="0"/>
              <a:t>Nelze nalézt organickou příčinu stavu.</a:t>
            </a:r>
          </a:p>
          <a:p>
            <a:pPr eaLnBrk="1" hangingPunct="1"/>
            <a:r>
              <a:rPr lang="cs-CZ" sz="2800" smtClean="0"/>
              <a:t>Časté u bipolární poruchy, depresí.</a:t>
            </a:r>
          </a:p>
          <a:p>
            <a:pPr eaLnBrk="1" hangingPunct="1"/>
            <a:r>
              <a:rPr lang="cs-CZ" sz="2800" smtClean="0"/>
              <a:t>Nutné odlišit od narkolepsie (spánkové apnoe, obrny) a neurologicky podmíněnou poruchou. 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Somnambulismus.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Stav porušeného vědomí v němž jsou kombinovány jevy spánku a bdělosti.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Během epizody jedinec vstane z postele během 1/3 spánku a prochází se. Při tom projevuje nízkou úroveň vědomí, motoriky a reaktivity.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Postižený může vyjít i z domu  a je tak ohrožen úrazem.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Obvykle se klidně vrátí do postele.</a:t>
            </a:r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Na nic se nepamatuje.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Noční děsy.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smtClean="0"/>
              <a:t>Jsou společného původu jako somnambulismus.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Epizody extrémního děsu spojené s intenzívním křikem, neklidem a vegetativními příznaky.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Postižený se posadí nebo vstane s panickým křikem.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Dosti často i běží ke dveřím jakoby se snažil uniknout.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Pokusy ho uklidnit se míjejí účinkem, mohou jedince desorientovat a zhoršit stav.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smtClean="0"/>
              <a:t>Je úplná amnézie na zážitek.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Noční můry.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Jde o úzkostný a děsivý sen, který je doprovázen živou vzpomínkou na jeho obsah.</a:t>
            </a:r>
          </a:p>
          <a:p>
            <a:pPr eaLnBrk="1" hangingPunct="1"/>
            <a:r>
              <a:rPr lang="cs-CZ" sz="2800" smtClean="0"/>
              <a:t>Podobná nebo stejná témata se mohou vracet. Typické jsou školní sny (zkoušení), tušení nebezpečí a neschopnost utéct (těžké nohy, zužující se cesta).</a:t>
            </a:r>
          </a:p>
          <a:p>
            <a:pPr eaLnBrk="1" hangingPunct="1"/>
            <a:r>
              <a:rPr lang="cs-CZ" sz="2800" smtClean="0"/>
              <a:t>V dětství se objevují nejčastěji v předškolním věku jako odraz živé fantazie.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Sexuální dysfunkce nevyvolané organickou poruchou nebo nemocí.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nebo ztráta sexuální touhy.</a:t>
            </a:r>
          </a:p>
          <a:p>
            <a:r>
              <a:rPr lang="cs-CZ" dirty="0" smtClean="0"/>
              <a:t>Selhání genitální odpovědi.</a:t>
            </a:r>
          </a:p>
          <a:p>
            <a:r>
              <a:rPr lang="cs-CZ" dirty="0" smtClean="0"/>
              <a:t>Dysfunkční orgasmus</a:t>
            </a:r>
          </a:p>
          <a:p>
            <a:r>
              <a:rPr lang="cs-CZ" dirty="0" smtClean="0"/>
              <a:t>Předčasná ejakulace</a:t>
            </a:r>
          </a:p>
          <a:p>
            <a:r>
              <a:rPr lang="cs-CZ" dirty="0" smtClean="0"/>
              <a:t>Neorganický vaginismus</a:t>
            </a:r>
          </a:p>
          <a:p>
            <a:r>
              <a:rPr lang="cs-CZ" dirty="0" err="1" smtClean="0"/>
              <a:t>Hypesexualita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poruch.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Zahrnují různé stavy, které brání jedinci podílet se na sexuálním životě ve shodě se svým přáním.</a:t>
            </a:r>
          </a:p>
          <a:p>
            <a:r>
              <a:rPr lang="cs-CZ" dirty="0" smtClean="0"/>
              <a:t>Může postrádat zájem, uspokojení, fyziologické reakce potřebné pro účinný sex(porucha erekce) nebo neprožívá orgasmus.</a:t>
            </a:r>
          </a:p>
          <a:p>
            <a:r>
              <a:rPr lang="cs-CZ" dirty="0" smtClean="0"/>
              <a:t>Na poruchách se podílí jak psychické, tak i somatické příčiny. Prokázat jedno nebo druhou etiologii je někdy snadné, jindy velmi komplikované.</a:t>
            </a:r>
          </a:p>
          <a:p>
            <a:r>
              <a:rPr lang="cs-CZ" dirty="0" smtClean="0"/>
              <a:t>Některé dysfunkce nejsou vázány na pohlaví jako nedostatek sexuální touhy, poruchy orgasmu.</a:t>
            </a:r>
          </a:p>
          <a:p>
            <a:r>
              <a:rPr lang="cs-CZ" dirty="0" smtClean="0"/>
              <a:t>Ženy si často stěžují na kvalitu sexuálního prožívání více než na neschopnost specifického chování. Nedostatek v prožívání jedné fáze ovlivňuje celkový prožitek.</a:t>
            </a:r>
          </a:p>
          <a:p>
            <a:r>
              <a:rPr lang="cs-CZ" dirty="0" smtClean="0"/>
              <a:t>Muži si nejčastěji stěžují na neschopnost specifické odezvy (erekce, ejakulace), referují o zachovalé sexuální  </a:t>
            </a:r>
            <a:r>
              <a:rPr lang="cs-CZ" dirty="0" err="1" smtClean="0"/>
              <a:t>apetenci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Duševní poruchy a poruchy chování spojené se šestinedělím.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poruchy, které vznikly do 6 týdnů po narození dítěte a </a:t>
            </a:r>
            <a:r>
              <a:rPr lang="cs-CZ" dirty="0" err="1" smtClean="0"/>
              <a:t>neplňují</a:t>
            </a:r>
            <a:r>
              <a:rPr lang="cs-CZ" dirty="0" smtClean="0"/>
              <a:t> kritéria poruch popsaných výše.</a:t>
            </a:r>
          </a:p>
          <a:p>
            <a:r>
              <a:rPr lang="cs-CZ" dirty="0" smtClean="0"/>
              <a:t>Jedná se zpravidla o poruchy nálady, často spíše depresívní, tzv. poporodní deprese.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Diagnostická kritéria.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Zhoršení paměti a myšlení je takového stupně, že narušuje každodenní život, a to v oblasti mytí, oblékání, jídle, osobní hygieně, vyměšování.</a:t>
            </a:r>
          </a:p>
          <a:p>
            <a:r>
              <a:rPr lang="cs-CZ" dirty="0" smtClean="0"/>
              <a:t>Zhoršení paměti se týká zejména </a:t>
            </a:r>
            <a:r>
              <a:rPr lang="cs-CZ" dirty="0" err="1" smtClean="0"/>
              <a:t>novopaměti</a:t>
            </a:r>
            <a:r>
              <a:rPr lang="cs-CZ" dirty="0" smtClean="0"/>
              <a:t> – přijímání a uchování nových informací.</a:t>
            </a:r>
          </a:p>
          <a:p>
            <a:r>
              <a:rPr lang="cs-CZ" dirty="0" smtClean="0"/>
              <a:t>Zhoršení myšlení, usuzování , zpomalený tok myšlení.</a:t>
            </a:r>
          </a:p>
          <a:p>
            <a:r>
              <a:rPr lang="cs-CZ" dirty="0" smtClean="0"/>
              <a:t>Problém je přijmout několik stimulů současně.</a:t>
            </a:r>
          </a:p>
          <a:p>
            <a:r>
              <a:rPr lang="cs-CZ" dirty="0" smtClean="0"/>
              <a:t>Problém přesouvat pozornost z předmětu na předmět – omezení společenských kontaktů.</a:t>
            </a:r>
          </a:p>
          <a:p>
            <a:r>
              <a:rPr lang="cs-CZ" dirty="0" smtClean="0"/>
              <a:t>Musí být při </a:t>
            </a:r>
            <a:r>
              <a:rPr lang="cs-CZ" b="1" dirty="0" smtClean="0"/>
              <a:t>jasném vědomí.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Abusus látek nevyvolávajících závislost.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dlouhodobé užívání určitých běžných látek a přírodních přípravků, které sebou nese i značné finanční výdaje.</a:t>
            </a:r>
          </a:p>
          <a:p>
            <a:r>
              <a:rPr lang="cs-CZ" dirty="0" smtClean="0"/>
              <a:t>Může vést i ke škodlivým projevům a častým kontaktům se zdravotníky.</a:t>
            </a:r>
          </a:p>
          <a:p>
            <a:r>
              <a:rPr lang="cs-CZ" dirty="0" smtClean="0"/>
              <a:t>Jsou to: antidepresiva, laxativa, analgetika (aspirin), vitamíny, steroidy nebo hormony, přírodní nebo lidové preparáty, diuretika a jiné.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Poruchy osobnosti a chování u dospělých.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Specifické poruchy osobnosti (dříve psychopatie).</a:t>
            </a:r>
          </a:p>
          <a:p>
            <a:r>
              <a:rPr lang="cs-CZ" dirty="0" smtClean="0"/>
              <a:t>Přetrvávající změny osobnosti, které nelze přičíst hrubému poškození nebo nemoci.</a:t>
            </a:r>
          </a:p>
          <a:p>
            <a:r>
              <a:rPr lang="cs-CZ" dirty="0" smtClean="0"/>
              <a:t>Návykové a impulzívní poruchy.</a:t>
            </a:r>
          </a:p>
          <a:p>
            <a:r>
              <a:rPr lang="cs-CZ" dirty="0" smtClean="0"/>
              <a:t>Porucha pohlavní identity.</a:t>
            </a:r>
          </a:p>
          <a:p>
            <a:r>
              <a:rPr lang="cs-CZ" dirty="0" smtClean="0"/>
              <a:t>Poruchy sexuální preference. Psychické a behaviorální poruchy spojené se </a:t>
            </a:r>
            <a:r>
              <a:rPr lang="cs-CZ" dirty="0" err="1" smtClean="0"/>
              <a:t>sxuálním</a:t>
            </a:r>
            <a:r>
              <a:rPr lang="cs-CZ" dirty="0" smtClean="0"/>
              <a:t> vývojem a orientací.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vývojové stavy, které se objevují v dětství nebo dospívání a pokračují do dospělosti.</a:t>
            </a:r>
          </a:p>
          <a:p>
            <a:r>
              <a:rPr lang="cs-CZ" dirty="0" smtClean="0"/>
              <a:t>Nevyskytují se sekundárně u onemocněné CNS nebo úrazu mozku.</a:t>
            </a:r>
          </a:p>
          <a:p>
            <a:r>
              <a:rPr lang="cs-CZ" dirty="0" smtClean="0"/>
              <a:t>Změna osobnosti však může vzniknout jako důsledek dlouhodobých stresů, extrémního prostředí deprivace, vážných psychiatrických onemocnění a poruch nebo poškozením mozku.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Specifické poruchy osobnosti.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Paranoidní porucha osobnosti</a:t>
            </a:r>
          </a:p>
          <a:p>
            <a:r>
              <a:rPr lang="cs-CZ" dirty="0" smtClean="0"/>
              <a:t>Schizoidní</a:t>
            </a:r>
          </a:p>
          <a:p>
            <a:r>
              <a:rPr lang="cs-CZ" dirty="0" err="1" smtClean="0"/>
              <a:t>Dissociální</a:t>
            </a:r>
            <a:endParaRPr lang="cs-CZ" dirty="0" smtClean="0"/>
          </a:p>
          <a:p>
            <a:r>
              <a:rPr lang="cs-CZ" dirty="0" smtClean="0"/>
              <a:t>Emočně nestabilní</a:t>
            </a:r>
          </a:p>
          <a:p>
            <a:r>
              <a:rPr lang="cs-CZ" dirty="0" err="1" smtClean="0"/>
              <a:t>Histriónská</a:t>
            </a:r>
            <a:endParaRPr lang="cs-CZ" dirty="0" smtClean="0"/>
          </a:p>
          <a:p>
            <a:r>
              <a:rPr lang="cs-CZ" dirty="0" err="1" smtClean="0"/>
              <a:t>Annkastická</a:t>
            </a:r>
            <a:endParaRPr lang="cs-CZ" dirty="0" smtClean="0"/>
          </a:p>
          <a:p>
            <a:r>
              <a:rPr lang="cs-CZ" dirty="0" smtClean="0"/>
              <a:t>Anxiózní</a:t>
            </a:r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Paranoidní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Nadměrná citlivost k odmítnutí nebo odbytí.</a:t>
            </a:r>
          </a:p>
          <a:p>
            <a:r>
              <a:rPr lang="cs-CZ" dirty="0" smtClean="0"/>
              <a:t>Tendence k trvalé zášti, odmítání odpuštění.</a:t>
            </a:r>
          </a:p>
          <a:p>
            <a:r>
              <a:rPr lang="cs-CZ" dirty="0" smtClean="0"/>
              <a:t>Podezřívavost a sklon k překrucování a chybné interpretaci neutrální nebo přátelské akce druhých jako nepřátelské nebo pohrdavé.</a:t>
            </a:r>
          </a:p>
          <a:p>
            <a:r>
              <a:rPr lang="cs-CZ" dirty="0" smtClean="0"/>
              <a:t>Bojovným a úporným smyslem pro osobní práva bez ohledu na bezprostřední situaci.</a:t>
            </a:r>
          </a:p>
          <a:p>
            <a:r>
              <a:rPr lang="cs-CZ" dirty="0" smtClean="0"/>
              <a:t>Opakováním neoprávněných podezření v manželském nebo partnerském svazku.</a:t>
            </a:r>
          </a:p>
          <a:p>
            <a:r>
              <a:rPr lang="cs-CZ" dirty="0" smtClean="0"/>
              <a:t>Sklonem ke zdůrazňování důležitosti vlastní osoby.</a:t>
            </a:r>
          </a:p>
          <a:p>
            <a:r>
              <a:rPr lang="cs-CZ" dirty="0" smtClean="0"/>
              <a:t>Nepodloženým a „konspirativním“ vysvětlováním běžných událostí.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Schizoidní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Málo činnosti, pokud nějaká neskýtá pak potěšení.</a:t>
            </a:r>
          </a:p>
          <a:p>
            <a:r>
              <a:rPr lang="cs-CZ" dirty="0" smtClean="0"/>
              <a:t>Emoční chlad, odstup nebo </a:t>
            </a:r>
            <a:r>
              <a:rPr lang="cs-CZ" dirty="0" err="1" smtClean="0"/>
              <a:t>oploštělá</a:t>
            </a:r>
            <a:r>
              <a:rPr lang="cs-CZ" dirty="0" smtClean="0"/>
              <a:t> </a:t>
            </a:r>
            <a:r>
              <a:rPr lang="cs-CZ" dirty="0" err="1" smtClean="0"/>
              <a:t>afektivita</a:t>
            </a:r>
            <a:endParaRPr lang="cs-CZ" dirty="0" smtClean="0"/>
          </a:p>
          <a:p>
            <a:r>
              <a:rPr lang="cs-CZ" dirty="0" smtClean="0"/>
              <a:t>Omezená schopnost vyjadřovat vřelé a </a:t>
            </a:r>
            <a:r>
              <a:rPr lang="cs-CZ" dirty="0" err="1" smtClean="0"/>
              <a:t>něžnécity</a:t>
            </a:r>
            <a:r>
              <a:rPr lang="cs-CZ" dirty="0" smtClean="0"/>
              <a:t> nebo zlobu</a:t>
            </a:r>
          </a:p>
          <a:p>
            <a:r>
              <a:rPr lang="cs-CZ" dirty="0" smtClean="0"/>
              <a:t>Zjevná lhostejnost ke chvále i kritice</a:t>
            </a:r>
          </a:p>
          <a:p>
            <a:r>
              <a:rPr lang="cs-CZ" dirty="0" smtClean="0"/>
              <a:t>Malý zájem o sexuální zážitky</a:t>
            </a:r>
          </a:p>
          <a:p>
            <a:r>
              <a:rPr lang="cs-CZ" dirty="0" smtClean="0"/>
              <a:t>Přednost </a:t>
            </a:r>
            <a:r>
              <a:rPr lang="cs-CZ" dirty="0" err="1" smtClean="0"/>
              <a:t>samostářství</a:t>
            </a:r>
            <a:endParaRPr lang="cs-CZ" dirty="0" smtClean="0"/>
          </a:p>
          <a:p>
            <a:r>
              <a:rPr lang="cs-CZ" dirty="0" smtClean="0"/>
              <a:t>Nadměrné zaměstnávání fantazií a introspekcí. </a:t>
            </a:r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Dissociální</a:t>
            </a:r>
            <a:r>
              <a:rPr lang="cs-CZ" dirty="0" smtClean="0"/>
              <a:t>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Nelítostný nezájem o city druhých</a:t>
            </a:r>
          </a:p>
          <a:p>
            <a:r>
              <a:rPr lang="cs-CZ" dirty="0" smtClean="0"/>
              <a:t>Neotřesitelný s trvalý postoj nezodpovědnosti a bezohlednosti  vůči společenským normám, pravidlům a závazkům</a:t>
            </a:r>
          </a:p>
          <a:p>
            <a:r>
              <a:rPr lang="cs-CZ" dirty="0" smtClean="0"/>
              <a:t>Neschopnost udržet trvalé vztahy při schopnosti vztahy vytvářet.</a:t>
            </a:r>
          </a:p>
          <a:p>
            <a:r>
              <a:rPr lang="cs-CZ" dirty="0" smtClean="0"/>
              <a:t>Velmi nízká tolerance k frustraci a nízký práh k uvolnění agrese vč. násilí.</a:t>
            </a:r>
          </a:p>
          <a:p>
            <a:r>
              <a:rPr lang="cs-CZ" dirty="0" smtClean="0"/>
              <a:t>Výrazná tendence ke svádění viny na druhé nebo poskytování různým vysvětlení </a:t>
            </a:r>
            <a:r>
              <a:rPr lang="cs-CZ" dirty="0" err="1" smtClean="0"/>
              <a:t>svvého</a:t>
            </a:r>
            <a:r>
              <a:rPr lang="cs-CZ" dirty="0" smtClean="0"/>
              <a:t> problémového chování.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Emočně nestabilní porucha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Impulzivní typ: emoční nestálost a nedostatečná kontrola  impulzivity. Běžné jsou výbuchy násilí, hrozivé chování, zvláště je-li jedinec kritizován.</a:t>
            </a:r>
          </a:p>
          <a:p>
            <a:r>
              <a:rPr lang="cs-CZ" dirty="0" smtClean="0"/>
              <a:t>Hraniční typ: Několik charakteristik emoční nestálosti. Pacient má často nejasné nebo narušené představy o sobě, cílech a vnitřních preferencích. Mají chronický pocit prázdnoty, proto sklon angažovat se v nestálých interpersonálních vztazích. To může být zdrojem emočních krizí a může být zdrojem vyhnout se opuštěnosti řadou sebevražedných výhružek nebo sebepoškozováním.</a:t>
            </a:r>
            <a:endParaRPr lang="cs-CZ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Histrionská</a:t>
            </a:r>
            <a:r>
              <a:rPr lang="cs-CZ" dirty="0" smtClean="0"/>
              <a:t>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Sebedramatizace</a:t>
            </a:r>
            <a:r>
              <a:rPr lang="cs-CZ" dirty="0" smtClean="0"/>
              <a:t>, teatrálnost a přehnaný projev emocí.</a:t>
            </a:r>
          </a:p>
          <a:p>
            <a:r>
              <a:rPr lang="cs-CZ" dirty="0" smtClean="0"/>
              <a:t>Sugestibilita a snadná ovlivnitelnost jinými lidmi.</a:t>
            </a:r>
          </a:p>
          <a:p>
            <a:r>
              <a:rPr lang="cs-CZ" dirty="0" smtClean="0"/>
              <a:t>Mělká a labilní emotivita </a:t>
            </a:r>
          </a:p>
          <a:p>
            <a:r>
              <a:rPr lang="cs-CZ" dirty="0" smtClean="0"/>
              <a:t>Trvalé vyhledávání vzrušení a ocenění druhými a činností, při kterých je středem pozornosti.</a:t>
            </a:r>
          </a:p>
          <a:p>
            <a:r>
              <a:rPr lang="cs-CZ" dirty="0" smtClean="0"/>
              <a:t>Nepatřičnou svůdností ve vzhledu nebo chování.</a:t>
            </a:r>
          </a:p>
          <a:p>
            <a:r>
              <a:rPr lang="cs-CZ" dirty="0" smtClean="0"/>
              <a:t>Nadměrné soustředění na fyzickou přitažlivost.</a:t>
            </a:r>
            <a:endParaRPr lang="cs-CZ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Anankastická</a:t>
            </a:r>
            <a:r>
              <a:rPr lang="cs-CZ" dirty="0" smtClean="0"/>
              <a:t> (nutkavá)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Pocity nadměrných pochyb a opatrnosti.</a:t>
            </a:r>
          </a:p>
          <a:p>
            <a:r>
              <a:rPr lang="cs-CZ" dirty="0" smtClean="0"/>
              <a:t>Nadměrné zabývání se detaily, pravidly, seznamy, pořádkem, organizací nebo plánem.</a:t>
            </a:r>
          </a:p>
          <a:p>
            <a:r>
              <a:rPr lang="cs-CZ" dirty="0" smtClean="0"/>
              <a:t>Perfekcionismem na úkor řešení problému.</a:t>
            </a:r>
          </a:p>
          <a:p>
            <a:r>
              <a:rPr lang="cs-CZ" dirty="0" smtClean="0"/>
              <a:t>Nadměrnou svědomitostí, </a:t>
            </a:r>
            <a:r>
              <a:rPr lang="cs-CZ" dirty="0" err="1" smtClean="0"/>
              <a:t>skupulózností</a:t>
            </a:r>
            <a:r>
              <a:rPr lang="cs-CZ" dirty="0" smtClean="0"/>
              <a:t>. Puntičkářství a sociální konvenčnost.</a:t>
            </a:r>
          </a:p>
          <a:p>
            <a:r>
              <a:rPr lang="cs-CZ" dirty="0" smtClean="0"/>
              <a:t>Rigidita a paličatost.</a:t>
            </a:r>
          </a:p>
          <a:p>
            <a:r>
              <a:rPr lang="cs-CZ" dirty="0" smtClean="0"/>
              <a:t>Nerozumné vyžadování, aby se ostatní podřizovali pacientovu způsobu práce, života, odpor ke způsobům práce  jiných.</a:t>
            </a:r>
          </a:p>
          <a:p>
            <a:r>
              <a:rPr lang="cs-CZ" dirty="0" err="1" smtClean="0"/>
              <a:t>Vtírvými</a:t>
            </a:r>
            <a:r>
              <a:rPr lang="cs-CZ" dirty="0" smtClean="0"/>
              <a:t> a nevítanými myšlenkami nebo podněty.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demencí.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Demence u Alzheimerovy choroby</a:t>
            </a:r>
          </a:p>
          <a:p>
            <a:r>
              <a:rPr lang="cs-CZ" dirty="0" smtClean="0"/>
              <a:t>Vaskulární demence</a:t>
            </a:r>
          </a:p>
          <a:p>
            <a:r>
              <a:rPr lang="cs-CZ" dirty="0" smtClean="0"/>
              <a:t>Demence u Pickovy choroby</a:t>
            </a:r>
          </a:p>
          <a:p>
            <a:r>
              <a:rPr lang="cs-CZ" dirty="0" smtClean="0"/>
              <a:t>Demence u </a:t>
            </a:r>
            <a:r>
              <a:rPr lang="cs-CZ" dirty="0" err="1" smtClean="0"/>
              <a:t>Creutzfeld</a:t>
            </a:r>
            <a:r>
              <a:rPr lang="cs-CZ" dirty="0" smtClean="0"/>
              <a:t>-Jakobovy choroby</a:t>
            </a:r>
          </a:p>
          <a:p>
            <a:r>
              <a:rPr lang="cs-CZ" dirty="0" smtClean="0"/>
              <a:t>Demence u </a:t>
            </a:r>
            <a:r>
              <a:rPr lang="cs-CZ" dirty="0" err="1" smtClean="0"/>
              <a:t>Huntingtonovy</a:t>
            </a:r>
            <a:r>
              <a:rPr lang="cs-CZ" dirty="0" smtClean="0"/>
              <a:t> choroby</a:t>
            </a:r>
          </a:p>
          <a:p>
            <a:r>
              <a:rPr lang="cs-CZ" dirty="0" smtClean="0"/>
              <a:t>Demence u Parkinsonovy choroby</a:t>
            </a:r>
          </a:p>
          <a:p>
            <a:r>
              <a:rPr lang="cs-CZ" dirty="0" smtClean="0"/>
              <a:t>Demence u infekce HIV</a:t>
            </a:r>
          </a:p>
          <a:p>
            <a:r>
              <a:rPr lang="cs-CZ" dirty="0" smtClean="0"/>
              <a:t>Ostatní demence- např. následky otravy CO,  poruch funkce žláz s vnitřní sekrecí, vrozené syndromy apod.</a:t>
            </a:r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Anxiózní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Trvalými a pronikavými pocity napětí a obav.</a:t>
            </a:r>
          </a:p>
          <a:p>
            <a:r>
              <a:rPr lang="cs-CZ" dirty="0" smtClean="0"/>
              <a:t>Přesvědčením o vlastní sociální nešikovnosti, nedostatku osobní přitažlivosti nebo inferioritě vzhledem k druhým.</a:t>
            </a:r>
          </a:p>
          <a:p>
            <a:r>
              <a:rPr lang="cs-CZ" dirty="0" smtClean="0"/>
              <a:t>Nadměrné zabývání se tím, že bude kritizován nebo odmítnou v sociálních situacích.</a:t>
            </a:r>
          </a:p>
          <a:p>
            <a:r>
              <a:rPr lang="cs-CZ" dirty="0" smtClean="0"/>
              <a:t>Nechutí stýkat se s lidmi, pokud nebude oblíben.</a:t>
            </a:r>
          </a:p>
          <a:p>
            <a:r>
              <a:rPr lang="cs-CZ" dirty="0" smtClean="0"/>
              <a:t>Omezením životního stylu pro potřebu fyzické jistoty.</a:t>
            </a:r>
          </a:p>
          <a:p>
            <a:r>
              <a:rPr lang="cs-CZ" dirty="0" err="1" smtClean="0"/>
              <a:t>Vyhýbýní</a:t>
            </a:r>
            <a:r>
              <a:rPr lang="cs-CZ" dirty="0" smtClean="0"/>
              <a:t> se významnému mezilidskému styku ze strachu před kritikou, nesouhlase, nebo odmítnutím.</a:t>
            </a:r>
            <a:endParaRPr lang="cs-CZ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Závislá porucha osobnosti.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Povzbuzování nebo povolování druhých, aby přebírali za pacienta odpovědnost v důležitých životních rozhodnutích.</a:t>
            </a:r>
          </a:p>
          <a:p>
            <a:r>
              <a:rPr lang="cs-CZ" dirty="0" smtClean="0"/>
              <a:t>Podřizování vlastních potřeb  jiným osobám,  na nichž je závislý.</a:t>
            </a:r>
          </a:p>
          <a:p>
            <a:r>
              <a:rPr lang="cs-CZ" dirty="0" smtClean="0"/>
              <a:t>Pocity, že není ve své kůži, když je sám a následkem přehnaných obav, že není schopen se o sebe postarat.</a:t>
            </a:r>
          </a:p>
          <a:p>
            <a:r>
              <a:rPr lang="cs-CZ" dirty="0" smtClean="0"/>
              <a:t>Stálými obavami, že bude opuštěn osobou, ke které má těsný vztah a že se bude muset starat sám o sebe.</a:t>
            </a:r>
          </a:p>
          <a:p>
            <a:r>
              <a:rPr lang="cs-CZ" dirty="0" smtClean="0"/>
              <a:t>Omezená schopnost dělat všední rozhodnutí bez nadměrného ujišťování a povzbuzování druhými lidmi.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pohlavní identity.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Transexualismus</a:t>
            </a:r>
            <a:r>
              <a:rPr lang="cs-CZ" dirty="0" smtClean="0"/>
              <a:t> – chce žít a být akceptován jako osoba opačného pohlaví.</a:t>
            </a:r>
          </a:p>
          <a:p>
            <a:r>
              <a:rPr lang="cs-CZ" dirty="0" smtClean="0"/>
              <a:t>T </a:t>
            </a:r>
            <a:r>
              <a:rPr lang="cs-CZ" dirty="0" err="1" smtClean="0"/>
              <a:t>chováníransvesticismus</a:t>
            </a:r>
            <a:endParaRPr lang="cs-CZ" dirty="0" smtClean="0"/>
          </a:p>
          <a:p>
            <a:r>
              <a:rPr lang="cs-CZ" dirty="0" smtClean="0"/>
              <a:t>Pohlavní porucha v dětství: přesvědčení o příslušnosti k opačnému pohlaví v období před pubertou </a:t>
            </a:r>
            <a:r>
              <a:rPr lang="cs-CZ" dirty="0" err="1" smtClean="0"/>
              <a:t>včetněš</a:t>
            </a:r>
            <a:r>
              <a:rPr lang="cs-CZ" dirty="0" smtClean="0"/>
              <a:t> odívání činností a způsobů</a:t>
            </a:r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Poruchy sexuální preference.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Fetišismus – vázanost na část těla nebo součásti oblečení.</a:t>
            </a:r>
          </a:p>
          <a:p>
            <a:r>
              <a:rPr lang="cs-CZ" dirty="0" smtClean="0"/>
              <a:t>Fetišistický </a:t>
            </a:r>
            <a:r>
              <a:rPr lang="cs-CZ" dirty="0" err="1" smtClean="0"/>
              <a:t>transvesticismus</a:t>
            </a:r>
            <a:r>
              <a:rPr lang="cs-CZ" dirty="0" smtClean="0"/>
              <a:t> – nošení šatů opačného pohlaví, aby se dosáhlo sexuálního vzrušení.</a:t>
            </a:r>
          </a:p>
          <a:p>
            <a:r>
              <a:rPr lang="cs-CZ" dirty="0" smtClean="0"/>
              <a:t>Exhibicionismus</a:t>
            </a:r>
          </a:p>
          <a:p>
            <a:r>
              <a:rPr lang="cs-CZ" dirty="0" err="1" smtClean="0"/>
              <a:t>Voyerství</a:t>
            </a:r>
            <a:endParaRPr lang="cs-CZ" dirty="0" smtClean="0"/>
          </a:p>
          <a:p>
            <a:r>
              <a:rPr lang="cs-CZ" dirty="0" smtClean="0"/>
              <a:t>Pedofilie</a:t>
            </a:r>
          </a:p>
          <a:p>
            <a:r>
              <a:rPr lang="cs-CZ" dirty="0" smtClean="0"/>
              <a:t>Sadomasochismus</a:t>
            </a:r>
          </a:p>
          <a:p>
            <a:r>
              <a:rPr lang="cs-CZ" dirty="0" smtClean="0"/>
              <a:t>Jiné: </a:t>
            </a:r>
            <a:r>
              <a:rPr lang="cs-CZ" dirty="0" err="1" smtClean="0"/>
              <a:t>frotérství</a:t>
            </a:r>
            <a:r>
              <a:rPr lang="cs-CZ" dirty="0" smtClean="0"/>
              <a:t>, nekrofilie, zoofilie</a:t>
            </a:r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Mentální retardace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F 70 Lehká mentální retardace - IQ 50-69</a:t>
            </a:r>
          </a:p>
          <a:p>
            <a:pPr eaLnBrk="1" hangingPunct="1"/>
            <a:r>
              <a:rPr lang="cs-CZ" sz="2400" smtClean="0"/>
              <a:t>F 71 Středně těžká mentální retardace IQ 35-49</a:t>
            </a:r>
          </a:p>
          <a:p>
            <a:pPr eaLnBrk="1" hangingPunct="1"/>
            <a:r>
              <a:rPr lang="cs-CZ" sz="2400" smtClean="0"/>
              <a:t>F 72 Těžká mentální retardace  IQ 20-34</a:t>
            </a:r>
          </a:p>
          <a:p>
            <a:pPr eaLnBrk="1" hangingPunct="1"/>
            <a:r>
              <a:rPr lang="cs-CZ" sz="2400" smtClean="0"/>
              <a:t>F 73 Hluboká mentální retardace  IQ pod 20</a:t>
            </a: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Inteligence.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 smtClean="0"/>
              <a:t>Lze ji chápat jako souhrnnou, globální schopnost jedince účelně jednat, rozumně myslet a aktivně se přizpůsobovat prostředí.</a:t>
            </a:r>
          </a:p>
          <a:p>
            <a:pPr eaLnBrk="1" hangingPunct="1"/>
            <a:r>
              <a:rPr lang="cs-CZ" sz="2800" smtClean="0"/>
              <a:t>Lze ji chápat jakou výslednici interakce vrozených vloh a vlivu prostředí a výchovy, které umožnily rozvoj zvláštních schopností u jedinečné osobnosti.</a:t>
            </a:r>
          </a:p>
          <a:p>
            <a:pPr eaLnBrk="1" hangingPunct="1"/>
            <a:r>
              <a:rPr lang="cs-CZ" sz="2800" smtClean="0"/>
              <a:t>Patří k nejsložitějším formám chování člověka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Stupně inteligence.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Jde o mezinárodní konvenci na základě statistiky.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0  - 24 hluboká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25 – 39 těžká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40 – 54 středně těžká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55 – 69 lehká mentální retardace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70 -  85 podprůměrná inteligence,      slaboduchost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90/85 – 114 průměrná inteligence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115 – 130 nadprůměrná inteligence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smtClean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Lehká mentální retardace.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IQ 70-55.</a:t>
            </a:r>
          </a:p>
          <a:p>
            <a:pPr>
              <a:lnSpc>
                <a:spcPct val="80000"/>
              </a:lnSpc>
            </a:pPr>
            <a:r>
              <a:rPr lang="cs-CZ" sz="2000"/>
              <a:t>Myšlení je nepružné, stereotypní. Vyžaduje názorné pomůcky a pomalejší postup při výkladu učební látky.</a:t>
            </a:r>
          </a:p>
          <a:p>
            <a:pPr>
              <a:lnSpc>
                <a:spcPct val="80000"/>
              </a:lnSpc>
            </a:pPr>
            <a:r>
              <a:rPr lang="cs-CZ" sz="2000"/>
              <a:t>Mohou mít jednostranně rozvinutou mechanickou paměť nebo talenty.</a:t>
            </a:r>
          </a:p>
          <a:p>
            <a:pPr>
              <a:lnSpc>
                <a:spcPct val="80000"/>
              </a:lnSpc>
            </a:pPr>
            <a:r>
              <a:rPr lang="cs-CZ" sz="2000"/>
              <a:t>Jsou důvěřiví, nedokážou odhadnout důsledky svých činů.</a:t>
            </a:r>
          </a:p>
          <a:p>
            <a:pPr>
              <a:lnSpc>
                <a:spcPct val="80000"/>
              </a:lnSpc>
            </a:pPr>
            <a:r>
              <a:rPr lang="cs-CZ" sz="2000"/>
              <a:t>Mohou být zneužíváni, šikanováni, týráni od vrstevníků. </a:t>
            </a:r>
          </a:p>
          <a:p>
            <a:pPr>
              <a:lnSpc>
                <a:spcPct val="80000"/>
              </a:lnSpc>
            </a:pPr>
            <a:r>
              <a:rPr lang="cs-CZ" sz="2000"/>
              <a:t>Jsou přítulní, rádi se mazlí a rádi jí (obezita).</a:t>
            </a:r>
          </a:p>
          <a:p>
            <a:pPr>
              <a:lnSpc>
                <a:spcPct val="80000"/>
              </a:lnSpc>
            </a:pPr>
            <a:r>
              <a:rPr lang="cs-CZ" sz="2000"/>
              <a:t>Jsou schopno absolvovat ZŠ v režimu ISP a asistenta nebo Praktickou školu.</a:t>
            </a:r>
          </a:p>
          <a:p>
            <a:pPr>
              <a:lnSpc>
                <a:spcPct val="80000"/>
              </a:lnSpc>
            </a:pPr>
            <a:r>
              <a:rPr lang="cs-CZ" sz="2000"/>
              <a:t>Profesně volí snadnější učební obory bez maturity.</a:t>
            </a:r>
          </a:p>
          <a:p>
            <a:pPr>
              <a:lnSpc>
                <a:spcPct val="80000"/>
              </a:lnSpc>
            </a:pPr>
            <a:r>
              <a:rPr lang="cs-CZ" sz="2000"/>
              <a:t>Mají problémy v kontaktu s úřady a s využíváním některých služeb.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Středně těžká mentální retardace.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IQ 25-39</a:t>
            </a:r>
          </a:p>
          <a:p>
            <a:pPr>
              <a:lnSpc>
                <a:spcPct val="80000"/>
              </a:lnSpc>
            </a:pPr>
            <a:r>
              <a:rPr lang="cs-CZ" sz="2000"/>
              <a:t>Opožďování PSM nápadné již od narození. Nejnápadněji se opožďuje řeč a sebeobsluha.</a:t>
            </a:r>
          </a:p>
          <a:p>
            <a:pPr>
              <a:lnSpc>
                <a:spcPct val="80000"/>
              </a:lnSpc>
            </a:pPr>
            <a:r>
              <a:rPr lang="cs-CZ" sz="2000"/>
              <a:t>Řeč se rozvine na úroveň základní komunikace o potřebách a problémech. U některých se nemusí vůbec rozvinout. </a:t>
            </a:r>
          </a:p>
          <a:p>
            <a:pPr>
              <a:lnSpc>
                <a:spcPct val="80000"/>
              </a:lnSpc>
            </a:pPr>
            <a:r>
              <a:rPr lang="cs-CZ" sz="2000"/>
              <a:t>Myšlení setrvává na úrovní batolete.</a:t>
            </a:r>
          </a:p>
          <a:p>
            <a:pPr>
              <a:lnSpc>
                <a:spcPct val="80000"/>
              </a:lnSpc>
            </a:pPr>
            <a:r>
              <a:rPr lang="cs-CZ" sz="2000"/>
              <a:t>Zvládne základní trivium - čtení, psaní a počítání , ale je nutné tyto dovednosti stále procvičovat, protože mají velmi špatnou paměť.</a:t>
            </a:r>
          </a:p>
          <a:p>
            <a:pPr>
              <a:lnSpc>
                <a:spcPct val="80000"/>
              </a:lnSpc>
            </a:pPr>
            <a:r>
              <a:rPr lang="cs-CZ" sz="2000"/>
              <a:t>Při dobrém vedení jsou částečně samostatní.</a:t>
            </a:r>
          </a:p>
          <a:p>
            <a:pPr>
              <a:lnSpc>
                <a:spcPct val="80000"/>
              </a:lnSpc>
            </a:pPr>
            <a:r>
              <a:rPr lang="cs-CZ" sz="2000"/>
              <a:t>Mohou být tvrdohlaví, podráždění a agresívní nebo naopak poddajní a pasívní.</a:t>
            </a:r>
          </a:p>
          <a:p>
            <a:pPr>
              <a:lnSpc>
                <a:spcPct val="80000"/>
              </a:lnSpc>
            </a:pPr>
            <a:r>
              <a:rPr lang="cs-CZ" sz="2000"/>
              <a:t>Mohou vykonávat jednoduché pracovní činnosti pod dohledem.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Těžká mentální retardace.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IQ 25-39</a:t>
            </a:r>
          </a:p>
          <a:p>
            <a:pPr>
              <a:lnSpc>
                <a:spcPct val="80000"/>
              </a:lnSpc>
            </a:pPr>
            <a:r>
              <a:rPr lang="cs-CZ" sz="2800"/>
              <a:t>Je zřejmá od narození je součástí jiné vrozené poruchy CNS .</a:t>
            </a:r>
          </a:p>
          <a:p>
            <a:pPr>
              <a:lnSpc>
                <a:spcPct val="80000"/>
              </a:lnSpc>
            </a:pPr>
            <a:r>
              <a:rPr lang="cs-CZ" sz="2800"/>
              <a:t>Někteří žvatlají slabiky. Pokud nemluví, podněcuje se komunikace neverbálními prostředky. </a:t>
            </a:r>
          </a:p>
          <a:p>
            <a:pPr>
              <a:lnSpc>
                <a:spcPct val="80000"/>
              </a:lnSpc>
            </a:pPr>
            <a:r>
              <a:rPr lang="cs-CZ" sz="2800"/>
              <a:t>Nejsou schopni plné sebeobsluhy a mají problém s hygienickými návyky.</a:t>
            </a:r>
          </a:p>
          <a:p>
            <a:pPr>
              <a:lnSpc>
                <a:spcPct val="80000"/>
              </a:lnSpc>
            </a:pPr>
            <a:r>
              <a:rPr lang="cs-CZ" sz="2800"/>
              <a:t>Vyžadují adekvátní stimulaci, klid a laskavé zacházení.</a:t>
            </a:r>
          </a:p>
          <a:p>
            <a:pPr>
              <a:lnSpc>
                <a:spcPct val="80000"/>
              </a:lnSpc>
            </a:pPr>
            <a:endParaRPr lang="cs-CZ" sz="2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</TotalTime>
  <Words>8763</Words>
  <Application>Microsoft Office PowerPoint</Application>
  <PresentationFormat>Předvádění na obrazovce (4:3)</PresentationFormat>
  <Paragraphs>894</Paragraphs>
  <Slides>142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142</vt:i4>
      </vt:variant>
    </vt:vector>
  </HeadingPairs>
  <TitlesOfParts>
    <vt:vector size="143" baseType="lpstr">
      <vt:lpstr>Tok</vt:lpstr>
      <vt:lpstr>Základy psychopatologie</vt:lpstr>
      <vt:lpstr>Mechanismus vývoje psychických odchylek.</vt:lpstr>
      <vt:lpstr>Kvantitativní poruchy vývoje.</vt:lpstr>
      <vt:lpstr>Kvalitativní poruchy vývoje.</vt:lpstr>
      <vt:lpstr>Objektivní závažnost poruchového jednání.</vt:lpstr>
      <vt:lpstr>Subjektivní hodnocení poruchového chování.</vt:lpstr>
      <vt:lpstr>Demence.</vt:lpstr>
      <vt:lpstr>Diagnostická kritéria.</vt:lpstr>
      <vt:lpstr>Typy demencí.</vt:lpstr>
      <vt:lpstr>Alzheimerova nemoc</vt:lpstr>
      <vt:lpstr>Vaskulární demence</vt:lpstr>
      <vt:lpstr>Pickova choroba.</vt:lpstr>
      <vt:lpstr>Creutzfeld-Jakobova choroba.</vt:lpstr>
      <vt:lpstr>Parkinsonova choroba a HIV infekce.</vt:lpstr>
      <vt:lpstr>Organicky podmíněné poruchy.</vt:lpstr>
      <vt:lpstr>Organický amnestický syndrom jiný než vyvolaný alkoholem a jinými drogami</vt:lpstr>
      <vt:lpstr>Jiné duševní poruchy vznikající následkem onemocnění, poškození nebo dysfunkce mozku nebo následkem somatického onemocnění.</vt:lpstr>
      <vt:lpstr>Organicky podmíněná porucha osobnosti.</vt:lpstr>
      <vt:lpstr>Postencefalický syndrom.</vt:lpstr>
      <vt:lpstr>Postkontuzní syndrom.</vt:lpstr>
      <vt:lpstr>Jiné organické poruchy.</vt:lpstr>
      <vt:lpstr>Duševní poruchy vyvolané účinky psychoaktivních látek</vt:lpstr>
      <vt:lpstr>Typy závislosti.</vt:lpstr>
      <vt:lpstr>Důsledky alkoholismu.</vt:lpstr>
      <vt:lpstr>Opiáty: morfin, heroin, kodein, braun.</vt:lpstr>
      <vt:lpstr>Kanabinoidy: marihuana, hašiš.</vt:lpstr>
      <vt:lpstr>Sedativa,hypnotika – různé lékové skupiny.</vt:lpstr>
      <vt:lpstr>Stimulancia – kokain, crack, amfetamin, metamfetamin. Pervitin.</vt:lpstr>
      <vt:lpstr>Halucinogeny: LSD, trip, MDSMA, mezkalin, lysohlávky .</vt:lpstr>
      <vt:lpstr>Těkavé látky – ředidla.</vt:lpstr>
      <vt:lpstr>Tabák.</vt:lpstr>
      <vt:lpstr>Psychotická onemocnění.</vt:lpstr>
      <vt:lpstr>Schizofrenie.</vt:lpstr>
      <vt:lpstr>Paranoidní schizofrenie.</vt:lpstr>
      <vt:lpstr>Hebefrenní schizofrenie.</vt:lpstr>
      <vt:lpstr>Katatonní schizofrenie.</vt:lpstr>
      <vt:lpstr>Simplexní schizofrenie.</vt:lpstr>
      <vt:lpstr>Poruchy nálady.</vt:lpstr>
      <vt:lpstr>Manická fáze.</vt:lpstr>
      <vt:lpstr>Bipolární afektivní porucha.</vt:lpstr>
      <vt:lpstr>Depresívní fáze.</vt:lpstr>
      <vt:lpstr>Trvalé poruchy nálady.</vt:lpstr>
      <vt:lpstr>Neurózy.</vt:lpstr>
      <vt:lpstr>Neurózy v dětství.</vt:lpstr>
      <vt:lpstr>Fobické úzkostné poruchy.</vt:lpstr>
      <vt:lpstr>Agorafobie.</vt:lpstr>
      <vt:lpstr>Sociální fobie.</vt:lpstr>
      <vt:lpstr>Specifické, izolované fobie.</vt:lpstr>
      <vt:lpstr>Obsedantně kompulzivní porucha OCD.</vt:lpstr>
      <vt:lpstr>Reakce na závažná stres a poruchy přizpůsobení</vt:lpstr>
      <vt:lpstr>Akutní reakce na stres.</vt:lpstr>
      <vt:lpstr>Posttraumatická stresová porucha.</vt:lpstr>
      <vt:lpstr>Poruchy přizpůsobivosti.</vt:lpstr>
      <vt:lpstr>Poruchy příjmu potravy.</vt:lpstr>
      <vt:lpstr>Záchvatovité přejídání-příznaky</vt:lpstr>
      <vt:lpstr>Záchvatovité přejídání důsledky</vt:lpstr>
      <vt:lpstr>Mentální anorexie - nemoc z hladu</vt:lpstr>
      <vt:lpstr>Specifické typy M.A.</vt:lpstr>
      <vt:lpstr>Mentální anorexie-důsledky</vt:lpstr>
      <vt:lpstr>Mentální bulimie - boj s přejídáním</vt:lpstr>
      <vt:lpstr>Specifické typy mentální bulimie.</vt:lpstr>
      <vt:lpstr>Mentální bulimie - důsledky</vt:lpstr>
      <vt:lpstr>Orthorexie.</vt:lpstr>
      <vt:lpstr>Vývoj poruchy.</vt:lpstr>
      <vt:lpstr>Jak se orthorektik liší od jiných.</vt:lpstr>
      <vt:lpstr>Důsledky orthorexie.</vt:lpstr>
      <vt:lpstr>Bigorexie</vt:lpstr>
      <vt:lpstr>Specifika bigorexie.</vt:lpstr>
      <vt:lpstr>Drunkorexie.</vt:lpstr>
      <vt:lpstr>Rizika drunkorexie.</vt:lpstr>
      <vt:lpstr>Neorganické poruchy spánku.</vt:lpstr>
      <vt:lpstr>Neorganická nespavost.</vt:lpstr>
      <vt:lpstr>Neorganická hypersomnie.</vt:lpstr>
      <vt:lpstr>Somnambulismus.</vt:lpstr>
      <vt:lpstr>Noční děsy.</vt:lpstr>
      <vt:lpstr>Noční můry.</vt:lpstr>
      <vt:lpstr>Sexuální dysfunkce nevyvolané organickou poruchou nebo nemocí.</vt:lpstr>
      <vt:lpstr>Charakteristika poruch.</vt:lpstr>
      <vt:lpstr>Duševní poruchy a poruchy chování spojené se šestinedělím.</vt:lpstr>
      <vt:lpstr>Abusus látek nevyvolávajících závislost.</vt:lpstr>
      <vt:lpstr>Poruchy osobnosti a chování u dospělých.</vt:lpstr>
      <vt:lpstr>Charakteristika.</vt:lpstr>
      <vt:lpstr>  Specifické poruchy osobnosti. </vt:lpstr>
      <vt:lpstr>Paranoidní porucha osobnosti.</vt:lpstr>
      <vt:lpstr>Schizoidní porucha osobnosti.</vt:lpstr>
      <vt:lpstr>Dissociální porucha osobnosti.</vt:lpstr>
      <vt:lpstr>Emočně nestabilní porucha osobnosti</vt:lpstr>
      <vt:lpstr>Histrionská porucha osobnosti.</vt:lpstr>
      <vt:lpstr>Anankastická (nutkavá) porucha osobnosti.</vt:lpstr>
      <vt:lpstr>Anxiózní porucha osobnosti.</vt:lpstr>
      <vt:lpstr>Závislá porucha osobnosti.</vt:lpstr>
      <vt:lpstr>Poruchy pohlavní identity.</vt:lpstr>
      <vt:lpstr>     Poruchy sexuální preference.</vt:lpstr>
      <vt:lpstr>Mentální retardace</vt:lpstr>
      <vt:lpstr>Inteligence.</vt:lpstr>
      <vt:lpstr>Stupně inteligence.</vt:lpstr>
      <vt:lpstr>Lehká mentální retardace.</vt:lpstr>
      <vt:lpstr>Středně těžká mentální retardace.</vt:lpstr>
      <vt:lpstr>Těžká mentální retardace.</vt:lpstr>
      <vt:lpstr>Hluboká mentální retardace</vt:lpstr>
      <vt:lpstr>Poruchy psychického vývoje.</vt:lpstr>
      <vt:lpstr>Specifické porucha řeči a jazyka</vt:lpstr>
      <vt:lpstr>Vývojové poruchy artikulace.</vt:lpstr>
      <vt:lpstr>Vývojové dysfázie.</vt:lpstr>
      <vt:lpstr>Porucha plynulosti řeči.</vt:lpstr>
      <vt:lpstr>Získané specifické poruchy řeči a jazyka.</vt:lpstr>
      <vt:lpstr>Symptomatické poruchy řeči a jazyka.</vt:lpstr>
      <vt:lpstr>Specifické poruchy školních dovedností</vt:lpstr>
      <vt:lpstr>Specifická porucha čtení.</vt:lpstr>
      <vt:lpstr>Specifická porucha psaní.</vt:lpstr>
      <vt:lpstr>Specifická porucha počítání.</vt:lpstr>
      <vt:lpstr>Pervazívní vývojové poruchy</vt:lpstr>
      <vt:lpstr>Dětský autismus (Kannerův).</vt:lpstr>
      <vt:lpstr>Atypický autismus.</vt:lpstr>
      <vt:lpstr>Rettův syndrom.</vt:lpstr>
      <vt:lpstr>Hellerův syndrom</vt:lpstr>
      <vt:lpstr>Aspergerův syndrom.</vt:lpstr>
      <vt:lpstr>Hyperkinetické poruchy</vt:lpstr>
      <vt:lpstr>Porucha aktivity a pozornosti.</vt:lpstr>
      <vt:lpstr>Hyperkinetická porucha chování.</vt:lpstr>
      <vt:lpstr>Hyperaktivní porucha spojení s MR.</vt:lpstr>
      <vt:lpstr>Poruchy chování.</vt:lpstr>
      <vt:lpstr>Poruchy chování</vt:lpstr>
      <vt:lpstr>Porucha chování ve vztahu k rodině.</vt:lpstr>
      <vt:lpstr>Nesocializovaná porucha chování.</vt:lpstr>
      <vt:lpstr>Socializovaná porucha chování.</vt:lpstr>
      <vt:lpstr>Porucha opozičního vzdoru.</vt:lpstr>
      <vt:lpstr>Smíšené porucha chování a emocí</vt:lpstr>
      <vt:lpstr>Emoční porucha se začátkem v dětství</vt:lpstr>
      <vt:lpstr>Separační úzkostná porucha v dětství.</vt:lpstr>
      <vt:lpstr>Fobická úzkostná porucha v dětství.</vt:lpstr>
      <vt:lpstr>Sociální úzkostná porucha v dětství.</vt:lpstr>
      <vt:lpstr>Porucha sourozenecké rivality.</vt:lpstr>
      <vt:lpstr>Porucha sociálních vztahů v dětství a v adolescenci</vt:lpstr>
      <vt:lpstr>Elektivní mutismus.</vt:lpstr>
      <vt:lpstr>Reaktivní porucha v dětství – týrané dítě.</vt:lpstr>
      <vt:lpstr>Desinhibovaná příchylnost v dětství – deprivace.</vt:lpstr>
      <vt:lpstr>Tikové poruchy.</vt:lpstr>
      <vt:lpstr>Jiné poruchy chování a emocí v dětství a adolescenci</vt:lpstr>
      <vt:lpstr>Neorganická enuréza.</vt:lpstr>
      <vt:lpstr>Neorganická enkopréza.</vt:lpstr>
      <vt:lpstr>Poruchy příjmu jídla v dětském věku.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psychopatologie</dc:title>
  <dc:creator>Jana</dc:creator>
  <cp:lastModifiedBy>jana</cp:lastModifiedBy>
  <cp:revision>28</cp:revision>
  <dcterms:created xsi:type="dcterms:W3CDTF">2010-03-11T14:35:50Z</dcterms:created>
  <dcterms:modified xsi:type="dcterms:W3CDTF">2012-02-22T12:35:15Z</dcterms:modified>
</cp:coreProperties>
</file>