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63" r:id="rId3"/>
    <p:sldId id="264" r:id="rId4"/>
    <p:sldId id="265" r:id="rId5"/>
    <p:sldId id="258" r:id="rId6"/>
    <p:sldId id="259" r:id="rId7"/>
    <p:sldId id="260" r:id="rId8"/>
    <p:sldId id="262" r:id="rId9"/>
    <p:sldId id="267" r:id="rId10"/>
    <p:sldId id="268" r:id="rId11"/>
    <p:sldId id="277" r:id="rId12"/>
    <p:sldId id="271" r:id="rId13"/>
    <p:sldId id="272" r:id="rId14"/>
    <p:sldId id="273" r:id="rId15"/>
    <p:sldId id="274" r:id="rId16"/>
    <p:sldId id="275" r:id="rId17"/>
    <p:sldId id="276" r:id="rId18"/>
    <p:sldId id="279" r:id="rId19"/>
    <p:sldId id="280" r:id="rId20"/>
    <p:sldId id="281" r:id="rId21"/>
    <p:sldId id="282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634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46" y="-96"/>
      </p:cViewPr>
      <p:guideLst>
        <p:guide orient="horz" pos="4319"/>
        <p:guide pos="319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F0641-6D87-4288-9D7E-C5F619D9BA48}" type="datetimeFigureOut">
              <a:rPr lang="sk-SK" smtClean="0"/>
              <a:t>5. 3. 2013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D9CF7-51F1-4679-90ED-E2962C1A4D90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5.3.2013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5.3.2013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5.3.2013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 userDrawn="1">
            <p:ph type="ftr" sz="quarter" idx="11"/>
          </p:nvPr>
        </p:nvSpPr>
        <p:spPr bwMode="auto">
          <a:xfrm>
            <a:off x="270520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5.3.2013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inet.muni.cz/app/soft/licence?assign=4226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</a:t>
            </a:r>
            <a:r>
              <a:rPr lang="cs-CZ" i="1" dirty="0" err="1" smtClean="0"/>
              <a:t>Cvanová</a:t>
            </a:r>
            <a:r>
              <a:rPr lang="cs-CZ" i="1" dirty="0" smtClean="0"/>
              <a:t>, T. </a:t>
            </a:r>
            <a:r>
              <a:rPr lang="cs-CZ" i="1" dirty="0" err="1" smtClean="0"/>
              <a:t>Hodásová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461665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755576" y="188640"/>
            <a:ext cx="7772400" cy="2031325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</a:t>
            </a:r>
            <a:r>
              <a:rPr lang="en-US" sz="4200" dirty="0" smtClean="0">
                <a:solidFill>
                  <a:schemeClr val="accent1"/>
                </a:solidFill>
                <a:latin typeface="Arial" pitchFamily="34" charset="0"/>
              </a:rPr>
              <a:t>II</a:t>
            </a: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. Kontingenční tabulky</a:t>
            </a:r>
            <a:r>
              <a:rPr lang="en-US" sz="4200" dirty="0" smtClean="0">
                <a:solidFill>
                  <a:schemeClr val="accent1"/>
                </a:solidFill>
                <a:latin typeface="Arial" pitchFamily="34" charset="0"/>
              </a:rPr>
              <a:t> II</a:t>
            </a:r>
            <a:br>
              <a:rPr lang="en-US" sz="4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en-US" sz="4200" dirty="0" err="1" smtClean="0">
                <a:solidFill>
                  <a:schemeClr val="accent1"/>
                </a:solidFill>
                <a:latin typeface="Arial" pitchFamily="34" charset="0"/>
              </a:rPr>
              <a:t>Grafy</a:t>
            </a:r>
            <a:r>
              <a:rPr lang="sk-SK" sz="42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sk-SK" sz="4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sk-SK" sz="4200" dirty="0" smtClean="0">
                <a:solidFill>
                  <a:schemeClr val="accent1"/>
                </a:solidFill>
                <a:latin typeface="Arial" pitchFamily="34" charset="0"/>
              </a:rPr>
              <a:t>Dotazník</a:t>
            </a:r>
            <a:endParaRPr lang="cs-CZ" sz="4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 cstate="print"/>
          <a:srcRect l="26250" t="31080" r="13376" b="52960"/>
          <a:stretch>
            <a:fillRect/>
          </a:stretch>
        </p:blipFill>
        <p:spPr bwMode="auto">
          <a:xfrm>
            <a:off x="539552" y="5301208"/>
            <a:ext cx="828092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nastavení II.</a:t>
            </a:r>
            <a:endParaRPr lang="cs-CZ" dirty="0"/>
          </a:p>
        </p:txBody>
      </p:sp>
      <p:sp>
        <p:nvSpPr>
          <p:cNvPr id="140309" name="AutoShape 21"/>
          <p:cNvSpPr>
            <a:spLocks noChangeArrowheads="1"/>
          </p:cNvSpPr>
          <p:nvPr/>
        </p:nvSpPr>
        <p:spPr bwMode="auto">
          <a:xfrm rot="20667707">
            <a:off x="3568050" y="4026186"/>
            <a:ext cx="1800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313" name="AutoShape 25"/>
          <p:cNvSpPr>
            <a:spLocks noChangeArrowheads="1"/>
          </p:cNvSpPr>
          <p:nvPr/>
        </p:nvSpPr>
        <p:spPr bwMode="auto">
          <a:xfrm rot="8910888">
            <a:off x="7484223" y="5357096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 l="72449" t="38639" r="4459" b="18019"/>
          <a:stretch>
            <a:fillRect/>
          </a:stretch>
        </p:blipFill>
        <p:spPr bwMode="auto">
          <a:xfrm>
            <a:off x="179512" y="1412776"/>
            <a:ext cx="3167336" cy="37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3491880" y="4777988"/>
            <a:ext cx="1008000" cy="52322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Aktualizace dat</a:t>
            </a:r>
            <a:endParaRPr lang="cs-CZ" sz="1400" dirty="0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 cstate="print"/>
          <a:srcRect l="28350" t="56279" r="45925" b="27761"/>
          <a:stretch>
            <a:fillRect/>
          </a:stretch>
        </p:blipFill>
        <p:spPr bwMode="auto">
          <a:xfrm>
            <a:off x="2699792" y="1556792"/>
            <a:ext cx="35283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5004048" y="1340800"/>
            <a:ext cx="1728000" cy="28800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tabulka</a:t>
            </a:r>
            <a:endParaRPr lang="cs-CZ" sz="1400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 l="48824" t="44519" r="25976" b="18521"/>
          <a:stretch>
            <a:fillRect/>
          </a:stretch>
        </p:blipFill>
        <p:spPr bwMode="auto">
          <a:xfrm>
            <a:off x="5508104" y="1844824"/>
            <a:ext cx="34563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bdélník 29"/>
          <p:cNvSpPr/>
          <p:nvPr/>
        </p:nvSpPr>
        <p:spPr>
          <a:xfrm>
            <a:off x="5652120" y="2672944"/>
            <a:ext cx="1728192" cy="252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812360" y="3501008"/>
            <a:ext cx="1008000" cy="7560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Způsob sumarizace položky</a:t>
            </a:r>
            <a:endParaRPr lang="cs-CZ" sz="1400" dirty="0"/>
          </a:p>
        </p:txBody>
      </p:sp>
      <p:sp>
        <p:nvSpPr>
          <p:cNvPr id="140315" name="AutoShape 27"/>
          <p:cNvSpPr>
            <a:spLocks noChangeArrowheads="1"/>
          </p:cNvSpPr>
          <p:nvPr/>
        </p:nvSpPr>
        <p:spPr bwMode="auto">
          <a:xfrm rot="11732176">
            <a:off x="7668344" y="2963527"/>
            <a:ext cx="865187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8100488" y="4633972"/>
            <a:ext cx="864000" cy="52322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Možnosti tabulky</a:t>
            </a:r>
            <a:endParaRPr lang="cs-CZ" sz="1400" dirty="0"/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5436096" y="4777988"/>
            <a:ext cx="1152000" cy="52322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graf</a:t>
            </a:r>
            <a:endParaRPr lang="cs-CZ" sz="1400" dirty="0"/>
          </a:p>
        </p:txBody>
      </p:sp>
      <p:sp>
        <p:nvSpPr>
          <p:cNvPr id="32" name="AutoShape 26"/>
          <p:cNvSpPr>
            <a:spLocks noChangeArrowheads="1"/>
          </p:cNvSpPr>
          <p:nvPr/>
        </p:nvSpPr>
        <p:spPr bwMode="auto">
          <a:xfrm rot="3149393">
            <a:off x="6216908" y="5385628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314" name="AutoShape 26"/>
          <p:cNvSpPr>
            <a:spLocks noChangeArrowheads="1"/>
          </p:cNvSpPr>
          <p:nvPr/>
        </p:nvSpPr>
        <p:spPr bwMode="auto">
          <a:xfrm rot="3149393">
            <a:off x="4137236" y="5533401"/>
            <a:ext cx="792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Dotazník</a:t>
            </a:r>
            <a:endParaRPr lang="sk-SK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Ujasnění si cílů a hypotéz, které budu testovat</a:t>
            </a:r>
          </a:p>
          <a:p>
            <a:pPr lvl="1"/>
            <a:r>
              <a:rPr lang="cs-CZ" dirty="0" smtClean="0"/>
              <a:t>Pár cílů s několika hypotézami</a:t>
            </a:r>
          </a:p>
          <a:p>
            <a:r>
              <a:rPr lang="cs-CZ" dirty="0" smtClean="0"/>
              <a:t>K hypotézám vytvořím indikátory</a:t>
            </a:r>
          </a:p>
          <a:p>
            <a:endParaRPr lang="cs-CZ" dirty="0" smtClean="0"/>
          </a:p>
          <a:p>
            <a:r>
              <a:rPr lang="cs-CZ" i="1" dirty="0" smtClean="0"/>
              <a:t>Rozvrhnu si, která otázka se váže ke které hypotéze</a:t>
            </a:r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172400" y="6587054"/>
            <a:ext cx="874440" cy="22632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fld id="{55AF0B12-711B-485B-A0C6-A879160A7C26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na začátek dotazníku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Úvod, proč</a:t>
            </a:r>
          </a:p>
          <a:p>
            <a:r>
              <a:rPr lang="cs-CZ" dirty="0" smtClean="0"/>
              <a:t>Lze použít logo univerzity, fakulty</a:t>
            </a:r>
          </a:p>
          <a:p>
            <a:r>
              <a:rPr lang="cs-CZ" dirty="0" smtClean="0"/>
              <a:t>Vzbudit důvěru, užitečnost výzkumu</a:t>
            </a:r>
          </a:p>
          <a:p>
            <a:r>
              <a:rPr lang="cs-CZ" dirty="0" smtClean="0"/>
              <a:t>Vysvětlení důležitých termínů (brát ohled na cílovou skupinu respondentů – senioři, děti,...)</a:t>
            </a:r>
          </a:p>
          <a:p>
            <a:endParaRPr lang="cs-CZ" dirty="0" smtClean="0"/>
          </a:p>
          <a:p>
            <a:r>
              <a:rPr lang="cs-CZ" dirty="0" smtClean="0"/>
              <a:t>Užívat pojmy ze standardního jazyka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172400" y="6587054"/>
            <a:ext cx="874440" cy="22632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fld id="{55AF0B12-711B-485B-A0C6-A879160A7C26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Demografické otázky, pohlaví, věk...</a:t>
            </a:r>
          </a:p>
          <a:p>
            <a:pPr>
              <a:buNone/>
            </a:pPr>
            <a:r>
              <a:rPr lang="cs-CZ" dirty="0" smtClean="0"/>
              <a:t>		řadíme na konec dotazníku – nevyžadují respondentovu pozornost (často ani nesouvisí s tématem dotazníku)</a:t>
            </a:r>
          </a:p>
          <a:p>
            <a:pPr lvl="1"/>
            <a:r>
              <a:rPr lang="cs-CZ" dirty="0" smtClean="0"/>
              <a:t>zdůraznit och</a:t>
            </a:r>
            <a:r>
              <a:rPr lang="en-US" dirty="0" smtClean="0"/>
              <a:t>r</a:t>
            </a:r>
            <a:r>
              <a:rPr lang="cs-CZ" dirty="0" err="1" smtClean="0"/>
              <a:t>anu</a:t>
            </a:r>
            <a:r>
              <a:rPr lang="cs-CZ" dirty="0" smtClean="0"/>
              <a:t> osobních údajů</a:t>
            </a:r>
          </a:p>
          <a:p>
            <a:r>
              <a:rPr lang="cs-CZ" dirty="0" smtClean="0"/>
              <a:t>Klíčové otázky na začátek dotazníku</a:t>
            </a:r>
          </a:p>
          <a:p>
            <a:endParaRPr lang="cs-CZ" dirty="0" smtClean="0"/>
          </a:p>
          <a:p>
            <a:r>
              <a:rPr lang="cs-CZ" dirty="0" smtClean="0"/>
              <a:t>Otázky lze rozdělit do tematických celků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172400" y="6587054"/>
            <a:ext cx="874440" cy="22632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fld id="{55AF0B12-711B-485B-A0C6-A879160A7C26}" type="slidenum">
              <a:rPr lang="cs-CZ" smtClean="0"/>
              <a:pPr/>
              <a:t>14</a:t>
            </a:fld>
            <a:endParaRPr lang="cs-CZ"/>
          </a:p>
        </p:txBody>
      </p:sp>
      <p:pic>
        <p:nvPicPr>
          <p:cNvPr id="6" name="Picture 2" descr="http://t1.gstatic.com/images?q=tbn:ANd9GcTJPWeoz9FBtREEBvlvS5-XvRCN0eJ2D1uWW2nBrU3JBt75cuhh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1844824"/>
            <a:ext cx="431262" cy="64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a jejich odpovědi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Jednoduché a odlišitelné odpovědi</a:t>
            </a:r>
          </a:p>
          <a:p>
            <a:r>
              <a:rPr lang="cs-CZ" dirty="0" smtClean="0"/>
              <a:t>Snažit se používat stejné škály</a:t>
            </a:r>
          </a:p>
          <a:p>
            <a:r>
              <a:rPr lang="cs-CZ" dirty="0" smtClean="0"/>
              <a:t>Na úvod napsat, jestli zatrhávají jednu nebo více odpovědí</a:t>
            </a:r>
          </a:p>
          <a:p>
            <a:pPr lvl="1"/>
            <a:r>
              <a:rPr lang="cs-CZ" dirty="0" smtClean="0"/>
              <a:t>odlišnosti dostatečně označit (lze uvádět u každé otázky single/multiple </a:t>
            </a:r>
            <a:r>
              <a:rPr lang="cs-CZ" dirty="0" err="1" smtClean="0"/>
              <a:t>choice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Jakým způsobem odpovědi označují</a:t>
            </a:r>
          </a:p>
          <a:p>
            <a:endParaRPr lang="cs-CZ" dirty="0" smtClean="0"/>
          </a:p>
          <a:p>
            <a:r>
              <a:rPr lang="cs-CZ" dirty="0" smtClean="0"/>
              <a:t>V otázkách uvádět vhodně jednotky (věk v letech, hospitalizace v týdnech, ...)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172400" y="6587054"/>
            <a:ext cx="874440" cy="22632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fld id="{55AF0B12-711B-485B-A0C6-A879160A7C26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a jejich odpovědi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Vyvarovat se odpovědím „nevím“, „ani ano, ani ne“</a:t>
            </a:r>
          </a:p>
          <a:p>
            <a:r>
              <a:rPr lang="cs-CZ" dirty="0" smtClean="0"/>
              <a:t>Dostatek odpovědí (aby si každý vybral, ale nesmí jich být ani příliš)</a:t>
            </a:r>
          </a:p>
          <a:p>
            <a:pPr>
              <a:buNone/>
            </a:pPr>
            <a:r>
              <a:rPr lang="cs-CZ" dirty="0" smtClean="0"/>
              <a:t>	Odpovědi bez překrytí</a:t>
            </a:r>
          </a:p>
          <a:p>
            <a:r>
              <a:rPr lang="cs-CZ" dirty="0" smtClean="0"/>
              <a:t>Tabulkové uspořádání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172400" y="6587054"/>
            <a:ext cx="874440" cy="22632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fld id="{55AF0B12-711B-485B-A0C6-A879160A7C26}" type="slidenum">
              <a:rPr lang="cs-CZ" smtClean="0"/>
              <a:pPr/>
              <a:t>16</a:t>
            </a:fld>
            <a:endParaRPr lang="cs-CZ"/>
          </a:p>
        </p:txBody>
      </p:sp>
      <p:pic>
        <p:nvPicPr>
          <p:cNvPr id="5" name="Picture 2" descr="http://t1.gstatic.com/images?q=tbn:ANd9GcTJPWeoz9FBtREEBvlvS5-XvRCN0eJ2D1uWW2nBrU3JBt75cuhh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08" y="1556792"/>
            <a:ext cx="431262" cy="64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Otevřené otázky – výjimečně</a:t>
            </a:r>
          </a:p>
          <a:p>
            <a:r>
              <a:rPr lang="cs-CZ" dirty="0" smtClean="0"/>
              <a:t>Slučování otázek</a:t>
            </a:r>
          </a:p>
          <a:p>
            <a:pPr lvl="1"/>
            <a:r>
              <a:rPr lang="cs-CZ" dirty="0" smtClean="0"/>
              <a:t>Cvičíte</a:t>
            </a:r>
          </a:p>
          <a:p>
            <a:pPr lvl="1"/>
            <a:r>
              <a:rPr lang="cs-CZ" dirty="0" smtClean="0"/>
              <a:t>Jak často</a:t>
            </a:r>
          </a:p>
          <a:p>
            <a:r>
              <a:rPr lang="cs-CZ" dirty="0" smtClean="0"/>
              <a:t>Selekce respondentů</a:t>
            </a:r>
          </a:p>
          <a:p>
            <a:pPr lvl="1"/>
            <a:r>
              <a:rPr lang="cs-CZ" dirty="0" smtClean="0"/>
              <a:t>Kouříte	ano (přejděte na...)</a:t>
            </a:r>
          </a:p>
          <a:p>
            <a:pPr lvl="1">
              <a:buNone/>
            </a:pPr>
            <a:r>
              <a:rPr lang="cs-CZ" dirty="0" smtClean="0"/>
              <a:t>				ne (přejděte na...)</a:t>
            </a:r>
          </a:p>
          <a:p>
            <a:pPr lvl="1"/>
            <a:r>
              <a:rPr lang="cs-CZ" dirty="0" smtClean="0"/>
              <a:t>Lze použít rámečky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172400" y="6587054"/>
            <a:ext cx="874440" cy="22632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fld id="{55AF0B12-711B-485B-A0C6-A879160A7C26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752600"/>
          </a:xfrm>
        </p:spPr>
        <p:txBody>
          <a:bodyPr/>
          <a:lstStyle/>
          <a:p>
            <a:pPr>
              <a:defRPr/>
            </a:pP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1" name="Nadpis 1"/>
          <p:cNvSpPr>
            <a:spLocks noGrp="1"/>
          </p:cNvSpPr>
          <p:nvPr>
            <p:ph type="ctrTitle"/>
          </p:nvPr>
        </p:nvSpPr>
        <p:spPr>
          <a:xfrm>
            <a:off x="685800" y="476250"/>
            <a:ext cx="7772400" cy="1752600"/>
          </a:xfrm>
        </p:spPr>
        <p:txBody>
          <a:bodyPr/>
          <a:lstStyle/>
          <a:p>
            <a:r>
              <a:rPr lang="sk-SK" smtClean="0">
                <a:latin typeface="Times New Roman" pitchFamily="18" charset="0"/>
                <a:cs typeface="Times New Roman" pitchFamily="18" charset="0"/>
              </a:rPr>
              <a:t>Inštalácia programu</a:t>
            </a:r>
            <a:br>
              <a:rPr lang="sk-SK" smtClean="0">
                <a:latin typeface="Times New Roman" pitchFamily="18" charset="0"/>
                <a:cs typeface="Times New Roman" pitchFamily="18" charset="0"/>
              </a:rPr>
            </a:br>
            <a:r>
              <a:rPr lang="sk-SK" smtClean="0">
                <a:latin typeface="Times New Roman" pitchFamily="18" charset="0"/>
                <a:cs typeface="Times New Roman" pitchFamily="18" charset="0"/>
              </a:rPr>
              <a:t>STATISTICA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 smtClean="0"/>
              <a:t>STATISTICA</a:t>
            </a:r>
            <a:endParaRPr lang="sk-SK" dirty="0"/>
          </a:p>
        </p:txBody>
      </p:sp>
      <p:sp>
        <p:nvSpPr>
          <p:cNvPr id="5427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mtClean="0"/>
              <a:t>Inet.muni.cz</a:t>
            </a:r>
          </a:p>
          <a:p>
            <a:r>
              <a:rPr lang="en-US" smtClean="0"/>
              <a:t>V </a:t>
            </a:r>
            <a:r>
              <a:rPr lang="sk-SK" smtClean="0"/>
              <a:t>časti: Provozní služby</a:t>
            </a:r>
          </a:p>
          <a:p>
            <a:r>
              <a:rPr lang="sk-SK" smtClean="0"/>
              <a:t>Zvolíme: Software</a:t>
            </a:r>
          </a:p>
          <a:p>
            <a:r>
              <a:rPr lang="sk-SK" smtClean="0"/>
              <a:t>Na stránke si vyberieme: Nabídka softwaru</a:t>
            </a:r>
          </a:p>
          <a:p>
            <a:r>
              <a:rPr lang="sk-SK" smtClean="0"/>
              <a:t>V časti: Statsoft </a:t>
            </a:r>
          </a:p>
          <a:p>
            <a:r>
              <a:rPr lang="sk-SK" smtClean="0"/>
              <a:t>STATISTICA 10 – Cz alebo En verzia</a:t>
            </a:r>
          </a:p>
          <a:p>
            <a:r>
              <a:rPr lang="sk-SK" smtClean="0"/>
              <a:t>Klikneme na Medium</a:t>
            </a:r>
            <a:br>
              <a:rPr lang="sk-SK" smtClean="0"/>
            </a:br>
            <a:endParaRPr lang="en-US" smtClean="0"/>
          </a:p>
          <a:p>
            <a:pPr>
              <a:buFont typeface="Wingdings 2" pitchFamily="18" charset="2"/>
              <a:buNone/>
            </a:pPr>
            <a:r>
              <a:rPr lang="en-US" smtClean="0"/>
              <a:t>  </a:t>
            </a:r>
            <a:endParaRPr lang="sk-SK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060848"/>
          <a:ext cx="6264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692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 + d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 + 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 + c + d = N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576308"/>
            <a:ext cx="493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 smtClean="0"/>
              <a:t>Inštalácia</a:t>
            </a:r>
            <a:endParaRPr lang="sk-SK" dirty="0"/>
          </a:p>
        </p:txBody>
      </p:sp>
      <p:sp>
        <p:nvSpPr>
          <p:cNvPr id="5529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sk-SK" smtClean="0">
                <a:hlinkClick r:id="rId2"/>
              </a:rPr>
              <a:t>https://inet.muni.cz/app/soft/licence?assign=4226</a:t>
            </a:r>
            <a:endParaRPr lang="sk-SK" smtClean="0"/>
          </a:p>
          <a:p>
            <a:r>
              <a:rPr lang="sk-SK" smtClean="0"/>
              <a:t>Podrobný popis možností inštalácie</a:t>
            </a:r>
          </a:p>
          <a:p>
            <a:r>
              <a:rPr lang="sk-SK" smtClean="0"/>
              <a:t>Sériové číslo</a:t>
            </a:r>
          </a:p>
          <a:p>
            <a:r>
              <a:rPr lang="sk-SK" smtClean="0"/>
              <a:t>Kľúč</a:t>
            </a:r>
          </a:p>
          <a:p>
            <a:r>
              <a:rPr lang="sk-SK" smtClean="0"/>
              <a:t>Po stiahnutí: inštalácia z CD alebo pomocou virtuálnej mechaniky (DEAMON Tools)</a:t>
            </a:r>
          </a:p>
          <a:p>
            <a:endParaRPr lang="sk-SK" smtClean="0"/>
          </a:p>
          <a:p>
            <a:endParaRPr lang="sk-SK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0"/>
            <a:ext cx="5832475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Šipka doleva 4"/>
          <p:cNvSpPr/>
          <p:nvPr/>
        </p:nvSpPr>
        <p:spPr>
          <a:xfrm>
            <a:off x="6732588" y="692150"/>
            <a:ext cx="1079500" cy="5762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6" name="Šipka doleva 5"/>
          <p:cNvSpPr/>
          <p:nvPr/>
        </p:nvSpPr>
        <p:spPr>
          <a:xfrm>
            <a:off x="6372225" y="4437063"/>
            <a:ext cx="1079500" cy="5762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56325" name="TextovéPole 7"/>
          <p:cNvSpPr txBox="1">
            <a:spLocks noChangeArrowheads="1"/>
          </p:cNvSpPr>
          <p:nvPr/>
        </p:nvSpPr>
        <p:spPr bwMode="auto">
          <a:xfrm>
            <a:off x="7235825" y="1196975"/>
            <a:ext cx="12969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/>
              <a:t>Možnosti</a:t>
            </a:r>
          </a:p>
          <a:p>
            <a:r>
              <a:rPr lang="sk-SK"/>
              <a:t>Načítania dát</a:t>
            </a:r>
          </a:p>
        </p:txBody>
      </p:sp>
      <p:sp>
        <p:nvSpPr>
          <p:cNvPr id="56326" name="TextovéPole 8"/>
          <p:cNvSpPr txBox="1">
            <a:spLocks noChangeArrowheads="1"/>
          </p:cNvSpPr>
          <p:nvPr/>
        </p:nvSpPr>
        <p:spPr bwMode="auto">
          <a:xfrm>
            <a:off x="7164388" y="5084763"/>
            <a:ext cx="16557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/>
              <a:t>Naposledy otvorené súbory</a:t>
            </a:r>
          </a:p>
        </p:txBody>
      </p:sp>
      <p:sp>
        <p:nvSpPr>
          <p:cNvPr id="11" name="Šipka doleva 10"/>
          <p:cNvSpPr/>
          <p:nvPr/>
        </p:nvSpPr>
        <p:spPr>
          <a:xfrm>
            <a:off x="4716463" y="5661025"/>
            <a:ext cx="1079500" cy="5762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56328" name="TextovéPole 11"/>
          <p:cNvSpPr txBox="1">
            <a:spLocks noChangeArrowheads="1"/>
          </p:cNvSpPr>
          <p:nvPr/>
        </p:nvSpPr>
        <p:spPr bwMode="auto">
          <a:xfrm>
            <a:off x="5364163" y="6211888"/>
            <a:ext cx="1584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/>
              <a:t>Po zvolení odklepneme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060848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49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74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14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576308"/>
            <a:ext cx="493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060848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49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74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14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576308"/>
            <a:ext cx="493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492224" y="4417596"/>
          <a:ext cx="7475503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0000"/>
                <a:gridCol w="1296000"/>
                <a:gridCol w="1296000"/>
                <a:gridCol w="1296000"/>
                <a:gridCol w="1247503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do 1</a:t>
                      </a:r>
                      <a:r>
                        <a:rPr lang="cs-CZ" baseline="0" dirty="0" smtClean="0"/>
                        <a:t> týdne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r>
                        <a:rPr lang="cs-CZ" baseline="0" dirty="0" smtClean="0"/>
                        <a:t> – 2 týdny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nad 2 týdny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Základní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24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Středoškolské</a:t>
                      </a:r>
                      <a:r>
                        <a:rPr lang="cs-CZ" baseline="0" dirty="0" smtClean="0"/>
                        <a:t>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32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18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Vysokoškolské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29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13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92224" y="3933056"/>
            <a:ext cx="7668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Hodnocení </a:t>
            </a:r>
            <a:r>
              <a:rPr lang="cs-CZ" b="1" dirty="0" smtClean="0"/>
              <a:t>nesmyslného</a:t>
            </a:r>
            <a:r>
              <a:rPr lang="cs-CZ" dirty="0" smtClean="0"/>
              <a:t> vztahu: dosažené vzdělání a doba strávená v nemocnici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</a:t>
            </a:r>
            <a:r>
              <a:rPr lang="cs-CZ" dirty="0" smtClean="0"/>
              <a:t>tabulka I.</a:t>
            </a:r>
            <a:endParaRPr lang="cs-CZ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 dirty="0"/>
              <a:t>Umožňuje snadno vytvářet sumarizace dat ve smyslu počty hodnot, průměry, minima, maxima </a:t>
            </a:r>
            <a:r>
              <a:rPr lang="cs-CZ" sz="1400" dirty="0" smtClean="0"/>
              <a:t>atd.</a:t>
            </a:r>
            <a:br>
              <a:rPr lang="cs-CZ" sz="1400" dirty="0" smtClean="0"/>
            </a:br>
            <a:r>
              <a:rPr lang="cs-CZ" sz="1400" dirty="0" smtClean="0"/>
              <a:t>v </a:t>
            </a:r>
            <a:r>
              <a:rPr lang="cs-CZ" sz="1400" dirty="0"/>
              <a:t>kombinacích kategorií (např. počet jedinců různých druhů na různých lokalitách)</a:t>
            </a:r>
          </a:p>
          <a:p>
            <a:r>
              <a:rPr lang="cs-CZ" sz="1400" dirty="0"/>
              <a:t>Automaticky je vybrána souvislá oblast dat (</a:t>
            </a:r>
            <a:r>
              <a:rPr lang="cs-CZ" sz="1400" dirty="0" smtClean="0"/>
              <a:t>obdobně </a:t>
            </a:r>
            <a:r>
              <a:rPr lang="cs-CZ" sz="1400" dirty="0"/>
              <a:t>jako v případě automatického filtru)</a:t>
            </a:r>
          </a:p>
        </p:txBody>
      </p:sp>
      <p:graphicFrame>
        <p:nvGraphicFramePr>
          <p:cNvPr id="137220" name="Object 4"/>
          <p:cNvGraphicFramePr>
            <a:graphicFrameLocks noChangeAspect="1"/>
          </p:cNvGraphicFramePr>
          <p:nvPr/>
        </p:nvGraphicFramePr>
        <p:xfrm>
          <a:off x="684213" y="2420938"/>
          <a:ext cx="1811337" cy="2089150"/>
        </p:xfrm>
        <a:graphic>
          <a:graphicData uri="http://schemas.openxmlformats.org/presentationml/2006/ole">
            <p:oleObj spid="_x0000_s2050" name="Image" r:id="rId3" imgW="3822222" imgH="4406349" progId="">
              <p:embed/>
            </p:oleObj>
          </a:graphicData>
        </a:graphic>
      </p:graphicFrame>
      <p:pic>
        <p:nvPicPr>
          <p:cNvPr id="137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2492375"/>
            <a:ext cx="3311525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5232400"/>
            <a:ext cx="37909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2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4941888"/>
            <a:ext cx="3024188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7092950" y="2565400"/>
            <a:ext cx="1727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/>
              <a:t>Zdroj dat (kromě Excelu i např. externí databáze)</a:t>
            </a:r>
          </a:p>
        </p:txBody>
      </p:sp>
      <p:sp>
        <p:nvSpPr>
          <p:cNvPr id="137225" name="AutoShape 9"/>
          <p:cNvSpPr>
            <a:spLocks noChangeArrowheads="1"/>
          </p:cNvSpPr>
          <p:nvPr/>
        </p:nvSpPr>
        <p:spPr bwMode="auto">
          <a:xfrm>
            <a:off x="2592388" y="3860800"/>
            <a:ext cx="827087" cy="325438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6" name="AutoShape 10"/>
          <p:cNvSpPr>
            <a:spLocks noChangeArrowheads="1"/>
          </p:cNvSpPr>
          <p:nvPr/>
        </p:nvSpPr>
        <p:spPr bwMode="auto">
          <a:xfrm rot="10800000">
            <a:off x="6445250" y="2781300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7092950" y="2565400"/>
            <a:ext cx="1727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Zdroj dat (kromě Excelu i např. externí databáze)</a:t>
            </a:r>
          </a:p>
        </p:txBody>
      </p:sp>
      <p:sp>
        <p:nvSpPr>
          <p:cNvPr id="137228" name="AutoShape 12"/>
          <p:cNvSpPr>
            <a:spLocks noChangeArrowheads="1"/>
          </p:cNvSpPr>
          <p:nvPr/>
        </p:nvSpPr>
        <p:spPr bwMode="auto">
          <a:xfrm rot="10800000">
            <a:off x="6518275" y="3716338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7165975" y="3700463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/>
              <a:t>Graf nebo tabulka</a:t>
            </a:r>
          </a:p>
        </p:txBody>
      </p:sp>
      <p:sp>
        <p:nvSpPr>
          <p:cNvPr id="137230" name="AutoShape 14"/>
          <p:cNvSpPr>
            <a:spLocks noChangeArrowheads="1"/>
          </p:cNvSpPr>
          <p:nvPr/>
        </p:nvSpPr>
        <p:spPr bwMode="auto">
          <a:xfrm rot="5400000">
            <a:off x="5021262" y="4814888"/>
            <a:ext cx="360363" cy="325438"/>
          </a:xfrm>
          <a:prstGeom prst="rightArrow">
            <a:avLst>
              <a:gd name="adj1" fmla="val 50000"/>
              <a:gd name="adj2" fmla="val 276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6659563" y="4797425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/>
              <a:t>Zdrojová oblast dat</a:t>
            </a:r>
          </a:p>
        </p:txBody>
      </p:sp>
      <p:sp>
        <p:nvSpPr>
          <p:cNvPr id="137232" name="AutoShape 16"/>
          <p:cNvSpPr>
            <a:spLocks noChangeArrowheads="1"/>
          </p:cNvSpPr>
          <p:nvPr/>
        </p:nvSpPr>
        <p:spPr bwMode="auto">
          <a:xfrm rot="8316076">
            <a:off x="6300788" y="5229225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3" name="AutoShape 17"/>
          <p:cNvSpPr>
            <a:spLocks noChangeArrowheads="1"/>
          </p:cNvSpPr>
          <p:nvPr/>
        </p:nvSpPr>
        <p:spPr bwMode="auto">
          <a:xfrm rot="10800000">
            <a:off x="3419475" y="5589588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900113" y="4652963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/>
              <a:t>Umístění </a:t>
            </a:r>
          </a:p>
        </p:txBody>
      </p:sp>
      <p:sp>
        <p:nvSpPr>
          <p:cNvPr id="137235" name="AutoShape 19"/>
          <p:cNvSpPr>
            <a:spLocks noChangeArrowheads="1"/>
          </p:cNvSpPr>
          <p:nvPr/>
        </p:nvSpPr>
        <p:spPr bwMode="auto">
          <a:xfrm rot="5400000">
            <a:off x="1278732" y="4995069"/>
            <a:ext cx="431800" cy="325437"/>
          </a:xfrm>
          <a:prstGeom prst="rightArrow">
            <a:avLst>
              <a:gd name="adj1" fmla="val 50000"/>
              <a:gd name="adj2" fmla="val 331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6" name="Text Box 20"/>
          <p:cNvSpPr txBox="1">
            <a:spLocks noChangeArrowheads="1"/>
          </p:cNvSpPr>
          <p:nvPr/>
        </p:nvSpPr>
        <p:spPr bwMode="auto">
          <a:xfrm>
            <a:off x="1331913" y="6237288"/>
            <a:ext cx="2735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Rozvržení a vlastnosti tabulek</a:t>
            </a:r>
          </a:p>
        </p:txBody>
      </p:sp>
      <p:sp>
        <p:nvSpPr>
          <p:cNvPr id="137237" name="AutoShape 21"/>
          <p:cNvSpPr>
            <a:spLocks noChangeArrowheads="1"/>
          </p:cNvSpPr>
          <p:nvPr/>
        </p:nvSpPr>
        <p:spPr bwMode="auto">
          <a:xfrm rot="13584778">
            <a:off x="931863" y="6197600"/>
            <a:ext cx="438150" cy="215900"/>
          </a:xfrm>
          <a:prstGeom prst="rightArrow">
            <a:avLst>
              <a:gd name="adj1" fmla="val 50000"/>
              <a:gd name="adj2" fmla="val 507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592358" y="1969676"/>
            <a:ext cx="136306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</a:t>
            </a:r>
            <a:br>
              <a:rPr kumimoji="1" lang="cs-CZ" sz="1400" b="0" i="0" dirty="0" smtClean="0"/>
            </a:br>
            <a:r>
              <a:rPr kumimoji="1" lang="cs-CZ" sz="1400" b="0" i="0" dirty="0" smtClean="0"/>
              <a:t>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rozvržení I.</a:t>
            </a:r>
            <a:endParaRPr lang="cs-CZ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/>
              <a:t>Nastavit rozvržení kontingenčních tabulek je možné dvěma způsoby, zde představený postup je obsažen v Excel 97,2000 i XP (speciální dialog), druhou možností je obdobná specifikace přímo v listu Excelu (2000, XP)</a:t>
            </a:r>
          </a:p>
        </p:txBody>
      </p:sp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978150"/>
            <a:ext cx="3960812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4337050"/>
            <a:ext cx="26574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5956300" y="3248025"/>
            <a:ext cx="26479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/>
              <a:t>parametry, které je možné zobrazit (hlavičky sloupců databázové tabulky)</a:t>
            </a: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252413" y="2520950"/>
            <a:ext cx="4679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/>
              <a:t>tzv. stránka = tabulky podle zde nastaveného kritéria</a:t>
            </a:r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179388" y="4410075"/>
            <a:ext cx="113665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/>
              <a:t>parametry na řádcích</a:t>
            </a:r>
          </a:p>
        </p:txBody>
      </p:sp>
      <p:sp>
        <p:nvSpPr>
          <p:cNvPr id="138251" name="Text Box 11"/>
          <p:cNvSpPr txBox="1">
            <a:spLocks noChangeArrowheads="1"/>
          </p:cNvSpPr>
          <p:nvPr/>
        </p:nvSpPr>
        <p:spPr bwMode="auto">
          <a:xfrm>
            <a:off x="4716463" y="2536825"/>
            <a:ext cx="1641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parametry sloupců</a:t>
            </a:r>
          </a:p>
        </p:txBody>
      </p:sp>
      <p:sp>
        <p:nvSpPr>
          <p:cNvPr id="138252" name="Text Box 12"/>
          <p:cNvSpPr txBox="1">
            <a:spLocks noChangeArrowheads="1"/>
          </p:cNvSpPr>
          <p:nvPr/>
        </p:nvSpPr>
        <p:spPr bwMode="auto">
          <a:xfrm>
            <a:off x="2771775" y="5705475"/>
            <a:ext cx="2193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parametry dat</a:t>
            </a:r>
          </a:p>
          <a:p>
            <a:r>
              <a:rPr lang="cs-CZ" sz="1400"/>
              <a:t>    a možnosti sumarizace</a:t>
            </a:r>
          </a:p>
        </p:txBody>
      </p:sp>
      <p:sp>
        <p:nvSpPr>
          <p:cNvPr id="138253" name="AutoShape 13"/>
          <p:cNvSpPr>
            <a:spLocks noChangeArrowheads="1"/>
          </p:cNvSpPr>
          <p:nvPr/>
        </p:nvSpPr>
        <p:spPr bwMode="auto">
          <a:xfrm rot="3794439">
            <a:off x="1059657" y="3275806"/>
            <a:ext cx="1225550" cy="325437"/>
          </a:xfrm>
          <a:prstGeom prst="rightArrow">
            <a:avLst>
              <a:gd name="adj1" fmla="val 50000"/>
              <a:gd name="adj2" fmla="val 941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4" name="AutoShape 14"/>
          <p:cNvSpPr>
            <a:spLocks noChangeArrowheads="1"/>
          </p:cNvSpPr>
          <p:nvPr/>
        </p:nvSpPr>
        <p:spPr bwMode="auto">
          <a:xfrm rot="8548961">
            <a:off x="3190875" y="3305175"/>
            <a:ext cx="1800225" cy="247650"/>
          </a:xfrm>
          <a:prstGeom prst="rightArrow">
            <a:avLst>
              <a:gd name="adj1" fmla="val 50000"/>
              <a:gd name="adj2" fmla="val 1817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5" name="AutoShape 15"/>
          <p:cNvSpPr>
            <a:spLocks noChangeArrowheads="1"/>
          </p:cNvSpPr>
          <p:nvPr/>
        </p:nvSpPr>
        <p:spPr bwMode="auto">
          <a:xfrm>
            <a:off x="1187450" y="4516438"/>
            <a:ext cx="1152525" cy="325437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6" name="AutoShape 16"/>
          <p:cNvSpPr>
            <a:spLocks noChangeArrowheads="1"/>
          </p:cNvSpPr>
          <p:nvPr/>
        </p:nvSpPr>
        <p:spPr bwMode="auto">
          <a:xfrm rot="16200000">
            <a:off x="2502694" y="4966494"/>
            <a:ext cx="1152525" cy="325437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7" name="AutoShape 17"/>
          <p:cNvSpPr>
            <a:spLocks noChangeArrowheads="1"/>
          </p:cNvSpPr>
          <p:nvPr/>
        </p:nvSpPr>
        <p:spPr bwMode="auto">
          <a:xfrm>
            <a:off x="4932363" y="5884863"/>
            <a:ext cx="1152525" cy="325437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8" name="AutoShape 18"/>
          <p:cNvSpPr>
            <a:spLocks noChangeArrowheads="1"/>
          </p:cNvSpPr>
          <p:nvPr/>
        </p:nvSpPr>
        <p:spPr bwMode="auto">
          <a:xfrm rot="8854210">
            <a:off x="4787900" y="3868738"/>
            <a:ext cx="1152525" cy="325437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9" name="Line 19"/>
          <p:cNvSpPr>
            <a:spLocks noChangeShapeType="1"/>
          </p:cNvSpPr>
          <p:nvPr/>
        </p:nvSpPr>
        <p:spPr bwMode="auto">
          <a:xfrm flipH="1">
            <a:off x="3635375" y="4640263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8260" name="Line 20"/>
          <p:cNvSpPr>
            <a:spLocks noChangeShapeType="1"/>
          </p:cNvSpPr>
          <p:nvPr/>
        </p:nvSpPr>
        <p:spPr bwMode="auto">
          <a:xfrm flipH="1">
            <a:off x="3635375" y="4856163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8261" name="Line 21"/>
          <p:cNvSpPr>
            <a:spLocks noChangeShapeType="1"/>
          </p:cNvSpPr>
          <p:nvPr/>
        </p:nvSpPr>
        <p:spPr bwMode="auto">
          <a:xfrm flipH="1">
            <a:off x="3635375" y="4208463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8262" name="Line 22"/>
          <p:cNvSpPr>
            <a:spLocks noChangeShapeType="1"/>
          </p:cNvSpPr>
          <p:nvPr/>
        </p:nvSpPr>
        <p:spPr bwMode="auto">
          <a:xfrm flipH="1">
            <a:off x="3635375" y="4424363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7592358" y="2185700"/>
            <a:ext cx="136306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</a:t>
            </a:r>
            <a:br>
              <a:rPr kumimoji="1" lang="cs-CZ" sz="1400" b="0" i="0" dirty="0" smtClean="0"/>
            </a:br>
            <a:r>
              <a:rPr kumimoji="1" lang="cs-CZ" sz="1400" b="0" i="0" dirty="0" smtClean="0"/>
              <a:t>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výsledek I.</a:t>
            </a:r>
            <a:endParaRPr lang="cs-CZ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/>
              <a:t>Výsledkem analýzy je tabulka vynášející proti sobě hodnoty řádkových a sloupcových parametrů kontingenční tabulky (např. taxony proti lokalitám, jde o seznamy hodnot obsažených v jednotlivých sloupcích), na průsečíku je zobrazena vybraná sumární charakteristika vybraných dat (průměr, suma, počet atd.)</a:t>
            </a:r>
          </a:p>
          <a:p>
            <a:r>
              <a:rPr lang="cs-CZ" sz="1400"/>
              <a:t>Tabulku v této formě je možné nadále editovat co se týče formátu i obsažených dat</a:t>
            </a:r>
          </a:p>
        </p:txBody>
      </p:sp>
      <p:graphicFrame>
        <p:nvGraphicFramePr>
          <p:cNvPr id="139268" name="Object 4"/>
          <p:cNvGraphicFramePr>
            <a:graphicFrameLocks noChangeAspect="1"/>
          </p:cNvGraphicFramePr>
          <p:nvPr/>
        </p:nvGraphicFramePr>
        <p:xfrm>
          <a:off x="2339975" y="2924175"/>
          <a:ext cx="4679950" cy="3144838"/>
        </p:xfrm>
        <a:graphic>
          <a:graphicData uri="http://schemas.openxmlformats.org/presentationml/2006/ole">
            <p:oleObj spid="_x0000_s3074" name="Image" r:id="rId3" imgW="9676190" imgH="6501587" progId="">
              <p:embed/>
            </p:oleObj>
          </a:graphicData>
        </a:graphic>
      </p:graphicFrame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2339975" y="6148388"/>
            <a:ext cx="2982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Panel nástrojů kontingenční tabulky</a:t>
            </a: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7070725" y="4708525"/>
            <a:ext cx="2181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/>
              <a:t>Seznam polí tabulky</a:t>
            </a: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179388" y="2995613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Roletky položek tabulky</a:t>
            </a:r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179388" y="5013325"/>
            <a:ext cx="1855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/>
              <a:t>Automatický souhrn</a:t>
            </a:r>
          </a:p>
        </p:txBody>
      </p:sp>
      <p:sp>
        <p:nvSpPr>
          <p:cNvPr id="139273" name="AutoShape 9"/>
          <p:cNvSpPr>
            <a:spLocks noChangeArrowheads="1"/>
          </p:cNvSpPr>
          <p:nvPr/>
        </p:nvSpPr>
        <p:spPr bwMode="auto">
          <a:xfrm>
            <a:off x="1908175" y="5041900"/>
            <a:ext cx="720725" cy="287338"/>
          </a:xfrm>
          <a:prstGeom prst="rightArrow">
            <a:avLst>
              <a:gd name="adj1" fmla="val 50000"/>
              <a:gd name="adj2" fmla="val 627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274" name="AutoShape 10"/>
          <p:cNvSpPr>
            <a:spLocks noChangeArrowheads="1"/>
          </p:cNvSpPr>
          <p:nvPr/>
        </p:nvSpPr>
        <p:spPr bwMode="auto">
          <a:xfrm rot="16200000">
            <a:off x="3095625" y="5768975"/>
            <a:ext cx="503238" cy="287338"/>
          </a:xfrm>
          <a:prstGeom prst="rightArrow">
            <a:avLst>
              <a:gd name="adj1" fmla="val 50000"/>
              <a:gd name="adj2" fmla="val 437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275" name="AutoShape 11"/>
          <p:cNvSpPr>
            <a:spLocks noChangeArrowheads="1"/>
          </p:cNvSpPr>
          <p:nvPr/>
        </p:nvSpPr>
        <p:spPr bwMode="auto">
          <a:xfrm rot="10800000">
            <a:off x="6588125" y="4724400"/>
            <a:ext cx="503238" cy="287338"/>
          </a:xfrm>
          <a:prstGeom prst="rightArrow">
            <a:avLst>
              <a:gd name="adj1" fmla="val 50000"/>
              <a:gd name="adj2" fmla="val 437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276" name="AutoShape 12"/>
          <p:cNvSpPr>
            <a:spLocks noChangeArrowheads="1"/>
          </p:cNvSpPr>
          <p:nvPr/>
        </p:nvSpPr>
        <p:spPr bwMode="auto">
          <a:xfrm rot="2189478">
            <a:off x="2173288" y="3276600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277" name="AutoShape 13"/>
          <p:cNvSpPr>
            <a:spLocks noChangeArrowheads="1"/>
          </p:cNvSpPr>
          <p:nvPr/>
        </p:nvSpPr>
        <p:spPr bwMode="auto">
          <a:xfrm rot="3311418">
            <a:off x="1943100" y="3536951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592358" y="2329716"/>
            <a:ext cx="136306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</a:t>
            </a:r>
            <a:br>
              <a:rPr kumimoji="1" lang="cs-CZ" sz="1400" b="0" i="0" dirty="0" smtClean="0"/>
            </a:br>
            <a:r>
              <a:rPr kumimoji="1" lang="cs-CZ" sz="1400" b="0" i="0" dirty="0" smtClean="0"/>
              <a:t>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17325" t="38320" r="52751" b="27240"/>
          <a:stretch>
            <a:fillRect/>
          </a:stretch>
        </p:blipFill>
        <p:spPr bwMode="auto">
          <a:xfrm>
            <a:off x="3491880" y="2132856"/>
            <a:ext cx="41044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</a:t>
            </a:r>
            <a:r>
              <a:rPr lang="cs-CZ" dirty="0" smtClean="0"/>
              <a:t>tabulka II.</a:t>
            </a:r>
            <a:endParaRPr lang="cs-CZ" dirty="0"/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7596336" y="2492896"/>
            <a:ext cx="1476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Zdroj dat (kromě Excelu i např. externí databáze)</a:t>
            </a:r>
          </a:p>
        </p:txBody>
      </p:sp>
      <p:sp>
        <p:nvSpPr>
          <p:cNvPr id="137226" name="AutoShape 10"/>
          <p:cNvSpPr>
            <a:spLocks noChangeArrowheads="1"/>
          </p:cNvSpPr>
          <p:nvPr/>
        </p:nvSpPr>
        <p:spPr bwMode="auto">
          <a:xfrm rot="10800000">
            <a:off x="6948636" y="2455490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1691680" y="4005064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Graf nebo tabulka</a:t>
            </a: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7956376" y="3212976"/>
            <a:ext cx="1115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/>
              <a:t>Zdrojová oblast dat</a:t>
            </a:r>
          </a:p>
        </p:txBody>
      </p:sp>
      <p:sp>
        <p:nvSpPr>
          <p:cNvPr id="137232" name="AutoShape 16"/>
          <p:cNvSpPr>
            <a:spLocks noChangeArrowheads="1"/>
          </p:cNvSpPr>
          <p:nvPr/>
        </p:nvSpPr>
        <p:spPr bwMode="auto">
          <a:xfrm rot="11984753">
            <a:off x="7339969" y="3133135"/>
            <a:ext cx="647700" cy="288000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7596336" y="3700264"/>
            <a:ext cx="1152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 smtClean="0"/>
              <a:t>Umístění tabulky </a:t>
            </a:r>
            <a:endParaRPr lang="cs-CZ" sz="1400" dirty="0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12075" t="14280" r="67450" b="68080"/>
          <a:stretch>
            <a:fillRect/>
          </a:stretch>
        </p:blipFill>
        <p:spPr bwMode="auto">
          <a:xfrm>
            <a:off x="251520" y="2132856"/>
            <a:ext cx="28083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5" name="AutoShape 9"/>
          <p:cNvSpPr>
            <a:spLocks noChangeArrowheads="1"/>
          </p:cNvSpPr>
          <p:nvPr/>
        </p:nvSpPr>
        <p:spPr bwMode="auto">
          <a:xfrm>
            <a:off x="2411760" y="2996952"/>
            <a:ext cx="827087" cy="325438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1295712" y="2168896"/>
            <a:ext cx="684000" cy="288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7228" name="AutoShape 12"/>
          <p:cNvSpPr>
            <a:spLocks noChangeArrowheads="1"/>
          </p:cNvSpPr>
          <p:nvPr/>
        </p:nvSpPr>
        <p:spPr bwMode="auto">
          <a:xfrm rot="13811098">
            <a:off x="1196125" y="3619226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AutoShape 10"/>
          <p:cNvSpPr>
            <a:spLocks noChangeArrowheads="1"/>
          </p:cNvSpPr>
          <p:nvPr/>
        </p:nvSpPr>
        <p:spPr bwMode="auto">
          <a:xfrm rot="10800000">
            <a:off x="6948636" y="3679626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5796136" y="4581160"/>
            <a:ext cx="756000" cy="252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 l="50924" t="32760" r="31226" b="21881"/>
          <a:stretch>
            <a:fillRect/>
          </a:stretch>
        </p:blipFill>
        <p:spPr bwMode="auto">
          <a:xfrm>
            <a:off x="6516216" y="2420888"/>
            <a:ext cx="244827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rozvržení II.</a:t>
            </a:r>
            <a:endParaRPr lang="cs-CZ" dirty="0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36749" t="29400" r="27551" b="5921"/>
          <a:stretch>
            <a:fillRect/>
          </a:stretch>
        </p:blipFill>
        <p:spPr bwMode="auto">
          <a:xfrm>
            <a:off x="159346" y="1313384"/>
            <a:ext cx="489654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223778" y="5842917"/>
            <a:ext cx="972000" cy="515938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na řádcích</a:t>
            </a:r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auto">
          <a:xfrm>
            <a:off x="2231840" y="5949280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5471605" y="5949280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dat</a:t>
            </a:r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 rot="10800000">
            <a:off x="4499993" y="5986715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471605" y="4941168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ve sloupcích</a:t>
            </a:r>
            <a:endParaRPr lang="cs-CZ" sz="1400" dirty="0"/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auto">
          <a:xfrm rot="10800000">
            <a:off x="4499993" y="5085214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076056" y="1844824"/>
            <a:ext cx="2647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parametry, které je možné zobrazit </a:t>
            </a:r>
            <a:r>
              <a:rPr lang="cs-CZ" sz="1400" dirty="0" smtClean="0"/>
              <a:t>v kontingenční tabulce</a:t>
            </a:r>
            <a:endParaRPr lang="cs-CZ" sz="1400" dirty="0"/>
          </a:p>
        </p:txBody>
      </p:sp>
      <p:sp>
        <p:nvSpPr>
          <p:cNvPr id="31" name="AutoShape 18"/>
          <p:cNvSpPr>
            <a:spLocks noChangeArrowheads="1"/>
          </p:cNvSpPr>
          <p:nvPr/>
        </p:nvSpPr>
        <p:spPr bwMode="auto">
          <a:xfrm rot="10800000">
            <a:off x="4464484" y="1594228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AutoShape 18"/>
          <p:cNvSpPr>
            <a:spLocks noChangeArrowheads="1"/>
          </p:cNvSpPr>
          <p:nvPr/>
        </p:nvSpPr>
        <p:spPr bwMode="auto">
          <a:xfrm rot="7658442">
            <a:off x="3398567" y="4472222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4139952" y="3913311"/>
            <a:ext cx="468000" cy="307777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filtr</a:t>
            </a:r>
            <a:endParaRPr lang="cs-CZ" sz="1400" dirty="0"/>
          </a:p>
        </p:txBody>
      </p:sp>
      <p:sp>
        <p:nvSpPr>
          <p:cNvPr id="36" name="Obdélník 35"/>
          <p:cNvSpPr/>
          <p:nvPr/>
        </p:nvSpPr>
        <p:spPr>
          <a:xfrm>
            <a:off x="6624850" y="317699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6624304" y="386107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V="1">
            <a:off x="8316416" y="4365104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V="1">
            <a:off x="7308850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V="1">
            <a:off x="8388424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715</Words>
  <Application>Microsoft Office PowerPoint</Application>
  <PresentationFormat>Předvádění na obrazovce (4:3)</PresentationFormat>
  <Paragraphs>198</Paragraphs>
  <Slides>21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3" baseType="lpstr">
      <vt:lpstr>Administrativní</vt:lpstr>
      <vt:lpstr>Image</vt:lpstr>
      <vt:lpstr>III. Kontingenční tabulky II Grafy Dotazník</vt:lpstr>
      <vt:lpstr>Ukázka kontingenční tabulky</vt:lpstr>
      <vt:lpstr>Ukázka kontingenční tabulky</vt:lpstr>
      <vt:lpstr>Ukázka kontingenční tabulky</vt:lpstr>
      <vt:lpstr>Kontingenční tabulka I.</vt:lpstr>
      <vt:lpstr>Kontingenční tabulky – rozvržení I.</vt:lpstr>
      <vt:lpstr>Kontingenční tabulky – výsledek I.</vt:lpstr>
      <vt:lpstr>Kontingenční tabulka II.</vt:lpstr>
      <vt:lpstr>Kontingenční tabulky – rozvržení II.</vt:lpstr>
      <vt:lpstr>Kontingenční tabulky – nastavení II.</vt:lpstr>
      <vt:lpstr>Dotazník</vt:lpstr>
      <vt:lpstr>Úvod</vt:lpstr>
      <vt:lpstr>Co na začátek dotazníku</vt:lpstr>
      <vt:lpstr>Klíčové otázky</vt:lpstr>
      <vt:lpstr>Otázky a jejich odpovědi</vt:lpstr>
      <vt:lpstr>Otázky a jejich odpovědi</vt:lpstr>
      <vt:lpstr>Snímek 17</vt:lpstr>
      <vt:lpstr>Inštalácia programu STATISTICA</vt:lpstr>
      <vt:lpstr>STATISTICA</vt:lpstr>
      <vt:lpstr>Inštalácia</vt:lpstr>
      <vt:lpstr>Snímek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IV. Kontingenční tabulky v Excelu</dc:title>
  <dc:creator>cvanova</dc:creator>
  <cp:lastModifiedBy>Tery</cp:lastModifiedBy>
  <cp:revision>58</cp:revision>
  <dcterms:created xsi:type="dcterms:W3CDTF">2011-03-11T09:39:40Z</dcterms:created>
  <dcterms:modified xsi:type="dcterms:W3CDTF">2013-03-05T09:53:24Z</dcterms:modified>
</cp:coreProperties>
</file>