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71" r:id="rId14"/>
    <p:sldId id="272" r:id="rId15"/>
    <p:sldId id="273" r:id="rId16"/>
    <p:sldId id="284" r:id="rId17"/>
    <p:sldId id="274" r:id="rId18"/>
    <p:sldId id="285" r:id="rId19"/>
    <p:sldId id="275" r:id="rId20"/>
    <p:sldId id="276" r:id="rId21"/>
    <p:sldId id="277" r:id="rId22"/>
    <p:sldId id="278" r:id="rId23"/>
    <p:sldId id="283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3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E287C-9244-4FC7-B494-E632C6F27897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D1CF1F-F8AD-42BC-AB3E-FA32DF22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15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1CF1F-F8AD-42BC-AB3E-FA32DF22D9F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966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36585-EAD0-41D4-BF29-F24C87EB3827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8E0CD-2DFB-4DBC-B4C0-0F368428C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359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36585-EAD0-41D4-BF29-F24C87EB3827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8E0CD-2DFB-4DBC-B4C0-0F368428C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58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36585-EAD0-41D4-BF29-F24C87EB3827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8E0CD-2DFB-4DBC-B4C0-0F368428C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013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36585-EAD0-41D4-BF29-F24C87EB3827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8E0CD-2DFB-4DBC-B4C0-0F368428C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46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36585-EAD0-41D4-BF29-F24C87EB3827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8E0CD-2DFB-4DBC-B4C0-0F368428C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28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36585-EAD0-41D4-BF29-F24C87EB3827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8E0CD-2DFB-4DBC-B4C0-0F368428C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7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36585-EAD0-41D4-BF29-F24C87EB3827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8E0CD-2DFB-4DBC-B4C0-0F368428C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21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36585-EAD0-41D4-BF29-F24C87EB3827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8E0CD-2DFB-4DBC-B4C0-0F368428C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40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36585-EAD0-41D4-BF29-F24C87EB3827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8E0CD-2DFB-4DBC-B4C0-0F368428C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04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36585-EAD0-41D4-BF29-F24C87EB3827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8E0CD-2DFB-4DBC-B4C0-0F368428C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121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36585-EAD0-41D4-BF29-F24C87EB3827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8E0CD-2DFB-4DBC-B4C0-0F368428C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443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36585-EAD0-41D4-BF29-F24C87EB3827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8E0CD-2DFB-4DBC-B4C0-0F368428C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917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31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33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kument_aplikace_Microsoft_Word_97_2003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4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Párový </a:t>
            </a:r>
            <a:r>
              <a:rPr lang="cs-CZ" dirty="0" err="1" smtClean="0"/>
              <a:t>neparametrický</a:t>
            </a:r>
            <a:r>
              <a:rPr lang="cs-CZ" dirty="0" smtClean="0"/>
              <a:t> test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u="sng" dirty="0" err="1" smtClean="0"/>
              <a:t>Wilcoxonův</a:t>
            </a:r>
            <a:r>
              <a:rPr lang="cs-CZ" u="sng" dirty="0" smtClean="0"/>
              <a:t> test</a:t>
            </a:r>
            <a:r>
              <a:rPr lang="cs-CZ" dirty="0" smtClean="0"/>
              <a:t>: obdobně seřadíme diference a testujeme proti kritické hodnotě daného testu</a:t>
            </a:r>
          </a:p>
          <a:p>
            <a:endParaRPr lang="cs-CZ" dirty="0" smtClean="0"/>
          </a:p>
          <a:p>
            <a:r>
              <a:rPr lang="cs-CZ" dirty="0" smtClean="0"/>
              <a:t>Výpočet pomocí STATISTICY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435616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Pearsonův</a:t>
            </a:r>
            <a:r>
              <a:rPr lang="cs-CZ" dirty="0" smtClean="0"/>
              <a:t> chí-kvadrát test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400" dirty="0" smtClean="0"/>
              <a:t>Výpočet testové statistiky:</a:t>
            </a:r>
          </a:p>
          <a:p>
            <a:endParaRPr lang="cs-CZ" sz="2400" dirty="0" smtClean="0"/>
          </a:p>
          <a:p>
            <a:endParaRPr lang="cs-CZ" sz="2400" dirty="0"/>
          </a:p>
          <a:p>
            <a:endParaRPr lang="cs-CZ" sz="2400" dirty="0" smtClean="0"/>
          </a:p>
          <a:p>
            <a:r>
              <a:rPr lang="cs-CZ" sz="2400" dirty="0" smtClean="0"/>
              <a:t>Nulovou hypotézu o nezávislosti dvou kategoriálních proměnných zamítáme na hladině významnosti </a:t>
            </a:r>
            <a:r>
              <a:rPr lang="el-GR" sz="2400" dirty="0" smtClean="0"/>
              <a:t>α, </a:t>
            </a:r>
            <a:r>
              <a:rPr lang="cs-CZ" sz="2400" dirty="0" smtClean="0"/>
              <a:t>když </a:t>
            </a:r>
          </a:p>
          <a:p>
            <a:endParaRPr lang="cs-CZ" sz="2400" dirty="0"/>
          </a:p>
          <a:p>
            <a:endParaRPr lang="cs-CZ" sz="2400" dirty="0" smtClean="0"/>
          </a:p>
          <a:p>
            <a:endParaRPr lang="cs-CZ" sz="2400" dirty="0"/>
          </a:p>
          <a:p>
            <a:r>
              <a:rPr lang="cs-CZ" sz="2400" i="1" dirty="0" smtClean="0"/>
              <a:t>r – počet řádků</a:t>
            </a:r>
            <a:br>
              <a:rPr lang="cs-CZ" sz="2400" i="1" dirty="0" smtClean="0"/>
            </a:br>
            <a:r>
              <a:rPr lang="cs-CZ" sz="2400" i="1" dirty="0" smtClean="0"/>
              <a:t>c – počet sloupců</a:t>
            </a:r>
          </a:p>
          <a:p>
            <a:endParaRPr lang="cs-CZ" sz="2400" dirty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4345689" y="1628800"/>
          <a:ext cx="3250647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Rovnice" r:id="rId3" imgW="1358310" imgH="482391" progId="Equation.3">
                  <p:embed/>
                </p:oleObj>
              </mc:Choice>
              <mc:Fallback>
                <p:oleObj name="Rovnice" r:id="rId3" imgW="1358310" imgH="4823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5689" y="1628800"/>
                        <a:ext cx="3250647" cy="11521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4274090" y="4365104"/>
          <a:ext cx="3466262" cy="564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Rovnice" r:id="rId5" imgW="1536480" imgH="253800" progId="Equation.3">
                  <p:embed/>
                </p:oleObj>
              </mc:Choice>
              <mc:Fallback>
                <p:oleObj name="Rovnice" r:id="rId5" imgW="15364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4090" y="4365104"/>
                        <a:ext cx="3466262" cy="5647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4942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Předpoklady </a:t>
            </a:r>
            <a:r>
              <a:rPr lang="cs-CZ" sz="3600" dirty="0" err="1" smtClean="0"/>
              <a:t>Pearsonova</a:t>
            </a:r>
            <a:r>
              <a:rPr lang="cs-CZ" sz="3600" dirty="0" smtClean="0"/>
              <a:t> chí-kvadrát testu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Nezávislost jednotlivých pozorování</a:t>
            </a:r>
          </a:p>
          <a:p>
            <a:r>
              <a:rPr lang="cs-CZ" sz="2400" dirty="0" smtClean="0"/>
              <a:t>Alespoň 80 % buněk musí mít očekávanou četnost (</a:t>
            </a:r>
            <a:r>
              <a:rPr lang="cs-CZ" sz="2400" i="1" dirty="0" err="1" smtClean="0"/>
              <a:t>e</a:t>
            </a:r>
            <a:r>
              <a:rPr lang="cs-CZ" sz="2400" i="1" baseline="-25000" dirty="0" err="1" smtClean="0"/>
              <a:t>ij</a:t>
            </a:r>
            <a:r>
              <a:rPr lang="cs-CZ" sz="2400" dirty="0" smtClean="0"/>
              <a:t>) větší než 5</a:t>
            </a:r>
          </a:p>
          <a:p>
            <a:r>
              <a:rPr lang="cs-CZ" sz="2400" dirty="0" smtClean="0"/>
              <a:t>100 % buněk musí mít očekávanou četnost </a:t>
            </a:r>
            <a:r>
              <a:rPr lang="cs-CZ" sz="2400" i="1" dirty="0" smtClean="0"/>
              <a:t>(</a:t>
            </a:r>
            <a:r>
              <a:rPr lang="cs-CZ" sz="2400" i="1" dirty="0" err="1" smtClean="0"/>
              <a:t>e</a:t>
            </a:r>
            <a:r>
              <a:rPr lang="cs-CZ" sz="2400" i="1" baseline="-25000" dirty="0" err="1" smtClean="0"/>
              <a:t>ij</a:t>
            </a:r>
            <a:r>
              <a:rPr lang="cs-CZ" sz="2400" dirty="0" smtClean="0"/>
              <a:t>) větší než 2</a:t>
            </a:r>
          </a:p>
          <a:p>
            <a:endParaRPr lang="cs-CZ" sz="2400" dirty="0" smtClean="0"/>
          </a:p>
          <a:p>
            <a:r>
              <a:rPr lang="cs-CZ" sz="2400" dirty="0" smtClean="0"/>
              <a:t>Může nám pomoci slučování kategorií, ale můžeme slučovat jen slučitelné kategorie!</a:t>
            </a:r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864276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</a:t>
            </a:r>
            <a:r>
              <a:rPr lang="cs-CZ" dirty="0" smtClean="0"/>
              <a:t>Příklad </a:t>
            </a:r>
            <a:r>
              <a:rPr lang="cs-CZ" dirty="0" smtClean="0"/>
              <a:t>I. nezávislost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cs-CZ" sz="2400" dirty="0" smtClean="0"/>
              <a:t>Máme 74 pacientů s krevní skupinou A0. Naším cílem je zjistit, zda u těchto pacientů je věk nezávislý na </a:t>
            </a:r>
            <a:r>
              <a:rPr lang="en-US" sz="2400" dirty="0" smtClean="0"/>
              <a:t>p</a:t>
            </a:r>
            <a:r>
              <a:rPr lang="cs-CZ" sz="2400" dirty="0" err="1" smtClean="0"/>
              <a:t>řítomnosti</a:t>
            </a:r>
            <a:r>
              <a:rPr lang="cs-CZ" sz="2400" dirty="0" smtClean="0"/>
              <a:t> sledovaného onemocnění.</a:t>
            </a:r>
            <a:endParaRPr lang="cs-CZ" sz="2400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395534" y="3068960"/>
          <a:ext cx="3312370" cy="1080120"/>
        </p:xfrm>
        <a:graphic>
          <a:graphicData uri="http://schemas.openxmlformats.org/drawingml/2006/table">
            <a:tbl>
              <a:tblPr/>
              <a:tblGrid>
                <a:gridCol w="662474"/>
                <a:gridCol w="662474"/>
                <a:gridCol w="662474"/>
                <a:gridCol w="662474"/>
                <a:gridCol w="662474"/>
              </a:tblGrid>
              <a:tr h="27003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&lt;25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25-40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&gt;40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Celkem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03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nemoc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7003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zdravý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03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Celkem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74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4427984" y="3068960"/>
          <a:ext cx="3816425" cy="1440160"/>
        </p:xfrm>
        <a:graphic>
          <a:graphicData uri="http://schemas.openxmlformats.org/drawingml/2006/table">
            <a:tbl>
              <a:tblPr/>
              <a:tblGrid>
                <a:gridCol w="763285"/>
                <a:gridCol w="763285"/>
                <a:gridCol w="763285"/>
                <a:gridCol w="763285"/>
                <a:gridCol w="763285"/>
              </a:tblGrid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&lt;25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25-40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&gt;40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Celkem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nemoc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9,22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17,18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4,61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zdravý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12,78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23,82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6,39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Celkem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5148064" y="2627620"/>
            <a:ext cx="2043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Očekávané četnosti</a:t>
            </a:r>
            <a:endParaRPr lang="cs-CZ" b="1" dirty="0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/>
        </p:nvGraphicFramePr>
        <p:xfrm>
          <a:off x="611560" y="4797152"/>
          <a:ext cx="5380961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Rovnice" r:id="rId3" imgW="3479760" imgH="419040" progId="Equation.3">
                  <p:embed/>
                </p:oleObj>
              </mc:Choice>
              <mc:Fallback>
                <p:oleObj name="Rovnice" r:id="rId3" imgW="34797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4797152"/>
                        <a:ext cx="5380961" cy="6480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251520" y="5733256"/>
          <a:ext cx="1589088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Rovnice" r:id="rId5" imgW="1079280" imgH="253800" progId="Equation.3">
                  <p:embed/>
                </p:oleObj>
              </mc:Choice>
              <mc:Fallback>
                <p:oleObj name="Rovnice" r:id="rId5" imgW="10792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5733256"/>
                        <a:ext cx="1589088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Šipka doprava 8"/>
          <p:cNvSpPr/>
          <p:nvPr/>
        </p:nvSpPr>
        <p:spPr>
          <a:xfrm>
            <a:off x="2123728" y="5733256"/>
            <a:ext cx="93610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3131840" y="5661248"/>
            <a:ext cx="61334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Nezamítáme nulovou hypotézu. </a:t>
            </a:r>
            <a:br>
              <a:rPr lang="cs-CZ" dirty="0" smtClean="0"/>
            </a:br>
            <a:r>
              <a:rPr lang="cs-CZ" dirty="0" smtClean="0"/>
              <a:t>Tedy u těchto pacientů je věk nezávislý na daném onemocnění. 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827584" y="2699628"/>
            <a:ext cx="2111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Pozorované četnosti</a:t>
            </a:r>
            <a:endParaRPr lang="cs-CZ" b="1" dirty="0"/>
          </a:p>
        </p:txBody>
      </p:sp>
      <p:pic>
        <p:nvPicPr>
          <p:cNvPr id="4102" name="Picture 6" descr="C:\Users\Matyas\Desktop\krevni-skupina_20121111212747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8641"/>
            <a:ext cx="2184859" cy="119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542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Řešení STATISTICA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/>
          </a:bodyPr>
          <a:lstStyle/>
          <a:p>
            <a:r>
              <a:rPr lang="cs-CZ" sz="2000" dirty="0" smtClean="0"/>
              <a:t>2 možné vstupy</a:t>
            </a:r>
            <a:endParaRPr lang="cs-CZ" sz="2000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76872"/>
            <a:ext cx="1316732" cy="3407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179512" y="5733256"/>
            <a:ext cx="1748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každý případ z tabulky </a:t>
            </a:r>
            <a:br>
              <a:rPr lang="cs-CZ" sz="1200" dirty="0" smtClean="0"/>
            </a:br>
            <a:r>
              <a:rPr lang="cs-CZ" sz="1200" dirty="0" smtClean="0"/>
              <a:t>odpovídá jednomu řádku</a:t>
            </a:r>
            <a:endParaRPr lang="cs-CZ" sz="1200" dirty="0"/>
          </a:p>
        </p:txBody>
      </p:sp>
      <p:cxnSp>
        <p:nvCxnSpPr>
          <p:cNvPr id="7" name="Přímá spojovací šipka 6"/>
          <p:cNvCxnSpPr/>
          <p:nvPr/>
        </p:nvCxnSpPr>
        <p:spPr>
          <a:xfrm>
            <a:off x="1187624" y="1772816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šipka 8"/>
          <p:cNvCxnSpPr/>
          <p:nvPr/>
        </p:nvCxnSpPr>
        <p:spPr>
          <a:xfrm>
            <a:off x="1259632" y="1772816"/>
            <a:ext cx="1584176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276872"/>
            <a:ext cx="1635342" cy="2180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412776"/>
            <a:ext cx="2204839" cy="2391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ovéPole 12"/>
          <p:cNvSpPr txBox="1"/>
          <p:nvPr/>
        </p:nvSpPr>
        <p:spPr>
          <a:xfrm>
            <a:off x="2267744" y="4509120"/>
            <a:ext cx="1652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každá kombinace má </a:t>
            </a:r>
            <a:br>
              <a:rPr lang="cs-CZ" sz="1200" dirty="0" smtClean="0"/>
            </a:br>
            <a:r>
              <a:rPr lang="cs-CZ" sz="1200" dirty="0" smtClean="0"/>
              <a:t>přiřazený počet výskytů</a:t>
            </a:r>
            <a:endParaRPr lang="cs-CZ" sz="1200" dirty="0"/>
          </a:p>
        </p:txBody>
      </p:sp>
      <p:sp>
        <p:nvSpPr>
          <p:cNvPr id="15" name="Šipka doprava 14"/>
          <p:cNvSpPr/>
          <p:nvPr/>
        </p:nvSpPr>
        <p:spPr>
          <a:xfrm>
            <a:off x="4139952" y="2204864"/>
            <a:ext cx="504056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4293096"/>
            <a:ext cx="3009528" cy="2217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ovéPole 16"/>
          <p:cNvSpPr txBox="1"/>
          <p:nvPr/>
        </p:nvSpPr>
        <p:spPr>
          <a:xfrm>
            <a:off x="179512" y="2636912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I</a:t>
            </a:r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1979712" y="262762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II</a:t>
            </a:r>
            <a:endParaRPr lang="cs-CZ" dirty="0"/>
          </a:p>
        </p:txBody>
      </p:sp>
      <p:cxnSp>
        <p:nvCxnSpPr>
          <p:cNvPr id="22" name="Pravoúhlá spojovací čára 21"/>
          <p:cNvCxnSpPr/>
          <p:nvPr/>
        </p:nvCxnSpPr>
        <p:spPr>
          <a:xfrm rot="10800000" flipV="1">
            <a:off x="6300192" y="3573016"/>
            <a:ext cx="1512168" cy="1440160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/>
          <p:cNvSpPr txBox="1"/>
          <p:nvPr/>
        </p:nvSpPr>
        <p:spPr>
          <a:xfrm>
            <a:off x="7740352" y="3429000"/>
            <a:ext cx="13727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zvolit proměnné</a:t>
            </a:r>
          </a:p>
          <a:p>
            <a:r>
              <a:rPr lang="cs-CZ" sz="1400" dirty="0" smtClean="0"/>
              <a:t>(vek a stav)</a:t>
            </a:r>
            <a:endParaRPr lang="cs-CZ" sz="1400" dirty="0"/>
          </a:p>
        </p:txBody>
      </p:sp>
      <p:cxnSp>
        <p:nvCxnSpPr>
          <p:cNvPr id="27" name="Přímá spojovací šipka 26"/>
          <p:cNvCxnSpPr/>
          <p:nvPr/>
        </p:nvCxnSpPr>
        <p:spPr>
          <a:xfrm flipH="1">
            <a:off x="7452320" y="5013176"/>
            <a:ext cx="360040" cy="93610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ovéPole 27"/>
          <p:cNvSpPr txBox="1"/>
          <p:nvPr/>
        </p:nvSpPr>
        <p:spPr>
          <a:xfrm>
            <a:off x="7596336" y="4149080"/>
            <a:ext cx="1659429" cy="900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 smtClean="0"/>
              <a:t>V případě, že je vstupem </a:t>
            </a:r>
            <a:br>
              <a:rPr lang="cs-CZ" sz="1050" dirty="0" smtClean="0"/>
            </a:br>
            <a:r>
              <a:rPr lang="cs-CZ" sz="1050" dirty="0" smtClean="0"/>
              <a:t>tabulka II,pak je třeba jako </a:t>
            </a:r>
            <a:br>
              <a:rPr lang="cs-CZ" sz="1050" dirty="0" smtClean="0"/>
            </a:br>
            <a:r>
              <a:rPr lang="cs-CZ" sz="1050" dirty="0" smtClean="0"/>
              <a:t>váhu nastavit počet </a:t>
            </a:r>
            <a:br>
              <a:rPr lang="cs-CZ" sz="1050" dirty="0" smtClean="0"/>
            </a:br>
            <a:r>
              <a:rPr lang="cs-CZ" sz="1050" dirty="0" smtClean="0"/>
              <a:t>výskytů dané kombinace </a:t>
            </a:r>
            <a:br>
              <a:rPr lang="cs-CZ" sz="1050" dirty="0" smtClean="0"/>
            </a:br>
            <a:r>
              <a:rPr lang="cs-CZ" sz="1050" dirty="0" smtClean="0"/>
              <a:t>kategorií</a:t>
            </a:r>
            <a:endParaRPr lang="cs-CZ" sz="1050" dirty="0"/>
          </a:p>
        </p:txBody>
      </p:sp>
      <p:sp>
        <p:nvSpPr>
          <p:cNvPr id="29" name="Šipka dolů 28"/>
          <p:cNvSpPr/>
          <p:nvPr/>
        </p:nvSpPr>
        <p:spPr>
          <a:xfrm>
            <a:off x="5580112" y="3933056"/>
            <a:ext cx="936104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Šipka dolů 29"/>
          <p:cNvSpPr/>
          <p:nvPr/>
        </p:nvSpPr>
        <p:spPr>
          <a:xfrm>
            <a:off x="5652120" y="6453336"/>
            <a:ext cx="936104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2350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Řešení STATISTICA</a:t>
            </a:r>
            <a:endParaRPr lang="cs-CZ" dirty="0"/>
          </a:p>
        </p:txBody>
      </p:sp>
      <p:sp>
        <p:nvSpPr>
          <p:cNvPr id="4" name="Šipka dolů 3"/>
          <p:cNvSpPr/>
          <p:nvPr/>
        </p:nvSpPr>
        <p:spPr>
          <a:xfrm>
            <a:off x="971600" y="1268760"/>
            <a:ext cx="936104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3392984" cy="1955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lipsa 5"/>
          <p:cNvSpPr/>
          <p:nvPr/>
        </p:nvSpPr>
        <p:spPr>
          <a:xfrm>
            <a:off x="1475656" y="2204864"/>
            <a:ext cx="1008112" cy="144016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Elipsa 6"/>
          <p:cNvSpPr/>
          <p:nvPr/>
        </p:nvSpPr>
        <p:spPr>
          <a:xfrm>
            <a:off x="251520" y="2348880"/>
            <a:ext cx="1008112" cy="144016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" name="Přímá spojovací šipka 9"/>
          <p:cNvCxnSpPr/>
          <p:nvPr/>
        </p:nvCxnSpPr>
        <p:spPr>
          <a:xfrm>
            <a:off x="1115616" y="1988840"/>
            <a:ext cx="3384376" cy="0"/>
          </a:xfrm>
          <a:prstGeom prst="straightConnector1">
            <a:avLst/>
          </a:prstGeom>
          <a:ln w="571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3203848" y="5949280"/>
            <a:ext cx="3382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u="sng" dirty="0" smtClean="0"/>
              <a:t>ZKONTROLOVAT PŘEDPOKLADY !!!</a:t>
            </a:r>
            <a:endParaRPr lang="cs-CZ" u="sng" dirty="0"/>
          </a:p>
        </p:txBody>
      </p:sp>
      <p:sp>
        <p:nvSpPr>
          <p:cNvPr id="17" name="Elipsa 16"/>
          <p:cNvSpPr/>
          <p:nvPr/>
        </p:nvSpPr>
        <p:spPr>
          <a:xfrm>
            <a:off x="395536" y="1916832"/>
            <a:ext cx="672075" cy="144016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628800"/>
            <a:ext cx="3225155" cy="1876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Přímá spojovací šipka 19"/>
          <p:cNvCxnSpPr/>
          <p:nvPr/>
        </p:nvCxnSpPr>
        <p:spPr>
          <a:xfrm flipH="1">
            <a:off x="3923928" y="2492896"/>
            <a:ext cx="1296144" cy="1296144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4365104"/>
            <a:ext cx="306864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4365104"/>
            <a:ext cx="3065711" cy="1513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bdélník 11"/>
          <p:cNvSpPr/>
          <p:nvPr/>
        </p:nvSpPr>
        <p:spPr>
          <a:xfrm>
            <a:off x="5364088" y="4941168"/>
            <a:ext cx="432048" cy="144016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5" name="Přímá spojovací šipka 14"/>
          <p:cNvCxnSpPr/>
          <p:nvPr/>
        </p:nvCxnSpPr>
        <p:spPr>
          <a:xfrm flipV="1">
            <a:off x="5364088" y="5085184"/>
            <a:ext cx="144017" cy="9361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31699" y="4365104"/>
            <a:ext cx="2712301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ovéPole 27"/>
          <p:cNvSpPr txBox="1"/>
          <p:nvPr/>
        </p:nvSpPr>
        <p:spPr>
          <a:xfrm>
            <a:off x="179512" y="3933056"/>
            <a:ext cx="3164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1.tabulka – pozorované četnosti</a:t>
            </a:r>
            <a:endParaRPr lang="cs-CZ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3347864" y="3933056"/>
            <a:ext cx="3060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2.tabulka – očekávané četnosti</a:t>
            </a:r>
            <a:endParaRPr lang="cs-CZ" dirty="0"/>
          </a:p>
        </p:txBody>
      </p:sp>
      <p:sp>
        <p:nvSpPr>
          <p:cNvPr id="30" name="TextovéPole 29"/>
          <p:cNvSpPr txBox="1"/>
          <p:nvPr/>
        </p:nvSpPr>
        <p:spPr>
          <a:xfrm>
            <a:off x="6871607" y="3933056"/>
            <a:ext cx="2092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3</a:t>
            </a:r>
            <a:r>
              <a:rPr lang="cs-CZ" dirty="0" smtClean="0"/>
              <a:t>.tabulka – statistiky</a:t>
            </a:r>
            <a:endParaRPr lang="cs-CZ" dirty="0"/>
          </a:p>
        </p:txBody>
      </p:sp>
      <p:sp>
        <p:nvSpPr>
          <p:cNvPr id="31" name="Elipsa 30"/>
          <p:cNvSpPr/>
          <p:nvPr/>
        </p:nvSpPr>
        <p:spPr>
          <a:xfrm>
            <a:off x="8532440" y="4653136"/>
            <a:ext cx="720080" cy="216024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Elipsa 31"/>
          <p:cNvSpPr/>
          <p:nvPr/>
        </p:nvSpPr>
        <p:spPr>
          <a:xfrm>
            <a:off x="7740352" y="5229200"/>
            <a:ext cx="720080" cy="216024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5591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II. nezávislost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Na hladině významnosti 0,05 testujte hypotézu o nezávislosti pedagogické hodnosti a pohlaví</a:t>
            </a:r>
            <a:endParaRPr lang="cs-CZ" sz="24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92896"/>
            <a:ext cx="3723909" cy="1133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251520" y="6309320"/>
            <a:ext cx="2015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[X</a:t>
            </a:r>
            <a:r>
              <a:rPr lang="en-US" baseline="30000" dirty="0" smtClean="0"/>
              <a:t>2 </a:t>
            </a:r>
            <a:r>
              <a:rPr lang="en-US" dirty="0" smtClean="0"/>
              <a:t>=3</a:t>
            </a:r>
            <a:r>
              <a:rPr lang="cs-CZ" dirty="0" smtClean="0"/>
              <a:t>,5 ; p=0,1739</a:t>
            </a:r>
            <a:r>
              <a:rPr lang="en-US" dirty="0" smtClean="0"/>
              <a:t>]</a:t>
            </a:r>
            <a:endParaRPr lang="cs-CZ" dirty="0"/>
          </a:p>
        </p:txBody>
      </p:sp>
      <p:pic>
        <p:nvPicPr>
          <p:cNvPr id="9218" name="Picture 2" descr="C:\Users\Matyas\Desktop\industrial-organizational-psychology-degre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852936"/>
            <a:ext cx="2655271" cy="262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8375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III.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Máme data z dotazníku od 100 mužů, kteří odpovídali na to, jaké sporty dělají. Zjistěte, zda se preference pro americký fotbal  dají srovnávat s preferencemi baseballu.</a:t>
            </a:r>
            <a:endParaRPr lang="en-US" dirty="0"/>
          </a:p>
        </p:txBody>
      </p:sp>
      <p:sp>
        <p:nvSpPr>
          <p:cNvPr id="4" name="TextovéPole 3"/>
          <p:cNvSpPr txBox="1"/>
          <p:nvPr/>
        </p:nvSpPr>
        <p:spPr>
          <a:xfrm>
            <a:off x="323529" y="6237313"/>
            <a:ext cx="882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</a:t>
            </a:r>
            <a:r>
              <a:rPr lang="cs-CZ" dirty="0" smtClean="0"/>
              <a:t>nejsou splněny podmínky dobré aproximace – </a:t>
            </a:r>
            <a:r>
              <a:rPr lang="cs-CZ" dirty="0" err="1" smtClean="0"/>
              <a:t>poslučování</a:t>
            </a:r>
            <a:r>
              <a:rPr lang="cs-CZ" dirty="0" smtClean="0"/>
              <a:t> (</a:t>
            </a:r>
            <a:r>
              <a:rPr lang="cs-CZ" dirty="0" err="1" smtClean="0"/>
              <a:t>Always</a:t>
            </a:r>
            <a:r>
              <a:rPr lang="cs-CZ" dirty="0" smtClean="0"/>
              <a:t> + </a:t>
            </a:r>
            <a:r>
              <a:rPr lang="cs-CZ" dirty="0" err="1" smtClean="0"/>
              <a:t>Usually</a:t>
            </a:r>
            <a:r>
              <a:rPr lang="cs-CZ" dirty="0" smtClean="0"/>
              <a:t>), (</a:t>
            </a:r>
            <a:r>
              <a:rPr lang="cs-CZ" dirty="0" err="1" smtClean="0"/>
              <a:t>Sometimes+Never</a:t>
            </a:r>
            <a:r>
              <a:rPr lang="cs-CZ" dirty="0" smtClean="0"/>
              <a:t>)</a:t>
            </a:r>
            <a:r>
              <a:rPr lang="en-US" dirty="0" smtClean="0"/>
              <a:t> -&gt; </a:t>
            </a:r>
            <a:r>
              <a:rPr lang="en-US" dirty="0" smtClean="0"/>
              <a:t>X</a:t>
            </a:r>
            <a:r>
              <a:rPr lang="en-US" baseline="30000" dirty="0" smtClean="0"/>
              <a:t>2 </a:t>
            </a:r>
            <a:r>
              <a:rPr lang="en-US" dirty="0" smtClean="0"/>
              <a:t>=</a:t>
            </a:r>
            <a:r>
              <a:rPr lang="cs-CZ" dirty="0" smtClean="0"/>
              <a:t>33,15 ; p</a:t>
            </a:r>
            <a:r>
              <a:rPr lang="en-US" dirty="0" smtClean="0"/>
              <a:t>&lt;0.001]</a:t>
            </a:r>
            <a:endParaRPr lang="en-US" dirty="0"/>
          </a:p>
        </p:txBody>
      </p:sp>
      <p:pic>
        <p:nvPicPr>
          <p:cNvPr id="10242" name="Picture 2" descr="C:\Users\Matyas\Desktop\goofy basebal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645024"/>
            <a:ext cx="1806815" cy="1972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67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I. shoda struktury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Máme údaje o barvě očí u třech ročníku. Rozhodněte, zda se na hladině významnosti 0,05 liší procentuální zastoupení jednotlivých barev očí v těchto ročnících.</a:t>
            </a:r>
            <a:endParaRPr lang="cs-CZ" sz="2800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827584" y="3552056"/>
          <a:ext cx="4214732" cy="1317104"/>
        </p:xfrm>
        <a:graphic>
          <a:graphicData uri="http://schemas.openxmlformats.org/drawingml/2006/table">
            <a:tbl>
              <a:tblPr/>
              <a:tblGrid>
                <a:gridCol w="1053683"/>
                <a:gridCol w="1053683"/>
                <a:gridCol w="1053683"/>
                <a:gridCol w="1053683"/>
              </a:tblGrid>
              <a:tr h="329276">
                <a:tc>
                  <a:txBody>
                    <a:bodyPr/>
                    <a:lstStyle/>
                    <a:p>
                      <a:pPr algn="ctr" fontAlgn="b"/>
                      <a:endParaRPr lang="cs-CZ" sz="1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6464" marR="16464" marT="1646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9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modre</a:t>
                      </a:r>
                      <a:endParaRPr lang="cs-CZ" sz="1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6464" marR="16464" marT="164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hnede</a:t>
                      </a:r>
                    </a:p>
                  </a:txBody>
                  <a:tcPr marL="16464" marR="16464" marT="1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zelene</a:t>
                      </a:r>
                    </a:p>
                  </a:txBody>
                  <a:tcPr marL="16464" marR="16464" marT="1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27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rocnik</a:t>
                      </a:r>
                    </a:p>
                  </a:txBody>
                  <a:tcPr marL="16464" marR="16464" marT="1646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16464" marR="16464" marT="164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16464" marR="16464" marT="1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16464" marR="16464" marT="1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2927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rocnik</a:t>
                      </a:r>
                    </a:p>
                  </a:txBody>
                  <a:tcPr marL="16464" marR="16464" marT="1646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16464" marR="16464" marT="164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16464" marR="16464" marT="1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16464" marR="16464" marT="1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927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rocnik</a:t>
                      </a:r>
                    </a:p>
                  </a:txBody>
                  <a:tcPr marL="16464" marR="16464" marT="1646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16464" marR="16464" marT="164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16464" marR="16464" marT="1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16464" marR="16464" marT="1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251520" y="6309320"/>
            <a:ext cx="2015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[X</a:t>
            </a:r>
            <a:r>
              <a:rPr lang="en-US" baseline="30000" dirty="0" smtClean="0"/>
              <a:t>2 </a:t>
            </a:r>
            <a:r>
              <a:rPr lang="en-US" dirty="0" smtClean="0"/>
              <a:t>=</a:t>
            </a:r>
            <a:r>
              <a:rPr lang="cs-CZ" dirty="0" smtClean="0"/>
              <a:t>1,54 ; p=0,819</a:t>
            </a:r>
            <a:r>
              <a:rPr lang="en-US" dirty="0" smtClean="0"/>
              <a:t>]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5364088" y="3501008"/>
            <a:ext cx="3555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vizualizace </a:t>
            </a:r>
            <a:r>
              <a:rPr lang="cs-CZ" dirty="0" err="1" smtClean="0"/>
              <a:t>procentualni</a:t>
            </a:r>
            <a:r>
              <a:rPr lang="cs-CZ" dirty="0" smtClean="0"/>
              <a:t> zastoupeni:</a:t>
            </a:r>
            <a:endParaRPr lang="cs-CZ" dirty="0"/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9240" y="4005064"/>
            <a:ext cx="3954760" cy="229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lipsa 7"/>
          <p:cNvSpPr/>
          <p:nvPr/>
        </p:nvSpPr>
        <p:spPr>
          <a:xfrm>
            <a:off x="5364088" y="5301208"/>
            <a:ext cx="1224136" cy="288032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266" name="Picture 2" descr="C:\Users\Matyas\Desktop\ey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5" y="69156"/>
            <a:ext cx="1505399" cy="1127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062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</a:t>
            </a:r>
            <a:r>
              <a:rPr lang="cs-CZ" dirty="0" smtClean="0"/>
              <a:t>I</a:t>
            </a:r>
            <a:r>
              <a:rPr lang="en-US" dirty="0" smtClean="0"/>
              <a:t>I</a:t>
            </a:r>
            <a:r>
              <a:rPr lang="cs-CZ" dirty="0" smtClean="0"/>
              <a:t>. </a:t>
            </a:r>
            <a:r>
              <a:rPr lang="cs-CZ" dirty="0" smtClean="0"/>
              <a:t>shoda struktury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Zjistěte, zda se liší intenzita kouření s rozdílným postavením ve firmě…</a:t>
            </a:r>
            <a:endParaRPr lang="cs-CZ" sz="2800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823298"/>
              </p:ext>
            </p:extLst>
          </p:nvPr>
        </p:nvGraphicFramePr>
        <p:xfrm>
          <a:off x="611560" y="2924944"/>
          <a:ext cx="6552732" cy="1975656"/>
        </p:xfrm>
        <a:graphic>
          <a:graphicData uri="http://schemas.openxmlformats.org/drawingml/2006/table">
            <a:tbl>
              <a:tblPr/>
              <a:tblGrid>
                <a:gridCol w="1944216"/>
                <a:gridCol w="1152129"/>
                <a:gridCol w="1152129"/>
                <a:gridCol w="1152129"/>
                <a:gridCol w="1152129"/>
              </a:tblGrid>
              <a:tr h="329276">
                <a:tc>
                  <a:txBody>
                    <a:bodyPr/>
                    <a:lstStyle/>
                    <a:p>
                      <a:pPr algn="ctr" fontAlgn="b"/>
                      <a:endParaRPr lang="cs-CZ" sz="1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6464" marR="16464" marT="1646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Nekuřák</a:t>
                      </a:r>
                      <a:endParaRPr lang="cs-CZ" sz="1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6464" marR="16464" marT="164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Lehký</a:t>
                      </a:r>
                      <a:endParaRPr lang="cs-CZ" sz="1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6464" marR="16464" marT="1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Střední</a:t>
                      </a:r>
                      <a:endParaRPr lang="cs-CZ" sz="1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6464" marR="16464" marT="1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Těžký</a:t>
                      </a:r>
                      <a:endParaRPr lang="cs-CZ" sz="1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6464" marR="16464" marT="1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27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Sr. </a:t>
                      </a:r>
                      <a:r>
                        <a:rPr lang="cs-CZ" sz="19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Manager</a:t>
                      </a:r>
                      <a:endParaRPr lang="cs-CZ" sz="1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6464" marR="16464" marT="1646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</a:t>
                      </a:r>
                      <a:endParaRPr lang="en-US" dirty="0"/>
                    </a:p>
                  </a:txBody>
                  <a:tcPr marL="16464" marR="16464" marT="164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</a:t>
                      </a:r>
                      <a:endParaRPr lang="en-US" dirty="0"/>
                    </a:p>
                  </a:txBody>
                  <a:tcPr marL="16464" marR="16464" marT="1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</a:t>
                      </a:r>
                      <a:endParaRPr lang="en-US" dirty="0"/>
                    </a:p>
                  </a:txBody>
                  <a:tcPr marL="16464" marR="16464" marT="1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</a:t>
                      </a:r>
                      <a:endParaRPr lang="en-US" dirty="0"/>
                    </a:p>
                  </a:txBody>
                  <a:tcPr marL="16464" marR="16464" marT="1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2927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Jr. </a:t>
                      </a:r>
                      <a:r>
                        <a:rPr lang="cs-CZ" sz="19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Manager</a:t>
                      </a:r>
                      <a:endParaRPr lang="cs-CZ" sz="1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6464" marR="16464" marT="1646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</a:t>
                      </a:r>
                      <a:endParaRPr lang="en-US" dirty="0"/>
                    </a:p>
                  </a:txBody>
                  <a:tcPr marL="16464" marR="16464" marT="164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</a:t>
                      </a:r>
                      <a:endParaRPr lang="en-US" dirty="0"/>
                    </a:p>
                  </a:txBody>
                  <a:tcPr marL="16464" marR="16464" marT="1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14</a:t>
                      </a:r>
                      <a:endParaRPr lang="en-US" dirty="0"/>
                    </a:p>
                  </a:txBody>
                  <a:tcPr marL="16464" marR="16464" marT="1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</a:t>
                      </a:r>
                      <a:endParaRPr lang="en-US" dirty="0"/>
                    </a:p>
                  </a:txBody>
                  <a:tcPr marL="16464" marR="16464" marT="1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927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Sr. </a:t>
                      </a:r>
                      <a:r>
                        <a:rPr lang="cs-CZ" sz="19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Empl</a:t>
                      </a:r>
                      <a:endParaRPr lang="cs-CZ" sz="1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6464" marR="16464" marT="1646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25</a:t>
                      </a:r>
                      <a:endParaRPr lang="en-US" dirty="0"/>
                    </a:p>
                  </a:txBody>
                  <a:tcPr marL="16464" marR="16464" marT="164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</a:t>
                      </a:r>
                      <a:endParaRPr lang="en-US" dirty="0"/>
                    </a:p>
                  </a:txBody>
                  <a:tcPr marL="16464" marR="16464" marT="1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12</a:t>
                      </a:r>
                      <a:endParaRPr lang="en-US" dirty="0"/>
                    </a:p>
                  </a:txBody>
                  <a:tcPr marL="16464" marR="16464" marT="1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</a:t>
                      </a:r>
                      <a:endParaRPr lang="en-US" dirty="0"/>
                    </a:p>
                  </a:txBody>
                  <a:tcPr marL="16464" marR="16464" marT="1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927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Jr. </a:t>
                      </a:r>
                      <a:r>
                        <a:rPr lang="cs-CZ" sz="19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Empl</a:t>
                      </a:r>
                      <a:endParaRPr lang="cs-CZ" sz="1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6464" marR="16464" marT="1646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18</a:t>
                      </a:r>
                      <a:endParaRPr lang="en-US" dirty="0"/>
                    </a:p>
                  </a:txBody>
                  <a:tcPr marL="16464" marR="16464" marT="164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24</a:t>
                      </a:r>
                      <a:endParaRPr lang="en-US" dirty="0"/>
                    </a:p>
                  </a:txBody>
                  <a:tcPr marL="16464" marR="16464" marT="1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33</a:t>
                      </a:r>
                      <a:endParaRPr lang="en-US" dirty="0"/>
                    </a:p>
                  </a:txBody>
                  <a:tcPr marL="16464" marR="16464" marT="1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13</a:t>
                      </a:r>
                      <a:endParaRPr lang="en-US" dirty="0"/>
                    </a:p>
                  </a:txBody>
                  <a:tcPr marL="16464" marR="16464" marT="1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927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9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Secretar</a:t>
                      </a:r>
                      <a:endParaRPr lang="cs-CZ" sz="1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6464" marR="16464" marT="1646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</a:t>
                      </a:r>
                      <a:endParaRPr lang="en-US" dirty="0"/>
                    </a:p>
                  </a:txBody>
                  <a:tcPr marL="16464" marR="16464" marT="164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</a:t>
                      </a:r>
                      <a:endParaRPr lang="en-US" dirty="0"/>
                    </a:p>
                  </a:txBody>
                  <a:tcPr marL="16464" marR="16464" marT="1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</a:t>
                      </a:r>
                      <a:endParaRPr lang="en-US" dirty="0"/>
                    </a:p>
                  </a:txBody>
                  <a:tcPr marL="16464" marR="16464" marT="1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en-US" dirty="0"/>
                    </a:p>
                  </a:txBody>
                  <a:tcPr marL="16464" marR="16464" marT="1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251520" y="6309320"/>
            <a:ext cx="2132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[X</a:t>
            </a:r>
            <a:r>
              <a:rPr lang="en-US" baseline="30000" dirty="0" smtClean="0"/>
              <a:t>2 </a:t>
            </a:r>
            <a:r>
              <a:rPr lang="en-US" dirty="0" smtClean="0"/>
              <a:t>=</a:t>
            </a:r>
            <a:r>
              <a:rPr lang="cs-CZ" dirty="0" smtClean="0"/>
              <a:t>18,88 </a:t>
            </a:r>
            <a:r>
              <a:rPr lang="cs-CZ" dirty="0" smtClean="0"/>
              <a:t>; </a:t>
            </a:r>
            <a:r>
              <a:rPr lang="cs-CZ" dirty="0" smtClean="0"/>
              <a:t>p=0,092</a:t>
            </a:r>
            <a:r>
              <a:rPr lang="en-US" dirty="0" smtClean="0"/>
              <a:t>]</a:t>
            </a:r>
            <a:endParaRPr lang="cs-CZ" dirty="0"/>
          </a:p>
        </p:txBody>
      </p:sp>
      <p:pic>
        <p:nvPicPr>
          <p:cNvPr id="12290" name="Picture 2" descr="C:\Users\Matyas\Desktop\zeman_prazsky_hr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170303"/>
            <a:ext cx="2674378" cy="1508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1318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McNemarův</a:t>
            </a:r>
            <a:r>
              <a:rPr lang="cs-CZ" dirty="0" smtClean="0"/>
              <a:t> test – </a:t>
            </a:r>
            <a:r>
              <a:rPr lang="cs-CZ" dirty="0" err="1" smtClean="0"/>
              <a:t>test</a:t>
            </a:r>
            <a:r>
              <a:rPr lang="cs-CZ" dirty="0" smtClean="0"/>
              <a:t> symetrie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sz="2400" dirty="0" smtClean="0"/>
              <a:t>obdoba párového testu – pouze </a:t>
            </a:r>
            <a:r>
              <a:rPr lang="cs-CZ" sz="2400" dirty="0" err="1" smtClean="0"/>
              <a:t>čtyřpolní</a:t>
            </a:r>
            <a:r>
              <a:rPr lang="cs-CZ" sz="2400" dirty="0" smtClean="0"/>
              <a:t> tabulky</a:t>
            </a:r>
          </a:p>
          <a:p>
            <a:r>
              <a:rPr lang="cs-CZ" sz="2400" dirty="0" smtClean="0"/>
              <a:t>Testová statistika pro </a:t>
            </a:r>
            <a:r>
              <a:rPr lang="cs-CZ" sz="2400" dirty="0" err="1" smtClean="0"/>
              <a:t>čtyřpolní</a:t>
            </a:r>
            <a:r>
              <a:rPr lang="cs-CZ" sz="2400" dirty="0" smtClean="0"/>
              <a:t> tabulku:</a:t>
            </a:r>
          </a:p>
          <a:p>
            <a:endParaRPr lang="cs-CZ" sz="2400" dirty="0"/>
          </a:p>
          <a:p>
            <a:endParaRPr lang="cs-CZ" sz="2400" dirty="0" smtClean="0"/>
          </a:p>
          <a:p>
            <a:endParaRPr lang="cs-CZ" sz="2400" dirty="0"/>
          </a:p>
          <a:p>
            <a:endParaRPr lang="cs-CZ" sz="2400" dirty="0" smtClean="0"/>
          </a:p>
          <a:p>
            <a:r>
              <a:rPr lang="cs-CZ" sz="2400" dirty="0" smtClean="0"/>
              <a:t>Zaměřuje se pouze na pozorování, u kterých jsme při opakovaném měření zaznamenali rozdílné výsledky – za platnosti H</a:t>
            </a:r>
            <a:r>
              <a:rPr lang="cs-CZ" sz="2400" baseline="-25000" dirty="0" smtClean="0"/>
              <a:t>0</a:t>
            </a:r>
            <a:r>
              <a:rPr lang="cs-CZ" sz="2400" dirty="0" smtClean="0"/>
              <a:t> by jejich četnosti (označeny b a c) měly být stejné.</a:t>
            </a:r>
          </a:p>
          <a:p>
            <a:endParaRPr lang="cs-CZ" sz="2400" dirty="0"/>
          </a:p>
          <a:p>
            <a:r>
              <a:rPr lang="cs-CZ" sz="2400" dirty="0" smtClean="0"/>
              <a:t>Testová statistika pro obecnou čtvercovou kontingenční tabulku:</a:t>
            </a:r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/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5868144" y="2060848"/>
          <a:ext cx="1950217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Rovnice" r:id="rId3" imgW="863225" imgH="418918" progId="Equation.3">
                  <p:embed/>
                </p:oleObj>
              </mc:Choice>
              <mc:Fallback>
                <p:oleObj name="Rovnice" r:id="rId3" imgW="863225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4" y="2060848"/>
                        <a:ext cx="1950217" cy="9361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8063"/>
              </p:ext>
            </p:extLst>
          </p:nvPr>
        </p:nvGraphicFramePr>
        <p:xfrm>
          <a:off x="683568" y="2564904"/>
          <a:ext cx="4464496" cy="1368150"/>
        </p:xfrm>
        <a:graphic>
          <a:graphicData uri="http://schemas.openxmlformats.org/drawingml/2006/table">
            <a:tbl>
              <a:tblPr/>
              <a:tblGrid>
                <a:gridCol w="1116124"/>
                <a:gridCol w="1116124"/>
                <a:gridCol w="1116124"/>
                <a:gridCol w="1116124"/>
              </a:tblGrid>
              <a:tr h="27363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latin typeface="+mn-lt"/>
                          <a:ea typeface="Times New Roman"/>
                          <a:cs typeface="Times New Roman"/>
                        </a:rPr>
                        <a:t>Veličina </a:t>
                      </a:r>
                      <a:r>
                        <a:rPr lang="cs-CZ" sz="1600" i="1" dirty="0" smtClean="0">
                          <a:latin typeface="+mn-lt"/>
                          <a:ea typeface="Times New Roman"/>
                          <a:cs typeface="Times New Roman"/>
                        </a:rPr>
                        <a:t>X</a:t>
                      </a:r>
                      <a:endParaRPr lang="cs-CZ" sz="1600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Veličina </a:t>
                      </a:r>
                      <a:r>
                        <a:rPr lang="cs-CZ" sz="1600" i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Y</a:t>
                      </a:r>
                      <a:endParaRPr lang="cs-CZ" sz="1600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3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i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Y</a:t>
                      </a:r>
                      <a:r>
                        <a:rPr lang="cs-CZ" sz="16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= 1</a:t>
                      </a:r>
                      <a:endParaRPr lang="cs-CZ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i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Y</a:t>
                      </a:r>
                      <a:r>
                        <a:rPr lang="cs-CZ" sz="16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= 2</a:t>
                      </a:r>
                      <a:endParaRPr lang="cs-CZ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+mn-lt"/>
                          <a:ea typeface="Times New Roman"/>
                          <a:cs typeface="Times New Roman"/>
                        </a:rPr>
                        <a:t>Celkem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i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X</a:t>
                      </a:r>
                      <a:r>
                        <a:rPr lang="cs-CZ" sz="160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= 1</a:t>
                      </a:r>
                      <a:endParaRPr lang="cs-CZ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i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endParaRPr lang="cs-CZ" sz="1600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i="1" dirty="0" smtClean="0">
                          <a:latin typeface="+mn-lt"/>
                          <a:ea typeface="Times New Roman"/>
                          <a:cs typeface="Times New Roman"/>
                        </a:rPr>
                        <a:t>b</a:t>
                      </a:r>
                      <a:endParaRPr lang="cs-CZ" sz="1600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i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 +</a:t>
                      </a:r>
                      <a:r>
                        <a:rPr lang="cs-CZ" sz="1600" i="1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b</a:t>
                      </a:r>
                      <a:endParaRPr lang="cs-CZ" sz="1600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i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X</a:t>
                      </a:r>
                      <a:r>
                        <a:rPr lang="cs-CZ" sz="16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= 2</a:t>
                      </a:r>
                      <a:endParaRPr lang="cs-CZ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i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</a:t>
                      </a:r>
                      <a:endParaRPr lang="cs-CZ" sz="1600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i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d</a:t>
                      </a:r>
                      <a:endParaRPr lang="cs-CZ" sz="1600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i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cs-CZ" sz="1600" i="1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+ d</a:t>
                      </a:r>
                      <a:endParaRPr lang="cs-CZ" sz="1600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Celkem</a:t>
                      </a:r>
                      <a:endParaRPr lang="cs-CZ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i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cs-CZ" sz="1600" i="1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+ c</a:t>
                      </a:r>
                      <a:endParaRPr lang="cs-CZ" sz="1600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i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cs-CZ" sz="1600" i="1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+ d</a:t>
                      </a:r>
                      <a:endParaRPr lang="cs-CZ" sz="1600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i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</a:t>
                      </a:r>
                      <a:endParaRPr lang="cs-CZ" sz="1600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899592" y="5877272"/>
          <a:ext cx="2271800" cy="908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Rovnice" r:id="rId5" imgW="1206500" imgH="482600" progId="Equation.3">
                  <p:embed/>
                </p:oleObj>
              </mc:Choice>
              <mc:Fallback>
                <p:oleObj name="Rovnice" r:id="rId5" imgW="12065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5877272"/>
                        <a:ext cx="2271800" cy="9087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4889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Dieta laboratorních krys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Máme dva typy diety. Zkontrolujte předpoklad </a:t>
            </a:r>
            <a:r>
              <a:rPr lang="cs-CZ" dirty="0" err="1" smtClean="0"/>
              <a:t>párovosti</a:t>
            </a:r>
            <a:r>
              <a:rPr lang="cs-CZ" dirty="0" smtClean="0"/>
              <a:t> a vhodnosti použití parametrického testu </a:t>
            </a:r>
            <a:r>
              <a:rPr lang="cs-CZ" sz="2400" dirty="0" smtClean="0"/>
              <a:t>(r=0,98)</a:t>
            </a:r>
          </a:p>
          <a:p>
            <a:endParaRPr lang="cs-CZ" sz="2400" dirty="0" smtClean="0"/>
          </a:p>
          <a:p>
            <a:r>
              <a:rPr lang="cs-CZ" sz="2400" dirty="0" smtClean="0"/>
              <a:t>můžeme použít oba testy – nicméně, zde použijeme nepárovou variantu testu.</a:t>
            </a:r>
          </a:p>
          <a:p>
            <a:endParaRPr lang="cs-CZ" sz="2400" dirty="0" smtClean="0"/>
          </a:p>
        </p:txBody>
      </p:sp>
      <p:pic>
        <p:nvPicPr>
          <p:cNvPr id="23554" name="Picture 2" descr="C:\Users\User\Desktop\MTR2fa016_krysa0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3321" y="4055891"/>
            <a:ext cx="3107407" cy="2067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ovéPole 4"/>
          <p:cNvSpPr txBox="1"/>
          <p:nvPr/>
        </p:nvSpPr>
        <p:spPr>
          <a:xfrm>
            <a:off x="70707" y="5373216"/>
            <a:ext cx="612000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korelace</a:t>
            </a:r>
            <a:r>
              <a:rPr lang="cs-CZ" dirty="0" smtClean="0"/>
              <a:t> </a:t>
            </a:r>
            <a:r>
              <a:rPr lang="cs-CZ" dirty="0" smtClean="0">
                <a:sym typeface="Wingdings"/>
              </a:rPr>
              <a:t>, </a:t>
            </a:r>
            <a:r>
              <a:rPr lang="en-US" dirty="0" err="1" smtClean="0"/>
              <a:t>Normalita</a:t>
            </a:r>
            <a:r>
              <a:rPr lang="en-US" dirty="0" smtClean="0"/>
              <a:t> </a:t>
            </a:r>
            <a:r>
              <a:rPr lang="en-US" dirty="0" err="1" smtClean="0"/>
              <a:t>diferenc</a:t>
            </a:r>
            <a:r>
              <a:rPr lang="cs-CZ" dirty="0" smtClean="0"/>
              <a:t>í </a:t>
            </a:r>
            <a:r>
              <a:rPr lang="en-US" dirty="0" smtClean="0">
                <a:sym typeface="Wingdings"/>
              </a:rPr>
              <a:t></a:t>
            </a:r>
            <a:r>
              <a:rPr lang="cs-CZ" dirty="0" smtClean="0">
                <a:sym typeface="Wingdings"/>
              </a:rPr>
              <a:t> </a:t>
            </a:r>
            <a:br>
              <a:rPr lang="cs-CZ" dirty="0" smtClean="0">
                <a:sym typeface="Wingdings"/>
              </a:rPr>
            </a:br>
            <a:r>
              <a:rPr lang="cs-CZ" dirty="0" smtClean="0">
                <a:sym typeface="Wingdings"/>
              </a:rPr>
              <a:t>(nicméně 0.094 je vcelku málo, šly by použít oba testy)</a:t>
            </a:r>
            <a:r>
              <a:rPr lang="en-US" dirty="0" smtClean="0">
                <a:sym typeface="Wingdings"/>
              </a:rPr>
              <a:t>,</a:t>
            </a:r>
            <a:r>
              <a:rPr lang="cs-CZ" dirty="0" smtClean="0">
                <a:sym typeface="Wingdings"/>
              </a:rPr>
              <a:t/>
            </a:r>
            <a:br>
              <a:rPr lang="cs-CZ" dirty="0" smtClean="0">
                <a:sym typeface="Wingdings"/>
              </a:rPr>
            </a:br>
            <a:r>
              <a:rPr lang="cs-CZ" dirty="0" smtClean="0">
                <a:sym typeface="Wingdings"/>
              </a:rPr>
              <a:t>parametrický:  p</a:t>
            </a:r>
            <a:r>
              <a:rPr lang="cs-CZ" dirty="0">
                <a:sym typeface="Wingdings"/>
              </a:rPr>
              <a:t>=</a:t>
            </a:r>
            <a:r>
              <a:rPr lang="cs-CZ" dirty="0" smtClean="0">
                <a:sym typeface="Wingdings"/>
              </a:rPr>
              <a:t>0.102  nezamítáme H0</a:t>
            </a:r>
          </a:p>
          <a:p>
            <a:r>
              <a:rPr lang="cs-CZ" dirty="0" err="1" smtClean="0">
                <a:sym typeface="Wingdings"/>
              </a:rPr>
              <a:t>Neparametricky</a:t>
            </a:r>
            <a:r>
              <a:rPr lang="cs-CZ" dirty="0" smtClean="0">
                <a:sym typeface="Wingdings"/>
              </a:rPr>
              <a:t>: </a:t>
            </a:r>
            <a:r>
              <a:rPr lang="cs-CZ" dirty="0" err="1" smtClean="0">
                <a:sym typeface="Wingdings"/>
              </a:rPr>
              <a:t>Wilcoxon</a:t>
            </a:r>
            <a:r>
              <a:rPr lang="cs-CZ" dirty="0" smtClean="0">
                <a:sym typeface="Wingdings"/>
              </a:rPr>
              <a:t> : p=0.056 </a:t>
            </a:r>
            <a:r>
              <a:rPr lang="cs-CZ" dirty="0">
                <a:sym typeface="Wingdings"/>
              </a:rPr>
              <a:t> nezamítáme H0</a:t>
            </a:r>
          </a:p>
          <a:p>
            <a:r>
              <a:rPr lang="cs-CZ" dirty="0" smtClean="0"/>
              <a:t>	             Znaménkový test: </a:t>
            </a:r>
            <a:r>
              <a:rPr lang="cs-CZ" dirty="0">
                <a:sym typeface="Wingdings"/>
              </a:rPr>
              <a:t>p=0.080  nezamítáme </a:t>
            </a:r>
            <a:r>
              <a:rPr lang="cs-CZ" dirty="0" smtClean="0">
                <a:sym typeface="Wingdings"/>
              </a:rPr>
              <a:t>H0</a:t>
            </a:r>
            <a:r>
              <a:rPr lang="en-US" dirty="0" smtClean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454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I.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Liší se tlak před podáním a po podání léku?</a:t>
            </a:r>
          </a:p>
          <a:p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899592" y="2276872"/>
          <a:ext cx="3456384" cy="1080120"/>
        </p:xfrm>
        <a:graphic>
          <a:graphicData uri="http://schemas.openxmlformats.org/drawingml/2006/table">
            <a:tbl>
              <a:tblPr/>
              <a:tblGrid>
                <a:gridCol w="1152128"/>
                <a:gridCol w="1152128"/>
                <a:gridCol w="1152128"/>
              </a:tblGrid>
              <a:tr h="360040">
                <a:tc>
                  <a:txBody>
                    <a:bodyPr/>
                    <a:lstStyle/>
                    <a:p>
                      <a:pPr algn="ctr" fontAlgn="b"/>
                      <a:endParaRPr lang="cs-CZ" sz="2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8002" marR="18002" marT="18002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 normě</a:t>
                      </a:r>
                    </a:p>
                  </a:txBody>
                  <a:tcPr marL="18002" marR="18002" marT="180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zvýšený</a:t>
                      </a:r>
                    </a:p>
                  </a:txBody>
                  <a:tcPr marL="18002" marR="18002" marT="180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2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 normě</a:t>
                      </a:r>
                    </a:p>
                  </a:txBody>
                  <a:tcPr marL="18002" marR="18002" marT="18002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18002" marR="18002" marT="180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18002" marR="18002" marT="1800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2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zvýšený</a:t>
                      </a:r>
                    </a:p>
                  </a:txBody>
                  <a:tcPr marL="18002" marR="18002" marT="18002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18002" marR="18002" marT="180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18002" marR="18002" marT="180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3063558" y="198884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po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 rot="16355121">
            <a:off x="355586" y="2770697"/>
            <a:ext cx="620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před</a:t>
            </a:r>
            <a:endParaRPr lang="cs-CZ" dirty="0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3055613"/>
              </p:ext>
            </p:extLst>
          </p:nvPr>
        </p:nvGraphicFramePr>
        <p:xfrm>
          <a:off x="1231975" y="3717032"/>
          <a:ext cx="2547937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Rovnice" r:id="rId3" imgW="1358640" imgH="419040" progId="Equation.3">
                  <p:embed/>
                </p:oleObj>
              </mc:Choice>
              <mc:Fallback>
                <p:oleObj name="Rovnice" r:id="rId3" imgW="13586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1975" y="3717032"/>
                        <a:ext cx="2547937" cy="785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7635392"/>
              </p:ext>
            </p:extLst>
          </p:nvPr>
        </p:nvGraphicFramePr>
        <p:xfrm>
          <a:off x="1113367" y="4681372"/>
          <a:ext cx="2401887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Rovnice" r:id="rId5" imgW="1041120" imgH="253800" progId="Equation.3">
                  <p:embed/>
                </p:oleObj>
              </mc:Choice>
              <mc:Fallback>
                <p:oleObj name="Rovnice" r:id="rId5" imgW="10411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3367" y="4681372"/>
                        <a:ext cx="2401887" cy="576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Elipsa 8"/>
          <p:cNvSpPr/>
          <p:nvPr/>
        </p:nvSpPr>
        <p:spPr>
          <a:xfrm>
            <a:off x="3419872" y="2636912"/>
            <a:ext cx="720080" cy="3927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Elipsa 9"/>
          <p:cNvSpPr/>
          <p:nvPr/>
        </p:nvSpPr>
        <p:spPr>
          <a:xfrm>
            <a:off x="2267744" y="2996952"/>
            <a:ext cx="720080" cy="3927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150" name="Picture 6" descr="C:\Users\Matyas\Desktop\krevni_tlak270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73016"/>
            <a:ext cx="3301380" cy="2196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2226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Výpočet ve STATISTICE</a:t>
            </a:r>
            <a:endParaRPr lang="cs-C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2962275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3347865" y="1713582"/>
            <a:ext cx="30243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stejně jako obyčejný chí test,</a:t>
            </a:r>
          </a:p>
          <a:p>
            <a:r>
              <a:rPr lang="cs-CZ" dirty="0" smtClean="0"/>
              <a:t>pouze v možnostech </a:t>
            </a:r>
            <a:r>
              <a:rPr lang="cs-CZ" dirty="0" err="1" smtClean="0"/>
              <a:t>zašktneme</a:t>
            </a:r>
            <a:r>
              <a:rPr lang="cs-CZ" dirty="0" smtClean="0"/>
              <a:t> </a:t>
            </a:r>
            <a:r>
              <a:rPr lang="cs-CZ" dirty="0" err="1" smtClean="0"/>
              <a:t>McNemara</a:t>
            </a:r>
            <a:endParaRPr lang="cs-CZ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3527" y="2564904"/>
            <a:ext cx="3940473" cy="2266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Šipka doprava 4"/>
          <p:cNvSpPr/>
          <p:nvPr/>
        </p:nvSpPr>
        <p:spPr>
          <a:xfrm>
            <a:off x="3059832" y="2564904"/>
            <a:ext cx="2376264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Elipsa 7"/>
          <p:cNvSpPr/>
          <p:nvPr/>
        </p:nvSpPr>
        <p:spPr>
          <a:xfrm>
            <a:off x="6660232" y="3356992"/>
            <a:ext cx="1728192" cy="216024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" name="Přímá spojovací šipka 9"/>
          <p:cNvCxnSpPr/>
          <p:nvPr/>
        </p:nvCxnSpPr>
        <p:spPr>
          <a:xfrm flipH="1">
            <a:off x="3275856" y="3068960"/>
            <a:ext cx="2520280" cy="1800200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941168"/>
            <a:ext cx="3352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Elipsa 13"/>
          <p:cNvSpPr/>
          <p:nvPr/>
        </p:nvSpPr>
        <p:spPr>
          <a:xfrm>
            <a:off x="2123728" y="6309320"/>
            <a:ext cx="1728192" cy="216024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4211960" y="5445224"/>
            <a:ext cx="4261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STATISTICA používá korekci pro nespojitost, </a:t>
            </a:r>
            <a:br>
              <a:rPr lang="cs-CZ" dirty="0" smtClean="0"/>
            </a:br>
            <a:r>
              <a:rPr lang="cs-CZ" dirty="0" smtClean="0"/>
              <a:t>proto trochu jiný výsledek 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69712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II.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Máme zjistit, zda požití alkoholu ovlivňuje schopnost řidičů projet nějakou trasu. </a:t>
            </a:r>
            <a:endParaRPr lang="cs-CZ" sz="2400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492896"/>
            <a:ext cx="40481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755576" y="6021288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[X</a:t>
            </a:r>
            <a:r>
              <a:rPr lang="en-US" baseline="30000" dirty="0" smtClean="0"/>
              <a:t>2 </a:t>
            </a:r>
            <a:r>
              <a:rPr lang="en-US" dirty="0" smtClean="0"/>
              <a:t>=8 ; p≈0</a:t>
            </a:r>
            <a:r>
              <a:rPr lang="cs-CZ" dirty="0" smtClean="0"/>
              <a:t>,005</a:t>
            </a:r>
            <a:r>
              <a:rPr lang="en-US" dirty="0" smtClean="0"/>
              <a:t>]</a:t>
            </a:r>
            <a:endParaRPr lang="cs-CZ" dirty="0"/>
          </a:p>
        </p:txBody>
      </p:sp>
      <p:pic>
        <p:nvPicPr>
          <p:cNvPr id="13314" name="Picture 2" descr="C:\Users\Matyas\Desktop\alkoprofimedia-0133616259-5086c22dc31a9_250x3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80928"/>
            <a:ext cx="1900883" cy="2786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1426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III.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Zjišťování přítomnosti onemocnění před a po provedení léčby</a:t>
            </a:r>
            <a:endParaRPr lang="en-US" dirty="0"/>
          </a:p>
        </p:txBody>
      </p:sp>
      <p:grpSp>
        <p:nvGrpSpPr>
          <p:cNvPr id="5" name="Skupina 4"/>
          <p:cNvGrpSpPr/>
          <p:nvPr/>
        </p:nvGrpSpPr>
        <p:grpSpPr>
          <a:xfrm>
            <a:off x="650322" y="3034804"/>
            <a:ext cx="4455723" cy="1357809"/>
            <a:chOff x="4211960" y="2492896"/>
            <a:chExt cx="4455723" cy="1357809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60" y="2492896"/>
              <a:ext cx="4455723" cy="13578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ovéPole 3"/>
            <p:cNvSpPr txBox="1"/>
            <p:nvPr/>
          </p:nvSpPr>
          <p:spPr>
            <a:xfrm>
              <a:off x="4234031" y="2492896"/>
              <a:ext cx="9140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 err="1" smtClean="0"/>
                <a:t>Disease</a:t>
              </a:r>
              <a:endParaRPr lang="en-US" b="1" dirty="0"/>
            </a:p>
          </p:txBody>
        </p:sp>
      </p:grpSp>
      <p:sp>
        <p:nvSpPr>
          <p:cNvPr id="6" name="TextovéPole 5"/>
          <p:cNvSpPr txBox="1"/>
          <p:nvPr/>
        </p:nvSpPr>
        <p:spPr>
          <a:xfrm>
            <a:off x="683568" y="6237312"/>
            <a:ext cx="2951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[Chi-square = 20.67, p&lt;0.001]</a:t>
            </a:r>
            <a:endParaRPr lang="en-US" dirty="0"/>
          </a:p>
        </p:txBody>
      </p:sp>
      <p:pic>
        <p:nvPicPr>
          <p:cNvPr id="8195" name="Picture 3" descr="C:\Users\Matyas\Desktop\tumblr_inline_mg8sxoYztD1qckyc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523083"/>
            <a:ext cx="3175000" cy="2381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9184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</a:t>
            </a:r>
            <a:r>
              <a:rPr lang="cs-CZ" dirty="0" smtClean="0"/>
              <a:t>alý počet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endParaRPr lang="cs-CZ" sz="3600" dirty="0" smtClean="0"/>
          </a:p>
          <a:p>
            <a:r>
              <a:rPr lang="cs-CZ" sz="3600" dirty="0" smtClean="0"/>
              <a:t>Pokud </a:t>
            </a:r>
            <a:r>
              <a:rPr lang="cs-CZ" sz="3600" dirty="0" err="1" smtClean="0"/>
              <a:t>čtyřpolní</a:t>
            </a:r>
            <a:r>
              <a:rPr lang="cs-CZ" sz="3600" dirty="0" smtClean="0"/>
              <a:t> tabulka – </a:t>
            </a:r>
            <a:r>
              <a:rPr lang="cs-CZ" sz="3600" dirty="0" err="1" smtClean="0"/>
              <a:t>Fisherův</a:t>
            </a:r>
            <a:r>
              <a:rPr lang="cs-CZ" sz="3600" dirty="0" smtClean="0"/>
              <a:t> exaktní test</a:t>
            </a:r>
          </a:p>
          <a:p>
            <a:pPr>
              <a:buNone/>
            </a:pPr>
            <a:endParaRPr lang="cs-CZ" sz="3600" dirty="0" smtClean="0"/>
          </a:p>
          <a:p>
            <a:r>
              <a:rPr lang="cs-CZ" sz="3600" dirty="0" smtClean="0"/>
              <a:t>Jinak pokusit se kategorie smysluplně </a:t>
            </a:r>
            <a:r>
              <a:rPr lang="cs-CZ" sz="3600" dirty="0" err="1" smtClean="0"/>
              <a:t>poslučovat</a:t>
            </a:r>
            <a:endParaRPr lang="cs-CZ" sz="3600" dirty="0" smtClean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1128333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Fisherův</a:t>
            </a:r>
            <a:r>
              <a:rPr lang="cs-CZ" dirty="0" smtClean="0"/>
              <a:t> exaktní test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cs-CZ" sz="2000" dirty="0"/>
              <a:t>Určen </a:t>
            </a:r>
            <a:r>
              <a:rPr lang="cs-CZ" sz="2000" dirty="0" smtClean="0"/>
              <a:t>pro </a:t>
            </a:r>
            <a:r>
              <a:rPr lang="cs-CZ" sz="2000" dirty="0"/>
              <a:t>čtyřpolní tabulky, </a:t>
            </a:r>
            <a:r>
              <a:rPr lang="cs-CZ" sz="2000" b="1" dirty="0"/>
              <a:t>je vhodný i pro </a:t>
            </a:r>
            <a:r>
              <a:rPr lang="cs-CZ" sz="2000" b="1" dirty="0" smtClean="0"/>
              <a:t>tabulky </a:t>
            </a:r>
            <a:r>
              <a:rPr lang="cs-CZ" sz="2000" b="1" dirty="0"/>
              <a:t>s malými četnostmi </a:t>
            </a:r>
            <a:r>
              <a:rPr lang="cs-CZ" sz="2000" dirty="0"/>
              <a:t>– pro ty, které nesplňují předpoklad </a:t>
            </a:r>
            <a:r>
              <a:rPr lang="cs-CZ" sz="2000" dirty="0" err="1" smtClean="0"/>
              <a:t>Pearsonova</a:t>
            </a:r>
            <a:r>
              <a:rPr lang="cs-CZ" sz="2000" dirty="0" smtClean="0"/>
              <a:t> chí-kvadrát </a:t>
            </a:r>
            <a:r>
              <a:rPr lang="cs-CZ" sz="2000" dirty="0"/>
              <a:t>testu.</a:t>
            </a:r>
          </a:p>
          <a:p>
            <a:r>
              <a:rPr lang="cs-CZ" sz="2000" dirty="0"/>
              <a:t>Založen na výpočtu „přesné“ </a:t>
            </a:r>
            <a:r>
              <a:rPr lang="cs-CZ" sz="2000" dirty="0" smtClean="0"/>
              <a:t>p-hodnoty (pravděpodobnosti, s jakou bychom dostali stejný nebo ještě extrémnější výsledek při zachování součtu řádků i sloupců v tabulce).</a:t>
            </a:r>
          </a:p>
          <a:p>
            <a:pPr algn="l"/>
            <a:r>
              <a:rPr lang="cs-CZ" sz="2000" b="1" dirty="0" smtClean="0"/>
              <a:t>Příklad</a:t>
            </a:r>
            <a:r>
              <a:rPr lang="cs-CZ" sz="2000" dirty="0" smtClean="0"/>
              <a:t>: Chceme ověřit vztah dvou typů </a:t>
            </a:r>
            <a:br>
              <a:rPr lang="cs-CZ" sz="2000" dirty="0" smtClean="0"/>
            </a:br>
            <a:r>
              <a:rPr lang="cs-CZ" sz="2000" dirty="0" smtClean="0"/>
              <a:t>nežádoucích účinků, které jsou sumarizovány </a:t>
            </a:r>
            <a:br>
              <a:rPr lang="cs-CZ" sz="2000" dirty="0" smtClean="0"/>
            </a:br>
            <a:r>
              <a:rPr lang="cs-CZ" sz="2000" dirty="0" smtClean="0"/>
              <a:t>následující tabulkou:</a:t>
            </a:r>
            <a:endParaRPr lang="cs-CZ" sz="2000" dirty="0"/>
          </a:p>
          <a:p>
            <a:r>
              <a:rPr lang="cs-CZ" sz="2000" b="1" dirty="0" smtClean="0"/>
              <a:t>Postup: </a:t>
            </a:r>
            <a:r>
              <a:rPr lang="cs-CZ" sz="2000" dirty="0" smtClean="0"/>
              <a:t>Všechny varianty tabulky při zachování součtu řádků a sloupců:</a:t>
            </a:r>
            <a:endParaRPr lang="cs-CZ" sz="2000" b="1" dirty="0"/>
          </a:p>
          <a:p>
            <a:endParaRPr lang="cs-CZ" sz="2000" dirty="0"/>
          </a:p>
          <a:p>
            <a:endParaRPr lang="cs-CZ" sz="2000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296913"/>
              </p:ext>
            </p:extLst>
          </p:nvPr>
        </p:nvGraphicFramePr>
        <p:xfrm>
          <a:off x="7290016" y="3054746"/>
          <a:ext cx="1008112" cy="736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  <a:gridCol w="504056"/>
              </a:tblGrid>
              <a:tr h="1390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5921864" y="327156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prstClr val="black"/>
                </a:solidFill>
              </a:rPr>
              <a:t>NÚ I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7434032" y="249289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prstClr val="black"/>
                </a:solidFill>
              </a:rPr>
              <a:t>NÚ II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569936" y="308689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prstClr val="black"/>
                </a:solidFill>
              </a:rPr>
              <a:t>ano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569936" y="342900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prstClr val="black"/>
                </a:solidFill>
              </a:rPr>
              <a:t>ne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7092280" y="270892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prstClr val="black"/>
                </a:solidFill>
              </a:rPr>
              <a:t>ano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7596336" y="270892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prstClr val="black"/>
                </a:solidFill>
              </a:rPr>
              <a:t>ne</a:t>
            </a:r>
            <a:endParaRPr lang="cs-CZ" dirty="0">
              <a:solidFill>
                <a:prstClr val="black"/>
              </a:solidFill>
            </a:endParaRPr>
          </a:p>
        </p:txBody>
      </p:sp>
      <p:graphicFrame>
        <p:nvGraphicFramePr>
          <p:cNvPr id="13" name="Tabulk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3589124"/>
              </p:ext>
            </p:extLst>
          </p:nvPr>
        </p:nvGraphicFramePr>
        <p:xfrm>
          <a:off x="1817408" y="4221088"/>
          <a:ext cx="1008112" cy="736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  <a:gridCol w="504056"/>
              </a:tblGrid>
              <a:tr h="1390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ulk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954261"/>
              </p:ext>
            </p:extLst>
          </p:nvPr>
        </p:nvGraphicFramePr>
        <p:xfrm>
          <a:off x="3030800" y="4221088"/>
          <a:ext cx="1008112" cy="736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  <a:gridCol w="504056"/>
              </a:tblGrid>
              <a:tr h="1390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388382"/>
              </p:ext>
            </p:extLst>
          </p:nvPr>
        </p:nvGraphicFramePr>
        <p:xfrm>
          <a:off x="4244192" y="4221088"/>
          <a:ext cx="1008112" cy="736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  <a:gridCol w="504056"/>
              </a:tblGrid>
              <a:tr h="1390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Tabulk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6489173"/>
              </p:ext>
            </p:extLst>
          </p:nvPr>
        </p:nvGraphicFramePr>
        <p:xfrm>
          <a:off x="5457584" y="4221088"/>
          <a:ext cx="1008112" cy="736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  <a:gridCol w="504056"/>
              </a:tblGrid>
              <a:tr h="1390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Tabulk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852611"/>
              </p:ext>
            </p:extLst>
          </p:nvPr>
        </p:nvGraphicFramePr>
        <p:xfrm>
          <a:off x="6670976" y="4221088"/>
          <a:ext cx="1008112" cy="736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  <a:gridCol w="504056"/>
              </a:tblGrid>
              <a:tr h="1390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Tabulk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418938"/>
              </p:ext>
            </p:extLst>
          </p:nvPr>
        </p:nvGraphicFramePr>
        <p:xfrm>
          <a:off x="7884368" y="4221088"/>
          <a:ext cx="1008112" cy="736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  <a:gridCol w="504056"/>
              </a:tblGrid>
              <a:tr h="1390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TextovéPole 18"/>
          <p:cNvSpPr txBox="1"/>
          <p:nvPr/>
        </p:nvSpPr>
        <p:spPr>
          <a:xfrm>
            <a:off x="1673392" y="5013176"/>
            <a:ext cx="5454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prstClr val="black"/>
                </a:solidFill>
              </a:rPr>
              <a:t>Pravděpodobnosti výskytu jednotlivých tabulek:</a:t>
            </a:r>
            <a:endParaRPr lang="cs-CZ" sz="2000" dirty="0">
              <a:solidFill>
                <a:prstClr val="black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1866568" y="5373216"/>
            <a:ext cx="905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0,007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3090704" y="5373216"/>
            <a:ext cx="905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0,093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4296552" y="5373216"/>
            <a:ext cx="905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0,326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5508104" y="5373216"/>
            <a:ext cx="905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0,392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6719656" y="5373216"/>
            <a:ext cx="905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0,163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7931208" y="5373216"/>
            <a:ext cx="905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0,019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1673392" y="5788120"/>
            <a:ext cx="7163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prstClr val="black"/>
                </a:solidFill>
              </a:rPr>
              <a:t>Oboustranná p-hodnota (sečtení pravděpodobností stejných nebo menších než je pravděpodobnost pozorované varianty):</a:t>
            </a:r>
          </a:p>
          <a:p>
            <a:r>
              <a:rPr lang="cs-CZ" sz="2000" dirty="0" smtClean="0">
                <a:solidFill>
                  <a:prstClr val="black"/>
                </a:solidFill>
              </a:rPr>
              <a:t>p = 0,326 </a:t>
            </a:r>
            <a:r>
              <a:rPr lang="en-US" sz="2000" dirty="0" smtClean="0">
                <a:solidFill>
                  <a:prstClr val="black"/>
                </a:solidFill>
              </a:rPr>
              <a:t>+ 0,093 + 0,007 + 0,163 + 0,019 = </a:t>
            </a:r>
            <a:r>
              <a:rPr lang="en-US" sz="2000" b="1" dirty="0" smtClean="0">
                <a:solidFill>
                  <a:prstClr val="black"/>
                </a:solidFill>
              </a:rPr>
              <a:t>0,608</a:t>
            </a:r>
            <a:endParaRPr lang="cs-CZ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3507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I. – </a:t>
            </a:r>
            <a:r>
              <a:rPr lang="cs-CZ" dirty="0" err="1" smtClean="0"/>
              <a:t>Fisherův</a:t>
            </a:r>
            <a:r>
              <a:rPr lang="cs-CZ" dirty="0" smtClean="0"/>
              <a:t> exaktní test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V náhodném výběru 50 obézních dětí byla zjišťována obezita rodičů. X – obezita matky, Y-obezita otce. Na hladině významnosti 0,05 ověřte, zda lze zamítnout hypotézu o nezávislosti veličin X a Y.</a:t>
            </a:r>
            <a:endParaRPr lang="cs-CZ" sz="2000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780928"/>
            <a:ext cx="1882027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C:\Users\Matyas\Desktop\detska-obezi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284984"/>
            <a:ext cx="3483223" cy="2763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8846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127000" y="1163638"/>
          <a:ext cx="8890000" cy="453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Dokument" r:id="rId3" imgW="8890546" imgH="4530080" progId="Word.Document.8">
                  <p:embed/>
                </p:oleObj>
              </mc:Choice>
              <mc:Fallback>
                <p:oleObj name="Dokument" r:id="rId3" imgW="8890546" imgH="453008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0" y="1163638"/>
                        <a:ext cx="8890000" cy="453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4949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Obdoba – </a:t>
            </a:r>
            <a:r>
              <a:rPr lang="cs-CZ" dirty="0" err="1" smtClean="0"/>
              <a:t>jednovýběrový</a:t>
            </a:r>
            <a:r>
              <a:rPr lang="cs-CZ" dirty="0" smtClean="0"/>
              <a:t> </a:t>
            </a:r>
            <a:r>
              <a:rPr lang="cs-CZ" dirty="0" err="1" smtClean="0"/>
              <a:t>neparametrický</a:t>
            </a:r>
            <a:r>
              <a:rPr lang="cs-CZ" dirty="0" smtClean="0"/>
              <a:t> test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525963"/>
          </a:xfrm>
        </p:spPr>
        <p:txBody>
          <a:bodyPr>
            <a:normAutofit/>
          </a:bodyPr>
          <a:lstStyle/>
          <a:p>
            <a:r>
              <a:rPr lang="cs-CZ" sz="2400" dirty="0" err="1" smtClean="0"/>
              <a:t>Wilcoxonův</a:t>
            </a:r>
            <a:r>
              <a:rPr lang="cs-CZ" sz="2400" dirty="0" smtClean="0"/>
              <a:t> znaménkový test</a:t>
            </a:r>
          </a:p>
          <a:p>
            <a:r>
              <a:rPr lang="cs-CZ" sz="2400" dirty="0" smtClean="0"/>
              <a:t>ve STATISTICE není naimplementovaný</a:t>
            </a:r>
          </a:p>
          <a:p>
            <a:r>
              <a:rPr lang="cs-CZ" sz="2400" dirty="0" smtClean="0"/>
              <a:t>nicméně porovnáváme hodnotu mediánu jednoho výběru proti nějaké hodnotě</a:t>
            </a:r>
          </a:p>
          <a:p>
            <a:r>
              <a:rPr lang="cs-CZ" sz="2400" dirty="0" smtClean="0"/>
              <a:t>můžeme využít </a:t>
            </a:r>
            <a:r>
              <a:rPr lang="cs-CZ" sz="2400" dirty="0" err="1" smtClean="0"/>
              <a:t>Wilcoxonův</a:t>
            </a:r>
            <a:r>
              <a:rPr lang="cs-CZ" sz="2400" dirty="0" smtClean="0"/>
              <a:t> test pro párové uspořádání testu tak, že druhý výběr bude sestávat pouze z hodnoty, s kterou chceme porovnávat náš původní výběr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846456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Vrtačka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 err="1" smtClean="0"/>
              <a:t>Vrtacka.sta</a:t>
            </a:r>
            <a:endParaRPr lang="cs-CZ" i="1" dirty="0" smtClean="0"/>
          </a:p>
          <a:p>
            <a:r>
              <a:rPr lang="cs-CZ" dirty="0" smtClean="0"/>
              <a:t>Testujte na hladině významnosti 0,05 , že výdrž jednoho vrtáku ve vrtačce je 500 otáček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24578" name="Picture 2" descr="C:\Users\User\Desktop\drill87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701773"/>
            <a:ext cx="2955032" cy="2372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5688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Kontingenční tabulky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542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155" y="1529052"/>
            <a:ext cx="1016901" cy="762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Typy dat </a:t>
            </a:r>
            <a:r>
              <a:rPr lang="cs-CZ" smtClean="0"/>
              <a:t>- opakování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 lnSpcReduction="20000"/>
          </a:bodyPr>
          <a:lstStyle/>
          <a:p>
            <a:r>
              <a:rPr lang="cs-CZ" b="1" smtClean="0"/>
              <a:t>Kvalitativní (kategoriální</a:t>
            </a:r>
            <a:r>
              <a:rPr lang="cs-CZ" b="1" dirty="0" smtClean="0"/>
              <a:t>) data:</a:t>
            </a:r>
          </a:p>
          <a:p>
            <a:pPr lvl="2"/>
            <a:r>
              <a:rPr lang="cs-CZ" smtClean="0"/>
              <a:t>Binární </a:t>
            </a:r>
            <a:r>
              <a:rPr lang="cs-CZ" dirty="0" smtClean="0"/>
              <a:t>data</a:t>
            </a:r>
          </a:p>
          <a:p>
            <a:pPr lvl="2"/>
            <a:endParaRPr lang="cs-CZ" sz="2400" dirty="0" smtClean="0"/>
          </a:p>
          <a:p>
            <a:pPr lvl="2"/>
            <a:r>
              <a:rPr lang="cs-CZ" smtClean="0"/>
              <a:t>Nominální </a:t>
            </a:r>
            <a:r>
              <a:rPr lang="cs-CZ" dirty="0" smtClean="0"/>
              <a:t>data</a:t>
            </a:r>
          </a:p>
          <a:p>
            <a:pPr lvl="2"/>
            <a:endParaRPr lang="cs-CZ" sz="2400" dirty="0" smtClean="0"/>
          </a:p>
          <a:p>
            <a:pPr lvl="2"/>
            <a:r>
              <a:rPr lang="cs-CZ" smtClean="0"/>
              <a:t>Ordinální </a:t>
            </a:r>
            <a:r>
              <a:rPr lang="cs-CZ" dirty="0" smtClean="0"/>
              <a:t>data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b="1" smtClean="0"/>
              <a:t>Kvantitativní </a:t>
            </a:r>
            <a:r>
              <a:rPr lang="cs-CZ" b="1" dirty="0" smtClean="0"/>
              <a:t>data:</a:t>
            </a:r>
          </a:p>
          <a:p>
            <a:pPr lvl="2"/>
            <a:r>
              <a:rPr lang="cs-CZ" smtClean="0"/>
              <a:t>Intervalová </a:t>
            </a:r>
            <a:r>
              <a:rPr lang="cs-CZ" dirty="0" smtClean="0"/>
              <a:t>data</a:t>
            </a:r>
          </a:p>
          <a:p>
            <a:pPr lvl="2"/>
            <a:endParaRPr lang="cs-CZ" dirty="0" smtClean="0"/>
          </a:p>
          <a:p>
            <a:pPr lvl="2"/>
            <a:r>
              <a:rPr lang="cs-CZ" dirty="0" smtClean="0"/>
              <a:t>Poměrová data</a:t>
            </a:r>
            <a:endParaRPr lang="cs-CZ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6045479"/>
              </p:ext>
            </p:extLst>
          </p:nvPr>
        </p:nvGraphicFramePr>
        <p:xfrm>
          <a:off x="4071914" y="2348880"/>
          <a:ext cx="2002482" cy="776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Rastrový obrázek" r:id="rId4" imgW="2800741" imgH="1085714" progId="PBrush">
                  <p:embed/>
                </p:oleObj>
              </mc:Choice>
              <mc:Fallback>
                <p:oleObj name="Rastrový obrázek" r:id="rId4" imgW="2800741" imgH="1085714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914" y="2348880"/>
                        <a:ext cx="2002482" cy="7765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4067944" y="3197423"/>
            <a:ext cx="4032448" cy="989013"/>
            <a:chOff x="2426" y="1933"/>
            <a:chExt cx="2677" cy="647"/>
          </a:xfrm>
        </p:grpSpPr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6" y="1933"/>
              <a:ext cx="831" cy="6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4" y="1933"/>
              <a:ext cx="771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1" y="1933"/>
              <a:ext cx="862" cy="6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" name="Picture 1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456" y="5502743"/>
            <a:ext cx="1267329" cy="1080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00" b="42500"/>
          <a:stretch/>
        </p:blipFill>
        <p:spPr bwMode="auto">
          <a:xfrm>
            <a:off x="4059155" y="4681712"/>
            <a:ext cx="2857500" cy="45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3612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Kontingenční </a:t>
            </a:r>
            <a:r>
              <a:rPr lang="cs-CZ" dirty="0" smtClean="0"/>
              <a:t>tabulka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smtClean="0"/>
              <a:t>Frekvenční </a:t>
            </a:r>
            <a:r>
              <a:rPr lang="cs-CZ" sz="2400" dirty="0" smtClean="0"/>
              <a:t>sumarizace </a:t>
            </a:r>
            <a:r>
              <a:rPr lang="cs-CZ" sz="2400" smtClean="0"/>
              <a:t>dvou binárních, nominálních nebo ordinálních proměnných</a:t>
            </a:r>
            <a:r>
              <a:rPr lang="cs-CZ" sz="2400" dirty="0" smtClean="0"/>
              <a:t>. </a:t>
            </a:r>
          </a:p>
          <a:p>
            <a:r>
              <a:rPr lang="cs-CZ" sz="2400" smtClean="0"/>
              <a:t>Obecně</a:t>
            </a:r>
            <a:r>
              <a:rPr lang="cs-CZ" sz="2400" dirty="0" smtClean="0"/>
              <a:t>: </a:t>
            </a:r>
            <a:r>
              <a:rPr lang="cs-CZ" sz="2400" b="1" dirty="0" smtClean="0"/>
              <a:t>R x </a:t>
            </a:r>
            <a:r>
              <a:rPr lang="cs-CZ" sz="2400" b="1" smtClean="0"/>
              <a:t>C kontingenční </a:t>
            </a:r>
            <a:r>
              <a:rPr lang="cs-CZ" sz="2400" b="1" dirty="0" smtClean="0"/>
              <a:t>tabulka </a:t>
            </a:r>
            <a:r>
              <a:rPr lang="cs-CZ" sz="2400" dirty="0" smtClean="0"/>
              <a:t>(R – počet </a:t>
            </a:r>
            <a:r>
              <a:rPr lang="cs-CZ" sz="2400" smtClean="0"/>
              <a:t>kategorií jedné proměnné</a:t>
            </a:r>
            <a:r>
              <a:rPr lang="cs-CZ" sz="2400" dirty="0" smtClean="0"/>
              <a:t>, C – počet kategorií </a:t>
            </a:r>
            <a:r>
              <a:rPr lang="cs-CZ" sz="2400" smtClean="0"/>
              <a:t>druhé proměnné</a:t>
            </a:r>
            <a:r>
              <a:rPr lang="cs-CZ" sz="2400" dirty="0" smtClean="0"/>
              <a:t>).</a:t>
            </a:r>
          </a:p>
          <a:p>
            <a:r>
              <a:rPr lang="cs-CZ" sz="2400" smtClean="0"/>
              <a:t>Speciální </a:t>
            </a:r>
            <a:r>
              <a:rPr lang="cs-CZ" sz="2400" dirty="0" smtClean="0"/>
              <a:t>případ: 2 × </a:t>
            </a:r>
            <a:r>
              <a:rPr lang="cs-CZ" sz="2400" dirty="0" err="1" smtClean="0"/>
              <a:t>2</a:t>
            </a:r>
            <a:r>
              <a:rPr lang="cs-CZ" sz="2400" dirty="0" smtClean="0"/>
              <a:t> tabulka </a:t>
            </a:r>
            <a:r>
              <a:rPr lang="cs-CZ" sz="2400" smtClean="0"/>
              <a:t>= čtyřpolní </a:t>
            </a:r>
            <a:r>
              <a:rPr lang="cs-CZ" sz="2400" dirty="0" smtClean="0"/>
              <a:t>tabulka.</a:t>
            </a:r>
          </a:p>
          <a:p>
            <a:endParaRPr lang="cs-CZ" dirty="0"/>
          </a:p>
        </p:txBody>
      </p:sp>
      <p:graphicFrame>
        <p:nvGraphicFramePr>
          <p:cNvPr id="5" name="Group 42"/>
          <p:cNvGraphicFramePr>
            <a:graphicFrameLocks noGrp="1"/>
          </p:cNvGraphicFramePr>
          <p:nvPr/>
        </p:nvGraphicFramePr>
        <p:xfrm>
          <a:off x="1835696" y="4581128"/>
          <a:ext cx="4648200" cy="1684020"/>
        </p:xfrm>
        <a:graphic>
          <a:graphicData uri="http://schemas.openxmlformats.org/drawingml/2006/table">
            <a:tbl>
              <a:tblPr/>
              <a:tblGrid>
                <a:gridCol w="1162050"/>
                <a:gridCol w="1162050"/>
                <a:gridCol w="1162050"/>
                <a:gridCol w="1162050"/>
              </a:tblGrid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Ano</a:t>
                      </a: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Ne</a:t>
                      </a: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Ano</a:t>
                      </a: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Ne</a:t>
                      </a: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136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166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ectangle 34"/>
          <p:cNvSpPr>
            <a:spLocks noChangeArrowheads="1"/>
          </p:cNvSpPr>
          <p:nvPr/>
        </p:nvSpPr>
        <p:spPr bwMode="auto">
          <a:xfrm>
            <a:off x="1840632" y="4676626"/>
            <a:ext cx="609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gen</a:t>
            </a:r>
            <a:endParaRPr lang="cs-CZ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5"/>
          <p:cNvSpPr>
            <a:spLocks noChangeArrowheads="1"/>
          </p:cNvSpPr>
          <p:nvPr/>
        </p:nvSpPr>
        <p:spPr bwMode="auto">
          <a:xfrm>
            <a:off x="2677245" y="4524226"/>
            <a:ext cx="382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2400" b="1" dirty="0">
                <a:solidFill>
                  <a:prstClr val="black"/>
                </a:solidFill>
                <a:latin typeface="Wingdings 2" pitchFamily="18" charset="2"/>
                <a:cs typeface="Arial" pitchFamily="34" charset="0"/>
              </a:rPr>
              <a:t></a:t>
            </a:r>
          </a:p>
        </p:txBody>
      </p:sp>
    </p:spTree>
    <p:extLst>
      <p:ext uri="{BB962C8B-B14F-4D97-AF65-F5344CB8AC3E}">
        <p14:creationId xmlns:p14="http://schemas.microsoft.com/office/powerpoint/2010/main" val="46490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Kontingenční </a:t>
            </a:r>
            <a:r>
              <a:rPr lang="cs-CZ" dirty="0" smtClean="0"/>
              <a:t>tabulky – hypotézy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 fontScale="92500"/>
          </a:bodyPr>
          <a:lstStyle/>
          <a:p>
            <a:r>
              <a:rPr lang="cs-CZ" b="1" smtClean="0"/>
              <a:t>Nezávislost</a:t>
            </a:r>
            <a:r>
              <a:rPr lang="cs-CZ" smtClean="0"/>
              <a:t> (Pearsonův </a:t>
            </a:r>
            <a:r>
              <a:rPr lang="cs-CZ" dirty="0" smtClean="0"/>
              <a:t>chí-kvadrát test)</a:t>
            </a:r>
          </a:p>
          <a:p>
            <a:pPr lvl="2"/>
            <a:r>
              <a:rPr lang="cs-CZ" smtClean="0"/>
              <a:t>Jeden </a:t>
            </a:r>
            <a:r>
              <a:rPr lang="cs-CZ" dirty="0" smtClean="0"/>
              <a:t>výběr, dvě charakteristiky – </a:t>
            </a:r>
            <a:r>
              <a:rPr lang="cs-CZ" smtClean="0"/>
              <a:t>obdoba nepárového uspořádání</a:t>
            </a:r>
            <a:endParaRPr lang="cs-CZ" dirty="0" smtClean="0"/>
          </a:p>
          <a:p>
            <a:pPr lvl="2"/>
            <a:r>
              <a:rPr lang="cs-CZ" dirty="0" smtClean="0"/>
              <a:t>Př</a:t>
            </a:r>
            <a:r>
              <a:rPr lang="cs-CZ" smtClean="0"/>
              <a:t>.: pacienti </a:t>
            </a:r>
            <a:r>
              <a:rPr lang="cs-CZ" dirty="0" smtClean="0"/>
              <a:t>s AD – pohlaví </a:t>
            </a:r>
            <a:r>
              <a:rPr lang="cs-CZ" smtClean="0"/>
              <a:t>× vzdělání </a:t>
            </a:r>
            <a:r>
              <a:rPr lang="cs-CZ" dirty="0" smtClean="0"/>
              <a:t>(VŠ, SŠ, ZŠ)</a:t>
            </a:r>
          </a:p>
          <a:p>
            <a:r>
              <a:rPr lang="cs-CZ" b="1" dirty="0" smtClean="0"/>
              <a:t>Shoda struktury </a:t>
            </a:r>
            <a:r>
              <a:rPr lang="cs-CZ" smtClean="0"/>
              <a:t>(Pearsonův </a:t>
            </a:r>
            <a:r>
              <a:rPr lang="cs-CZ" dirty="0" smtClean="0"/>
              <a:t>chí-kvadrát test)</a:t>
            </a:r>
          </a:p>
          <a:p>
            <a:pPr lvl="2"/>
            <a:r>
              <a:rPr lang="cs-CZ" dirty="0" smtClean="0"/>
              <a:t>Více výběrů</a:t>
            </a:r>
            <a:r>
              <a:rPr lang="cs-CZ" smtClean="0"/>
              <a:t>, jedna </a:t>
            </a:r>
            <a:r>
              <a:rPr lang="cs-CZ" dirty="0" smtClean="0"/>
              <a:t>charakteristika – </a:t>
            </a:r>
            <a:r>
              <a:rPr lang="cs-CZ" smtClean="0"/>
              <a:t>obdoba nepárového uspořádání</a:t>
            </a:r>
            <a:endParaRPr lang="cs-CZ" dirty="0" smtClean="0"/>
          </a:p>
          <a:p>
            <a:pPr lvl="2"/>
            <a:r>
              <a:rPr lang="cs-CZ" dirty="0" smtClean="0"/>
              <a:t>Př</a:t>
            </a:r>
            <a:r>
              <a:rPr lang="cs-CZ" smtClean="0"/>
              <a:t>.: pacienti </a:t>
            </a:r>
            <a:r>
              <a:rPr lang="cs-CZ" dirty="0" smtClean="0"/>
              <a:t>s AD </a:t>
            </a:r>
            <a:r>
              <a:rPr lang="cs-CZ" smtClean="0"/>
              <a:t>v několika nemocnicích </a:t>
            </a:r>
            <a:r>
              <a:rPr lang="cs-CZ" dirty="0" smtClean="0"/>
              <a:t>× věková struktura</a:t>
            </a:r>
          </a:p>
          <a:p>
            <a:r>
              <a:rPr lang="cs-CZ" b="1" dirty="0" smtClean="0"/>
              <a:t>Symetrie</a:t>
            </a:r>
            <a:r>
              <a:rPr lang="cs-CZ" dirty="0" smtClean="0"/>
              <a:t> </a:t>
            </a:r>
            <a:r>
              <a:rPr lang="cs-CZ" smtClean="0"/>
              <a:t>(McNemarův </a:t>
            </a:r>
            <a:r>
              <a:rPr lang="cs-CZ" dirty="0" smtClean="0"/>
              <a:t>test)</a:t>
            </a:r>
          </a:p>
          <a:p>
            <a:pPr lvl="2"/>
            <a:r>
              <a:rPr lang="cs-CZ" smtClean="0"/>
              <a:t>Jeden </a:t>
            </a:r>
            <a:r>
              <a:rPr lang="cs-CZ" dirty="0" smtClean="0"/>
              <a:t>výběr</a:t>
            </a:r>
            <a:r>
              <a:rPr lang="cs-CZ" smtClean="0"/>
              <a:t>, opakovaně jedna </a:t>
            </a:r>
            <a:r>
              <a:rPr lang="cs-CZ" dirty="0" smtClean="0"/>
              <a:t>charakteristika – obdoba </a:t>
            </a:r>
            <a:r>
              <a:rPr lang="cs-CZ" smtClean="0"/>
              <a:t>párového uspořádání</a:t>
            </a:r>
            <a:endParaRPr lang="cs-CZ" dirty="0" smtClean="0"/>
          </a:p>
          <a:p>
            <a:pPr lvl="2"/>
            <a:r>
              <a:rPr lang="cs-CZ" dirty="0" smtClean="0"/>
              <a:t>Př</a:t>
            </a:r>
            <a:r>
              <a:rPr lang="cs-CZ" smtClean="0"/>
              <a:t>.:  Známky </a:t>
            </a:r>
            <a:r>
              <a:rPr lang="cs-CZ" dirty="0" smtClean="0"/>
              <a:t>z testu A </a:t>
            </a:r>
            <a:r>
              <a:rPr lang="cs-CZ" dirty="0" err="1" smtClean="0"/>
              <a:t>a</a:t>
            </a:r>
            <a:r>
              <a:rPr lang="cs-CZ" dirty="0" smtClean="0"/>
              <a:t> z testu B (Jsou </a:t>
            </a:r>
            <a:r>
              <a:rPr lang="cs-CZ" smtClean="0"/>
              <a:t>testy stejně obtížné</a:t>
            </a:r>
            <a:r>
              <a:rPr lang="cs-CZ" dirty="0" smtClean="0"/>
              <a:t>?)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1431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Pearsonův</a:t>
            </a:r>
            <a:r>
              <a:rPr lang="cs-CZ" dirty="0" smtClean="0"/>
              <a:t> chí-kvadrát test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smtClean="0"/>
              <a:t>Založen na myšlence srovnání pozorovaných a očekávaných četností </a:t>
            </a:r>
            <a:r>
              <a:rPr lang="cs-CZ" sz="2000" dirty="0" smtClean="0"/>
              <a:t>kategorií </a:t>
            </a:r>
            <a:r>
              <a:rPr lang="cs-CZ" sz="2000" smtClean="0"/>
              <a:t>dvou proměnných</a:t>
            </a:r>
            <a:r>
              <a:rPr lang="cs-CZ" sz="2000" dirty="0" smtClean="0"/>
              <a:t>.</a:t>
            </a:r>
          </a:p>
          <a:p>
            <a:r>
              <a:rPr lang="cs-CZ" sz="2000" smtClean="0"/>
              <a:t>Pozorované četnosti jednotlivých kategorií první proměnné </a:t>
            </a:r>
            <a:r>
              <a:rPr lang="cs-CZ" sz="2000" dirty="0" smtClean="0"/>
              <a:t>a </a:t>
            </a:r>
            <a:r>
              <a:rPr lang="cs-CZ" sz="2000" smtClean="0"/>
              <a:t>druhé proměnné nám vyjadřují </a:t>
            </a:r>
            <a:r>
              <a:rPr lang="cs-CZ" sz="2000" i="1" smtClean="0"/>
              <a:t>n</a:t>
            </a:r>
            <a:r>
              <a:rPr lang="cs-CZ" sz="2000" i="1" baseline="-25000" smtClean="0"/>
              <a:t>ij</a:t>
            </a:r>
            <a:r>
              <a:rPr lang="cs-CZ" sz="2000" dirty="0" smtClean="0"/>
              <a:t>.</a:t>
            </a:r>
          </a:p>
          <a:p>
            <a:r>
              <a:rPr lang="cs-CZ" sz="2000" smtClean="0"/>
              <a:t>Očekávané četnosti jednotlivých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kategorií lze vypočítat pomocí:</a:t>
            </a:r>
          </a:p>
          <a:p>
            <a:endParaRPr lang="cs-CZ" sz="2000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4716016" y="3140968"/>
          <a:ext cx="10033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Rovnice" r:id="rId3" imgW="685800" imgH="419040" progId="Equation.3">
                  <p:embed/>
                </p:oleObj>
              </mc:Choice>
              <mc:Fallback>
                <p:oleObj name="Rovnice" r:id="rId3" imgW="6858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3140968"/>
                        <a:ext cx="10033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611560" y="4149079"/>
          <a:ext cx="3384376" cy="15841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6094"/>
                <a:gridCol w="846094"/>
                <a:gridCol w="846094"/>
                <a:gridCol w="846094"/>
              </a:tblGrid>
              <a:tr h="447702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825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i="1" smtClean="0"/>
                        <a:t>n</a:t>
                      </a:r>
                      <a:r>
                        <a:rPr lang="cs-CZ" sz="1800" i="1" baseline="-25000" smtClean="0"/>
                        <a:t>11</a:t>
                      </a:r>
                      <a:endParaRPr lang="cs-CZ" sz="1800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i="1" smtClean="0"/>
                        <a:t>n</a:t>
                      </a:r>
                      <a:r>
                        <a:rPr lang="cs-CZ" sz="1800" i="1" baseline="-25000" smtClean="0"/>
                        <a:t>12</a:t>
                      </a:r>
                      <a:endParaRPr lang="cs-CZ" sz="1800" i="1" baseline="-25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i="1" smtClean="0"/>
                        <a:t>n</a:t>
                      </a:r>
                      <a:r>
                        <a:rPr lang="cs-CZ" sz="1800" i="1" baseline="-25000" smtClean="0"/>
                        <a:t>1</a:t>
                      </a:r>
                      <a:r>
                        <a:rPr lang="cs-CZ" sz="1800" i="1" baseline="-25000" dirty="0" smtClean="0"/>
                        <a:t>.</a:t>
                      </a:r>
                      <a:endParaRPr lang="cs-CZ" sz="1800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8825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i="1" smtClean="0"/>
                        <a:t>n</a:t>
                      </a:r>
                      <a:r>
                        <a:rPr lang="cs-CZ" sz="1800" i="1" baseline="-25000" smtClean="0"/>
                        <a:t>21</a:t>
                      </a:r>
                      <a:endParaRPr lang="cs-CZ" sz="1800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i="1" smtClean="0"/>
                        <a:t>n</a:t>
                      </a:r>
                      <a:r>
                        <a:rPr lang="cs-CZ" sz="1800" i="1" baseline="-25000" smtClean="0"/>
                        <a:t>22</a:t>
                      </a:r>
                      <a:endParaRPr lang="cs-CZ" sz="1800" i="1" baseline="-25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i="1" smtClean="0"/>
                        <a:t>n</a:t>
                      </a:r>
                      <a:r>
                        <a:rPr lang="cs-CZ" sz="1800" i="1" baseline="-25000" smtClean="0"/>
                        <a:t>2</a:t>
                      </a:r>
                      <a:r>
                        <a:rPr lang="cs-CZ" sz="1800" i="1" baseline="-25000" dirty="0" smtClean="0"/>
                        <a:t>.</a:t>
                      </a:r>
                      <a:endParaRPr lang="cs-CZ" sz="1800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8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i="1" smtClean="0"/>
                        <a:t>n</a:t>
                      </a:r>
                      <a:r>
                        <a:rPr lang="cs-CZ" sz="1800" i="1" baseline="-25000" smtClean="0"/>
                        <a:t>.1</a:t>
                      </a:r>
                      <a:endParaRPr lang="cs-CZ" sz="1800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i="1" smtClean="0"/>
                        <a:t>n</a:t>
                      </a:r>
                      <a:r>
                        <a:rPr lang="cs-CZ" sz="1800" i="1" baseline="-25000" smtClean="0"/>
                        <a:t>.2</a:t>
                      </a:r>
                      <a:endParaRPr lang="cs-CZ" sz="1800" i="1" baseline="-25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i="1" smtClean="0"/>
                        <a:t>n</a:t>
                      </a:r>
                      <a:endParaRPr lang="cs-CZ" sz="1800" i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cxnSp>
        <p:nvCxnSpPr>
          <p:cNvPr id="9" name="Přímá spojovací čára 8"/>
          <p:cNvCxnSpPr/>
          <p:nvPr/>
        </p:nvCxnSpPr>
        <p:spPr>
          <a:xfrm flipH="1" flipV="1">
            <a:off x="683568" y="4149079"/>
            <a:ext cx="720080" cy="432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738716" y="4283803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X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1034764" y="4067779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Y</a:t>
            </a:r>
          </a:p>
        </p:txBody>
      </p:sp>
      <p:graphicFrame>
        <p:nvGraphicFramePr>
          <p:cNvPr id="25" name="Tabulka 24"/>
          <p:cNvGraphicFramePr>
            <a:graphicFrameLocks noGrp="1"/>
          </p:cNvGraphicFramePr>
          <p:nvPr/>
        </p:nvGraphicFramePr>
        <p:xfrm>
          <a:off x="4860032" y="4149079"/>
          <a:ext cx="3384376" cy="15841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6094"/>
                <a:gridCol w="846094"/>
                <a:gridCol w="846094"/>
                <a:gridCol w="846094"/>
              </a:tblGrid>
              <a:tr h="447702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825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i="1" dirty="0" smtClean="0"/>
                        <a:t>e</a:t>
                      </a:r>
                      <a:r>
                        <a:rPr lang="cs-CZ" sz="1800" i="1" baseline="-25000" dirty="0" smtClean="0"/>
                        <a:t>11</a:t>
                      </a:r>
                      <a:endParaRPr lang="cs-CZ" sz="1800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i="1" dirty="0" smtClean="0"/>
                        <a:t>e</a:t>
                      </a:r>
                      <a:r>
                        <a:rPr lang="cs-CZ" sz="1800" i="1" baseline="-25000" dirty="0" smtClean="0"/>
                        <a:t>12</a:t>
                      </a:r>
                      <a:endParaRPr lang="cs-CZ" sz="1800" i="1" baseline="-25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i="1" dirty="0" smtClean="0"/>
                        <a:t>e</a:t>
                      </a:r>
                      <a:r>
                        <a:rPr lang="cs-CZ" sz="1800" i="1" baseline="-25000" dirty="0" smtClean="0"/>
                        <a:t>1.</a:t>
                      </a:r>
                      <a:endParaRPr lang="cs-CZ" sz="1800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8825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i="1" dirty="0" smtClean="0"/>
                        <a:t>e</a:t>
                      </a:r>
                      <a:r>
                        <a:rPr lang="cs-CZ" sz="1800" i="1" baseline="-25000" dirty="0" smtClean="0"/>
                        <a:t>21</a:t>
                      </a:r>
                      <a:endParaRPr lang="cs-CZ" sz="1800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i="1" dirty="0" smtClean="0"/>
                        <a:t>e</a:t>
                      </a:r>
                      <a:r>
                        <a:rPr lang="cs-CZ" sz="1800" i="1" baseline="-25000" dirty="0" smtClean="0"/>
                        <a:t>22</a:t>
                      </a:r>
                      <a:endParaRPr lang="cs-CZ" sz="1800" i="1" baseline="-25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i="1" dirty="0" smtClean="0"/>
                        <a:t>e</a:t>
                      </a:r>
                      <a:r>
                        <a:rPr lang="cs-CZ" sz="1800" i="1" baseline="-25000" dirty="0" smtClean="0"/>
                        <a:t>2.</a:t>
                      </a:r>
                      <a:endParaRPr lang="cs-CZ" sz="1800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8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i="1" dirty="0" smtClean="0"/>
                        <a:t>e</a:t>
                      </a:r>
                      <a:r>
                        <a:rPr lang="cs-CZ" sz="1800" i="1" baseline="-25000" dirty="0" smtClean="0"/>
                        <a:t>.1</a:t>
                      </a:r>
                      <a:endParaRPr lang="cs-CZ" sz="1800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i="1" dirty="0" smtClean="0"/>
                        <a:t>e</a:t>
                      </a:r>
                      <a:r>
                        <a:rPr lang="cs-CZ" sz="1800" i="1" baseline="-25000" dirty="0" smtClean="0"/>
                        <a:t>.2</a:t>
                      </a:r>
                      <a:endParaRPr lang="cs-CZ" sz="1800" i="1" baseline="-25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i="1" dirty="0" smtClean="0"/>
                        <a:t>e</a:t>
                      </a:r>
                      <a:endParaRPr lang="cs-CZ" sz="1800" i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cxnSp>
        <p:nvCxnSpPr>
          <p:cNvPr id="26" name="Přímá spojovací čára 25"/>
          <p:cNvCxnSpPr/>
          <p:nvPr/>
        </p:nvCxnSpPr>
        <p:spPr>
          <a:xfrm flipH="1" flipV="1">
            <a:off x="4932040" y="4149079"/>
            <a:ext cx="720080" cy="432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ovéPole 26"/>
          <p:cNvSpPr txBox="1"/>
          <p:nvPr/>
        </p:nvSpPr>
        <p:spPr>
          <a:xfrm>
            <a:off x="4987188" y="4283803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X</a:t>
            </a:r>
            <a:endParaRPr lang="cs-CZ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5283236" y="4067779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Y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1187624" y="3779748"/>
            <a:ext cx="2519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POZOROVANÉ ČETNOSTI</a:t>
            </a:r>
            <a:endParaRPr lang="cs-CZ" b="1" dirty="0"/>
          </a:p>
        </p:txBody>
      </p:sp>
      <p:sp>
        <p:nvSpPr>
          <p:cNvPr id="30" name="TextovéPole 29"/>
          <p:cNvSpPr txBox="1"/>
          <p:nvPr/>
        </p:nvSpPr>
        <p:spPr>
          <a:xfrm>
            <a:off x="5436775" y="3779748"/>
            <a:ext cx="2346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OČEKÁVANÉ ČETNOSTI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86287098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1157</Words>
  <Application>Microsoft Office PowerPoint</Application>
  <PresentationFormat>Předvádění na obrazovce (4:3)</PresentationFormat>
  <Paragraphs>345</Paragraphs>
  <Slides>27</Slides>
  <Notes>1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3</vt:i4>
      </vt:variant>
      <vt:variant>
        <vt:lpstr>Nadpisy snímků</vt:lpstr>
      </vt:variant>
      <vt:variant>
        <vt:i4>27</vt:i4>
      </vt:variant>
    </vt:vector>
  </HeadingPairs>
  <TitlesOfParts>
    <vt:vector size="31" baseType="lpstr">
      <vt:lpstr>Motiv systému Office</vt:lpstr>
      <vt:lpstr>Rastrový obrázek</vt:lpstr>
      <vt:lpstr>Rovnice</vt:lpstr>
      <vt:lpstr>Dokument</vt:lpstr>
      <vt:lpstr>Párový neparametrický test</vt:lpstr>
      <vt:lpstr>Dieta laboratorních krys</vt:lpstr>
      <vt:lpstr>Obdoba – jednovýběrový neparametrický test</vt:lpstr>
      <vt:lpstr>Vrtačka</vt:lpstr>
      <vt:lpstr>Kontingenční tabulky</vt:lpstr>
      <vt:lpstr>Typy dat - opakování</vt:lpstr>
      <vt:lpstr>Kontingenční tabulka</vt:lpstr>
      <vt:lpstr>Kontingenční tabulky – hypotézy </vt:lpstr>
      <vt:lpstr>Pearsonův chí-kvadrát test</vt:lpstr>
      <vt:lpstr>Pearsonův chí-kvadrát test</vt:lpstr>
      <vt:lpstr>Předpoklady Pearsonova chí-kvadrát testu</vt:lpstr>
      <vt:lpstr>       Příklad I. nezávislost</vt:lpstr>
      <vt:lpstr>Řešení STATISTICA</vt:lpstr>
      <vt:lpstr>Řešení STATISTICA</vt:lpstr>
      <vt:lpstr>Příklad II. nezávislost</vt:lpstr>
      <vt:lpstr>Příklad III.</vt:lpstr>
      <vt:lpstr>Příklad I. shoda struktury</vt:lpstr>
      <vt:lpstr>Příklad II. shoda struktury</vt:lpstr>
      <vt:lpstr>McNemarův test – test symetrie</vt:lpstr>
      <vt:lpstr>Příklad I.</vt:lpstr>
      <vt:lpstr>Výpočet ve STATISTICE</vt:lpstr>
      <vt:lpstr>Příklad II.</vt:lpstr>
      <vt:lpstr>Příklad III.</vt:lpstr>
      <vt:lpstr>Malý počet</vt:lpstr>
      <vt:lpstr>Fisherův exaktní test</vt:lpstr>
      <vt:lpstr>Příklad I. – Fisherův exaktní test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Párový neparametrický test</dc:title>
  <dc:creator>Matyas</dc:creator>
  <cp:lastModifiedBy>Matyas</cp:lastModifiedBy>
  <cp:revision>12</cp:revision>
  <dcterms:created xsi:type="dcterms:W3CDTF">2013-04-09T06:47:31Z</dcterms:created>
  <dcterms:modified xsi:type="dcterms:W3CDTF">2013-04-09T10:31:43Z</dcterms:modified>
</cp:coreProperties>
</file>