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2"/>
    <p:sldId id="285" r:id="rId3"/>
    <p:sldId id="275" r:id="rId4"/>
    <p:sldId id="276" r:id="rId5"/>
    <p:sldId id="277" r:id="rId6"/>
    <p:sldId id="278" r:id="rId7"/>
    <p:sldId id="283" r:id="rId8"/>
    <p:sldId id="279" r:id="rId9"/>
    <p:sldId id="280" r:id="rId10"/>
    <p:sldId id="281" r:id="rId11"/>
    <p:sldId id="282" r:id="rId12"/>
    <p:sldId id="286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E287C-9244-4FC7-B494-E632C6F2789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1CF1F-F8AD-42BC-AB3E-FA32DF22D9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41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CF1F-F8AD-42BC-AB3E-FA32DF22D9F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196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535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95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401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034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8728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137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12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754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30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012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144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36585-EAD0-41D4-BF29-F24C87EB3827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8E0CD-2DFB-4DBC-B4C0-0F368428C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291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jpe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I. shoda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Máme údaje o barvě očí u třech ročníku. Rozhodněte, zda se na hladině významnosti 0,05 liší procentuální zastoupení jednotlivých barev očí v těchto ročnících.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27584" y="3552056"/>
          <a:ext cx="4214732" cy="1317104"/>
        </p:xfrm>
        <a:graphic>
          <a:graphicData uri="http://schemas.openxmlformats.org/drawingml/2006/table">
            <a:tbl>
              <a:tblPr/>
              <a:tblGrid>
                <a:gridCol w="1053683"/>
                <a:gridCol w="1053683"/>
                <a:gridCol w="1053683"/>
                <a:gridCol w="1053683"/>
              </a:tblGrid>
              <a:tr h="329276">
                <a:tc>
                  <a:txBody>
                    <a:bodyPr/>
                    <a:lstStyle/>
                    <a:p>
                      <a:pPr algn="ctr" fontAlgn="b"/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modre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hnede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zelene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rocnik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92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rocnik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rocnik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364088" y="3501008"/>
            <a:ext cx="3555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vizualizace </a:t>
            </a:r>
            <a:r>
              <a:rPr lang="cs-CZ" dirty="0" err="1" smtClean="0"/>
              <a:t>procentualni</a:t>
            </a:r>
            <a:r>
              <a:rPr lang="cs-CZ" dirty="0" smtClean="0"/>
              <a:t> zastoupeni:</a:t>
            </a:r>
            <a:endParaRPr lang="cs-CZ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9240" y="4005064"/>
            <a:ext cx="3954760" cy="229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lipsa 7"/>
          <p:cNvSpPr/>
          <p:nvPr/>
        </p:nvSpPr>
        <p:spPr>
          <a:xfrm>
            <a:off x="5364088" y="5301208"/>
            <a:ext cx="1224136" cy="288032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266" name="Picture 2" descr="C:\Users\Matyas\Desktop\ey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5" y="69156"/>
            <a:ext cx="1505399" cy="1127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48062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I. – </a:t>
            </a:r>
            <a:r>
              <a:rPr lang="cs-CZ" dirty="0" err="1" smtClean="0"/>
              <a:t>Fisherův</a:t>
            </a:r>
            <a:r>
              <a:rPr lang="cs-CZ" dirty="0" smtClean="0"/>
              <a:t> exaktní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 náhodném výběru 50 obézních dětí byla zjišťována obezita rodičů. X – obezita matky, Y-obezita otce. Na hladině významnosti 0,05 ověřte, zda lze zamítnout hypotézu o nezávislosti veličin X a Y.</a:t>
            </a:r>
            <a:endParaRPr lang="cs-CZ" sz="2000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80928"/>
            <a:ext cx="2304256" cy="20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C:\Users\Matyas\Desktop\detska-obezit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84984"/>
            <a:ext cx="3483223" cy="2763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82884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27000" y="1163638"/>
          <a:ext cx="8890000" cy="4530725"/>
        </p:xfrm>
        <a:graphic>
          <a:graphicData uri="http://schemas.openxmlformats.org/presentationml/2006/ole">
            <p:oleObj spid="_x0000_s7175" name="Dokument" r:id="rId3" imgW="8890546" imgH="4530080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74949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Samostatné cvičení –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Bylo zjišťováno BDI skóre (míra deprese) při přestávání kouření. Byli změřeny dvě hodnoty BDI testu – při začátku odvykání a po 2-3 měsících. </a:t>
            </a:r>
          </a:p>
          <a:p>
            <a:r>
              <a:rPr lang="cs-CZ" sz="2400" dirty="0" smtClean="0"/>
              <a:t>Vyberte vhodný statistický test a zjistěte, zda má doba 2-3 měsíců odvykání vliv na míru deprese.</a:t>
            </a:r>
            <a:endParaRPr lang="cs-CZ" sz="2400" dirty="0"/>
          </a:p>
        </p:txBody>
      </p:sp>
      <p:pic>
        <p:nvPicPr>
          <p:cNvPr id="30722" name="Picture 2" descr="C:\Users\User\Desktop\DepressedSmoking-275p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861048"/>
            <a:ext cx="1976480" cy="2314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Samostatné cvičení –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květináčích o dvou velikostech byla pěstována rajčata. Na základě vhodně vybraného testu testujte, zda má velikost květináče vliv na úrodu rajčat.</a:t>
            </a:r>
            <a:endParaRPr lang="cs-CZ" dirty="0"/>
          </a:p>
        </p:txBody>
      </p:sp>
      <p:pic>
        <p:nvPicPr>
          <p:cNvPr id="31746" name="Picture 2" descr="C:\Users\User\Desktop\toma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789040"/>
            <a:ext cx="2124094" cy="25694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</a:t>
            </a:r>
            <a:r>
              <a:rPr lang="en-US" dirty="0" smtClean="0"/>
              <a:t>I</a:t>
            </a:r>
            <a:r>
              <a:rPr lang="cs-CZ" dirty="0" smtClean="0"/>
              <a:t>. shoda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Zjistěte, zda se liší intenzita kouření s rozdílným postavením ve firmě…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8823298"/>
              </p:ext>
            </p:extLst>
          </p:nvPr>
        </p:nvGraphicFramePr>
        <p:xfrm>
          <a:off x="611560" y="2924944"/>
          <a:ext cx="6552732" cy="1975656"/>
        </p:xfrm>
        <a:graphic>
          <a:graphicData uri="http://schemas.openxmlformats.org/drawingml/2006/table">
            <a:tbl>
              <a:tblPr/>
              <a:tblGrid>
                <a:gridCol w="1944216"/>
                <a:gridCol w="1152129"/>
                <a:gridCol w="1152129"/>
                <a:gridCol w="1152129"/>
                <a:gridCol w="1152129"/>
              </a:tblGrid>
              <a:tr h="329276">
                <a:tc>
                  <a:txBody>
                    <a:bodyPr/>
                    <a:lstStyle/>
                    <a:p>
                      <a:pPr algn="ctr" fontAlgn="b"/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Nekuřák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Lehký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Střední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Těžký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Sr. </a:t>
                      </a:r>
                      <a:r>
                        <a:rPr lang="cs-CZ" sz="19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Manager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en-US" dirty="0"/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92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Jr. </a:t>
                      </a:r>
                      <a:r>
                        <a:rPr lang="cs-CZ" sz="19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Manager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en-US" dirty="0"/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Sr. </a:t>
                      </a:r>
                      <a:r>
                        <a:rPr lang="cs-CZ" sz="19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Empl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en-US" dirty="0"/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Jr. </a:t>
                      </a:r>
                      <a:r>
                        <a:rPr lang="cs-CZ" sz="19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Empl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en-US" dirty="0"/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9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Secretar</a:t>
                      </a:r>
                      <a:endParaRPr lang="cs-CZ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64" marR="16464" marT="16464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en-US" dirty="0"/>
                    </a:p>
                  </a:txBody>
                  <a:tcPr marL="16464" marR="16464" marT="16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en-US" dirty="0"/>
                    </a:p>
                  </a:txBody>
                  <a:tcPr marL="16464" marR="16464" marT="16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2290" name="Picture 2" descr="C:\Users\Matyas\Desktop\zeman_prazsky_hr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170303"/>
            <a:ext cx="2674378" cy="15083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92131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McNemarův</a:t>
            </a:r>
            <a:r>
              <a:rPr lang="cs-CZ" dirty="0" smtClean="0"/>
              <a:t> test – </a:t>
            </a:r>
            <a:r>
              <a:rPr lang="cs-CZ" dirty="0" err="1" smtClean="0"/>
              <a:t>test</a:t>
            </a:r>
            <a:r>
              <a:rPr lang="cs-CZ" dirty="0" smtClean="0"/>
              <a:t> symetrie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obdoba párového testu – pouze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tabulky</a:t>
            </a:r>
          </a:p>
          <a:p>
            <a:r>
              <a:rPr lang="cs-CZ" sz="2400" dirty="0" smtClean="0"/>
              <a:t>Testová statistika pro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tabulku: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Zaměřuje se pouze na pozorování, u kterých jsme při opakovaném měření zaznamenali rozdílné výsledky – za platnosti H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 by jejich četnosti (označeny b a c) měly být stejné.</a:t>
            </a:r>
          </a:p>
          <a:p>
            <a:endParaRPr lang="cs-CZ" sz="2400" dirty="0"/>
          </a:p>
          <a:p>
            <a:r>
              <a:rPr lang="cs-CZ" sz="2400" dirty="0" smtClean="0"/>
              <a:t>Testová statistika pro obecnou čtvercovou kontingenční tabulku: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868144" y="2060848"/>
          <a:ext cx="1950217" cy="936104"/>
        </p:xfrm>
        <a:graphic>
          <a:graphicData uri="http://schemas.openxmlformats.org/presentationml/2006/ole">
            <p:oleObj spid="_x0000_s5132" name="Rovnice" r:id="rId3" imgW="863225" imgH="418918" progId="Equation.3">
              <p:embed/>
            </p:oleObj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18063"/>
              </p:ext>
            </p:extLst>
          </p:nvPr>
        </p:nvGraphicFramePr>
        <p:xfrm>
          <a:off x="683568" y="2564904"/>
          <a:ext cx="4464496" cy="1368150"/>
        </p:xfrm>
        <a:graphic>
          <a:graphicData uri="http://schemas.openxmlformats.org/drawingml/2006/table">
            <a:tbl>
              <a:tblPr/>
              <a:tblGrid>
                <a:gridCol w="1116124"/>
                <a:gridCol w="1116124"/>
                <a:gridCol w="1116124"/>
                <a:gridCol w="1116124"/>
              </a:tblGrid>
              <a:tr h="27363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Veličina </a:t>
                      </a:r>
                      <a:r>
                        <a:rPr lang="cs-CZ" sz="1600" i="1" dirty="0" smtClean="0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Veličina </a:t>
                      </a: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1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2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1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+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2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d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c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d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899592" y="5877272"/>
          <a:ext cx="2271800" cy="908720"/>
        </p:xfrm>
        <a:graphic>
          <a:graphicData uri="http://schemas.openxmlformats.org/presentationml/2006/ole">
            <p:oleObj spid="_x0000_s5133" name="Rovnice" r:id="rId4" imgW="1206500" imgH="4826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12488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tlak před podáním a po podání léku?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2276872"/>
          <a:ext cx="3456384" cy="1080120"/>
        </p:xfrm>
        <a:graphic>
          <a:graphicData uri="http://schemas.openxmlformats.org/drawingml/2006/table">
            <a:tbl>
              <a:tblPr/>
              <a:tblGrid>
                <a:gridCol w="1152128"/>
                <a:gridCol w="1152128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 fontAlgn="b"/>
                      <a:endParaRPr lang="cs-CZ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8002" marR="18002" marT="1800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 normě</a:t>
                      </a:r>
                    </a:p>
                  </a:txBody>
                  <a:tcPr marL="18002" marR="18002" marT="180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zvýšený</a:t>
                      </a:r>
                    </a:p>
                  </a:txBody>
                  <a:tcPr marL="18002" marR="18002" marT="180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 normě</a:t>
                      </a:r>
                    </a:p>
                  </a:txBody>
                  <a:tcPr marL="18002" marR="18002" marT="1800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18002" marR="18002" marT="180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8002" marR="18002" marT="1800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zvýšený</a:t>
                      </a:r>
                    </a:p>
                  </a:txBody>
                  <a:tcPr marL="18002" marR="18002" marT="1800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18002" marR="18002" marT="180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18002" marR="18002" marT="180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063558" y="198884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rot="16355121">
            <a:off x="355586" y="2770697"/>
            <a:ext cx="620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23055613"/>
              </p:ext>
            </p:extLst>
          </p:nvPr>
        </p:nvGraphicFramePr>
        <p:xfrm>
          <a:off x="1231975" y="3717032"/>
          <a:ext cx="2547937" cy="785812"/>
        </p:xfrm>
        <a:graphic>
          <a:graphicData uri="http://schemas.openxmlformats.org/presentationml/2006/ole">
            <p:oleObj spid="_x0000_s6159" name="Rovnice" r:id="rId3" imgW="1358900" imgH="419100" progId="Equation.3">
              <p:embed/>
            </p:oleObj>
          </a:graphicData>
        </a:graphic>
      </p:graphicFrame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57635392"/>
              </p:ext>
            </p:extLst>
          </p:nvPr>
        </p:nvGraphicFramePr>
        <p:xfrm>
          <a:off x="1113367" y="4681372"/>
          <a:ext cx="2401887" cy="576262"/>
        </p:xfrm>
        <a:graphic>
          <a:graphicData uri="http://schemas.openxmlformats.org/presentationml/2006/ole">
            <p:oleObj spid="_x0000_s6160" name="Rovnice" r:id="rId4" imgW="1040948" imgH="253890" progId="Equation.3">
              <p:embed/>
            </p:oleObj>
          </a:graphicData>
        </a:graphic>
      </p:graphicFrame>
      <p:sp>
        <p:nvSpPr>
          <p:cNvPr id="9" name="Elipsa 8"/>
          <p:cNvSpPr/>
          <p:nvPr/>
        </p:nvSpPr>
        <p:spPr>
          <a:xfrm>
            <a:off x="3419872" y="2636912"/>
            <a:ext cx="720080" cy="392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267744" y="2996952"/>
            <a:ext cx="720080" cy="392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50" name="Picture 6" descr="C:\Users\Matyas\Desktop\krevni_tlak27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73016"/>
            <a:ext cx="3301380" cy="21961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4222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ve STATISTICE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296227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347865" y="1713582"/>
            <a:ext cx="3024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stejně jako obyčejný chí test,</a:t>
            </a:r>
          </a:p>
          <a:p>
            <a:r>
              <a:rPr lang="cs-CZ" dirty="0" smtClean="0"/>
              <a:t>pouze v možnostech </a:t>
            </a:r>
            <a:r>
              <a:rPr lang="cs-CZ" dirty="0" err="1" smtClean="0"/>
              <a:t>zašktneme</a:t>
            </a:r>
            <a:r>
              <a:rPr lang="cs-CZ" dirty="0" smtClean="0"/>
              <a:t> </a:t>
            </a:r>
            <a:r>
              <a:rPr lang="cs-CZ" dirty="0" err="1" smtClean="0"/>
              <a:t>McNemara</a:t>
            </a:r>
            <a:endParaRPr lang="cs-CZ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3527" y="2564904"/>
            <a:ext cx="3940473" cy="226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Šipka doprava 4"/>
          <p:cNvSpPr/>
          <p:nvPr/>
        </p:nvSpPr>
        <p:spPr>
          <a:xfrm>
            <a:off x="3059832" y="2564904"/>
            <a:ext cx="237626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6660232" y="3356992"/>
            <a:ext cx="1728192" cy="216024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šipka 9"/>
          <p:cNvCxnSpPr/>
          <p:nvPr/>
        </p:nvCxnSpPr>
        <p:spPr>
          <a:xfrm flipH="1">
            <a:off x="3275856" y="3068960"/>
            <a:ext cx="2520280" cy="180020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941168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Elipsa 13"/>
          <p:cNvSpPr/>
          <p:nvPr/>
        </p:nvSpPr>
        <p:spPr>
          <a:xfrm>
            <a:off x="2123728" y="6309320"/>
            <a:ext cx="1728192" cy="216024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211960" y="5445224"/>
            <a:ext cx="4261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STATISTICA používá korekci pro nespojitost, </a:t>
            </a:r>
            <a:br>
              <a:rPr lang="cs-CZ" dirty="0" smtClean="0"/>
            </a:br>
            <a:r>
              <a:rPr lang="cs-CZ" dirty="0" smtClean="0"/>
              <a:t>proto trochu jiný výsledek …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1697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Máme zjistit, zda požití alkoholu ovlivňuje schopnost řidičů projet nějakou trasu. </a:t>
            </a:r>
            <a:endParaRPr lang="cs-CZ" sz="24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492896"/>
            <a:ext cx="40481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 descr="C:\Users\Matyas\Desktop\alkoprofimedia-0133616259-5086c22dc31a9_250x36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1900883" cy="27864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94142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Zjišťování přítomnosti onemocnění před a po provedení léčby</a:t>
            </a:r>
            <a:endParaRPr lang="en-US" dirty="0"/>
          </a:p>
        </p:txBody>
      </p:sp>
      <p:grpSp>
        <p:nvGrpSpPr>
          <p:cNvPr id="5" name="Skupina 4"/>
          <p:cNvGrpSpPr/>
          <p:nvPr/>
        </p:nvGrpSpPr>
        <p:grpSpPr>
          <a:xfrm>
            <a:off x="650322" y="3034804"/>
            <a:ext cx="4455723" cy="1357809"/>
            <a:chOff x="4211960" y="2492896"/>
            <a:chExt cx="4455723" cy="1357809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960" y="2492896"/>
              <a:ext cx="4455723" cy="13578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ovéPole 3"/>
            <p:cNvSpPr txBox="1"/>
            <p:nvPr/>
          </p:nvSpPr>
          <p:spPr>
            <a:xfrm>
              <a:off x="4234031" y="2492896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err="1" smtClean="0"/>
                <a:t>Disease</a:t>
              </a:r>
              <a:endParaRPr lang="en-US" b="1" dirty="0"/>
            </a:p>
          </p:txBody>
        </p:sp>
      </p:grpSp>
      <p:pic>
        <p:nvPicPr>
          <p:cNvPr id="8195" name="Picture 3" descr="C:\Users\Matyas\Desktop\tumblr_inline_mg8sxoYztD1qckyc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523083"/>
            <a:ext cx="3175000" cy="238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6191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alý 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Pokud </a:t>
            </a:r>
            <a:r>
              <a:rPr lang="cs-CZ" sz="3600" dirty="0" err="1" smtClean="0"/>
              <a:t>čtyřpolní</a:t>
            </a:r>
            <a:r>
              <a:rPr lang="cs-CZ" sz="3600" dirty="0" smtClean="0"/>
              <a:t> tabulka – </a:t>
            </a:r>
            <a:r>
              <a:rPr lang="cs-CZ" sz="3600" dirty="0" err="1" smtClean="0"/>
              <a:t>Fisherův</a:t>
            </a:r>
            <a:r>
              <a:rPr lang="cs-CZ" sz="3600" dirty="0" smtClean="0"/>
              <a:t> exaktní test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3600" dirty="0" smtClean="0"/>
              <a:t>Jinak pokusit se kategorie smysluplně </a:t>
            </a:r>
            <a:r>
              <a:rPr lang="cs-CZ" sz="3600" dirty="0" err="1" smtClean="0"/>
              <a:t>poslučovat</a:t>
            </a:r>
            <a:endParaRPr lang="cs-CZ" sz="3600" dirty="0" smtClean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411283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19136" y="274638"/>
            <a:ext cx="8167663" cy="70609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test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000" dirty="0"/>
              <a:t>Určen </a:t>
            </a:r>
            <a:r>
              <a:rPr lang="cs-CZ" sz="2000" dirty="0" smtClean="0"/>
              <a:t>pro </a:t>
            </a:r>
            <a:r>
              <a:rPr lang="cs-CZ" sz="2000" dirty="0"/>
              <a:t>čtyřpolní tabulky, </a:t>
            </a:r>
            <a:r>
              <a:rPr lang="cs-CZ" sz="2000" b="1" dirty="0"/>
              <a:t>je vhodný i pro </a:t>
            </a:r>
            <a:r>
              <a:rPr lang="cs-CZ" sz="2000" b="1" dirty="0" smtClean="0"/>
              <a:t>tabulky </a:t>
            </a:r>
            <a:r>
              <a:rPr lang="cs-CZ" sz="2000" b="1" dirty="0"/>
              <a:t>s malými četnostmi </a:t>
            </a:r>
            <a:r>
              <a:rPr lang="cs-CZ" sz="2000" dirty="0"/>
              <a:t>– pro ty, které nesplňují předpoklad </a:t>
            </a:r>
            <a:r>
              <a:rPr lang="cs-CZ" sz="2000" dirty="0" err="1" smtClean="0"/>
              <a:t>Pearsonova</a:t>
            </a:r>
            <a:r>
              <a:rPr lang="cs-CZ" sz="2000" dirty="0" smtClean="0"/>
              <a:t> chí-kvadrát </a:t>
            </a:r>
            <a:r>
              <a:rPr lang="cs-CZ" sz="2000" dirty="0"/>
              <a:t>testu.</a:t>
            </a:r>
          </a:p>
          <a:p>
            <a:r>
              <a:rPr lang="cs-CZ" sz="2000" dirty="0"/>
              <a:t>Založen na výpočtu „přesné“ </a:t>
            </a:r>
            <a:r>
              <a:rPr lang="cs-CZ" sz="2000" dirty="0" smtClean="0"/>
              <a:t>p-hodnoty (pravděpodobnosti, s jakou bychom dostali stejný nebo ještě extrémnější výsledek při zachování součtu řádků i sloupců v tabulce).</a:t>
            </a:r>
          </a:p>
          <a:p>
            <a:pPr algn="l"/>
            <a:r>
              <a:rPr lang="cs-CZ" sz="2000" b="1" dirty="0" smtClean="0"/>
              <a:t>Příklad</a:t>
            </a:r>
            <a:r>
              <a:rPr lang="cs-CZ" sz="2000" dirty="0" smtClean="0"/>
              <a:t>: Chceme ověřit vztah dvou typů </a:t>
            </a:r>
            <a:br>
              <a:rPr lang="cs-CZ" sz="2000" dirty="0" smtClean="0"/>
            </a:br>
            <a:r>
              <a:rPr lang="cs-CZ" sz="2000" dirty="0" smtClean="0"/>
              <a:t>nežádoucích účinků, které jsou sumarizovány </a:t>
            </a:r>
            <a:br>
              <a:rPr lang="cs-CZ" sz="2000" dirty="0" smtClean="0"/>
            </a:br>
            <a:r>
              <a:rPr lang="cs-CZ" sz="2000" dirty="0" smtClean="0"/>
              <a:t>následující tabulkou:</a:t>
            </a:r>
            <a:endParaRPr lang="cs-CZ" sz="2000" dirty="0"/>
          </a:p>
          <a:p>
            <a:r>
              <a:rPr lang="cs-CZ" sz="2000" b="1" dirty="0" smtClean="0"/>
              <a:t>Postup: </a:t>
            </a:r>
            <a:r>
              <a:rPr lang="cs-CZ" sz="2000" dirty="0" smtClean="0"/>
              <a:t>Všechny varianty tabulky při zachování součtu řádků a sloupců:</a:t>
            </a:r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76296913"/>
              </p:ext>
            </p:extLst>
          </p:nvPr>
        </p:nvGraphicFramePr>
        <p:xfrm>
          <a:off x="7290016" y="3054746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921864" y="32715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NÚ I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434032" y="24928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NÚ II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69936" y="308689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ano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569936" y="34290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ne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092280" y="27089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ano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96336" y="27089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ne</a:t>
            </a:r>
            <a:endParaRPr lang="cs-CZ" dirty="0">
              <a:solidFill>
                <a:prstClr val="black"/>
              </a:solidFill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23589124"/>
              </p:ext>
            </p:extLst>
          </p:nvPr>
        </p:nvGraphicFramePr>
        <p:xfrm>
          <a:off x="1817408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28954261"/>
              </p:ext>
            </p:extLst>
          </p:nvPr>
        </p:nvGraphicFramePr>
        <p:xfrm>
          <a:off x="3030800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83388382"/>
              </p:ext>
            </p:extLst>
          </p:nvPr>
        </p:nvGraphicFramePr>
        <p:xfrm>
          <a:off x="4244192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16489173"/>
              </p:ext>
            </p:extLst>
          </p:nvPr>
        </p:nvGraphicFramePr>
        <p:xfrm>
          <a:off x="5457584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51852611"/>
              </p:ext>
            </p:extLst>
          </p:nvPr>
        </p:nvGraphicFramePr>
        <p:xfrm>
          <a:off x="6670976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43418938"/>
              </p:ext>
            </p:extLst>
          </p:nvPr>
        </p:nvGraphicFramePr>
        <p:xfrm>
          <a:off x="7884368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1673392" y="5013176"/>
            <a:ext cx="545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</a:rPr>
              <a:t>Pravděpodobnosti výskytu jednotlivých tabulek:</a:t>
            </a:r>
            <a:endParaRPr lang="cs-CZ" sz="2000" dirty="0">
              <a:solidFill>
                <a:prstClr val="black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866568" y="5373216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0,007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090704" y="5373216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0,093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296552" y="5373216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0,326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508104" y="5373216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0,392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719656" y="5373216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0,163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931208" y="5373216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0,019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673392" y="5788120"/>
            <a:ext cx="7163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</a:rPr>
              <a:t>Oboustranná p-hodnota (sečtení pravděpodobností stejných nebo menších než je pravděpodobnost pozorované varianty):</a:t>
            </a:r>
          </a:p>
          <a:p>
            <a:r>
              <a:rPr lang="cs-CZ" sz="2000" dirty="0" smtClean="0">
                <a:solidFill>
                  <a:prstClr val="black"/>
                </a:solidFill>
              </a:rPr>
              <a:t>p = 0,326 </a:t>
            </a:r>
            <a:r>
              <a:rPr lang="en-US" sz="2000" dirty="0" smtClean="0">
                <a:solidFill>
                  <a:prstClr val="black"/>
                </a:solidFill>
              </a:rPr>
              <a:t>+ 0,093 + 0,007 + 0,163 + 0,019 = </a:t>
            </a:r>
            <a:r>
              <a:rPr lang="en-US" sz="2000" b="1" dirty="0" smtClean="0">
                <a:solidFill>
                  <a:prstClr val="black"/>
                </a:solidFill>
              </a:rPr>
              <a:t>0,608</a:t>
            </a:r>
            <a:endParaRPr lang="cs-CZ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83507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551</Words>
  <Application>Microsoft Office PowerPoint</Application>
  <PresentationFormat>Předvádění na obrazovce (4:3)</PresentationFormat>
  <Paragraphs>161</Paragraphs>
  <Slides>13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Motiv systému Office</vt:lpstr>
      <vt:lpstr>Rovnice</vt:lpstr>
      <vt:lpstr>Dokument</vt:lpstr>
      <vt:lpstr>Příklad I. shoda struktury</vt:lpstr>
      <vt:lpstr>Příklad II. shoda struktury</vt:lpstr>
      <vt:lpstr>McNemarův test – test symetrie</vt:lpstr>
      <vt:lpstr>Příklad I.</vt:lpstr>
      <vt:lpstr>Výpočet ve STATISTICE</vt:lpstr>
      <vt:lpstr>Příklad II.</vt:lpstr>
      <vt:lpstr>Příklad III.</vt:lpstr>
      <vt:lpstr>Malý počet</vt:lpstr>
      <vt:lpstr>Fisherův exaktní test</vt:lpstr>
      <vt:lpstr>Příklad I. – Fisherův exaktní test</vt:lpstr>
      <vt:lpstr>Snímek 11</vt:lpstr>
      <vt:lpstr>Samostatné cvičení – I.</vt:lpstr>
      <vt:lpstr>Samostatné cvičení – II.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Párový neparametrický test</dc:title>
  <dc:creator>Matyas</dc:creator>
  <cp:lastModifiedBy>kuhn</cp:lastModifiedBy>
  <cp:revision>16</cp:revision>
  <dcterms:created xsi:type="dcterms:W3CDTF">2013-04-09T06:47:31Z</dcterms:created>
  <dcterms:modified xsi:type="dcterms:W3CDTF">2013-04-16T07:37:13Z</dcterms:modified>
</cp:coreProperties>
</file>