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1" r:id="rId3"/>
    <p:sldMasterId id="2147483686" r:id="rId4"/>
  </p:sldMasterIdLst>
  <p:notesMasterIdLst>
    <p:notesMasterId r:id="rId44"/>
  </p:notesMasterIdLst>
  <p:sldIdLst>
    <p:sldId id="292" r:id="rId5"/>
    <p:sldId id="257" r:id="rId6"/>
    <p:sldId id="298" r:id="rId7"/>
    <p:sldId id="300" r:id="rId8"/>
    <p:sldId id="260" r:id="rId9"/>
    <p:sldId id="262" r:id="rId10"/>
    <p:sldId id="263" r:id="rId11"/>
    <p:sldId id="301" r:id="rId12"/>
    <p:sldId id="264" r:id="rId13"/>
    <p:sldId id="302" r:id="rId14"/>
    <p:sldId id="265" r:id="rId15"/>
    <p:sldId id="303" r:id="rId16"/>
    <p:sldId id="304" r:id="rId17"/>
    <p:sldId id="268" r:id="rId18"/>
    <p:sldId id="293" r:id="rId19"/>
    <p:sldId id="294" r:id="rId20"/>
    <p:sldId id="270" r:id="rId21"/>
    <p:sldId id="271" r:id="rId22"/>
    <p:sldId id="272" r:id="rId23"/>
    <p:sldId id="273" r:id="rId24"/>
    <p:sldId id="274" r:id="rId25"/>
    <p:sldId id="286" r:id="rId26"/>
    <p:sldId id="305" r:id="rId27"/>
    <p:sldId id="308" r:id="rId28"/>
    <p:sldId id="275" r:id="rId29"/>
    <p:sldId id="290" r:id="rId30"/>
    <p:sldId id="291" r:id="rId31"/>
    <p:sldId id="306" r:id="rId32"/>
    <p:sldId id="276" r:id="rId33"/>
    <p:sldId id="277" r:id="rId34"/>
    <p:sldId id="279" r:id="rId35"/>
    <p:sldId id="284" r:id="rId36"/>
    <p:sldId id="280" r:id="rId37"/>
    <p:sldId id="281" r:id="rId38"/>
    <p:sldId id="287" r:id="rId39"/>
    <p:sldId id="285" r:id="rId40"/>
    <p:sldId id="282" r:id="rId41"/>
    <p:sldId id="307" r:id="rId42"/>
    <p:sldId id="296" r:id="rId4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SimSun" pitchFamily="2" charset="-122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A50021"/>
    <a:srgbClr val="CC000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68" autoAdjust="0"/>
  </p:normalViewPr>
  <p:slideViewPr>
    <p:cSldViewPr>
      <p:cViewPr varScale="1">
        <p:scale>
          <a:sx n="129" d="100"/>
          <a:sy n="129" d="100"/>
        </p:scale>
        <p:origin x="-1092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1747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1748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5120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38762" cy="400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2025" cy="4805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5013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5012" cy="528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10155238"/>
            <a:ext cx="3275013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5238"/>
            <a:ext cx="3275012" cy="528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5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28AE9EFE-B645-49EB-864F-F02498C582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08075" y="812800"/>
            <a:ext cx="5335588" cy="4002088"/>
          </a:xfrm>
        </p:spPr>
      </p:sp>
      <p:sp>
        <p:nvSpPr>
          <p:cNvPr id="53250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81924" name="Zástupný symbol pro číslo snímku 3"/>
          <p:cNvSpPr>
            <a:spLocks noGrp="1"/>
          </p:cNvSpPr>
          <p:nvPr>
            <p:ph type="sldNum" sz="quarter"/>
          </p:nvPr>
        </p:nvSpPr>
        <p:spPr>
          <a:extLst>
            <a:ext uri="{909E8E84-426E-40DD-AFC4-6F175D3DCCD1}"/>
            <a:ext uri="{91240B29-F687-4F45-9708-019B960494DF}"/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fld id="{CFA65659-1CB0-4A39-B971-AA99D80F145C}" type="slidenum">
              <a:rPr lang="cs-CZ" smtClean="0"/>
              <a:pPr eaLnBrk="1" hangingPunct="1">
                <a:defRPr/>
              </a:pPr>
              <a:t>1</a:t>
            </a:fld>
            <a:endParaRPr lang="cs-CZ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64490244-35F5-4097-940F-11B019F2E7B2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16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782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78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72AFA724-5CC7-449B-A526-B65619D38E88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17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98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987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6EC4D7DB-C775-4F8B-819A-BBFEAB7081C6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18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19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19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A87B1D5C-DFCC-4F4B-B620-A82C1A12A7C9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19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39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39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743CB832-2F53-41AD-BA61-89CC4A5593B9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20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60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60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24EEC742-8BDE-4508-8070-4D0FEE80C382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21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80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880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6E8FB836-8939-43D9-9A96-DB608F584D94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22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01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01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3B5C28D0-EA89-4E10-AFE4-9386A88A9871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25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42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42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C5476698-4603-4172-8002-2B40B2667BA8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26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62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62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F81A75FE-5D11-489A-BD00-53724EC4AE5D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27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983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DB3BABB9-3995-4F4E-8CB4-4E3D46634326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1B1D3F71-DC59-429A-BF14-6A4817D1192B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29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24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2C777358-29F8-49B3-8491-02371B3B63B2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30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44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44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D8226535-B4DB-404D-977F-E031DB2C968E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31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75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0752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CAAED572-5E5F-4290-8E42-15D2FE8F6DD8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32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05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105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7A6FA55B-53CA-4F57-AD29-C5F2F847A1E7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33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36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136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4472EAEA-531E-4ABF-A5AF-8B0EEAED4077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34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57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157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0515E8BF-D5FE-4253-913D-64E52B1FF8F2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36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198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198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750F27D1-F5EE-4B42-A4C5-95FFFF383579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37</a:t>
            </a:fld>
            <a:endParaRPr lang="cs-CZ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28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1228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1249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/>
          <a:lstStyle/>
          <a:p>
            <a:r>
              <a:rPr lang="cs-CZ" smtClean="0">
                <a:latin typeface="Times New Roman" pitchFamily="18" charset="0"/>
              </a:rPr>
              <a:t>Např.nemoc trvá v průměru 3 roky a  incidence (za 1 rok) nemoci je 10 případů na 1000 obyvatel, můžeme očekávat prevalenci  30 nemocných na 1000 obyvatel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FCC37FB4-A9EE-41F2-B12B-665069EA5311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5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B6167F90-734D-45D5-9FC3-651512A74A82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6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000FADE8-75E5-46A8-B359-8743D0CE9700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7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6AFDB1E3-7052-4849-8B0D-407E98DC9903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9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65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65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BB61A398-9C32-44E7-8ED0-627C7957BB34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11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0FD73840-3FCE-4DE6-9A7D-5B7859175759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14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37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9"/>
          <p:cNvSpPr>
            <a:spLocks noGrp="1" noChangeArrowheads="1"/>
          </p:cNvSpPr>
          <p:nvPr>
            <p:ph type="sldNum" sz="quarter"/>
          </p:nvPr>
        </p:nvSpPr>
        <p:spPr/>
        <p:txBody>
          <a:bodyPr/>
          <a:lstStyle>
            <a:lvl1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eaLnBrk="1">
              <a:lnSpc>
                <a:spcPct val="95000"/>
              </a:lnSpc>
              <a:buClrTx/>
              <a:buFontTx/>
              <a:buNone/>
              <a:defRPr/>
            </a:pPr>
            <a:fld id="{7A5D9CEA-F9DD-4EAE-9F5F-43B0B832E28C}" type="slidenum">
              <a:rPr lang="cs-CZ" smtClean="0">
                <a:solidFill>
                  <a:srgbClr val="000000"/>
                </a:solidFill>
                <a:latin typeface="Times New Roman" pitchFamily="18" charset="0"/>
              </a:rPr>
              <a:pPr eaLnBrk="1">
                <a:lnSpc>
                  <a:spcPct val="95000"/>
                </a:lnSpc>
                <a:buClrTx/>
                <a:buFontTx/>
                <a:buNone/>
                <a:defRPr/>
              </a:pPr>
              <a:t>15</a:t>
            </a:fld>
            <a:endParaRPr lang="cs-CZ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57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3525" cy="4006850"/>
          </a:xfrm>
          <a:solidFill>
            <a:srgbClr val="FFFFFF"/>
          </a:solidFill>
          <a:ln>
            <a:solidFill>
              <a:srgbClr val="000000"/>
            </a:solidFill>
          </a:ln>
        </p:spPr>
      </p:sp>
      <p:sp>
        <p:nvSpPr>
          <p:cNvPr id="757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3613" cy="4806950"/>
          </a:xfrm>
          <a:noFill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032F6C-AF2D-435C-9D56-8770CCDF86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C3F45-8358-4F94-96F8-AD476977DF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1604963"/>
            <a:ext cx="2055812" cy="451961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015038" cy="451961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69F56-ED83-4E22-83EC-5C2769D434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6050" cy="146367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AAEBD-A618-47BF-AE6B-4F315B50E3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57FCE-EB94-48C2-A544-D36BB42BF1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318F3-1DE7-4360-984C-2483470AF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BCF17-3D73-48A8-95D3-B2679582BE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519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58F35-1FEE-4693-A533-4B7D7525EE8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D9ADA-A43A-4959-9B3F-B63ADDA609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EFA6B8-42A3-4833-845C-28CA567727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0CF7D-5B9E-4240-804D-D7C41220BB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BCCF-DE57-4CEB-89E8-5573CDA1B3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B997D6-DAE9-4842-83FC-6012DC2244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6713F-7F74-46C8-9E99-C10B7C338C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E4966-76BB-4D38-B71D-E57E8CC34D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274638"/>
            <a:ext cx="2055812" cy="58451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5038" cy="58451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6A47-345E-48B9-A4F6-563EB0CB41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661CB-0A53-484E-8957-2F40DF9CA6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DD69-13BE-40E7-9603-362E30BDF5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DB7BC-67ED-44D5-9E06-E2E499BC60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765FA-CB1F-4226-85A5-8D53849D9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D9BBF6-F168-4C99-8971-342ED053259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B148B-F916-4AA4-9ED0-F0451F9900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53F12B-4AFC-418B-80B1-3DDA2CF900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B80B6-694F-4141-8DDF-BB1A9F57F3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5B1CD-4109-48D3-8DC2-2A826F3954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727A8-E848-4F87-B4C1-196722A91A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F5D59-EEE7-40E7-B455-2D44235B56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4638" y="273050"/>
            <a:ext cx="2055812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5038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334C4C-6B86-4DCD-9FFE-A25FA07FA9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C19294D1-6B4D-41C2-91CB-2789FBC5353C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4251090-FC61-4572-A9E1-B01950B7C8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C469D851-B6B4-40E1-ACB1-C37B751FD3F8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E6562611-05E3-4ECC-A377-0449FBE18D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2325D5FE-4A16-4778-BAC1-208D7D985276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A2A89595-933E-4370-8D1E-32B27E6E26E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991E7D9C-6F0E-466E-9F7D-2BBFB2535307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1D97CF5-B92C-4B30-B9EA-802E1065B2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6795A365-F6FE-45D4-B876-3B43A707CB00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E1F14CF9-786C-4825-BD02-C510099E25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B46CA-5FAF-4E99-B9FF-7D88191FA5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267F89F9-5CD5-4235-A7F7-0A9C66A05E2D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71A313D5-9700-4CB5-8DBB-BD00E754D5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D4EB6AF6-F8E7-47EB-8713-C2C86BD6D115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21E82D60-3276-472B-B6F9-E0DD315637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20281AFD-C26E-4CC0-806F-D8FAD75A2EB5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37162E6B-9DD6-4D25-9B72-55C5442F94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521AE3A8-0A7E-4FAA-B0CF-F90B1973E28D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0AD6D2BD-F659-4821-AC66-8B709D9E10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A7EB6173-2252-40C2-946E-E47B3E33FD60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08C2EC3A-BBC0-4D85-B70D-CEDAB2F62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1908E92A-3FF5-4E99-8C1D-CDCF7E09B0CA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prstClr val="black">
                    <a:tint val="75000"/>
                  </a:prstClr>
                </a:solidFill>
                <a:latin typeface="Arial" charset="0"/>
              </a:defRPr>
            </a:lvl1pPr>
          </a:lstStyle>
          <a:p>
            <a:pPr>
              <a:defRPr/>
            </a:pPr>
            <a:fld id="{F574C7F4-7E4C-4F6C-A1EA-A99565B82F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01413-12B1-45E3-9787-1F65E7275D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BABEC9-84E0-439D-A3C4-F52319136A4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FAB47-5C70-4579-9AE3-439DF41310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7C6D5-081A-40E0-8064-CF270B6A99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BC998-3E29-42B9-931B-C5EAFFB059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130425"/>
            <a:ext cx="77660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72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390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86FB7536-3266-49E0-B511-D15571278D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8" r:id="rId2"/>
    <p:sldLayoutId id="2147483707" r:id="rId3"/>
    <p:sldLayoutId id="2147483706" r:id="rId4"/>
    <p:sldLayoutId id="2147483705" r:id="rId5"/>
    <p:sldLayoutId id="2147483704" r:id="rId6"/>
    <p:sldLayoutId id="2147483703" r:id="rId7"/>
    <p:sldLayoutId id="2147483702" r:id="rId8"/>
    <p:sldLayoutId id="2147483701" r:id="rId9"/>
    <p:sldLayoutId id="2147483700" r:id="rId10"/>
    <p:sldLayoutId id="2147483699" r:id="rId11"/>
    <p:sldLayoutId id="2147483698" r:id="rId12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3250" cy="113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51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72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08435A23-26A5-4018-8E64-2CF4E8160F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18" r:id="rId3"/>
    <p:sldLayoutId id="2147483717" r:id="rId4"/>
    <p:sldLayoutId id="2147483716" r:id="rId5"/>
    <p:sldLayoutId id="2147483715" r:id="rId6"/>
    <p:sldLayoutId id="2147483714" r:id="rId7"/>
    <p:sldLayoutId id="2147483713" r:id="rId8"/>
    <p:sldLayoutId id="2147483712" r:id="rId9"/>
    <p:sldLayoutId id="2147483711" r:id="rId10"/>
    <p:sldLayoutId id="2147483710" r:id="rId11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 Black" pitchFamily="34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272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r>
              <a:rPr lang="cs-CZ"/>
              <a:t>30.9.2011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27250" cy="40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91440" rIns="91440" bIns="4572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ea typeface="SimSun" charset="-122"/>
                <a:cs typeface="+mn-cs"/>
              </a:defRPr>
            </a:lvl1pPr>
          </a:lstStyle>
          <a:p>
            <a:pPr>
              <a:defRPr/>
            </a:pPr>
            <a:fld id="{9C35FE6B-204C-4148-A36E-BB9FD864FD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957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3250" cy="1138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957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1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280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0" r:id="rId2"/>
    <p:sldLayoutId id="2147483729" r:id="rId3"/>
    <p:sldLayoutId id="2147483728" r:id="rId4"/>
    <p:sldLayoutId id="2147483727" r:id="rId5"/>
    <p:sldLayoutId id="2147483726" r:id="rId6"/>
    <p:sldLayoutId id="2147483725" r:id="rId7"/>
    <p:sldLayoutId id="2147483724" r:id="rId8"/>
    <p:sldLayoutId id="2147483723" r:id="rId9"/>
    <p:sldLayoutId id="2147483722" r:id="rId10"/>
    <p:sldLayoutId id="2147483721" r:id="rId11"/>
  </p:sldLayoutIdLst>
  <p:hf sldNum="0" hdr="0" ftr="0"/>
  <p:txStyles>
    <p:titleStyle>
      <a:lvl1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2pPr>
      <a:lvl3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3pPr>
      <a:lvl4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4pPr>
      <a:lvl5pPr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389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6369515-BE47-4DC4-8561-B1D4B2E6242B}" type="datetimeFigureOut">
              <a:rPr lang="cs-CZ"/>
              <a:pPr>
                <a:defRPr/>
              </a:pPr>
              <a:t>9.4.2013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8E6F377-D689-4273-BE5B-C2407D1132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png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0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file:///C:\WINWORD\CLIPART\CROWD.WMF" TargetMode="External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7696200" cy="80645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1"/>
                </a:solidFill>
              </a:rPr>
              <a:t/>
            </a:r>
            <a:br>
              <a:rPr lang="cs-CZ" smtClean="0">
                <a:solidFill>
                  <a:schemeClr val="tx1"/>
                </a:solidFill>
              </a:rPr>
            </a:br>
            <a:r>
              <a:rPr lang="cs-CZ" sz="3300" smtClean="0">
                <a:solidFill>
                  <a:schemeClr val="tx1"/>
                </a:solidFill>
              </a:rPr>
              <a:t/>
            </a:r>
            <a:br>
              <a:rPr lang="cs-CZ" sz="3300" smtClean="0">
                <a:solidFill>
                  <a:schemeClr val="tx1"/>
                </a:solidFill>
              </a:rPr>
            </a:br>
            <a:r>
              <a:rPr lang="cs-CZ" sz="3300" smtClean="0">
                <a:solidFill>
                  <a:schemeClr val="tx1"/>
                </a:solidFill>
              </a:rPr>
              <a:t/>
            </a:r>
            <a:br>
              <a:rPr lang="cs-CZ" sz="3300" smtClean="0">
                <a:solidFill>
                  <a:schemeClr val="tx1"/>
                </a:solidFill>
              </a:rPr>
            </a:br>
            <a:r>
              <a:rPr lang="cs-CZ" smtClean="0">
                <a:solidFill>
                  <a:srgbClr val="0000CC"/>
                </a:solidFill>
              </a:rPr>
              <a:t/>
            </a:r>
            <a:br>
              <a:rPr lang="cs-CZ" smtClean="0">
                <a:solidFill>
                  <a:srgbClr val="0000CC"/>
                </a:solidFill>
              </a:rPr>
            </a:br>
            <a:r>
              <a:rPr lang="cs-CZ" smtClean="0">
                <a:solidFill>
                  <a:srgbClr val="0000CC"/>
                </a:solidFill>
              </a:rPr>
              <a:t/>
            </a:r>
            <a:br>
              <a:rPr lang="cs-CZ" smtClean="0">
                <a:solidFill>
                  <a:srgbClr val="0000CC"/>
                </a:solidFill>
              </a:rPr>
            </a:br>
            <a:r>
              <a:rPr lang="cs-CZ" smtClean="0">
                <a:solidFill>
                  <a:srgbClr val="0000CC"/>
                </a:solidFill>
              </a:rPr>
              <a:t/>
            </a:r>
            <a:br>
              <a:rPr lang="cs-CZ" smtClean="0">
                <a:solidFill>
                  <a:srgbClr val="0000CC"/>
                </a:solidFill>
              </a:rPr>
            </a:br>
            <a:r>
              <a:rPr lang="cs-CZ" smtClean="0">
                <a:solidFill>
                  <a:srgbClr val="0000CC"/>
                </a:solidFill>
              </a:rPr>
              <a:t/>
            </a:r>
            <a:br>
              <a:rPr lang="cs-CZ" smtClean="0">
                <a:solidFill>
                  <a:srgbClr val="0000CC"/>
                </a:solidFill>
              </a:rPr>
            </a:br>
            <a:endParaRPr lang="cs-CZ" smtClean="0">
              <a:solidFill>
                <a:srgbClr val="0000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2852738"/>
            <a:ext cx="7416800" cy="1439862"/>
          </a:xfrm>
          <a:ln w="76200"/>
        </p:spPr>
        <p:txBody>
          <a:bodyPr/>
          <a:lstStyle/>
          <a:p>
            <a:pPr marL="0" indent="0" algn="ctr" eaLnBrk="1" hangingPunct="1">
              <a:spcAft>
                <a:spcPts val="0"/>
              </a:spcAft>
              <a:buClr>
                <a:srgbClr val="FF0000"/>
              </a:buClr>
              <a:defRPr/>
            </a:pPr>
            <a:r>
              <a:rPr lang="cs-CZ" sz="1200" b="1" cap="all" dirty="0" smtClean="0">
                <a:solidFill>
                  <a:schemeClr val="accent2"/>
                </a:solidFill>
                <a:latin typeface="+mj-lt"/>
              </a:rPr>
              <a:t> </a:t>
            </a:r>
          </a:p>
          <a:p>
            <a:pPr marL="0" indent="0" algn="ctr" eaLnBrk="1" hangingPunct="1">
              <a:spcAft>
                <a:spcPts val="0"/>
              </a:spcAft>
              <a:buClr>
                <a:srgbClr val="FF0000"/>
              </a:buClr>
              <a:defRPr/>
            </a:pPr>
            <a:r>
              <a:rPr lang="cs-CZ" sz="4000" b="1" cap="all" dirty="0" smtClean="0">
                <a:solidFill>
                  <a:schemeClr val="accent2"/>
                </a:solidFill>
                <a:latin typeface="+mj-lt"/>
              </a:rPr>
              <a:t>mě</a:t>
            </a:r>
            <a:r>
              <a:rPr lang="cs-CZ" sz="4000" b="1" cap="all" dirty="0" smtClean="0">
                <a:solidFill>
                  <a:srgbClr val="3333CC"/>
                </a:solidFill>
                <a:latin typeface="+mj-lt"/>
              </a:rPr>
              <a:t>ř</a:t>
            </a:r>
            <a:r>
              <a:rPr lang="cs-CZ" sz="4000" b="1" cap="all" dirty="0" smtClean="0">
                <a:solidFill>
                  <a:schemeClr val="accent2"/>
                </a:solidFill>
                <a:latin typeface="+mj-lt"/>
              </a:rPr>
              <a:t>ení frekvence   </a:t>
            </a:r>
          </a:p>
          <a:p>
            <a:pPr marL="0" indent="0" algn="ctr" eaLnBrk="1" hangingPunct="1">
              <a:spcAft>
                <a:spcPts val="0"/>
              </a:spcAft>
              <a:buClr>
                <a:srgbClr val="FF0000"/>
              </a:buClr>
              <a:defRPr/>
            </a:pPr>
            <a:r>
              <a:rPr lang="cs-CZ" sz="4000" b="1" cap="all" dirty="0">
                <a:solidFill>
                  <a:schemeClr val="accent2"/>
                </a:solidFill>
                <a:latin typeface="+mj-lt"/>
              </a:rPr>
              <a:t> </a:t>
            </a:r>
            <a:r>
              <a:rPr lang="cs-CZ" sz="4000" b="1" cap="all" dirty="0" smtClean="0">
                <a:solidFill>
                  <a:schemeClr val="accent2"/>
                </a:solidFill>
                <a:latin typeface="+mj-lt"/>
              </a:rPr>
              <a:t>nemocí </a:t>
            </a:r>
            <a:r>
              <a:rPr lang="cs-CZ" sz="4000" b="1" cap="all" dirty="0">
                <a:solidFill>
                  <a:schemeClr val="accent2"/>
                </a:solidFill>
                <a:latin typeface="+mj-lt"/>
              </a:rPr>
              <a:t>v populaci</a:t>
            </a:r>
            <a:endParaRPr lang="cs-CZ" sz="3700" dirty="0" smtClean="0">
              <a:latin typeface="+mj-lt"/>
            </a:endParaRPr>
          </a:p>
          <a:p>
            <a:pPr marL="0" indent="0" eaLnBrk="1" hangingPunct="1">
              <a:buClr>
                <a:srgbClr val="FF0000"/>
              </a:buClr>
              <a:defRPr/>
            </a:pPr>
            <a:endParaRPr lang="cs-CZ" sz="1600" dirty="0">
              <a:solidFill>
                <a:srgbClr val="0000CC"/>
              </a:solidFill>
            </a:endParaRPr>
          </a:p>
          <a:p>
            <a:pPr marL="0" indent="0" eaLnBrk="1" hangingPunct="1">
              <a:buClr>
                <a:srgbClr val="FF0000"/>
              </a:buClr>
              <a:buFont typeface="Wingdings" pitchFamily="2" charset="2"/>
              <a:buNone/>
              <a:defRPr/>
            </a:pPr>
            <a:endParaRPr lang="cs-CZ" sz="1600" dirty="0"/>
          </a:p>
        </p:txBody>
      </p:sp>
      <p:sp>
        <p:nvSpPr>
          <p:cNvPr id="52227" name="Obdélník 1"/>
          <p:cNvSpPr>
            <a:spLocks noChangeArrowheads="1"/>
          </p:cNvSpPr>
          <p:nvPr/>
        </p:nvSpPr>
        <p:spPr bwMode="auto">
          <a:xfrm>
            <a:off x="2916238" y="1196975"/>
            <a:ext cx="71437" cy="46038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/>
          <a:lstStyle/>
          <a:p>
            <a:pPr marL="342900" indent="-342900" defTabSz="914400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None/>
            </a:pPr>
            <a:endParaRPr lang="cs-CZ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765175"/>
            <a:ext cx="8223250" cy="1138238"/>
          </a:xfrm>
        </p:spPr>
        <p:txBody>
          <a:bodyPr/>
          <a:lstStyle/>
          <a:p>
            <a:r>
              <a:rPr lang="cs-CZ" sz="3200" b="1" smtClean="0">
                <a:solidFill>
                  <a:schemeClr val="accent2"/>
                </a:solidFill>
              </a:rPr>
              <a:t>UKAZATELE NEMOCNOSTI</a:t>
            </a:r>
            <a:endParaRPr lang="cs-CZ" b="1" smtClean="0"/>
          </a:p>
        </p:txBody>
      </p:sp>
      <p:sp>
        <p:nvSpPr>
          <p:cNvPr id="675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defTabSz="914400">
              <a:lnSpc>
                <a:spcPct val="90000"/>
              </a:lnSpc>
            </a:pPr>
            <a:r>
              <a:rPr lang="cs-CZ" sz="2400" smtClean="0">
                <a:sym typeface="Symbol" pitchFamily="18" charset="2"/>
              </a:rPr>
              <a:t>      Kvantitativní stránka výskytu nemocí v populaci vyjádřena pomocí </a:t>
            </a:r>
            <a:r>
              <a:rPr lang="cs-CZ" sz="2400" b="1" smtClean="0">
                <a:sym typeface="Symbol" pitchFamily="18" charset="2"/>
              </a:rPr>
              <a:t>statistických ukazatelů</a:t>
            </a:r>
            <a:endParaRPr lang="cs-CZ" sz="2400" smtClean="0">
              <a:sym typeface="Symbol" pitchFamily="18" charset="2"/>
            </a:endParaRPr>
          </a:p>
          <a:p>
            <a:pPr marL="571500" indent="-571500" defTabSz="914400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b="1" smtClean="0">
                <a:solidFill>
                  <a:srgbClr val="A50021"/>
                </a:solidFill>
                <a:sym typeface="Symbol" pitchFamily="18" charset="2"/>
              </a:rPr>
              <a:t>absolutní</a:t>
            </a:r>
          </a:p>
          <a:p>
            <a:pPr marL="571500" indent="-571500" defTabSz="914400">
              <a:lnSpc>
                <a:spcPct val="90000"/>
              </a:lnSpc>
              <a:buClr>
                <a:srgbClr val="A50021"/>
              </a:buClr>
              <a:buFont typeface="Wingdings" pitchFamily="2" charset="2"/>
              <a:buChar char="§"/>
            </a:pPr>
            <a:r>
              <a:rPr lang="cs-CZ" sz="2800" b="1" smtClean="0">
                <a:solidFill>
                  <a:srgbClr val="A50021"/>
                </a:solidFill>
                <a:sym typeface="Symbol" pitchFamily="18" charset="2"/>
              </a:rPr>
              <a:t>relativní</a:t>
            </a:r>
            <a:r>
              <a:rPr lang="cs-CZ" sz="2400" b="1" smtClean="0">
                <a:sym typeface="Symbol" pitchFamily="18" charset="2"/>
              </a:rPr>
              <a:t> </a:t>
            </a:r>
            <a:r>
              <a:rPr lang="cs-CZ" sz="2400" smtClean="0">
                <a:sym typeface="Symbol" pitchFamily="18" charset="2"/>
              </a:rPr>
              <a:t>(ve vztahu k exponované populaci) → hlubší kvantitativní analýza, srovnání, intenzita</a:t>
            </a:r>
          </a:p>
          <a:p>
            <a:pPr marL="571500" indent="-571500" defTabSz="914400">
              <a:lnSpc>
                <a:spcPct val="90000"/>
              </a:lnSpc>
              <a:buFont typeface="Wingdings" pitchFamily="2" charset="2"/>
              <a:buNone/>
            </a:pPr>
            <a:endParaRPr lang="cs-CZ" sz="2400" smtClean="0">
              <a:sym typeface="Symbol" pitchFamily="18" charset="2"/>
            </a:endParaRPr>
          </a:p>
          <a:p>
            <a:pPr marL="571500" indent="-571500" defTabSz="914400">
              <a:lnSpc>
                <a:spcPct val="90000"/>
              </a:lnSpc>
            </a:pPr>
            <a:r>
              <a:rPr lang="cs-CZ" sz="2400" b="1" smtClean="0">
                <a:sym typeface="Symbol" pitchFamily="18" charset="2"/>
              </a:rPr>
              <a:t>Zdroje informací    </a:t>
            </a:r>
            <a:r>
              <a:rPr lang="cs-CZ" sz="2400" smtClean="0">
                <a:sym typeface="Symbol" pitchFamily="18" charset="2"/>
              </a:rPr>
              <a:t>- </a:t>
            </a:r>
            <a:r>
              <a:rPr lang="cs-CZ" sz="2400" b="1" smtClean="0">
                <a:sym typeface="Symbol" pitchFamily="18" charset="2"/>
              </a:rPr>
              <a:t> rutinní statistiky</a:t>
            </a:r>
          </a:p>
          <a:p>
            <a:pPr marL="571500" indent="-571500" defTabSz="914400">
              <a:lnSpc>
                <a:spcPct val="90000"/>
              </a:lnSpc>
            </a:pPr>
            <a:r>
              <a:rPr lang="cs-CZ" sz="2400" smtClean="0">
                <a:sym typeface="Symbol" pitchFamily="18" charset="2"/>
              </a:rPr>
              <a:t>                                -  </a:t>
            </a:r>
            <a:r>
              <a:rPr lang="cs-CZ" sz="2400" b="1" smtClean="0">
                <a:sym typeface="Symbol" pitchFamily="18" charset="2"/>
              </a:rPr>
              <a:t>výběrová šetření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4813"/>
            <a:ext cx="8435975" cy="14779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200" b="1" cap="all" dirty="0" smtClean="0">
                <a:solidFill>
                  <a:schemeClr val="accent2"/>
                </a:solidFill>
              </a:rPr>
              <a:t>Základní ukazatele nemocnosti</a:t>
            </a:r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31800" indent="-319088">
              <a:spcAft>
                <a:spcPts val="1425"/>
              </a:spcAft>
              <a:buSzPct val="4500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cs-CZ" sz="3200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3200">
                <a:solidFill>
                  <a:schemeClr val="tx1"/>
                </a:solidFill>
              </a:rPr>
              <a:t> Průměrná doba trvání nemoci (t)</a:t>
            </a:r>
          </a:p>
          <a:p>
            <a:pPr marL="431800" indent="-319088">
              <a:spcAft>
                <a:spcPts val="1425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3200">
                <a:solidFill>
                  <a:schemeClr val="tx1"/>
                </a:solidFill>
              </a:rPr>
              <a:t> Incidence (I)</a:t>
            </a:r>
          </a:p>
          <a:p>
            <a:pPr marL="431800" indent="-319088">
              <a:spcAft>
                <a:spcPts val="1425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3200">
                <a:solidFill>
                  <a:schemeClr val="tx1"/>
                </a:solidFill>
              </a:rPr>
              <a:t> Prevalence (P)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3250" cy="862013"/>
          </a:xfrm>
        </p:spPr>
        <p:txBody>
          <a:bodyPr/>
          <a:lstStyle/>
          <a:p>
            <a:pPr marL="838200" indent="-838200" defTabSz="914400"/>
            <a:r>
              <a:rPr lang="cs-CZ" sz="1400" b="1" smtClean="0"/>
              <a:t> </a:t>
            </a:r>
            <a:r>
              <a:rPr lang="cs-CZ" sz="2800" smtClean="0">
                <a:solidFill>
                  <a:schemeClr val="accent2"/>
                </a:solidFill>
              </a:rPr>
              <a:t>PRŮMĚRNÁ DOBA TRVÁNÍ NEMOCI (t)</a:t>
            </a:r>
            <a:endParaRPr lang="cs-CZ" sz="2800" b="1" smtClean="0"/>
          </a:p>
        </p:txBody>
      </p:sp>
      <p:sp>
        <p:nvSpPr>
          <p:cNvPr id="706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defTabSz="914400"/>
            <a:r>
              <a:rPr lang="cs-CZ" b="1" smtClean="0"/>
              <a:t>	</a:t>
            </a:r>
            <a:r>
              <a:rPr lang="cs-CZ" b="1" i="1" smtClean="0"/>
              <a:t>součet všech prostonaných dnů / celkový počet případů nemoci</a:t>
            </a:r>
            <a:r>
              <a:rPr lang="cs-CZ" i="1" smtClean="0"/>
              <a:t> </a:t>
            </a:r>
          </a:p>
          <a:p>
            <a:pPr marL="609600" indent="-609600" defTabSz="914400"/>
            <a:r>
              <a:rPr lang="cs-CZ" smtClean="0"/>
              <a:t>	</a:t>
            </a:r>
            <a:r>
              <a:rPr lang="cs-CZ" smtClean="0">
                <a:sym typeface="Symbol" pitchFamily="18" charset="2"/>
              </a:rPr>
              <a:t> jak dlouho trvá průměrně jeden případ nemoci</a:t>
            </a:r>
          </a:p>
          <a:p>
            <a:pPr marL="609600" indent="-609600" defTabSz="914400"/>
            <a:endParaRPr lang="cs-CZ" smtClean="0">
              <a:sym typeface="Symbol" pitchFamily="18" charset="2"/>
            </a:endParaRPr>
          </a:p>
          <a:p>
            <a:pPr marL="609600" indent="-609600" defTabSz="914400"/>
            <a:r>
              <a:rPr lang="cs-CZ" i="1" smtClean="0">
                <a:sym typeface="Symbol" pitchFamily="18" charset="2"/>
              </a:rPr>
              <a:t>Př. počet prostonaných dní celkem/počet angín = průměrná doba trvání 1 angíny (10 dní)</a:t>
            </a:r>
            <a:endParaRPr lang="cs-CZ" b="1" i="1" smtClean="0">
              <a:sym typeface="Symbol" pitchFamily="18" charset="2"/>
            </a:endParaRPr>
          </a:p>
          <a:p>
            <a:pPr marL="609600" indent="-609600" defTabSz="914400"/>
            <a:endParaRPr lang="cs-CZ" b="1" i="1" smtClean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716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716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938" y="800100"/>
            <a:ext cx="8620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smtClean="0">
                <a:solidFill>
                  <a:schemeClr val="accent2"/>
                </a:solidFill>
              </a:rPr>
              <a:t>INCIDENCE (I)</a:t>
            </a:r>
          </a:p>
        </p:txBody>
      </p:sp>
      <p:sp>
        <p:nvSpPr>
          <p:cNvPr id="72706" name="Text Box 2"/>
          <p:cNvSpPr txBox="1">
            <a:spLocks noChangeArrowheads="1"/>
          </p:cNvSpPr>
          <p:nvPr/>
        </p:nvSpPr>
        <p:spPr bwMode="auto">
          <a:xfrm>
            <a:off x="503238" y="1700213"/>
            <a:ext cx="8640762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561975" indent="-457200">
              <a:spcAft>
                <a:spcPts val="1425"/>
              </a:spcAft>
              <a:buSzPct val="150000"/>
              <a:buFont typeface="Arial" charset="0"/>
              <a:buChar char="•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None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cs-CZ" sz="2800" b="1">
                <a:solidFill>
                  <a:srgbClr val="000000"/>
                </a:solidFill>
              </a:rPr>
              <a:t>intervalový</a:t>
            </a:r>
            <a:r>
              <a:rPr lang="cs-CZ" sz="2800">
                <a:solidFill>
                  <a:srgbClr val="000000"/>
                </a:solidFill>
              </a:rPr>
              <a:t> ukazatel – míra frekvence, s jakou dochází ke vzniku </a:t>
            </a:r>
            <a:r>
              <a:rPr lang="cs-CZ" sz="2800" b="1">
                <a:solidFill>
                  <a:srgbClr val="000000"/>
                </a:solidFill>
              </a:rPr>
              <a:t>nových</a:t>
            </a:r>
            <a:r>
              <a:rPr lang="cs-CZ" sz="2800">
                <a:solidFill>
                  <a:srgbClr val="000000"/>
                </a:solidFill>
              </a:rPr>
              <a:t> onemocnění, specifikován </a:t>
            </a:r>
            <a:r>
              <a:rPr lang="cs-CZ" sz="2800" u="sng">
                <a:solidFill>
                  <a:srgbClr val="000000"/>
                </a:solidFill>
              </a:rPr>
              <a:t>místně</a:t>
            </a:r>
            <a:r>
              <a:rPr lang="cs-CZ" sz="2800">
                <a:solidFill>
                  <a:srgbClr val="000000"/>
                </a:solidFill>
              </a:rPr>
              <a:t> a </a:t>
            </a:r>
            <a:r>
              <a:rPr lang="cs-CZ" sz="2800" u="sng">
                <a:solidFill>
                  <a:srgbClr val="000000"/>
                </a:solidFill>
              </a:rPr>
              <a:t>časově</a:t>
            </a: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None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Char char="•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 b="1">
                <a:solidFill>
                  <a:srgbClr val="000000"/>
                </a:solidFill>
              </a:rPr>
              <a:t>Absolutní</a:t>
            </a:r>
            <a:r>
              <a:rPr lang="cs-CZ" sz="2800">
                <a:solidFill>
                  <a:srgbClr val="000000"/>
                </a:solidFill>
              </a:rPr>
              <a:t> incidence</a:t>
            </a: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Char char="•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 b="1">
                <a:solidFill>
                  <a:srgbClr val="000000"/>
                </a:solidFill>
              </a:rPr>
              <a:t>Relativní</a:t>
            </a:r>
            <a:r>
              <a:rPr lang="cs-CZ" sz="2800">
                <a:solidFill>
                  <a:srgbClr val="000000"/>
                </a:solidFill>
              </a:rPr>
              <a:t>  incidence</a:t>
            </a:r>
            <a:r>
              <a:rPr lang="cs-CZ" sz="2400">
                <a:solidFill>
                  <a:srgbClr val="000000"/>
                </a:solidFill>
              </a:rPr>
              <a:t>  </a:t>
            </a:r>
          </a:p>
          <a:p>
            <a:pPr marL="561975" indent="-457200">
              <a:spcAft>
                <a:spcPts val="1425"/>
              </a:spcAft>
              <a:buSzPct val="150000"/>
              <a:buFont typeface="Arial" charset="0"/>
              <a:buNone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000">
                <a:solidFill>
                  <a:srgbClr val="000000"/>
                </a:solidFill>
              </a:rPr>
              <a:t>       </a:t>
            </a:r>
            <a:r>
              <a:rPr lang="cs-CZ" sz="2000" i="1">
                <a:solidFill>
                  <a:srgbClr val="000000"/>
                </a:solidFill>
              </a:rPr>
              <a:t>(počet nových onem./ střed.stav exponované populace) x 10k</a:t>
            </a:r>
          </a:p>
          <a:p>
            <a:pPr marL="561975" indent="-457200">
              <a:spcAft>
                <a:spcPts val="1425"/>
              </a:spcAft>
              <a:buClr>
                <a:srgbClr val="FF0000"/>
              </a:buClr>
              <a:buSzPct val="150000"/>
              <a:buFont typeface="Times New Roman" pitchFamily="18" charset="0"/>
              <a:buNone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cs-CZ" sz="28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00113" y="539750"/>
            <a:ext cx="7380287" cy="558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4754" name="Obdélník 1"/>
          <p:cNvSpPr>
            <a:spLocks noChangeArrowheads="1"/>
          </p:cNvSpPr>
          <p:nvPr/>
        </p:nvSpPr>
        <p:spPr bwMode="auto">
          <a:xfrm>
            <a:off x="1835150" y="539750"/>
            <a:ext cx="2232025" cy="296863"/>
          </a:xfrm>
          <a:prstGeom prst="rect">
            <a:avLst/>
          </a:prstGeom>
          <a:solidFill>
            <a:srgbClr val="92D050">
              <a:alpha val="36862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74755" name="Obdélník 3"/>
          <p:cNvSpPr>
            <a:spLocks noChangeArrowheads="1"/>
          </p:cNvSpPr>
          <p:nvPr/>
        </p:nvSpPr>
        <p:spPr bwMode="auto">
          <a:xfrm>
            <a:off x="4643438" y="539750"/>
            <a:ext cx="433387" cy="296863"/>
          </a:xfrm>
          <a:prstGeom prst="rect">
            <a:avLst/>
          </a:prstGeom>
          <a:solidFill>
            <a:srgbClr val="92D050">
              <a:alpha val="36862"/>
            </a:srgbClr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Incidence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496888" y="1681163"/>
            <a:ext cx="86407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tIns="91440"/>
          <a:lstStyle>
            <a:lvl1pPr marL="427038" indent="-322263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1pPr>
            <a:lvl2pPr marL="858838" indent="-320675"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2pPr>
            <a:lvl3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3pPr>
            <a:lvl4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4pPr>
            <a:lvl5pPr eaLnBrk="0"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  <a:defRPr>
                <a:solidFill>
                  <a:schemeClr val="bg1"/>
                </a:solidFill>
                <a:latin typeface="Arial" charset="0"/>
                <a:ea typeface="SimSun" pitchFamily="2" charset="-122"/>
              </a:defRPr>
            </a:lvl9pPr>
          </a:lstStyle>
          <a:p>
            <a:pPr marL="561975" indent="-457200" eaLnBrk="1" hangingPunct="1">
              <a:lnSpc>
                <a:spcPct val="100000"/>
              </a:lnSpc>
              <a:spcAft>
                <a:spcPts val="1425"/>
              </a:spcAft>
              <a:buClrTx/>
              <a:buSzPct val="150000"/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rgbClr val="000000"/>
                </a:solidFill>
              </a:rPr>
              <a:t>Absolutní incidence</a:t>
            </a:r>
          </a:p>
          <a:p>
            <a:pPr marL="561975" indent="-457200" eaLnBrk="1" hangingPunct="1">
              <a:lnSpc>
                <a:spcPct val="100000"/>
              </a:lnSpc>
              <a:spcAft>
                <a:spcPts val="1425"/>
              </a:spcAft>
              <a:buClrTx/>
              <a:buSzPct val="150000"/>
              <a:buFont typeface="Arial" pitchFamily="34" charset="0"/>
              <a:buChar char="•"/>
              <a:defRPr/>
            </a:pPr>
            <a:r>
              <a:rPr lang="cs-CZ" sz="2800" dirty="0" smtClean="0">
                <a:solidFill>
                  <a:srgbClr val="000000"/>
                </a:solidFill>
              </a:rPr>
              <a:t>Relativní incidence</a:t>
            </a:r>
            <a:r>
              <a:rPr lang="cs-CZ" sz="2400" dirty="0" smtClean="0">
                <a:solidFill>
                  <a:srgbClr val="000000"/>
                </a:solidFill>
              </a:rPr>
              <a:t>  </a:t>
            </a:r>
          </a:p>
          <a:p>
            <a:pPr marL="561975" indent="-457200" eaLnBrk="1" hangingPunct="1">
              <a:lnSpc>
                <a:spcPct val="100000"/>
              </a:lnSpc>
              <a:spcAft>
                <a:spcPts val="1425"/>
              </a:spcAft>
              <a:buClr>
                <a:srgbClr val="FF0000"/>
              </a:buClr>
              <a:buSzPct val="150000"/>
              <a:buFont typeface="Arial" pitchFamily="34" charset="0"/>
              <a:buChar char="•"/>
              <a:defRPr/>
            </a:pPr>
            <a:endParaRPr lang="cs-CZ" sz="2800" dirty="0" smtClean="0">
              <a:solidFill>
                <a:schemeClr val="tx2"/>
              </a:solidFill>
              <a:latin typeface="+mn-lt"/>
            </a:endParaRPr>
          </a:p>
          <a:p>
            <a:pPr marL="104775" indent="0" eaLnBrk="1" hangingPunct="1">
              <a:lnSpc>
                <a:spcPct val="100000"/>
              </a:lnSpc>
              <a:spcAft>
                <a:spcPts val="1425"/>
              </a:spcAft>
              <a:buClr>
                <a:srgbClr val="FF0000"/>
              </a:buClr>
              <a:buSzPct val="150000"/>
              <a:defRPr/>
            </a:pPr>
            <a:r>
              <a:rPr lang="cs-CZ" sz="2800" b="1" cap="all" dirty="0" smtClean="0">
                <a:solidFill>
                  <a:srgbClr val="C00000"/>
                </a:solidFill>
                <a:latin typeface="+mj-lt"/>
              </a:rPr>
              <a:t>Typy </a:t>
            </a:r>
            <a:r>
              <a:rPr lang="cs-CZ" sz="2800" b="1" cap="all" dirty="0">
                <a:solidFill>
                  <a:srgbClr val="C00000"/>
                </a:solidFill>
                <a:latin typeface="+mj-lt"/>
              </a:rPr>
              <a:t>relativní incidence:</a:t>
            </a:r>
          </a:p>
          <a:p>
            <a:pPr eaLnBrk="1" hangingPunct="1">
              <a:lnSpc>
                <a:spcPct val="100000"/>
              </a:lnSpc>
              <a:spcAft>
                <a:spcPts val="1138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defRPr/>
            </a:pPr>
            <a:r>
              <a:rPr lang="cs-CZ" sz="2400" dirty="0">
                <a:solidFill>
                  <a:srgbClr val="000000"/>
                </a:solidFill>
              </a:rPr>
              <a:t>Incidence</a:t>
            </a:r>
            <a:r>
              <a:rPr lang="cs-CZ" sz="2400" b="1" dirty="0">
                <a:solidFill>
                  <a:srgbClr val="000000"/>
                </a:solidFill>
              </a:rPr>
              <a:t> risk</a:t>
            </a:r>
          </a:p>
          <a:p>
            <a:pPr eaLnBrk="1" hangingPunct="1">
              <a:lnSpc>
                <a:spcPct val="100000"/>
              </a:lnSpc>
              <a:spcAft>
                <a:spcPts val="1138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defRPr/>
            </a:pPr>
            <a:r>
              <a:rPr lang="cs-CZ" sz="2400" dirty="0">
                <a:solidFill>
                  <a:srgbClr val="000000"/>
                </a:solidFill>
              </a:rPr>
              <a:t>Incidence</a:t>
            </a:r>
            <a:r>
              <a:rPr lang="cs-CZ" sz="2400" b="1" dirty="0">
                <a:solidFill>
                  <a:srgbClr val="000000"/>
                </a:solidFill>
              </a:rPr>
              <a:t> rate</a:t>
            </a:r>
          </a:p>
          <a:p>
            <a:pPr eaLnBrk="1" hangingPunct="1">
              <a:lnSpc>
                <a:spcPct val="100000"/>
              </a:lnSpc>
              <a:spcAft>
                <a:spcPts val="1138"/>
              </a:spcAft>
              <a:buClr>
                <a:srgbClr val="C00000"/>
              </a:buClr>
              <a:buSzPct val="70000"/>
              <a:buFont typeface="Wingdings" pitchFamily="2" charset="2"/>
              <a:buChar char=""/>
              <a:defRPr/>
            </a:pPr>
            <a:r>
              <a:rPr lang="cs-CZ" sz="2400" dirty="0">
                <a:solidFill>
                  <a:srgbClr val="000000"/>
                </a:solidFill>
              </a:rPr>
              <a:t>Incidence</a:t>
            </a:r>
            <a:r>
              <a:rPr lang="cs-CZ" sz="2400" b="1" dirty="0">
                <a:solidFill>
                  <a:srgbClr val="000000"/>
                </a:solidFill>
              </a:rPr>
              <a:t> odds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099425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smtClean="0">
                <a:solidFill>
                  <a:schemeClr val="accent2"/>
                </a:solidFill>
              </a:rPr>
              <a:t>INCIDENCE RISK </a:t>
            </a:r>
            <a:r>
              <a:rPr lang="cs-CZ" sz="2800" smtClean="0">
                <a:solidFill>
                  <a:schemeClr val="tx1"/>
                </a:solidFill>
                <a:latin typeface="Arial" charset="0"/>
              </a:rPr>
              <a:t>(incidence jako</a:t>
            </a:r>
            <a:r>
              <a:rPr lang="cs-CZ" sz="2800" smtClean="0">
                <a:solidFill>
                  <a:schemeClr val="tx1"/>
                </a:solidFill>
              </a:rPr>
              <a:t> </a:t>
            </a:r>
            <a:r>
              <a:rPr lang="cs-CZ" sz="2400" smtClean="0">
                <a:solidFill>
                  <a:schemeClr val="tx1"/>
                </a:solidFill>
              </a:rPr>
              <a:t>pravděpodobnost, kumulativní incidence)</a:t>
            </a:r>
            <a:endParaRPr lang="cs-CZ" sz="2400" smtClean="0">
              <a:solidFill>
                <a:schemeClr val="accent2"/>
              </a:solidFill>
            </a:endParaRPr>
          </a:p>
        </p:txBody>
      </p:sp>
      <p:sp>
        <p:nvSpPr>
          <p:cNvPr id="78850" name="Text Box 2"/>
          <p:cNvSpPr txBox="1">
            <a:spLocks noChangeArrowheads="1"/>
          </p:cNvSpPr>
          <p:nvPr/>
        </p:nvSpPr>
        <p:spPr bwMode="auto">
          <a:xfrm>
            <a:off x="250825" y="1557338"/>
            <a:ext cx="8569325" cy="547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7038" indent="-322263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en-US" sz="2800">
                <a:solidFill>
                  <a:srgbClr val="000000"/>
                </a:solidFill>
              </a:rPr>
              <a:t>počet nových onemocnění (</a:t>
            </a:r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>
                <a:solidFill>
                  <a:srgbClr val="000000"/>
                </a:solidFill>
              </a:rPr>
              <a:t>) dělíme počtem sledovaných osob, které byly na </a:t>
            </a:r>
            <a:r>
              <a:rPr lang="en-US" sz="2800" b="1">
                <a:solidFill>
                  <a:srgbClr val="000000"/>
                </a:solidFill>
              </a:rPr>
              <a:t>počátku intervalu </a:t>
            </a:r>
            <a:r>
              <a:rPr lang="en-US" sz="2800" b="1">
                <a:solidFill>
                  <a:srgbClr val="000000"/>
                </a:solidFill>
                <a:latin typeface="Arial Black" pitchFamily="34" charset="0"/>
              </a:rPr>
              <a:t>bez nemoci</a:t>
            </a:r>
            <a:r>
              <a:rPr lang="en-US" sz="2800" b="1">
                <a:solidFill>
                  <a:srgbClr val="000000"/>
                </a:solidFill>
              </a:rPr>
              <a:t> (N).</a:t>
            </a: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>
                <a:solidFill>
                  <a:srgbClr val="000000"/>
                </a:solidFill>
              </a:rPr>
              <a:t>Inc. </a:t>
            </a:r>
            <a:r>
              <a:rPr lang="en-US" sz="2800">
                <a:solidFill>
                  <a:srgbClr val="000000"/>
                </a:solidFill>
              </a:rPr>
              <a:t>risk (pro dané časové období) = </a:t>
            </a:r>
            <a:r>
              <a:rPr lang="en-US" sz="3200" b="1">
                <a:solidFill>
                  <a:srgbClr val="000000"/>
                </a:solidFill>
              </a:rPr>
              <a:t>d/N</a:t>
            </a:r>
            <a:endParaRPr lang="cs-CZ" sz="3200" b="1">
              <a:solidFill>
                <a:srgbClr val="000000"/>
              </a:solidFill>
            </a:endParaRP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3200" i="1">
                <a:solidFill>
                  <a:srgbClr val="000000"/>
                </a:solidFill>
              </a:rPr>
              <a:t>Příklad:</a:t>
            </a: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2800">
                <a:solidFill>
                  <a:srgbClr val="000000"/>
                </a:solidFill>
              </a:rPr>
              <a:t>      </a:t>
            </a:r>
            <a:r>
              <a:rPr lang="en-US">
                <a:solidFill>
                  <a:srgbClr val="000000"/>
                </a:solidFill>
              </a:rPr>
              <a:t>Do studie bylo vybráno </a:t>
            </a:r>
            <a:r>
              <a:rPr lang="en-US" u="sng">
                <a:solidFill>
                  <a:srgbClr val="000000"/>
                </a:solidFill>
              </a:rPr>
              <a:t>5000</a:t>
            </a:r>
            <a:r>
              <a:rPr lang="en-US">
                <a:solidFill>
                  <a:srgbClr val="000000"/>
                </a:solidFill>
              </a:rPr>
              <a:t> mužů, kteří netrpěli  ICHS. Pravidelně byli kontrolováni v průběhu 5 let (longitudinální studie). Po</a:t>
            </a:r>
            <a:r>
              <a:rPr lang="en-US" u="sng">
                <a:solidFill>
                  <a:srgbClr val="000000"/>
                </a:solidFill>
              </a:rPr>
              <a:t> 5 letech</a:t>
            </a:r>
            <a:r>
              <a:rPr lang="en-US">
                <a:solidFill>
                  <a:srgbClr val="000000"/>
                </a:solidFill>
              </a:rPr>
              <a:t> byla ICHS (tj. nová onemocnění) diagnostikována celkem u </a:t>
            </a:r>
            <a:r>
              <a:rPr lang="en-US" u="sng">
                <a:solidFill>
                  <a:srgbClr val="000000"/>
                </a:solidFill>
              </a:rPr>
              <a:t>250</a:t>
            </a:r>
            <a:r>
              <a:rPr lang="en-US">
                <a:solidFill>
                  <a:srgbClr val="000000"/>
                </a:solidFill>
              </a:rPr>
              <a:t> sledovaných mužů.</a:t>
            </a: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1173163" lvl="1" indent="-603250">
              <a:spcAft>
                <a:spcPts val="1425"/>
              </a:spcAft>
              <a:buSzPct val="100000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2"/>
          <p:cNvSpPr txBox="1">
            <a:spLocks noChangeArrowheads="1"/>
          </p:cNvSpPr>
          <p:nvPr/>
        </p:nvSpPr>
        <p:spPr bwMode="auto">
          <a:xfrm>
            <a:off x="179388" y="1098550"/>
            <a:ext cx="8820150" cy="575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31800" lvl="1" indent="-319088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endParaRPr lang="cs-CZ" sz="2800">
              <a:solidFill>
                <a:srgbClr val="000000"/>
              </a:solidFill>
            </a:endParaRPr>
          </a:p>
          <a:p>
            <a:pPr marL="431800" lvl="1" indent="-319088">
              <a:spcAft>
                <a:spcPts val="1425"/>
              </a:spcAft>
              <a:buSzPct val="100000"/>
              <a:buFont typeface="Times New Roman" pitchFamily="18" charset="0"/>
              <a:buNone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sz="2800">
                <a:solidFill>
                  <a:srgbClr val="000000"/>
                </a:solidFill>
              </a:rPr>
              <a:t>Incidence risk </a:t>
            </a:r>
            <a:r>
              <a:rPr lang="en-US" sz="2800">
                <a:solidFill>
                  <a:srgbClr val="000000"/>
                </a:solidFill>
              </a:rPr>
              <a:t>= 250/5000 = 0,05</a:t>
            </a:r>
            <a:endParaRPr lang="cs-CZ" sz="2800" b="1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SzPct val="100000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cs-CZ" sz="2000" i="1">
                <a:solidFill>
                  <a:srgbClr val="000000"/>
                </a:solidFill>
              </a:rPr>
              <a:t> (počet nových onemocnění dělíme počtem sledovaných osob, kt. byly na začátku intervalu zdravé)</a:t>
            </a:r>
          </a:p>
          <a:p>
            <a:pPr marL="431800" indent="-319088">
              <a:spcAft>
                <a:spcPts val="1425"/>
              </a:spcAft>
              <a:buSzPct val="100000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2800" b="1">
                <a:solidFill>
                  <a:srgbClr val="C00000"/>
                </a:solidFill>
              </a:rPr>
              <a:t>Interpretace</a:t>
            </a:r>
            <a:r>
              <a:rPr lang="en-US" sz="2800">
                <a:solidFill>
                  <a:srgbClr val="C00000"/>
                </a:solidFill>
              </a:rPr>
              <a:t>: 	</a:t>
            </a:r>
          </a:p>
          <a:p>
            <a:pPr marL="431800" indent="-319088"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AutoNum type="alphaLcParenR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Pravděpodobnost </a:t>
            </a:r>
            <a:r>
              <a:rPr lang="cs-CZ" sz="2800">
                <a:solidFill>
                  <a:srgbClr val="000000"/>
                </a:solidFill>
              </a:rPr>
              <a:t>(</a:t>
            </a:r>
            <a:r>
              <a:rPr lang="en-US" sz="2800">
                <a:solidFill>
                  <a:srgbClr val="000000"/>
                </a:solidFill>
              </a:rPr>
              <a:t>riziko</a:t>
            </a:r>
            <a:r>
              <a:rPr lang="cs-CZ" sz="2800">
                <a:solidFill>
                  <a:srgbClr val="000000"/>
                </a:solidFill>
              </a:rPr>
              <a:t>)</a:t>
            </a:r>
            <a:r>
              <a:rPr lang="en-US" sz="2800">
                <a:solidFill>
                  <a:srgbClr val="000000"/>
                </a:solidFill>
              </a:rPr>
              <a:t> onemocnění  ICHS je       50 případů na 1000 osob a 5 let.</a:t>
            </a:r>
          </a:p>
          <a:p>
            <a:pPr marL="431800" indent="-319088">
              <a:spcAft>
                <a:spcPts val="1425"/>
              </a:spcAft>
              <a:buClr>
                <a:srgbClr val="000000"/>
              </a:buClr>
              <a:buSzPct val="100000"/>
              <a:buFont typeface="Times New Roman" pitchFamily="18" charset="0"/>
              <a:buAutoNum type="alphaLcParenR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5-leté riziko onemocnění ICHS je 50 případů/1000</a:t>
            </a:r>
          </a:p>
          <a:p>
            <a:pPr marL="431800" indent="-319088">
              <a:spcAft>
                <a:spcPts val="1425"/>
              </a:spcAft>
              <a:buSzPct val="100000"/>
              <a:tabLst>
                <a:tab pos="431800" algn="l"/>
                <a:tab pos="719138" algn="l"/>
                <a:tab pos="1443038" algn="l"/>
                <a:tab pos="2166938" algn="l"/>
                <a:tab pos="2890838" algn="l"/>
                <a:tab pos="3614738" algn="l"/>
                <a:tab pos="4338638" algn="l"/>
                <a:tab pos="5062538" algn="l"/>
                <a:tab pos="5786438" algn="l"/>
                <a:tab pos="6510338" algn="l"/>
                <a:tab pos="7234238" algn="l"/>
                <a:tab pos="7958138" algn="l"/>
                <a:tab pos="8682038" algn="l"/>
                <a:tab pos="8980488" algn="l"/>
                <a:tab pos="9429750" algn="l"/>
                <a:tab pos="9879013" algn="l"/>
                <a:tab pos="10328275" algn="l"/>
                <a:tab pos="10777538" algn="l"/>
                <a:tab pos="10779125" algn="l"/>
                <a:tab pos="10780713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8313" y="404813"/>
            <a:ext cx="4467225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600" kern="0" cap="all" dirty="0">
                <a:solidFill>
                  <a:srgbClr val="3333CC"/>
                </a:solidFill>
                <a:latin typeface="Arial Black"/>
                <a:ea typeface="+mj-ea"/>
                <a:cs typeface="+mj-cs"/>
              </a:rPr>
              <a:t>Incidence risk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Text Box 2"/>
          <p:cNvSpPr txBox="1">
            <a:spLocks noChangeArrowheads="1"/>
          </p:cNvSpPr>
          <p:nvPr/>
        </p:nvSpPr>
        <p:spPr bwMode="auto">
          <a:xfrm>
            <a:off x="311150" y="1916113"/>
            <a:ext cx="882015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 b="1">
                <a:solidFill>
                  <a:srgbClr val="000000"/>
                </a:solidFill>
              </a:rPr>
              <a:t>Pravděpodobnost</a:t>
            </a:r>
            <a:r>
              <a:rPr lang="en-US" sz="2800">
                <a:solidFill>
                  <a:srgbClr val="000000"/>
                </a:solidFill>
              </a:rPr>
              <a:t> jedince</a:t>
            </a:r>
            <a:r>
              <a:rPr lang="cs-CZ" sz="2800">
                <a:solidFill>
                  <a:srgbClr val="000000"/>
                </a:solidFill>
              </a:rPr>
              <a:t>, </a:t>
            </a:r>
            <a:r>
              <a:rPr lang="en-US" sz="2800">
                <a:solidFill>
                  <a:srgbClr val="000000"/>
                </a:solidFill>
              </a:rPr>
              <a:t>že onemocní.</a:t>
            </a:r>
          </a:p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>
                <a:solidFill>
                  <a:srgbClr val="000000"/>
                </a:solidFill>
              </a:rPr>
              <a:t>Pravděpodobnost</a:t>
            </a:r>
            <a:r>
              <a:rPr lang="cs-CZ" sz="2800">
                <a:solidFill>
                  <a:srgbClr val="000000"/>
                </a:solidFill>
              </a:rPr>
              <a:t> roste s délkou sledování( nutno určit čas)</a:t>
            </a:r>
          </a:p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Max. hodnota = 1 (1 nemoc na 1 osobu)</a:t>
            </a:r>
            <a:endParaRPr lang="en-US" sz="2800">
              <a:solidFill>
                <a:srgbClr val="000000"/>
              </a:solidFill>
            </a:endParaRPr>
          </a:p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N</a:t>
            </a:r>
            <a:r>
              <a:rPr lang="en-US" sz="2800">
                <a:solidFill>
                  <a:srgbClr val="000000"/>
                </a:solidFill>
              </a:rPr>
              <a:t>elze použít pro opakující se nemoci.</a:t>
            </a:r>
            <a:endParaRPr lang="cs-CZ" sz="2800">
              <a:solidFill>
                <a:srgbClr val="000000"/>
              </a:solidFill>
            </a:endParaRPr>
          </a:p>
          <a:p>
            <a:pPr marL="625475" indent="-514350">
              <a:spcAft>
                <a:spcPts val="1425"/>
              </a:spcAft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Počítá se v incidenčních studiích (nelze z RZS)</a:t>
            </a:r>
          </a:p>
          <a:p>
            <a:pPr marL="625475" indent="-514350">
              <a:spcAft>
                <a:spcPts val="1425"/>
              </a:spcAft>
              <a:buClr>
                <a:srgbClr val="92D050"/>
              </a:buClr>
              <a:buSzPct val="70000"/>
              <a:buFont typeface="Wingdings" pitchFamily="2" charset="2"/>
              <a:buChar char="l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468313" y="333375"/>
            <a:ext cx="4467225" cy="6461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3600" kern="0" cap="all" dirty="0">
                <a:solidFill>
                  <a:srgbClr val="3333CC"/>
                </a:solidFill>
                <a:latin typeface="Arial Black"/>
                <a:ea typeface="+mj-ea"/>
                <a:cs typeface="+mj-cs"/>
              </a:rPr>
              <a:t>Incidence risk</a:t>
            </a:r>
            <a:endParaRPr lang="cs-CZ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 noChangeArrowheads="1"/>
          </p:cNvSpPr>
          <p:nvPr/>
        </p:nvSpPr>
        <p:spPr bwMode="auto">
          <a:xfrm>
            <a:off x="295275" y="188913"/>
            <a:ext cx="88487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anchor="ctr"/>
          <a:lstStyle/>
          <a:p>
            <a:pPr algn="ct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4000" b="1">
                <a:solidFill>
                  <a:schemeClr val="accent2"/>
                </a:solidFill>
                <a:latin typeface="Arial Black" pitchFamily="34" charset="0"/>
              </a:rPr>
              <a:t>DEFINICE EPIDEMIOLOGIE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68313" y="1196975"/>
            <a:ext cx="8229600" cy="4830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tIns="91440"/>
          <a:lstStyle/>
          <a:p>
            <a:pPr marL="342900" indent="-336550">
              <a:spcBef>
                <a:spcPts val="363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cs-CZ" sz="2800" b="1" dirty="0">
              <a:solidFill>
                <a:srgbClr val="000000"/>
              </a:solidFill>
            </a:endParaRPr>
          </a:p>
          <a:p>
            <a:pPr marL="6350">
              <a:spcBef>
                <a:spcPts val="363"/>
              </a:spcBef>
              <a:buClr>
                <a:srgbClr val="000000"/>
              </a:buClr>
              <a:buSzPct val="45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2800" b="1" dirty="0">
                <a:solidFill>
                  <a:srgbClr val="000000"/>
                </a:solidFill>
              </a:rPr>
              <a:t>Epidemiologie studuje </a:t>
            </a:r>
          </a:p>
          <a:p>
            <a:pPr marL="463550" indent="-457200">
              <a:spcBef>
                <a:spcPts val="363"/>
              </a:spcBef>
              <a:buClr>
                <a:srgbClr val="C00000"/>
              </a:buClr>
              <a:buSzPct val="70000"/>
              <a:buFont typeface="Wingdings" pitchFamily="2" charset="2"/>
              <a:buChar char="l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2800" b="1" dirty="0">
                <a:solidFill>
                  <a:srgbClr val="000000"/>
                </a:solidFill>
              </a:rPr>
              <a:t>rozložení a determinanty stavů a událostí </a:t>
            </a:r>
          </a:p>
          <a:p>
            <a:pPr marL="463550" indent="-457200">
              <a:spcBef>
                <a:spcPts val="363"/>
              </a:spcBef>
              <a:buClr>
                <a:srgbClr val="C00000"/>
              </a:buClr>
              <a:buSzPct val="70000"/>
              <a:buFont typeface="Wingdings" pitchFamily="2" charset="2"/>
              <a:buChar char="l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2800" b="1" dirty="0">
                <a:solidFill>
                  <a:srgbClr val="000000"/>
                </a:solidFill>
              </a:rPr>
              <a:t>majících vztah ke zdraví</a:t>
            </a:r>
          </a:p>
          <a:p>
            <a:pPr marL="463550" indent="-457200">
              <a:spcBef>
                <a:spcPts val="363"/>
              </a:spcBef>
              <a:buClr>
                <a:srgbClr val="C00000"/>
              </a:buClr>
              <a:buSzPct val="70000"/>
              <a:buFont typeface="Wingdings" pitchFamily="2" charset="2"/>
              <a:buChar char="l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2800" b="1" dirty="0">
                <a:solidFill>
                  <a:srgbClr val="000000"/>
                </a:solidFill>
              </a:rPr>
              <a:t>v určených populačních skupinách </a:t>
            </a:r>
          </a:p>
          <a:p>
            <a:pPr marL="463550" indent="-457200">
              <a:spcBef>
                <a:spcPts val="363"/>
              </a:spcBef>
              <a:buClr>
                <a:srgbClr val="C00000"/>
              </a:buClr>
              <a:buSzPct val="70000"/>
              <a:buFont typeface="Wingdings" pitchFamily="2" charset="2"/>
              <a:buChar char="l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r>
              <a:rPr lang="cs-CZ" sz="2800" b="1" dirty="0">
                <a:solidFill>
                  <a:srgbClr val="000000"/>
                </a:solidFill>
              </a:rPr>
              <a:t>a využívá výsledků tohoto studia ke zvládání zdravotních problémů.</a:t>
            </a:r>
          </a:p>
          <a:p>
            <a:pPr marL="6350">
              <a:spcBef>
                <a:spcPts val="363"/>
              </a:spcBef>
              <a:buSzPct val="10000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/>
            </a:pPr>
            <a:endParaRPr lang="cs-CZ" sz="2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8683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chemeClr val="accent2"/>
                </a:solidFill>
              </a:rPr>
              <a:t>INCIDENCE RATE </a:t>
            </a:r>
            <a:r>
              <a:rPr lang="cs-CZ" sz="2800" b="1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cs-CZ" sz="2800" smtClean="0">
                <a:solidFill>
                  <a:schemeClr val="tx1"/>
                </a:solidFill>
                <a:latin typeface="Arial" charset="0"/>
              </a:rPr>
              <a:t>incidence jako</a:t>
            </a:r>
            <a:r>
              <a:rPr lang="cs-CZ" sz="2800" b="1" smtClean="0">
                <a:solidFill>
                  <a:schemeClr val="tx1"/>
                </a:solidFill>
                <a:latin typeface="Arial" charset="0"/>
              </a:rPr>
              <a:t> poměr)</a:t>
            </a:r>
          </a:p>
        </p:txBody>
      </p:sp>
      <p:sp>
        <p:nvSpPr>
          <p:cNvPr id="84994" name="Text Box 2"/>
          <p:cNvSpPr txBox="1">
            <a:spLocks noChangeArrowheads="1"/>
          </p:cNvSpPr>
          <p:nvPr/>
        </p:nvSpPr>
        <p:spPr bwMode="auto">
          <a:xfrm>
            <a:off x="179388" y="1196975"/>
            <a:ext cx="8461375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31800" indent="-319088">
              <a:spcAft>
                <a:spcPts val="1425"/>
              </a:spcAft>
              <a:buSzPct val="10000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en-US" sz="2800" b="1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Clr>
                <a:srgbClr val="FF0000"/>
              </a:buClr>
              <a:buSzPct val="150000"/>
              <a:buFont typeface="Arial" charset="0"/>
              <a:buChar char="•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osoby nemohou být sledovány </a:t>
            </a:r>
            <a:r>
              <a:rPr lang="en-US" sz="2800">
                <a:solidFill>
                  <a:srgbClr val="000000"/>
                </a:solidFill>
              </a:rPr>
              <a:t> po celou určenou dobu  (smrt, stěhování, osobní důvody pro vystoupení ze studie)</a:t>
            </a:r>
            <a:endParaRPr lang="cs-CZ" sz="2800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Clr>
                <a:srgbClr val="FF0000"/>
              </a:buClr>
              <a:buSzPct val="150000"/>
              <a:buFont typeface="Arial" charset="0"/>
              <a:buChar char="•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en-US" sz="2800">
                <a:solidFill>
                  <a:srgbClr val="000000"/>
                </a:solidFill>
              </a:rPr>
              <a:t>je vhodné použít pro výpočet incidence ukazatel</a:t>
            </a:r>
            <a:r>
              <a:rPr lang="en-US" sz="2800" b="1">
                <a:solidFill>
                  <a:srgbClr val="000000"/>
                </a:solidFill>
              </a:rPr>
              <a:t> incidence rate </a:t>
            </a:r>
            <a:r>
              <a:rPr lang="en-US" sz="2800">
                <a:solidFill>
                  <a:srgbClr val="000000"/>
                </a:solidFill>
              </a:rPr>
              <a:t>(nazývaný též</a:t>
            </a:r>
            <a:r>
              <a:rPr lang="en-US" sz="2800" b="1">
                <a:solidFill>
                  <a:srgbClr val="000000"/>
                </a:solidFill>
              </a:rPr>
              <a:t> incidence density</a:t>
            </a:r>
            <a:r>
              <a:rPr lang="en-US" sz="2800">
                <a:solidFill>
                  <a:srgbClr val="000000"/>
                </a:solidFill>
              </a:rPr>
              <a:t>).</a:t>
            </a:r>
            <a:endParaRPr lang="cs-CZ" sz="2800">
              <a:solidFill>
                <a:srgbClr val="000000"/>
              </a:solidFill>
            </a:endParaRPr>
          </a:p>
          <a:p>
            <a:pPr marL="431800" indent="-319088">
              <a:spcAft>
                <a:spcPts val="1425"/>
              </a:spcAft>
              <a:buClr>
                <a:srgbClr val="FF0000"/>
              </a:buClr>
              <a:buSzPct val="150000"/>
              <a:buFont typeface="Arial" charset="0"/>
              <a:buChar char="•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r>
              <a:rPr lang="cs-CZ" sz="2800">
                <a:solidFill>
                  <a:srgbClr val="000000"/>
                </a:solidFill>
              </a:rPr>
              <a:t>jiná definice </a:t>
            </a:r>
            <a:r>
              <a:rPr lang="cs-CZ" sz="2800" u="sng">
                <a:solidFill>
                  <a:srgbClr val="000000"/>
                </a:solidFill>
              </a:rPr>
              <a:t>jmenovatele </a:t>
            </a:r>
            <a:r>
              <a:rPr lang="cs-CZ" sz="2800">
                <a:solidFill>
                  <a:srgbClr val="000000"/>
                </a:solidFill>
              </a:rPr>
              <a:t>– Y </a:t>
            </a:r>
            <a:r>
              <a:rPr lang="en-US" sz="2800">
                <a:solidFill>
                  <a:srgbClr val="000000"/>
                </a:solidFill>
              </a:rPr>
              <a:t>=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cs-CZ" sz="2800" b="1">
                <a:solidFill>
                  <a:srgbClr val="3333CC"/>
                </a:solidFill>
              </a:rPr>
              <a:t>osobočas </a:t>
            </a:r>
            <a:r>
              <a:rPr lang="cs-CZ" sz="2400">
                <a:solidFill>
                  <a:schemeClr val="tx1"/>
                </a:solidFill>
              </a:rPr>
              <a:t>(celková</a:t>
            </a:r>
            <a:r>
              <a:rPr lang="cs-CZ" sz="2000">
                <a:solidFill>
                  <a:schemeClr val="tx1"/>
                </a:solidFill>
              </a:rPr>
              <a:t> </a:t>
            </a:r>
            <a:r>
              <a:rPr lang="cs-CZ" sz="2400">
                <a:solidFill>
                  <a:schemeClr val="tx1"/>
                </a:solidFill>
              </a:rPr>
              <a:t>doba sledování, kdy osoby neonemocněly</a:t>
            </a:r>
            <a:r>
              <a:rPr lang="cs-CZ" sz="2000">
                <a:solidFill>
                  <a:schemeClr val="tx1"/>
                </a:solidFill>
              </a:rPr>
              <a:t> – ač byly vystaveny  riziku onemocnění)</a:t>
            </a:r>
            <a:endParaRPr lang="en-US" sz="2000">
              <a:solidFill>
                <a:srgbClr val="3333CC"/>
              </a:solidFill>
            </a:endParaRPr>
          </a:p>
          <a:p>
            <a:pPr marL="431800" indent="-319088">
              <a:spcAft>
                <a:spcPts val="1425"/>
              </a:spcAft>
              <a:buSzPct val="4500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</a:pPr>
            <a:endParaRPr lang="en-US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ext Box 2"/>
          <p:cNvSpPr txBox="1">
            <a:spLocks noChangeArrowheads="1"/>
          </p:cNvSpPr>
          <p:nvPr/>
        </p:nvSpPr>
        <p:spPr bwMode="auto">
          <a:xfrm>
            <a:off x="179388" y="1341438"/>
            <a:ext cx="8964612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P</a:t>
            </a:r>
            <a:r>
              <a:rPr lang="en-US" sz="2800">
                <a:solidFill>
                  <a:srgbClr val="000000"/>
                </a:solidFill>
              </a:rPr>
              <a:t>očet nových onemocnění (</a:t>
            </a:r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>
                <a:solidFill>
                  <a:srgbClr val="000000"/>
                </a:solidFill>
              </a:rPr>
              <a:t>) dělíme </a:t>
            </a:r>
            <a:r>
              <a:rPr lang="en-US" sz="2800" b="1">
                <a:solidFill>
                  <a:srgbClr val="000000"/>
                </a:solidFill>
              </a:rPr>
              <a:t>součtem dob</a:t>
            </a:r>
            <a:r>
              <a:rPr lang="cs-CZ" sz="2800" b="1">
                <a:solidFill>
                  <a:srgbClr val="000000"/>
                </a:solidFill>
              </a:rPr>
              <a:t> </a:t>
            </a:r>
            <a:r>
              <a:rPr lang="en-US" sz="2800">
                <a:solidFill>
                  <a:srgbClr val="000000"/>
                </a:solidFill>
              </a:rPr>
              <a:t>(let, měsíců, dnů)</a:t>
            </a:r>
            <a:r>
              <a:rPr lang="en-US" sz="2800" b="1">
                <a:solidFill>
                  <a:srgbClr val="000000"/>
                </a:solidFill>
              </a:rPr>
              <a:t> sledování všech osob bez</a:t>
            </a:r>
            <a:r>
              <a:rPr lang="cs-CZ" sz="2800" b="1">
                <a:solidFill>
                  <a:srgbClr val="000000"/>
                </a:solidFill>
              </a:rPr>
              <a:t> </a:t>
            </a:r>
            <a:r>
              <a:rPr lang="en-US" sz="2800" b="1">
                <a:solidFill>
                  <a:srgbClr val="000000"/>
                </a:solidFill>
              </a:rPr>
              <a:t>nemoci (Y)</a:t>
            </a:r>
            <a:r>
              <a:rPr lang="cs-CZ" sz="2800" b="1">
                <a:solidFill>
                  <a:srgbClr val="000000"/>
                </a:solidFill>
              </a:rPr>
              <a:t> </a:t>
            </a:r>
            <a:r>
              <a:rPr lang="cs-CZ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→  d/Y</a:t>
            </a:r>
          </a:p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Jednotk</a:t>
            </a:r>
            <a:r>
              <a:rPr lang="cs-CZ" sz="2800">
                <a:solidFill>
                  <a:srgbClr val="000000"/>
                </a:solidFill>
              </a:rPr>
              <a:t>y:</a:t>
            </a: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„osoboroky“</a:t>
            </a:r>
            <a:r>
              <a:rPr lang="cs-CZ" sz="2800" b="1">
                <a:solidFill>
                  <a:srgbClr val="000000"/>
                </a:solidFill>
              </a:rPr>
              <a:t> </a:t>
            </a:r>
            <a:r>
              <a:rPr lang="cs-CZ" sz="2800">
                <a:solidFill>
                  <a:srgbClr val="000000"/>
                </a:solidFill>
              </a:rPr>
              <a:t>(</a:t>
            </a:r>
            <a:r>
              <a:rPr lang="en-US" sz="2800">
                <a:solidFill>
                  <a:srgbClr val="000000"/>
                </a:solidFill>
              </a:rPr>
              <a:t>osoboměsíce,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osobodny</a:t>
            </a:r>
            <a:r>
              <a:rPr lang="cs-CZ" sz="2800">
                <a:solidFill>
                  <a:srgbClr val="000000"/>
                </a:solidFill>
              </a:rPr>
              <a:t>)</a:t>
            </a:r>
            <a:endParaRPr lang="en-US" sz="2800">
              <a:solidFill>
                <a:srgbClr val="000000"/>
              </a:solidFill>
            </a:endParaRPr>
          </a:p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 u="sng">
                <a:solidFill>
                  <a:srgbClr val="000000"/>
                </a:solidFill>
              </a:rPr>
              <a:t>Frekvence výskytu</a:t>
            </a:r>
            <a:r>
              <a:rPr lang="cs-CZ" sz="2800">
                <a:solidFill>
                  <a:srgbClr val="000000"/>
                </a:solidFill>
              </a:rPr>
              <a:t> nových onemocnění</a:t>
            </a:r>
          </a:p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Vhodná i</a:t>
            </a:r>
            <a:r>
              <a:rPr lang="en-US" sz="2800">
                <a:solidFill>
                  <a:srgbClr val="000000"/>
                </a:solidFill>
              </a:rPr>
              <a:t> pro </a:t>
            </a:r>
            <a:r>
              <a:rPr lang="en-US" sz="2800" u="sng">
                <a:solidFill>
                  <a:srgbClr val="000000"/>
                </a:solidFill>
              </a:rPr>
              <a:t>opakující</a:t>
            </a:r>
            <a:r>
              <a:rPr lang="en-US" sz="2800">
                <a:solidFill>
                  <a:srgbClr val="000000"/>
                </a:solidFill>
              </a:rPr>
              <a:t> se nemoc</a:t>
            </a:r>
            <a:r>
              <a:rPr lang="cs-CZ" sz="2800">
                <a:solidFill>
                  <a:srgbClr val="000000"/>
                </a:solidFill>
              </a:rPr>
              <a:t>i </a:t>
            </a:r>
          </a:p>
          <a:p>
            <a:pPr marL="428625" indent="-320675">
              <a:spcAft>
                <a:spcPts val="2025"/>
              </a:spcAft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V rutinních statistikách </a:t>
            </a:r>
            <a:r>
              <a:rPr lang="cs-CZ" sz="2800" b="1">
                <a:solidFill>
                  <a:srgbClr val="000000"/>
                </a:solidFill>
              </a:rPr>
              <a:t>„střední stav obyvatelstva“ </a:t>
            </a:r>
            <a:r>
              <a:rPr lang="cs-CZ" sz="2800">
                <a:solidFill>
                  <a:srgbClr val="000000"/>
                </a:solidFill>
              </a:rPr>
              <a:t>= </a:t>
            </a:r>
            <a:r>
              <a:rPr lang="cs-CZ" sz="2800" b="1">
                <a:solidFill>
                  <a:srgbClr val="000000"/>
                </a:solidFill>
              </a:rPr>
              <a:t>„osoboroky“</a:t>
            </a:r>
            <a:endParaRPr lang="en-US" sz="2800" b="1">
              <a:solidFill>
                <a:srgbClr val="000000"/>
              </a:solidFill>
            </a:endParaRPr>
          </a:p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60363" y="476250"/>
            <a:ext cx="8099425" cy="86995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Incidence </a:t>
            </a:r>
            <a:r>
              <a:rPr lang="cs-CZ" sz="3600" cap="all" dirty="0" err="1" smtClean="0">
                <a:solidFill>
                  <a:schemeClr val="accent2"/>
                </a:solidFill>
              </a:rPr>
              <a:t>rate</a:t>
            </a:r>
            <a:endParaRPr lang="cs-CZ" sz="3600" cap="all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9238" y="74613"/>
            <a:ext cx="8894762" cy="10509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smtClean="0">
                <a:solidFill>
                  <a:srgbClr val="3608B8"/>
                </a:solidFill>
              </a:rPr>
              <a:t>Výsledky longitudinální studie diabetu</a:t>
            </a:r>
            <a:br>
              <a:rPr lang="cs-CZ" sz="2800" b="1" smtClean="0">
                <a:solidFill>
                  <a:srgbClr val="3608B8"/>
                </a:solidFill>
              </a:rPr>
            </a:br>
            <a:r>
              <a:rPr lang="cs-CZ" sz="2800" b="1" smtClean="0">
                <a:solidFill>
                  <a:srgbClr val="3608B8"/>
                </a:solidFill>
              </a:rPr>
              <a:t>(starší ženy s pozitivní rodinnou anamnézou) </a:t>
            </a:r>
          </a:p>
        </p:txBody>
      </p:sp>
      <p:sp>
        <p:nvSpPr>
          <p:cNvPr id="89090" name="Text Box 2"/>
          <p:cNvSpPr txBox="1">
            <a:spLocks noChangeArrowheads="1"/>
          </p:cNvSpPr>
          <p:nvPr/>
        </p:nvSpPr>
        <p:spPr bwMode="auto">
          <a:xfrm>
            <a:off x="249238" y="1071563"/>
            <a:ext cx="504348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1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2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3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4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5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6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7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8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9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10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diagnostikován diabetes</a:t>
            </a: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úmrtí              </a:t>
            </a: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55650" y="1117600"/>
          <a:ext cx="4411663" cy="4389438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41110"/>
                <a:gridCol w="441110"/>
                <a:gridCol w="441110"/>
                <a:gridCol w="441110"/>
                <a:gridCol w="441110"/>
                <a:gridCol w="441110"/>
                <a:gridCol w="441110"/>
                <a:gridCol w="441110"/>
                <a:gridCol w="441110"/>
                <a:gridCol w="441110"/>
              </a:tblGrid>
              <a:tr h="299433">
                <a:tc>
                  <a:txBody>
                    <a:bodyPr/>
                    <a:lstStyle/>
                    <a:p>
                      <a:r>
                        <a:rPr lang="cs-CZ" dirty="0" smtClean="0"/>
                        <a:t>01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/>
                </a:tc>
              </a:tr>
              <a:tr h="28958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1185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78140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29943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9236" name="Přímá spojnice 3"/>
          <p:cNvCxnSpPr>
            <a:cxnSpLocks noChangeShapeType="1"/>
          </p:cNvCxnSpPr>
          <p:nvPr/>
        </p:nvCxnSpPr>
        <p:spPr bwMode="auto">
          <a:xfrm>
            <a:off x="741363" y="1844675"/>
            <a:ext cx="373697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89237" name="Obrázek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1624013"/>
            <a:ext cx="32543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9238" name="Přímá spojnice 10"/>
          <p:cNvCxnSpPr>
            <a:cxnSpLocks noChangeShapeType="1"/>
          </p:cNvCxnSpPr>
          <p:nvPr/>
        </p:nvCxnSpPr>
        <p:spPr bwMode="auto">
          <a:xfrm>
            <a:off x="763588" y="2205038"/>
            <a:ext cx="247808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89239" name="Obrázek 1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8163" y="1957388"/>
            <a:ext cx="3270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9240" name="Přímá spojnice 16"/>
          <p:cNvCxnSpPr>
            <a:cxnSpLocks noChangeShapeType="1"/>
          </p:cNvCxnSpPr>
          <p:nvPr/>
        </p:nvCxnSpPr>
        <p:spPr bwMode="auto">
          <a:xfrm>
            <a:off x="755650" y="3311525"/>
            <a:ext cx="441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9241" name="Přímá spojnice 17"/>
          <p:cNvCxnSpPr>
            <a:cxnSpLocks noChangeShapeType="1"/>
          </p:cNvCxnSpPr>
          <p:nvPr/>
        </p:nvCxnSpPr>
        <p:spPr bwMode="auto">
          <a:xfrm>
            <a:off x="746125" y="2924175"/>
            <a:ext cx="11620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9242" name="Přímá spojnice 19"/>
          <p:cNvCxnSpPr>
            <a:cxnSpLocks noChangeShapeType="1"/>
          </p:cNvCxnSpPr>
          <p:nvPr/>
        </p:nvCxnSpPr>
        <p:spPr bwMode="auto">
          <a:xfrm>
            <a:off x="746125" y="4005263"/>
            <a:ext cx="442118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9243" name="Přímá spojnice 20"/>
          <p:cNvCxnSpPr>
            <a:cxnSpLocks noChangeShapeType="1"/>
          </p:cNvCxnSpPr>
          <p:nvPr/>
        </p:nvCxnSpPr>
        <p:spPr bwMode="auto">
          <a:xfrm>
            <a:off x="755650" y="3644900"/>
            <a:ext cx="441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9244" name="Přímá spojnice 21"/>
          <p:cNvCxnSpPr>
            <a:cxnSpLocks noChangeShapeType="1"/>
          </p:cNvCxnSpPr>
          <p:nvPr/>
        </p:nvCxnSpPr>
        <p:spPr bwMode="auto">
          <a:xfrm>
            <a:off x="755650" y="4437063"/>
            <a:ext cx="372268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9245" name="Přímá spojnice 22"/>
          <p:cNvCxnSpPr>
            <a:cxnSpLocks noChangeShapeType="1"/>
          </p:cNvCxnSpPr>
          <p:nvPr/>
        </p:nvCxnSpPr>
        <p:spPr bwMode="auto">
          <a:xfrm>
            <a:off x="741363" y="4797425"/>
            <a:ext cx="44259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89246" name="Přímá spojnice 23"/>
          <p:cNvCxnSpPr>
            <a:cxnSpLocks noChangeShapeType="1"/>
          </p:cNvCxnSpPr>
          <p:nvPr/>
        </p:nvCxnSpPr>
        <p:spPr bwMode="auto">
          <a:xfrm>
            <a:off x="763588" y="5157788"/>
            <a:ext cx="44037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89247" name="Obrázek 2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9163" y="4991100"/>
            <a:ext cx="3333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248" name="Obrázek 3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4179888"/>
            <a:ext cx="32543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249" name="Obrázek 3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4300" y="4270375"/>
            <a:ext cx="3317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250" name="Obrázek 3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09850" y="3478213"/>
            <a:ext cx="3317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251" name="Obrázek 3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0688" y="2703513"/>
            <a:ext cx="3270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252" name="Obrázek 4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41488" y="3870325"/>
            <a:ext cx="331787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253" name="Obrázek 4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9163" y="1677988"/>
            <a:ext cx="333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9254" name="Přímá spojnice 18"/>
          <p:cNvCxnSpPr>
            <a:cxnSpLocks noChangeShapeType="1"/>
          </p:cNvCxnSpPr>
          <p:nvPr/>
        </p:nvCxnSpPr>
        <p:spPr bwMode="auto">
          <a:xfrm flipV="1">
            <a:off x="763588" y="2570163"/>
            <a:ext cx="2862262" cy="635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89255" name="Obrázek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2392363"/>
            <a:ext cx="3333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5167313" y="1125538"/>
            <a:ext cx="397668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1. Jaké je riziko diabetu v prvních 5 letech?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70C0"/>
                </a:solidFill>
              </a:rPr>
              <a:t>33,3 případů na 100 žen a 5 let.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2. Jaké je riziko diabetu v celém 10-letém období?</a:t>
            </a:r>
          </a:p>
          <a:p>
            <a:pPr marL="428625" indent="-320675">
              <a:spcAft>
                <a:spcPts val="700"/>
              </a:spcAft>
              <a:buSzPct val="45000"/>
              <a:buFont typeface="Times New Roman" pitchFamily="18" charset="0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70C0"/>
                </a:solidFill>
              </a:rPr>
              <a:t>75 případů na 100 žen a 10 let.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3. Jaká je </a:t>
            </a:r>
            <a:r>
              <a:rPr lang="cs-CZ" sz="2000" u="sng">
                <a:solidFill>
                  <a:srgbClr val="000000"/>
                </a:solidFill>
              </a:rPr>
              <a:t>incidence rate</a:t>
            </a:r>
            <a:r>
              <a:rPr lang="cs-CZ" sz="2000">
                <a:solidFill>
                  <a:srgbClr val="000000"/>
                </a:solidFill>
              </a:rPr>
              <a:t> diabetu ve studované skupině žen?</a:t>
            </a:r>
          </a:p>
          <a:p>
            <a:pPr marL="428625" indent="-320675">
              <a:spcAft>
                <a:spcPts val="700"/>
              </a:spcAft>
              <a:buSzPct val="45000"/>
              <a:buFont typeface="Times New Roman" pitchFamily="18" charset="0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70C0"/>
                </a:solidFill>
              </a:rPr>
              <a:t>11,3 případů na 100 žen a 1 rok.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en-US" sz="2000">
              <a:solidFill>
                <a:srgbClr val="000000"/>
              </a:solidFill>
            </a:endParaRPr>
          </a:p>
        </p:txBody>
      </p:sp>
      <p:pic>
        <p:nvPicPr>
          <p:cNvPr id="89257" name="Obrázek 6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3775" y="5661025"/>
            <a:ext cx="33178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258" name="Obrázek 6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6950" y="5992813"/>
            <a:ext cx="32543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9259" name="Obrázek 4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89325" y="2336800"/>
            <a:ext cx="3254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3250" cy="920750"/>
          </a:xfrm>
        </p:spPr>
        <p:txBody>
          <a:bodyPr/>
          <a:lstStyle/>
          <a:p>
            <a:r>
              <a:rPr lang="cs-CZ" sz="2800" smtClean="0">
                <a:solidFill>
                  <a:schemeClr val="accent2"/>
                </a:solidFill>
              </a:rPr>
              <a:t>INCIDENCE RISK x INCIDENCE RATE</a:t>
            </a:r>
          </a:p>
        </p:txBody>
      </p:sp>
      <p:sp>
        <p:nvSpPr>
          <p:cNvPr id="911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cs-CZ" smtClean="0"/>
              <a:t>rozdíl v definici jmenovatele</a:t>
            </a:r>
          </a:p>
          <a:p>
            <a:pPr>
              <a:buFont typeface="Times New Roman" pitchFamily="18" charset="0"/>
              <a:buChar char="•"/>
            </a:pPr>
            <a:r>
              <a:rPr lang="cs-CZ" smtClean="0"/>
              <a:t>podobná hodnota u většiny vzácných onemocnění</a:t>
            </a:r>
          </a:p>
          <a:p>
            <a:pPr>
              <a:buFont typeface="Times New Roman" pitchFamily="18" charset="0"/>
              <a:buChar char="•"/>
            </a:pPr>
            <a:r>
              <a:rPr lang="cs-CZ" b="1" smtClean="0"/>
              <a:t>Incidence risk </a:t>
            </a:r>
            <a:r>
              <a:rPr lang="cs-CZ" smtClean="0"/>
              <a:t>- z výsledků </a:t>
            </a:r>
            <a:r>
              <a:rPr lang="cs-CZ" u="sng" smtClean="0"/>
              <a:t>epidemiologických studií</a:t>
            </a:r>
          </a:p>
          <a:p>
            <a:pPr>
              <a:buFont typeface="Times New Roman" pitchFamily="18" charset="0"/>
              <a:buChar char="•"/>
            </a:pPr>
            <a:r>
              <a:rPr lang="cs-CZ" b="1" smtClean="0"/>
              <a:t>Incidence rate </a:t>
            </a:r>
            <a:r>
              <a:rPr lang="cs-CZ" smtClean="0"/>
              <a:t>–</a:t>
            </a:r>
            <a:r>
              <a:rPr lang="cs-CZ" b="1" smtClean="0"/>
              <a:t> </a:t>
            </a:r>
            <a:r>
              <a:rPr lang="cs-CZ" u="sng" smtClean="0"/>
              <a:t>z RZS</a:t>
            </a:r>
            <a:r>
              <a:rPr lang="cs-CZ" smtClean="0"/>
              <a:t> (povinně hlášené nemoci), Y neznáme, jen odhadujeme 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→ střední stav obyvatelstva</a:t>
            </a:r>
            <a:endParaRPr lang="cs-CZ" u="sng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Nadpis 1"/>
          <p:cNvSpPr>
            <a:spLocks noGrp="1"/>
          </p:cNvSpPr>
          <p:nvPr>
            <p:ph type="title" idx="4294967295"/>
          </p:nvPr>
        </p:nvSpPr>
        <p:spPr/>
        <p:txBody>
          <a:bodyPr tIns="45720" anchor="b"/>
          <a:lstStyle/>
          <a:p>
            <a:endParaRPr lang="cs-CZ" smtClean="0"/>
          </a:p>
        </p:txBody>
      </p:sp>
      <p:sp>
        <p:nvSpPr>
          <p:cNvPr id="92162" name="Zástupný symbol pro obsah 2"/>
          <p:cNvSpPr>
            <a:spLocks noGrp="1"/>
          </p:cNvSpPr>
          <p:nvPr>
            <p:ph idx="4294967295"/>
          </p:nvPr>
        </p:nvSpPr>
        <p:spPr/>
        <p:txBody>
          <a:bodyPr tIns="45720"/>
          <a:lstStyle/>
          <a:p>
            <a:pPr marL="469900" indent="-469900" defTabSz="914400"/>
            <a:endParaRPr lang="cs-CZ" smtClean="0"/>
          </a:p>
        </p:txBody>
      </p:sp>
      <p:pic>
        <p:nvPicPr>
          <p:cNvPr id="921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ext Box 2"/>
          <p:cNvSpPr txBox="1">
            <a:spLocks noChangeArrowheads="1"/>
          </p:cNvSpPr>
          <p:nvPr/>
        </p:nvSpPr>
        <p:spPr bwMode="auto">
          <a:xfrm>
            <a:off x="360363" y="1773238"/>
            <a:ext cx="8459787" cy="5084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endParaRPr lang="cs-CZ" sz="2800" b="1">
              <a:solidFill>
                <a:srgbClr val="000000"/>
              </a:solidFill>
            </a:endParaRP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 p</a:t>
            </a:r>
            <a:r>
              <a:rPr lang="en-US" sz="2800">
                <a:solidFill>
                  <a:srgbClr val="000000"/>
                </a:solidFill>
              </a:rPr>
              <a:t>očet osob, které v průběhu sledování onemocněly </a:t>
            </a:r>
            <a:r>
              <a:rPr lang="en-US" sz="2800" b="1">
                <a:solidFill>
                  <a:srgbClr val="000000"/>
                </a:solidFill>
              </a:rPr>
              <a:t>(d), dělíme počtem osob, které v</a:t>
            </a:r>
            <a:r>
              <a:rPr lang="cs-CZ" sz="2800" b="1">
                <a:solidFill>
                  <a:srgbClr val="000000"/>
                </a:solidFill>
              </a:rPr>
              <a:t> </a:t>
            </a:r>
            <a:r>
              <a:rPr lang="en-US" sz="2800" b="1">
                <a:solidFill>
                  <a:srgbClr val="000000"/>
                </a:solidFill>
              </a:rPr>
              <a:t>průběhu sledování neonemocněly  (N- d).</a:t>
            </a:r>
            <a:endParaRPr lang="cs-CZ" sz="2800" b="1">
              <a:solidFill>
                <a:srgbClr val="000000"/>
              </a:solidFill>
            </a:endParaRP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 b="1">
                <a:solidFill>
                  <a:srgbClr val="000000"/>
                </a:solidFill>
              </a:rPr>
              <a:t>   IO </a:t>
            </a:r>
            <a:r>
              <a:rPr lang="en-US" sz="2800">
                <a:solidFill>
                  <a:srgbClr val="000000"/>
                </a:solidFill>
              </a:rPr>
              <a:t>=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cs-CZ" sz="2800" b="1">
                <a:solidFill>
                  <a:srgbClr val="000000"/>
                </a:solidFill>
              </a:rPr>
              <a:t>d</a:t>
            </a:r>
            <a:r>
              <a:rPr lang="cs-CZ" sz="2800">
                <a:solidFill>
                  <a:srgbClr val="000000"/>
                </a:solidFill>
              </a:rPr>
              <a:t>/(</a:t>
            </a:r>
            <a:r>
              <a:rPr lang="cs-CZ" sz="2800" b="1">
                <a:solidFill>
                  <a:srgbClr val="000000"/>
                </a:solidFill>
              </a:rPr>
              <a:t>N-d</a:t>
            </a:r>
            <a:r>
              <a:rPr lang="cs-CZ" sz="2800">
                <a:solidFill>
                  <a:srgbClr val="000000"/>
                </a:solidFill>
              </a:rPr>
              <a:t>)</a:t>
            </a:r>
            <a:endParaRPr lang="en-US" sz="2800">
              <a:solidFill>
                <a:srgbClr val="000000"/>
              </a:solidFill>
            </a:endParaRP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cs-CZ" sz="2800">
                <a:solidFill>
                  <a:srgbClr val="000000"/>
                </a:solidFill>
              </a:rPr>
              <a:t> </a:t>
            </a:r>
            <a:r>
              <a:rPr lang="en-US" sz="2800">
                <a:solidFill>
                  <a:srgbClr val="000000"/>
                </a:solidFill>
              </a:rPr>
              <a:t>Z předchozího příkladu:</a:t>
            </a:r>
            <a:r>
              <a:rPr lang="cs-CZ" sz="2800">
                <a:solidFill>
                  <a:srgbClr val="000000"/>
                </a:solidFill>
              </a:rPr>
              <a:t>                     </a:t>
            </a:r>
            <a:endParaRPr lang="en-US" sz="2800">
              <a:solidFill>
                <a:srgbClr val="000000"/>
              </a:solidFill>
            </a:endParaRPr>
          </a:p>
          <a:p>
            <a:pPr marL="2489200" lvl="4" indent="-547688"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  </a:t>
            </a:r>
          </a:p>
        </p:txBody>
      </p:sp>
      <p:sp>
        <p:nvSpPr>
          <p:cNvPr id="9318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8683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chemeClr val="accent2"/>
                </a:solidFill>
              </a:rPr>
              <a:t>INCIDENCE ODDS </a:t>
            </a:r>
            <a:r>
              <a:rPr lang="cs-CZ" sz="3200" smtClean="0">
                <a:solidFill>
                  <a:schemeClr val="tx1"/>
                </a:solidFill>
                <a:latin typeface="Arial" charset="0"/>
              </a:rPr>
              <a:t>(incidence jako </a:t>
            </a:r>
            <a:r>
              <a:rPr lang="cs-CZ" sz="3200" b="1" smtClean="0">
                <a:solidFill>
                  <a:schemeClr val="tx1"/>
                </a:solidFill>
                <a:latin typeface="Arial" charset="0"/>
              </a:rPr>
              <a:t>sázkový poměr</a:t>
            </a:r>
            <a:r>
              <a:rPr lang="cs-CZ" sz="3200" smtClean="0">
                <a:solidFill>
                  <a:schemeClr val="tx1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49238" y="74613"/>
            <a:ext cx="8894762" cy="105092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2800" b="1" smtClean="0">
                <a:solidFill>
                  <a:srgbClr val="3608B8"/>
                </a:solidFill>
              </a:rPr>
              <a:t>Výsledky longitudinální studie diabetu</a:t>
            </a:r>
            <a:br>
              <a:rPr lang="cs-CZ" sz="2800" b="1" smtClean="0">
                <a:solidFill>
                  <a:srgbClr val="3608B8"/>
                </a:solidFill>
              </a:rPr>
            </a:br>
            <a:r>
              <a:rPr lang="cs-CZ" sz="2800" b="1" smtClean="0">
                <a:solidFill>
                  <a:srgbClr val="3608B8"/>
                </a:solidFill>
              </a:rPr>
              <a:t>(starší ženy s pozitivní rodinnou anamnézou) </a:t>
            </a:r>
          </a:p>
        </p:txBody>
      </p:sp>
      <p:sp>
        <p:nvSpPr>
          <p:cNvPr id="95234" name="Text Box 2"/>
          <p:cNvSpPr txBox="1">
            <a:spLocks noChangeArrowheads="1"/>
          </p:cNvSpPr>
          <p:nvPr/>
        </p:nvSpPr>
        <p:spPr bwMode="auto">
          <a:xfrm>
            <a:off x="249238" y="1071563"/>
            <a:ext cx="504348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1</a:t>
            </a:r>
          </a:p>
          <a:p>
            <a:pPr marL="428625" indent="-320675">
              <a:spcAft>
                <a:spcPts val="7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2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3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4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5</a:t>
            </a:r>
          </a:p>
          <a:p>
            <a:pPr marL="428625" indent="-320675">
              <a:spcAft>
                <a:spcPts val="5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6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7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8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  9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 b="1">
                <a:solidFill>
                  <a:srgbClr val="000000"/>
                </a:solidFill>
              </a:rPr>
              <a:t>10</a:t>
            </a:r>
          </a:p>
          <a:p>
            <a:pPr marL="428625" indent="-320675">
              <a:spcAft>
                <a:spcPts val="3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diagnostikován diabetes</a:t>
            </a:r>
          </a:p>
          <a:p>
            <a:pPr marL="428625" indent="-320675">
              <a:spcAft>
                <a:spcPts val="1100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000">
                <a:solidFill>
                  <a:srgbClr val="000000"/>
                </a:solidFill>
              </a:rPr>
              <a:t>              úmrtí              </a:t>
            </a:r>
            <a:endParaRPr lang="en-US" sz="2000">
              <a:solidFill>
                <a:srgbClr val="000000"/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755650" y="1125538"/>
          <a:ext cx="4411663" cy="4394200"/>
        </p:xfrm>
        <a:graphic>
          <a:graphicData uri="http://schemas.openxmlformats.org/drawingml/2006/table">
            <a:tbl>
              <a:tblPr/>
              <a:tblGrid>
                <a:gridCol w="441325"/>
                <a:gridCol w="441325"/>
                <a:gridCol w="441325"/>
                <a:gridCol w="439738"/>
                <a:gridCol w="441325"/>
                <a:gridCol w="441325"/>
                <a:gridCol w="441325"/>
                <a:gridCol w="441325"/>
                <a:gridCol w="441325"/>
                <a:gridCol w="441325"/>
              </a:tblGrid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SimSun" pitchFamily="2" charset="-122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211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000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SimSun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cxnSp>
        <p:nvCxnSpPr>
          <p:cNvPr id="95380" name="Přímá spojnice 3"/>
          <p:cNvCxnSpPr>
            <a:cxnSpLocks noChangeShapeType="1"/>
          </p:cNvCxnSpPr>
          <p:nvPr/>
        </p:nvCxnSpPr>
        <p:spPr bwMode="auto">
          <a:xfrm>
            <a:off x="741363" y="1844675"/>
            <a:ext cx="373697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95381" name="Obrázek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1624013"/>
            <a:ext cx="325438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5382" name="Přímá spojnice 10"/>
          <p:cNvCxnSpPr>
            <a:cxnSpLocks noChangeShapeType="1"/>
          </p:cNvCxnSpPr>
          <p:nvPr/>
        </p:nvCxnSpPr>
        <p:spPr bwMode="auto">
          <a:xfrm>
            <a:off x="763588" y="2205038"/>
            <a:ext cx="2478087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95383" name="Obrázek 1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8163" y="1957388"/>
            <a:ext cx="327025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5384" name="Přímá spojnice 16"/>
          <p:cNvCxnSpPr>
            <a:cxnSpLocks noChangeShapeType="1"/>
          </p:cNvCxnSpPr>
          <p:nvPr/>
        </p:nvCxnSpPr>
        <p:spPr bwMode="auto">
          <a:xfrm>
            <a:off x="755650" y="3311525"/>
            <a:ext cx="441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5385" name="Přímá spojnice 17"/>
          <p:cNvCxnSpPr>
            <a:cxnSpLocks noChangeShapeType="1"/>
          </p:cNvCxnSpPr>
          <p:nvPr/>
        </p:nvCxnSpPr>
        <p:spPr bwMode="auto">
          <a:xfrm>
            <a:off x="746125" y="2924175"/>
            <a:ext cx="11620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5386" name="Přímá spojnice 19"/>
          <p:cNvCxnSpPr>
            <a:cxnSpLocks noChangeShapeType="1"/>
          </p:cNvCxnSpPr>
          <p:nvPr/>
        </p:nvCxnSpPr>
        <p:spPr bwMode="auto">
          <a:xfrm>
            <a:off x="746125" y="4005263"/>
            <a:ext cx="442118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5387" name="Přímá spojnice 20"/>
          <p:cNvCxnSpPr>
            <a:cxnSpLocks noChangeShapeType="1"/>
          </p:cNvCxnSpPr>
          <p:nvPr/>
        </p:nvCxnSpPr>
        <p:spPr bwMode="auto">
          <a:xfrm>
            <a:off x="755650" y="3644900"/>
            <a:ext cx="4411663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5388" name="Přímá spojnice 21"/>
          <p:cNvCxnSpPr>
            <a:cxnSpLocks noChangeShapeType="1"/>
          </p:cNvCxnSpPr>
          <p:nvPr/>
        </p:nvCxnSpPr>
        <p:spPr bwMode="auto">
          <a:xfrm>
            <a:off x="755650" y="4437063"/>
            <a:ext cx="3722688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5389" name="Přímá spojnice 22"/>
          <p:cNvCxnSpPr>
            <a:cxnSpLocks noChangeShapeType="1"/>
          </p:cNvCxnSpPr>
          <p:nvPr/>
        </p:nvCxnSpPr>
        <p:spPr bwMode="auto">
          <a:xfrm>
            <a:off x="741363" y="4797425"/>
            <a:ext cx="4425950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cxnSp>
        <p:nvCxnSpPr>
          <p:cNvPr id="95390" name="Přímá spojnice 23"/>
          <p:cNvCxnSpPr>
            <a:cxnSpLocks noChangeShapeType="1"/>
          </p:cNvCxnSpPr>
          <p:nvPr/>
        </p:nvCxnSpPr>
        <p:spPr bwMode="auto">
          <a:xfrm>
            <a:off x="763588" y="5157788"/>
            <a:ext cx="4403725" cy="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95391" name="Obrázek 2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9163" y="4991100"/>
            <a:ext cx="333375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392" name="Obrázek 3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8325" y="4179888"/>
            <a:ext cx="32543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393" name="Obrázek 3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24300" y="4270375"/>
            <a:ext cx="3317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394" name="Obrázek 3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09850" y="3478213"/>
            <a:ext cx="33178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395" name="Obrázek 3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0688" y="2703513"/>
            <a:ext cx="3270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396" name="Obrázek 41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41488" y="3870325"/>
            <a:ext cx="331787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397" name="Obrázek 4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9163" y="1677988"/>
            <a:ext cx="333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5398" name="Přímá spojnice 18"/>
          <p:cNvCxnSpPr>
            <a:cxnSpLocks noChangeShapeType="1"/>
          </p:cNvCxnSpPr>
          <p:nvPr/>
        </p:nvCxnSpPr>
        <p:spPr bwMode="auto">
          <a:xfrm flipV="1">
            <a:off x="763588" y="2570163"/>
            <a:ext cx="2862262" cy="6350"/>
          </a:xfrm>
          <a:prstGeom prst="lin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</p:cxnSp>
      <p:pic>
        <p:nvPicPr>
          <p:cNvPr id="95399" name="Obrázek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58888" y="2392363"/>
            <a:ext cx="333375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5400" name="Text Box 2"/>
          <p:cNvSpPr txBox="1">
            <a:spLocks noChangeArrowheads="1"/>
          </p:cNvSpPr>
          <p:nvPr/>
        </p:nvSpPr>
        <p:spPr bwMode="auto">
          <a:xfrm>
            <a:off x="5167313" y="1125538"/>
            <a:ext cx="3976687" cy="559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8625" indent="-320675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cs-CZ" sz="2000">
              <a:solidFill>
                <a:srgbClr val="000000"/>
              </a:solidFill>
            </a:endParaRPr>
          </a:p>
        </p:txBody>
      </p:sp>
      <p:pic>
        <p:nvPicPr>
          <p:cNvPr id="95401" name="Obrázek 63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93775" y="5661025"/>
            <a:ext cx="331788" cy="331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402" name="Obrázek 6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6950" y="5992813"/>
            <a:ext cx="325438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403" name="Obrázek 40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89325" y="2336800"/>
            <a:ext cx="325438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Text Box 2"/>
          <p:cNvSpPr txBox="1">
            <a:spLocks noChangeArrowheads="1"/>
          </p:cNvSpPr>
          <p:nvPr/>
        </p:nvSpPr>
        <p:spPr bwMode="auto">
          <a:xfrm>
            <a:off x="360363" y="1341438"/>
            <a:ext cx="8459787" cy="551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Times New Roman" pitchFamily="18" charset="0"/>
              <a:buNone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 b="1">
                <a:solidFill>
                  <a:srgbClr val="000000"/>
                </a:solidFill>
              </a:rPr>
              <a:t> </a:t>
            </a:r>
            <a:endParaRPr lang="cs-CZ" sz="2800" b="1">
              <a:solidFill>
                <a:srgbClr val="000000"/>
              </a:solidFill>
            </a:endParaRP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>
                <a:solidFill>
                  <a:srgbClr val="000000"/>
                </a:solidFill>
              </a:rPr>
              <a:t> p</a:t>
            </a:r>
            <a:r>
              <a:rPr lang="en-US" sz="2800">
                <a:solidFill>
                  <a:srgbClr val="000000"/>
                </a:solidFill>
              </a:rPr>
              <a:t>očet osob, které v průběhu sledování onemocněly (</a:t>
            </a:r>
            <a:r>
              <a:rPr lang="en-US" sz="2800" b="1">
                <a:solidFill>
                  <a:srgbClr val="000000"/>
                </a:solidFill>
              </a:rPr>
              <a:t>d</a:t>
            </a:r>
            <a:r>
              <a:rPr lang="en-US" sz="2800">
                <a:solidFill>
                  <a:srgbClr val="000000"/>
                </a:solidFill>
              </a:rPr>
              <a:t>)</a:t>
            </a:r>
            <a:r>
              <a:rPr lang="en-US" sz="2800" b="1">
                <a:solidFill>
                  <a:srgbClr val="000000"/>
                </a:solidFill>
              </a:rPr>
              <a:t>, dělíme počtem osob, které v</a:t>
            </a:r>
            <a:r>
              <a:rPr lang="cs-CZ" sz="2800" b="1">
                <a:solidFill>
                  <a:srgbClr val="000000"/>
                </a:solidFill>
              </a:rPr>
              <a:t> </a:t>
            </a:r>
            <a:r>
              <a:rPr lang="en-US" sz="2800" b="1">
                <a:solidFill>
                  <a:srgbClr val="000000"/>
                </a:solidFill>
              </a:rPr>
              <a:t>průběhu sledování neonemocněly  (N- d).</a:t>
            </a:r>
          </a:p>
          <a:p>
            <a:pPr marL="107950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cs-CZ" sz="2800">
                <a:solidFill>
                  <a:srgbClr val="000000"/>
                </a:solidFill>
              </a:rPr>
              <a:t>z</a:t>
            </a:r>
            <a:r>
              <a:rPr lang="en-US" sz="2800">
                <a:solidFill>
                  <a:srgbClr val="000000"/>
                </a:solidFill>
              </a:rPr>
              <a:t> předchozího příkladu:</a:t>
            </a:r>
            <a:r>
              <a:rPr lang="cs-CZ" sz="2800">
                <a:solidFill>
                  <a:srgbClr val="000000"/>
                </a:solidFill>
              </a:rPr>
              <a:t>                     </a:t>
            </a:r>
            <a:endParaRPr lang="en-US" sz="2800">
              <a:solidFill>
                <a:srgbClr val="000000"/>
              </a:solidFill>
            </a:endParaRPr>
          </a:p>
          <a:p>
            <a:pPr marL="2489200" lvl="4" indent="-547688"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  incidence odds = </a:t>
            </a:r>
            <a:r>
              <a:rPr lang="cs-CZ" sz="2800">
                <a:solidFill>
                  <a:srgbClr val="000000"/>
                </a:solidFill>
              </a:rPr>
              <a:t>6 / 2 </a:t>
            </a:r>
            <a:r>
              <a:rPr lang="en-US" sz="2800">
                <a:solidFill>
                  <a:srgbClr val="000000"/>
                </a:solidFill>
              </a:rPr>
              <a:t>= 3</a:t>
            </a:r>
          </a:p>
          <a:p>
            <a:pPr marL="107950">
              <a:buSzPct val="100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en-US" sz="2800">
                <a:solidFill>
                  <a:srgbClr val="000000"/>
                </a:solidFill>
              </a:rPr>
              <a:t>                                         </a:t>
            </a:r>
            <a:r>
              <a:rPr lang="cs-CZ" sz="2800">
                <a:solidFill>
                  <a:srgbClr val="000000"/>
                </a:solidFill>
              </a:rPr>
              <a:t>           </a:t>
            </a:r>
            <a:r>
              <a:rPr lang="en-US" sz="2800">
                <a:solidFill>
                  <a:srgbClr val="000000"/>
                </a:solidFill>
              </a:rPr>
              <a:t> </a:t>
            </a:r>
          </a:p>
          <a:p>
            <a:pPr marL="107950"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r>
              <a:rPr lang="cs-CZ" sz="2800" b="1">
                <a:solidFill>
                  <a:srgbClr val="000000"/>
                </a:solidFill>
              </a:rPr>
              <a:t> </a:t>
            </a:r>
            <a:r>
              <a:rPr lang="en-US" sz="2800" b="1">
                <a:solidFill>
                  <a:srgbClr val="000000"/>
                </a:solidFill>
              </a:rPr>
              <a:t>Interpretace:</a:t>
            </a:r>
            <a:r>
              <a:rPr lang="en-US" sz="2800">
                <a:solidFill>
                  <a:srgbClr val="000000"/>
                </a:solidFill>
              </a:rPr>
              <a:t> U žen ve sledované skupině je </a:t>
            </a:r>
            <a:r>
              <a:rPr lang="en-US" sz="2800" u="sng">
                <a:solidFill>
                  <a:srgbClr val="000000"/>
                </a:solidFill>
              </a:rPr>
              <a:t>3x</a:t>
            </a: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u="sng">
                <a:solidFill>
                  <a:srgbClr val="000000"/>
                </a:solidFill>
              </a:rPr>
              <a:t>větší pravděpodobnost</a:t>
            </a:r>
            <a:r>
              <a:rPr lang="en-US" sz="2800">
                <a:solidFill>
                  <a:srgbClr val="000000"/>
                </a:solidFill>
              </a:rPr>
              <a:t> onemocnět než neonemocnět.</a:t>
            </a:r>
          </a:p>
          <a:p>
            <a:pPr marL="107950">
              <a:spcAft>
                <a:spcPts val="1425"/>
              </a:spcAft>
              <a:buSzPct val="45000"/>
              <a:tabLst>
                <a:tab pos="428625" algn="l"/>
                <a:tab pos="876300" algn="l"/>
                <a:tab pos="1325563" algn="l"/>
                <a:tab pos="1774825" algn="l"/>
                <a:tab pos="2224088" algn="l"/>
                <a:tab pos="2673350" algn="l"/>
                <a:tab pos="3122613" algn="l"/>
                <a:tab pos="3571875" algn="l"/>
                <a:tab pos="4021138" algn="l"/>
                <a:tab pos="4470400" algn="l"/>
                <a:tab pos="4919663" algn="l"/>
                <a:tab pos="5368925" algn="l"/>
                <a:tab pos="5818188" algn="l"/>
                <a:tab pos="6267450" algn="l"/>
                <a:tab pos="6716713" algn="l"/>
                <a:tab pos="7165975" algn="l"/>
                <a:tab pos="7615238" algn="l"/>
                <a:tab pos="8064500" algn="l"/>
                <a:tab pos="8513763" algn="l"/>
                <a:tab pos="8963025" algn="l"/>
                <a:tab pos="9412288" algn="l"/>
              </a:tabLst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4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549275"/>
            <a:ext cx="8099425" cy="8683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Incidence ODDS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49275"/>
            <a:ext cx="8223250" cy="862013"/>
          </a:xfrm>
        </p:spPr>
        <p:txBody>
          <a:bodyPr/>
          <a:lstStyle/>
          <a:p>
            <a:r>
              <a:rPr lang="cs-CZ" sz="3600" smtClean="0">
                <a:solidFill>
                  <a:schemeClr val="accent2"/>
                </a:solidFill>
              </a:rPr>
              <a:t>PREVALENCE (P)</a:t>
            </a:r>
          </a:p>
        </p:txBody>
      </p:sp>
      <p:sp>
        <p:nvSpPr>
          <p:cNvPr id="993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Times New Roman" pitchFamily="18" charset="0"/>
              <a:buChar char="•"/>
            </a:pPr>
            <a:r>
              <a:rPr lang="cs-CZ" b="1" smtClean="0"/>
              <a:t>průřezový</a:t>
            </a:r>
            <a:r>
              <a:rPr lang="cs-CZ" smtClean="0"/>
              <a:t> ukazatel – úroveň nemocnosti k určitému datu</a:t>
            </a:r>
          </a:p>
          <a:p>
            <a:pPr>
              <a:buFont typeface="Times New Roman" pitchFamily="18" charset="0"/>
              <a:buChar char="•"/>
            </a:pPr>
            <a:r>
              <a:rPr lang="cs-CZ" b="1" smtClean="0"/>
              <a:t>existující</a:t>
            </a:r>
            <a:r>
              <a:rPr lang="cs-CZ" smtClean="0"/>
              <a:t> onemocnění</a:t>
            </a:r>
          </a:p>
          <a:p>
            <a:pPr>
              <a:buFont typeface="Times New Roman" pitchFamily="18" charset="0"/>
              <a:buChar char="•"/>
            </a:pPr>
            <a:r>
              <a:rPr lang="cs-CZ" smtClean="0"/>
              <a:t>zahrnuje </a:t>
            </a:r>
            <a:r>
              <a:rPr lang="cs-CZ" b="1" smtClean="0"/>
              <a:t>všechna</a:t>
            </a:r>
            <a:r>
              <a:rPr lang="cs-CZ" smtClean="0"/>
              <a:t> onemocnění (nejen nová), bez ohledu na to, kdy vznikla</a:t>
            </a:r>
          </a:p>
          <a:p>
            <a:pPr>
              <a:buFont typeface="Times New Roman" pitchFamily="18" charset="0"/>
              <a:buChar char="•"/>
            </a:pPr>
            <a:r>
              <a:rPr lang="cs-CZ" smtClean="0"/>
              <a:t>informuje o </a:t>
            </a:r>
            <a:r>
              <a:rPr lang="cs-CZ" u="sng" smtClean="0"/>
              <a:t>rozsahu postižení populace,</a:t>
            </a:r>
          </a:p>
          <a:p>
            <a:r>
              <a:rPr lang="cs-CZ" smtClean="0"/>
              <a:t>   údaj pro zdravotní správu (</a:t>
            </a:r>
            <a:r>
              <a:rPr lang="cs-CZ" smtClean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cs-CZ" smtClean="0"/>
              <a:t>odhad potřeby zdravotní péče)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404813"/>
            <a:ext cx="8228012" cy="6477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200" smtClean="0">
                <a:solidFill>
                  <a:schemeClr val="accent2"/>
                </a:solidFill>
              </a:rPr>
              <a:t>PREVALENCE (P)</a:t>
            </a:r>
          </a:p>
        </p:txBody>
      </p:sp>
      <p:graphicFrame>
        <p:nvGraphicFramePr>
          <p:cNvPr id="23584" name="Object 32"/>
          <p:cNvGraphicFramePr>
            <a:graphicFrameLocks noChangeAspect="1"/>
          </p:cNvGraphicFramePr>
          <p:nvPr/>
        </p:nvGraphicFramePr>
        <p:xfrm>
          <a:off x="411163" y="1595438"/>
          <a:ext cx="8228012" cy="4524375"/>
        </p:xfrm>
        <a:graphic>
          <a:graphicData uri="http://schemas.openxmlformats.org/presentationml/2006/ole">
            <p:oleObj spid="_x0000_s23584" r:id="rId4" imgW="8129160" imgH="4552200" progId="">
              <p:embed/>
            </p:oleObj>
          </a:graphicData>
        </a:graphic>
      </p:graphicFrame>
      <p:sp>
        <p:nvSpPr>
          <p:cNvPr id="23556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360363" y="1079500"/>
            <a:ext cx="8407400" cy="5722938"/>
          </a:xfrm>
          <a:blipFill rotWithShape="1">
            <a:blip r:embed="rId5"/>
            <a:stretch>
              <a:fillRect l="-580" t="-745"/>
            </a:stretch>
          </a:blipFill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cs-CZ">
                <a:noFill/>
              </a:rPr>
              <a:t> 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692150"/>
            <a:ext cx="7766050" cy="1463675"/>
          </a:xfrm>
        </p:spPr>
        <p:txBody>
          <a:bodyPr/>
          <a:lstStyle/>
          <a:p>
            <a:r>
              <a:rPr lang="cs-CZ" sz="3600" b="1" smtClean="0">
                <a:solidFill>
                  <a:schemeClr val="accent2"/>
                </a:solidFill>
              </a:rPr>
              <a:t>Frekvence nemocí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994650" cy="3743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smtClean="0"/>
              <a:t>Hlavním úkolem </a:t>
            </a:r>
            <a:r>
              <a:rPr lang="cs-CZ" sz="2800" b="1" i="1" smtClean="0"/>
              <a:t>popisné epidemiologie</a:t>
            </a:r>
            <a:r>
              <a:rPr lang="cs-CZ" sz="2800" smtClean="0"/>
              <a:t> – </a:t>
            </a:r>
            <a:r>
              <a:rPr lang="cs-CZ" sz="2800" b="1" smtClean="0">
                <a:solidFill>
                  <a:schemeClr val="accent2"/>
                </a:solidFill>
              </a:rPr>
              <a:t>měření frekvenci výskytu nemocí</a:t>
            </a:r>
            <a:r>
              <a:rPr lang="cs-CZ" sz="2800" smtClean="0"/>
              <a:t> – tj. stanovení </a:t>
            </a:r>
            <a:r>
              <a:rPr lang="cs-CZ" sz="2800" b="1" smtClean="0"/>
              <a:t>četnosti (frekvence),</a:t>
            </a:r>
            <a:r>
              <a:rPr lang="cs-CZ" sz="2800" smtClean="0"/>
              <a:t> s jakou se nemoc vyskytuje v populaci a jejích podskupinách.</a:t>
            </a:r>
          </a:p>
          <a:p>
            <a:pPr>
              <a:lnSpc>
                <a:spcPct val="90000"/>
              </a:lnSpc>
            </a:pPr>
            <a:r>
              <a:rPr lang="cs-CZ" sz="2800" smtClean="0"/>
              <a:t>Součástí popisu je též </a:t>
            </a:r>
            <a:r>
              <a:rPr lang="cs-CZ" sz="2800" b="1" smtClean="0"/>
              <a:t>dynamika změn </a:t>
            </a:r>
            <a:r>
              <a:rPr lang="cs-CZ" sz="2800" smtClean="0"/>
              <a:t>této frekvence v čase a prostoru.</a:t>
            </a:r>
          </a:p>
          <a:p>
            <a:pPr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5900" y="1260475"/>
            <a:ext cx="8783638" cy="347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2800" b="1" dirty="0" smtClean="0">
                <a:latin typeface="+mn-lt"/>
              </a:rPr>
              <a:t>Vývoj počtu diabetiků v letech 2005-2010</a:t>
            </a:r>
            <a:endParaRPr lang="cs-CZ" sz="2800" b="1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260350"/>
            <a:ext cx="8228012" cy="1138238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Okamžiková prevalence</a:t>
            </a:r>
            <a:endParaRPr lang="cs-CZ" sz="4400" b="1" dirty="0" smtClean="0">
              <a:solidFill>
                <a:srgbClr val="3608B8"/>
              </a:solidFill>
            </a:endParaRPr>
          </a:p>
        </p:txBody>
      </p:sp>
      <p:graphicFrame>
        <p:nvGraphicFramePr>
          <p:cNvPr id="25634" name="Object 34"/>
          <p:cNvGraphicFramePr>
            <a:graphicFrameLocks noChangeAspect="1"/>
          </p:cNvGraphicFramePr>
          <p:nvPr/>
        </p:nvGraphicFramePr>
        <p:xfrm>
          <a:off x="7164388" y="1628775"/>
          <a:ext cx="8228012" cy="4524375"/>
        </p:xfrm>
        <a:graphic>
          <a:graphicData uri="http://schemas.openxmlformats.org/presentationml/2006/ole">
            <p:oleObj spid="_x0000_s25634" r:id="rId4" imgW="8129160" imgH="4552200" progId="">
              <p:embed/>
            </p:oleObj>
          </a:graphicData>
        </a:graphic>
      </p:graphicFrame>
      <p:sp>
        <p:nvSpPr>
          <p:cNvPr id="2563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457325"/>
            <a:ext cx="8820150" cy="5400675"/>
          </a:xfrm>
        </p:spPr>
        <p:txBody>
          <a:bodyPr/>
          <a:lstStyle/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800" smtClean="0"/>
              <a:t>Počet nemocí (nemocných osob) v určitém časovém okamžiku (k určitému datu)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b="1" smtClean="0"/>
              <a:t>               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b="1" smtClean="0"/>
              <a:t>               </a:t>
            </a:r>
            <a:r>
              <a:rPr lang="cs-CZ" sz="2400" smtClean="0"/>
              <a:t>počet všech nemocných v daném okamžiku 		                  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  OP =                                                                              x  100</a:t>
            </a:r>
            <a:endParaRPr lang="cs-CZ" sz="2400" baseline="30000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                počet osob v exponované populaci</a:t>
            </a:r>
            <a:r>
              <a:rPr lang="cs-CZ" sz="2600" smtClean="0"/>
              <a:t>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					     </a:t>
            </a:r>
            <a:r>
              <a:rPr lang="cs-CZ" sz="2400" smtClean="0"/>
              <a:t>v daném okamžiku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						</a:t>
            </a:r>
            <a:endParaRPr lang="cs-CZ" sz="2400" smtClean="0"/>
          </a:p>
        </p:txBody>
      </p:sp>
      <p:sp>
        <p:nvSpPr>
          <p:cNvPr id="25637" name="Line 4"/>
          <p:cNvSpPr>
            <a:spLocks noChangeShapeType="1"/>
          </p:cNvSpPr>
          <p:nvPr/>
        </p:nvSpPr>
        <p:spPr bwMode="auto">
          <a:xfrm>
            <a:off x="1619250" y="3429000"/>
            <a:ext cx="5761038" cy="0"/>
          </a:xfrm>
          <a:prstGeom prst="line">
            <a:avLst/>
          </a:prstGeom>
          <a:noFill/>
          <a:ln w="360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8013" cy="1279525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Intervalová prevalence</a:t>
            </a:r>
          </a:p>
        </p:txBody>
      </p:sp>
      <p:graphicFrame>
        <p:nvGraphicFramePr>
          <p:cNvPr id="26657" name="Object 33"/>
          <p:cNvGraphicFramePr>
            <a:graphicFrameLocks noChangeAspect="1"/>
          </p:cNvGraphicFramePr>
          <p:nvPr/>
        </p:nvGraphicFramePr>
        <p:xfrm>
          <a:off x="7199313" y="1619250"/>
          <a:ext cx="8228012" cy="4524375"/>
        </p:xfrm>
        <a:graphic>
          <a:graphicData uri="http://schemas.openxmlformats.org/presentationml/2006/ole">
            <p:oleObj spid="_x0000_s26657" r:id="rId4" imgW="8129160" imgH="4552200" progId="">
              <p:embed/>
            </p:oleObj>
          </a:graphicData>
        </a:graphic>
      </p:graphicFrame>
      <p:sp>
        <p:nvSpPr>
          <p:cNvPr id="26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457325"/>
            <a:ext cx="8820150" cy="5400675"/>
          </a:xfrm>
        </p:spPr>
        <p:txBody>
          <a:bodyPr/>
          <a:lstStyle/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mtClean="0"/>
              <a:t>Počet nemocí (nemocných osob) ve vymezeném časovém </a:t>
            </a:r>
            <a:r>
              <a:rPr lang="cs-CZ" b="1" smtClean="0"/>
              <a:t>intervalu</a:t>
            </a:r>
          </a:p>
          <a:p>
            <a:pPr marL="339725" indent="-339725" eaLnBrk="1" hangingPunct="1">
              <a:buClrTx/>
              <a:buSzPct val="45000"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1800" smtClean="0"/>
              <a:t>                  </a:t>
            </a:r>
            <a:r>
              <a:rPr lang="cs-CZ" sz="2600" smtClean="0"/>
              <a:t>  počet nemocných na začátku intervalu +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        + počet nově onemocnělých během intervalu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b="1" smtClean="0"/>
              <a:t>IP</a:t>
            </a:r>
            <a:r>
              <a:rPr lang="cs-CZ" sz="2600" smtClean="0"/>
              <a:t> =				                                                           x 10</a:t>
            </a:r>
            <a:r>
              <a:rPr lang="cs-CZ" sz="2600" baseline="30000" smtClean="0"/>
              <a:t>k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            střední stav osob v exponované populaci </a:t>
            </a:r>
          </a:p>
        </p:txBody>
      </p:sp>
      <p:sp>
        <p:nvSpPr>
          <p:cNvPr id="26660" name="Line 4"/>
          <p:cNvSpPr>
            <a:spLocks noChangeShapeType="1"/>
          </p:cNvSpPr>
          <p:nvPr/>
        </p:nvSpPr>
        <p:spPr bwMode="auto">
          <a:xfrm>
            <a:off x="1079500" y="4140200"/>
            <a:ext cx="6659563" cy="1588"/>
          </a:xfrm>
          <a:prstGeom prst="line">
            <a:avLst/>
          </a:prstGeom>
          <a:noFill/>
          <a:ln w="360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8013" cy="13843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Průměrná intervalová prevalence</a:t>
            </a:r>
          </a:p>
        </p:txBody>
      </p:sp>
      <p:graphicFrame>
        <p:nvGraphicFramePr>
          <p:cNvPr id="27681" name="Object 33"/>
          <p:cNvGraphicFramePr>
            <a:graphicFrameLocks noChangeAspect="1"/>
          </p:cNvGraphicFramePr>
          <p:nvPr/>
        </p:nvGraphicFramePr>
        <p:xfrm>
          <a:off x="7199313" y="1619250"/>
          <a:ext cx="8228012" cy="4524375"/>
        </p:xfrm>
        <a:graphic>
          <a:graphicData uri="http://schemas.openxmlformats.org/presentationml/2006/ole">
            <p:oleObj spid="_x0000_s27681" r:id="rId4" imgW="8129160" imgH="4552200" progId="">
              <p:embed/>
            </p:oleObj>
          </a:graphicData>
        </a:graphic>
      </p:graphicFrame>
      <p:sp>
        <p:nvSpPr>
          <p:cNvPr id="276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557338"/>
            <a:ext cx="8820150" cy="5822950"/>
          </a:xfrm>
        </p:spPr>
        <p:txBody>
          <a:bodyPr/>
          <a:lstStyle/>
          <a:p>
            <a:pPr marL="339725" indent="-339725" eaLnBrk="1" hangingPunct="1">
              <a:buSzPct val="45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mtClean="0"/>
              <a:t>Průměr okamžikových prevalencí za určitý  interval</a:t>
            </a:r>
          </a:p>
          <a:p>
            <a:pPr marL="339725" indent="-339725" eaLnBrk="1" hangingPunct="1">
              <a:buSzPct val="45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1800" smtClean="0"/>
              <a:t>                  </a:t>
            </a:r>
            <a:r>
              <a:rPr lang="cs-CZ" sz="2600" smtClean="0"/>
              <a:t>       počet nemocných, který připadá   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              průměrně na 1 den daného intervalu          x 10k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b="1" smtClean="0"/>
              <a:t>  PIP </a:t>
            </a:r>
            <a:r>
              <a:rPr lang="cs-CZ" sz="2600" smtClean="0"/>
              <a:t>=   </a:t>
            </a:r>
            <a:endParaRPr lang="cs-CZ" sz="2600" baseline="30000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            střední stav osob v exponované populaci </a:t>
            </a:r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600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600" smtClean="0"/>
          </a:p>
          <a:p>
            <a:pPr marL="339725" indent="-339725" eaLnBrk="1" hangingPunct="1">
              <a:spcAft>
                <a:spcPct val="0"/>
              </a:spcAft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600" smtClean="0"/>
              <a:t> </a:t>
            </a:r>
            <a:r>
              <a:rPr lang="cs-CZ" sz="2000" i="1" smtClean="0"/>
              <a:t>průměr jednotlivých denních prevalencí za určitý časový interval (měsíc, rok..)</a:t>
            </a:r>
            <a:endParaRPr lang="cs-CZ" sz="2600" smtClean="0"/>
          </a:p>
        </p:txBody>
      </p:sp>
      <p:sp>
        <p:nvSpPr>
          <p:cNvPr id="27684" name="Line 4"/>
          <p:cNvSpPr>
            <a:spLocks noChangeShapeType="1"/>
          </p:cNvSpPr>
          <p:nvPr/>
        </p:nvSpPr>
        <p:spPr bwMode="auto">
          <a:xfrm>
            <a:off x="1619250" y="4221163"/>
            <a:ext cx="5651500" cy="1587"/>
          </a:xfrm>
          <a:prstGeom prst="line">
            <a:avLst/>
          </a:prstGeom>
          <a:noFill/>
          <a:ln w="360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689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0363" y="360363"/>
            <a:ext cx="8167687" cy="578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737" name="Obrázek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1400" y="1392238"/>
            <a:ext cx="6858000" cy="514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/>
          <p:nvPr/>
        </p:nvSpPr>
        <p:spPr>
          <a:xfrm>
            <a:off x="4787900" y="692150"/>
            <a:ext cx="3384550" cy="576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1101725" y="5732463"/>
            <a:ext cx="5256213" cy="86518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470400" y="3068638"/>
            <a:ext cx="1042988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INCIDENCE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4940300" y="844550"/>
            <a:ext cx="3384550" cy="57626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572000" y="1398588"/>
            <a:ext cx="3384550" cy="5762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3578225" y="3959225"/>
            <a:ext cx="1209675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PREVALENCE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1692275" y="4581525"/>
            <a:ext cx="792163" cy="307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ÚMRTÍ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2916238" y="5426075"/>
            <a:ext cx="1079500" cy="3063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dirty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UZDRAVENÍ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3600" kern="0" cap="all" dirty="0">
                <a:solidFill>
                  <a:srgbClr val="3333CC"/>
                </a:solidFill>
                <a:latin typeface="Arial Black"/>
              </a:rPr>
              <a:t>Vztah mezi ukazateli nemocnosti </a:t>
            </a:r>
            <a:endParaRPr lang="cs-CZ" sz="3600" b="1" cap="all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549275"/>
            <a:ext cx="8228013" cy="10795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cap="all" dirty="0" smtClean="0">
                <a:solidFill>
                  <a:schemeClr val="accent2"/>
                </a:solidFill>
              </a:rPr>
              <a:t>Vztah mezi ukazateli nemocnosti </a:t>
            </a:r>
          </a:p>
        </p:txBody>
      </p:sp>
      <p:graphicFrame>
        <p:nvGraphicFramePr>
          <p:cNvPr id="60445" name="Object 29"/>
          <p:cNvGraphicFramePr>
            <a:graphicFrameLocks noChangeAspect="1"/>
          </p:cNvGraphicFramePr>
          <p:nvPr/>
        </p:nvGraphicFramePr>
        <p:xfrm>
          <a:off x="7199313" y="1619250"/>
          <a:ext cx="8228012" cy="4524375"/>
        </p:xfrm>
        <a:graphic>
          <a:graphicData uri="http://schemas.openxmlformats.org/presentationml/2006/ole">
            <p:oleObj spid="_x0000_s60445" r:id="rId4" imgW="8129160" imgH="4552200" progId="">
              <p:embed/>
            </p:oleObj>
          </a:graphicData>
        </a:graphic>
      </p:graphicFrame>
      <p:sp>
        <p:nvSpPr>
          <p:cNvPr id="604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288" y="1844675"/>
            <a:ext cx="8353425" cy="6162675"/>
          </a:xfrm>
        </p:spPr>
        <p:txBody>
          <a:bodyPr/>
          <a:lstStyle/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Prevalence je přímo úměrná</a:t>
            </a:r>
          </a:p>
          <a:p>
            <a:pPr marL="609600" indent="-6096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incidenci</a:t>
            </a:r>
          </a:p>
          <a:p>
            <a:pPr marL="609600" indent="-6096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délce trvání nemoci</a:t>
            </a:r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Každý nový případ nemoci </a:t>
            </a:r>
            <a:r>
              <a:rPr lang="en-US" sz="2400" u="sng" smtClean="0"/>
              <a:t>zvyšuje prevalenci</a:t>
            </a:r>
            <a:r>
              <a:rPr lang="en-US" sz="2400" smtClean="0"/>
              <a:t>.</a:t>
            </a:r>
            <a:endParaRPr lang="cs-CZ" sz="2400" smtClean="0"/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en-US" sz="2400" smtClean="0"/>
              <a:t>Ke </a:t>
            </a:r>
            <a:r>
              <a:rPr lang="en-US" sz="2400" u="sng" smtClean="0"/>
              <a:t>snížení prevalence</a:t>
            </a:r>
            <a:r>
              <a:rPr lang="en-US" sz="2400" smtClean="0"/>
              <a:t> dochází pouze v důsledku </a:t>
            </a:r>
            <a:r>
              <a:rPr lang="en-US" sz="2400" i="1" smtClean="0">
                <a:solidFill>
                  <a:srgbClr val="3333CC"/>
                </a:solidFill>
              </a:rPr>
              <a:t>uzdravení</a:t>
            </a:r>
            <a:r>
              <a:rPr lang="en-US" sz="2400" smtClean="0"/>
              <a:t> či </a:t>
            </a:r>
            <a:r>
              <a:rPr lang="en-US" sz="2400" i="1" smtClean="0">
                <a:solidFill>
                  <a:srgbClr val="3333CC"/>
                </a:solidFill>
              </a:rPr>
              <a:t>úmrtí</a:t>
            </a:r>
            <a:r>
              <a:rPr lang="en-US" sz="2400" smtClean="0"/>
              <a:t>.</a:t>
            </a:r>
            <a:endParaRPr lang="cs-CZ" sz="2400" smtClean="0"/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u="sng" smtClean="0"/>
              <a:t>Zvýšení incidence</a:t>
            </a:r>
            <a:r>
              <a:rPr lang="cs-CZ" sz="2400" smtClean="0"/>
              <a:t> – důsledek kvalitnějších dg. postupů</a:t>
            </a:r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       např. screening (zhoubné nádory, diabetes)</a:t>
            </a:r>
          </a:p>
          <a:p>
            <a:pPr marL="609600" indent="-609600" eaLnBrk="1" hangingPunct="1">
              <a:buClr>
                <a:srgbClr val="FF0000"/>
              </a:buClr>
              <a:buSzPct val="70000"/>
              <a:buFont typeface="Wingdings" pitchFamily="2" charset="2"/>
              <a:buChar char="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400" smtClean="0"/>
              <a:t>Je-li míra uzdravení a úmrtí nízká, pak i nízká incidence může způsobovat vysokou prevalenci.</a:t>
            </a:r>
          </a:p>
          <a:p>
            <a:pPr marL="609600" indent="-609600" eaLnBrk="1" hangingPunct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400" smtClean="0"/>
          </a:p>
          <a:p>
            <a:pPr marL="609600" indent="-609600" eaLnBrk="1" hangingPunct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2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30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549275"/>
            <a:ext cx="8228013" cy="863600"/>
          </a:xfrm>
        </p:spPr>
        <p:txBody>
          <a:bodyPr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b="1" smtClean="0">
                <a:solidFill>
                  <a:schemeClr val="accent2"/>
                </a:solidFill>
              </a:rPr>
              <a:t>VZTAH MEZI UKAZATELI NEMOCNOSTI</a:t>
            </a:r>
            <a:r>
              <a:rPr lang="cs-CZ" sz="3600" smtClean="0">
                <a:solidFill>
                  <a:schemeClr val="accent2"/>
                </a:solidFill>
                <a:latin typeface="Arial" charset="0"/>
              </a:rPr>
              <a:t> </a:t>
            </a:r>
          </a:p>
        </p:txBody>
      </p:sp>
      <p:graphicFrame>
        <p:nvGraphicFramePr>
          <p:cNvPr id="29729" name="Object 33"/>
          <p:cNvGraphicFramePr>
            <a:graphicFrameLocks noChangeAspect="1"/>
          </p:cNvGraphicFramePr>
          <p:nvPr/>
        </p:nvGraphicFramePr>
        <p:xfrm>
          <a:off x="7199313" y="1619250"/>
          <a:ext cx="8228012" cy="4524375"/>
        </p:xfrm>
        <a:graphic>
          <a:graphicData uri="http://schemas.openxmlformats.org/presentationml/2006/ole">
            <p:oleObj spid="_x0000_s29729" r:id="rId4" imgW="8129160" imgH="4552200" progId="">
              <p:embed/>
            </p:oleObj>
          </a:graphicData>
        </a:graphic>
      </p:graphicFrame>
      <p:sp>
        <p:nvSpPr>
          <p:cNvPr id="297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989138"/>
            <a:ext cx="8351837" cy="5586412"/>
          </a:xfrm>
        </p:spPr>
        <p:txBody>
          <a:bodyPr/>
          <a:lstStyle/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/>
              <a:t>Hodnota </a:t>
            </a:r>
            <a:r>
              <a:rPr lang="cs-CZ" sz="2000" u="sng" smtClean="0"/>
              <a:t>prevalence ovlivněna úspěšností terapie</a:t>
            </a:r>
            <a:r>
              <a:rPr lang="cs-CZ" sz="2000" smtClean="0"/>
              <a:t> 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cs-CZ" sz="2000" b="1" smtClean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paradox</a:t>
            </a:r>
            <a:r>
              <a:rPr lang="cs-CZ" sz="2000" b="1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 neúspěšná tp. a úmrtí - </a:t>
            </a:r>
            <a:r>
              <a:rPr lang="cs-CZ" sz="2000" u="sng" smtClean="0">
                <a:latin typeface="Times New Roman" pitchFamily="18" charset="0"/>
                <a:cs typeface="Times New Roman" pitchFamily="18" charset="0"/>
              </a:rPr>
              <a:t>snížení prevalence</a:t>
            </a:r>
          </a:p>
          <a:p>
            <a:pPr marL="457200" indent="-457200" eaLnBrk="1" hangingPunct="1">
              <a:buClr>
                <a:schemeClr val="tx1"/>
              </a:buClr>
              <a:buSzPct val="70000"/>
              <a:buFont typeface="Wingdings" pitchFamily="2" charset="2"/>
              <a:buChar char="Ø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  úspěšná tp. oddalující úmrtí  - </a:t>
            </a:r>
            <a:r>
              <a:rPr lang="cs-CZ" sz="2000" u="sng" smtClean="0">
                <a:latin typeface="Times New Roman" pitchFamily="18" charset="0"/>
                <a:cs typeface="Times New Roman" pitchFamily="18" charset="0"/>
              </a:rPr>
              <a:t>zvýšení prevalence</a:t>
            </a:r>
            <a:endParaRPr lang="cs-CZ" sz="2000" smtClean="0"/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/>
              <a:t>Díky medicínským pokrokům posledních let se zvyšuje prevalence celé řady chron. onem. (ZN,diabetes) – odraz kvality zdravotní péče, nikoliv horšího zdravotního stavu</a:t>
            </a:r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smtClean="0"/>
              <a:t>Rozdíly v prevalenci mohou být výsledkem jak různé incidence, tak různé míry uzdravení    a různé míry úmrtnosti.</a:t>
            </a:r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b="1" smtClean="0"/>
              <a:t>Akutní nemoci</a:t>
            </a:r>
            <a:r>
              <a:rPr lang="cs-CZ" sz="2000" smtClean="0"/>
              <a:t> krátce trvající –</a:t>
            </a:r>
            <a:r>
              <a:rPr lang="cs-CZ" sz="2000" u="sng" smtClean="0"/>
              <a:t> malé</a:t>
            </a:r>
            <a:r>
              <a:rPr lang="cs-CZ" sz="2000" smtClean="0"/>
              <a:t> či žádné </a:t>
            </a:r>
            <a:r>
              <a:rPr lang="cs-CZ" sz="2000" u="sng" smtClean="0"/>
              <a:t>rozdíly v I a P</a:t>
            </a:r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r>
              <a:rPr lang="cs-CZ" sz="2000" b="1" smtClean="0"/>
              <a:t>Chronické nemoci</a:t>
            </a:r>
            <a:r>
              <a:rPr lang="cs-CZ" sz="2000" smtClean="0"/>
              <a:t> dlouho trvající – </a:t>
            </a:r>
            <a:r>
              <a:rPr lang="cs-CZ" sz="2000" u="sng" smtClean="0"/>
              <a:t>rozdíly</a:t>
            </a:r>
            <a:r>
              <a:rPr lang="cs-CZ" sz="2000" smtClean="0"/>
              <a:t> mezi I a P </a:t>
            </a:r>
            <a:r>
              <a:rPr lang="cs-CZ" sz="2000" u="sng" smtClean="0"/>
              <a:t>značné</a:t>
            </a:r>
          </a:p>
          <a:p>
            <a:pPr marL="457200" indent="-457200" eaLnBrk="1" hangingPunct="1">
              <a:buClr>
                <a:srgbClr val="FF0000"/>
              </a:buClr>
              <a:buSzPct val="7000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000" smtClean="0"/>
          </a:p>
          <a:p>
            <a:pPr marL="457200" indent="-457200" eaLnBrk="1" hangingPunct="1">
              <a:buClr>
                <a:srgbClr val="FF0000"/>
              </a:buClr>
              <a:buSzPct val="70000"/>
              <a:buFont typeface="Wingdings" pitchFamily="2" charset="2"/>
              <a:buChar char="l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800" smtClean="0"/>
          </a:p>
          <a:p>
            <a:pPr marL="457200" indent="-457200" algn="ctr" eaLnBrk="1" hangingPunct="1">
              <a:buClrTx/>
              <a:buSzPct val="70000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800" smtClean="0"/>
          </a:p>
          <a:p>
            <a:pPr marL="457200" indent="-457200" eaLnBrk="1" hangingPunct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200" smtClean="0"/>
          </a:p>
          <a:p>
            <a:pPr marL="457200" indent="-457200" eaLnBrk="1" hangingPunct="1">
              <a:buClrTx/>
              <a:buFontTx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</a:pPr>
            <a:endParaRPr lang="cs-CZ" sz="22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smtClean="0">
                <a:solidFill>
                  <a:schemeClr val="accent2"/>
                </a:solidFill>
              </a:rPr>
              <a:t>VZTAH MEZI UKAZATELI NEMOCNOSTI</a:t>
            </a:r>
            <a:endParaRPr lang="cs-CZ" sz="1600" b="1" smtClean="0"/>
          </a:p>
        </p:txBody>
      </p:sp>
      <p:sp>
        <p:nvSpPr>
          <p:cNvPr id="1239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Symbol" pitchFamily="18" charset="2"/>
              <a:buNone/>
            </a:pPr>
            <a:r>
              <a:rPr lang="cs-CZ" sz="2800" smtClean="0">
                <a:sym typeface="Symbol" pitchFamily="18" charset="2"/>
              </a:rPr>
              <a:t>při ustálené úrovni nemocnosti </a:t>
            </a:r>
            <a:r>
              <a:rPr lang="cs-CZ" sz="2200" smtClean="0">
                <a:sym typeface="Symbol" pitchFamily="18" charset="2"/>
              </a:rPr>
              <a:t>(chron. nemoci s nízkou mírou úmrtnosti a dlouhou dobou trvání)</a:t>
            </a:r>
          </a:p>
          <a:p>
            <a:pPr>
              <a:lnSpc>
                <a:spcPct val="90000"/>
              </a:lnSpc>
              <a:buFont typeface="Symbol" pitchFamily="18" charset="2"/>
              <a:buNone/>
            </a:pPr>
            <a:endParaRPr lang="cs-CZ" sz="2800" smtClean="0">
              <a:sym typeface="Symbol" pitchFamily="18" charset="2"/>
            </a:endParaRPr>
          </a:p>
          <a:p>
            <a:pPr algn="ctr">
              <a:lnSpc>
                <a:spcPct val="90000"/>
              </a:lnSpc>
            </a:pPr>
            <a:r>
              <a:rPr lang="cs-CZ" b="1" i="1" smtClean="0"/>
              <a:t>Prevalence = Incidence </a:t>
            </a:r>
            <a:r>
              <a:rPr lang="cs-CZ" i="1" smtClean="0"/>
              <a:t>x</a:t>
            </a:r>
            <a:r>
              <a:rPr lang="cs-CZ" b="1" i="1" smtClean="0"/>
              <a:t> průměrná délka trvání nemoci</a:t>
            </a:r>
          </a:p>
          <a:p>
            <a:pPr algn="ctr">
              <a:lnSpc>
                <a:spcPct val="90000"/>
              </a:lnSpc>
            </a:pPr>
            <a:r>
              <a:rPr lang="cs-CZ" b="1" i="1" smtClean="0"/>
              <a:t>P (PIP) = I </a:t>
            </a:r>
            <a:r>
              <a:rPr lang="cs-CZ" i="1" smtClean="0"/>
              <a:t>x</a:t>
            </a:r>
            <a:r>
              <a:rPr lang="cs-CZ" b="1" i="1" smtClean="0"/>
              <a:t> t</a:t>
            </a:r>
          </a:p>
          <a:p>
            <a:pPr algn="ctr">
              <a:lnSpc>
                <a:spcPct val="90000"/>
              </a:lnSpc>
            </a:pPr>
            <a:r>
              <a:rPr lang="cs-CZ" smtClean="0"/>
              <a:t>(</a:t>
            </a:r>
            <a:r>
              <a:rPr lang="cs-CZ" sz="2200" smtClean="0"/>
              <a:t>t ve stejné časové jednotce jako incidence</a:t>
            </a:r>
            <a:r>
              <a:rPr lang="cs-CZ" smtClean="0"/>
              <a:t>)</a:t>
            </a:r>
          </a:p>
          <a:p>
            <a:pPr algn="ctr">
              <a:lnSpc>
                <a:spcPct val="90000"/>
              </a:lnSpc>
            </a:pPr>
            <a:endParaRPr lang="cs-CZ" b="1" i="1" smtClean="0"/>
          </a:p>
          <a:p>
            <a:pPr>
              <a:lnSpc>
                <a:spcPct val="90000"/>
              </a:lnSpc>
            </a:pP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Nadpis 1"/>
          <p:cNvSpPr>
            <a:spLocks noGrp="1"/>
          </p:cNvSpPr>
          <p:nvPr>
            <p:ph type="title" idx="4294967295"/>
          </p:nvPr>
        </p:nvSpPr>
        <p:spPr>
          <a:xfrm>
            <a:off x="468313" y="260350"/>
            <a:ext cx="8223250" cy="1136650"/>
          </a:xfrm>
        </p:spPr>
        <p:txBody>
          <a:bodyPr tIns="45720" anchor="b"/>
          <a:lstStyle/>
          <a:p>
            <a:r>
              <a:rPr lang="cs-CZ" sz="2800" b="1" smtClean="0">
                <a:latin typeface="Times New Roman" pitchFamily="18" charset="0"/>
                <a:cs typeface="Times New Roman" pitchFamily="18" charset="0"/>
              </a:rPr>
              <a:t>Děkuji za pozornost</a:t>
            </a:r>
          </a:p>
        </p:txBody>
      </p:sp>
      <p:pic>
        <p:nvPicPr>
          <p:cNvPr id="125954" name="Picture 4" descr="C:\WINWORD\CLIPART\CROWD.WM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r:link="rId3"/>
          <a:srcRect/>
          <a:stretch>
            <a:fillRect/>
          </a:stretch>
        </p:blipFill>
        <p:spPr>
          <a:xfrm>
            <a:off x="3276600" y="2133600"/>
            <a:ext cx="5310188" cy="38798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836613"/>
            <a:ext cx="7766050" cy="863600"/>
          </a:xfrm>
        </p:spPr>
        <p:txBody>
          <a:bodyPr/>
          <a:lstStyle/>
          <a:p>
            <a:r>
              <a:rPr lang="cs-CZ" sz="3200" b="1" smtClean="0">
                <a:solidFill>
                  <a:schemeClr val="accent2"/>
                </a:solidFill>
              </a:rPr>
              <a:t>Využití výsledků měření nemocnosti</a:t>
            </a:r>
          </a:p>
        </p:txBody>
      </p:sp>
      <p:sp>
        <p:nvSpPr>
          <p:cNvPr id="573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3250" cy="384810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smtClean="0"/>
              <a:t>Východisko pro </a:t>
            </a:r>
            <a:r>
              <a:rPr lang="cs-CZ" sz="2400" b="1" smtClean="0"/>
              <a:t>hodnocení zdraví</a:t>
            </a:r>
            <a:r>
              <a:rPr lang="cs-CZ" sz="2400" smtClean="0"/>
              <a:t> populace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smtClean="0"/>
              <a:t>	Posouzení </a:t>
            </a:r>
            <a:r>
              <a:rPr lang="cs-CZ" sz="2400" b="1" smtClean="0"/>
              <a:t>velikosti</a:t>
            </a:r>
            <a:r>
              <a:rPr lang="cs-CZ" sz="2400" smtClean="0"/>
              <a:t> a </a:t>
            </a:r>
            <a:r>
              <a:rPr lang="cs-CZ" sz="2400" b="1" smtClean="0"/>
              <a:t>závažnosti</a:t>
            </a:r>
            <a:r>
              <a:rPr lang="cs-CZ" sz="2400" smtClean="0"/>
              <a:t> zdravotních problémů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b="1" smtClean="0"/>
              <a:t> Srovnání</a:t>
            </a:r>
            <a:r>
              <a:rPr lang="cs-CZ" sz="2400" smtClean="0"/>
              <a:t> i průběžné </a:t>
            </a:r>
            <a:r>
              <a:rPr lang="cs-CZ" sz="2400" b="1" smtClean="0"/>
              <a:t>sledování zdravotní situace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b="1" smtClean="0"/>
              <a:t> Sledovat trendy </a:t>
            </a:r>
            <a:r>
              <a:rPr lang="cs-CZ" sz="2400" smtClean="0"/>
              <a:t>ve vývoji nemocí, predikovat vývoj  budoucí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b="1" smtClean="0"/>
              <a:t> Odhad zdravotních potřeb</a:t>
            </a:r>
          </a:p>
          <a:p>
            <a:pPr>
              <a:lnSpc>
                <a:spcPct val="90000"/>
              </a:lnSpc>
              <a:buFont typeface="Wingdings" pitchFamily="2" charset="2"/>
              <a:buChar char="q"/>
            </a:pPr>
            <a:r>
              <a:rPr lang="cs-CZ" sz="2400" smtClean="0"/>
              <a:t> Podklad pro stanovení </a:t>
            </a:r>
            <a:r>
              <a:rPr lang="cs-CZ" sz="2400" b="1" smtClean="0"/>
              <a:t>priorit zdravotní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471488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b="1" smtClean="0">
                <a:solidFill>
                  <a:schemeClr val="accent2"/>
                </a:solidFill>
              </a:rPr>
              <a:t>VŽDY MUSÍME DEFINOVAT</a:t>
            </a:r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755650" y="1628775"/>
            <a:ext cx="79311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3200">
                <a:solidFill>
                  <a:srgbClr val="000000"/>
                </a:solidFill>
              </a:rPr>
              <a:t> </a:t>
            </a:r>
            <a:r>
              <a:rPr lang="cs-CZ" sz="3200" b="1">
                <a:solidFill>
                  <a:srgbClr val="C00000"/>
                </a:solidFill>
              </a:rPr>
              <a:t>Předmět</a:t>
            </a:r>
            <a:r>
              <a:rPr lang="cs-CZ" sz="3200">
                <a:solidFill>
                  <a:srgbClr val="000000"/>
                </a:solidFill>
              </a:rPr>
              <a:t> (jednotku) měření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3200">
                <a:solidFill>
                  <a:srgbClr val="000000"/>
                </a:solidFill>
              </a:rPr>
              <a:t> Sledovanou (</a:t>
            </a:r>
            <a:r>
              <a:rPr lang="cs-CZ" sz="3200">
                <a:solidFill>
                  <a:srgbClr val="A50021"/>
                </a:solidFill>
              </a:rPr>
              <a:t>exponovanou</a:t>
            </a:r>
            <a:r>
              <a:rPr lang="cs-CZ" sz="3200">
                <a:solidFill>
                  <a:srgbClr val="000000"/>
                </a:solidFill>
              </a:rPr>
              <a:t>) </a:t>
            </a:r>
            <a:r>
              <a:rPr lang="cs-CZ" sz="3200" b="1">
                <a:solidFill>
                  <a:srgbClr val="C00000"/>
                </a:solidFill>
              </a:rPr>
              <a:t>populaci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3200">
                <a:solidFill>
                  <a:srgbClr val="000000"/>
                </a:solidFill>
              </a:rPr>
              <a:t> </a:t>
            </a:r>
            <a:r>
              <a:rPr lang="cs-CZ" sz="3200" b="1">
                <a:solidFill>
                  <a:srgbClr val="C00000"/>
                </a:solidFill>
                <a:latin typeface="Times New Roman" pitchFamily="18" charset="0"/>
              </a:rPr>
              <a:t>Čas</a:t>
            </a:r>
            <a:r>
              <a:rPr lang="cs-CZ" sz="3200">
                <a:solidFill>
                  <a:srgbClr val="000000"/>
                </a:solidFill>
              </a:rPr>
              <a:t> sledování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C00000"/>
              </a:buClr>
              <a:buSzPct val="100000"/>
              <a:buFont typeface="Wingdings" pitchFamily="2" charset="2"/>
              <a:buChar char="l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3200">
                <a:solidFill>
                  <a:srgbClr val="000000"/>
                </a:solidFill>
              </a:rPr>
              <a:t> </a:t>
            </a:r>
            <a:r>
              <a:rPr lang="cs-CZ" sz="3200" b="1">
                <a:solidFill>
                  <a:srgbClr val="A50021"/>
                </a:solidFill>
                <a:latin typeface="Times New Roman" pitchFamily="18" charset="0"/>
              </a:rPr>
              <a:t>Místo</a:t>
            </a:r>
            <a:r>
              <a:rPr lang="cs-CZ" sz="3200">
                <a:solidFill>
                  <a:srgbClr val="000000"/>
                </a:solidFill>
              </a:rPr>
              <a:t> sledování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600" b="1" cap="all" dirty="0" smtClean="0">
                <a:solidFill>
                  <a:schemeClr val="accent2"/>
                </a:solidFill>
              </a:rPr>
              <a:t>Určení jednotky měření</a:t>
            </a:r>
          </a:p>
        </p:txBody>
      </p:sp>
      <p:sp>
        <p:nvSpPr>
          <p:cNvPr id="118786" name="Text Box 2"/>
          <p:cNvSpPr txBox="1">
            <a:spLocks noChangeArrowheads="1"/>
          </p:cNvSpPr>
          <p:nvPr/>
        </p:nvSpPr>
        <p:spPr bwMode="auto">
          <a:xfrm>
            <a:off x="684213" y="1260475"/>
            <a:ext cx="8229600" cy="486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20000"/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 b="1">
                <a:solidFill>
                  <a:srgbClr val="C00000"/>
                </a:solidFill>
                <a:latin typeface="Arial Black" pitchFamily="34" charset="0"/>
              </a:rPr>
              <a:t>OSOBA</a:t>
            </a:r>
            <a:r>
              <a:rPr lang="cs-CZ" sz="2800">
                <a:solidFill>
                  <a:srgbClr val="C00000"/>
                </a:solidFill>
              </a:rPr>
              <a:t> </a:t>
            </a:r>
            <a:r>
              <a:rPr lang="cs-CZ" sz="2800" b="1">
                <a:solidFill>
                  <a:srgbClr val="C00000"/>
                </a:solidFill>
                <a:latin typeface="Arial Black" pitchFamily="34" charset="0"/>
              </a:rPr>
              <a:t>- NOSITEL NEMOCI </a:t>
            </a:r>
            <a:r>
              <a:rPr lang="cs-CZ" sz="2000" i="1">
                <a:solidFill>
                  <a:schemeClr val="tx1"/>
                </a:solidFill>
                <a:latin typeface="Times New Roman" pitchFamily="18" charset="0"/>
              </a:rPr>
              <a:t>(Epidemiologové)</a:t>
            </a:r>
          </a:p>
          <a:p>
            <a:pPr marL="457200" indent="-457200">
              <a:spcAft>
                <a:spcPts val="1425"/>
              </a:spcAft>
              <a:buSzPct val="100000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>
                <a:solidFill>
                  <a:srgbClr val="000000"/>
                </a:solidFill>
              </a:rPr>
              <a:t>	 -  počet osob infikovaných HIV, počet diabetiků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20000"/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 b="1">
                <a:solidFill>
                  <a:srgbClr val="C00000"/>
                </a:solidFill>
                <a:latin typeface="Arial Black" pitchFamily="34" charset="0"/>
              </a:rPr>
              <a:t>PŘÍPAD ONEMOCNĚNÍ  </a:t>
            </a:r>
            <a:r>
              <a:rPr lang="cs-CZ" sz="2000" i="1">
                <a:solidFill>
                  <a:schemeClr val="tx1"/>
                </a:solidFill>
                <a:latin typeface="Times New Roman" pitchFamily="18" charset="0"/>
              </a:rPr>
              <a:t>(RZS)</a:t>
            </a:r>
            <a:r>
              <a:rPr lang="cs-CZ" sz="3200" b="1">
                <a:solidFill>
                  <a:srgbClr val="C00000"/>
                </a:solidFill>
                <a:latin typeface="Arial Black" pitchFamily="34" charset="0"/>
              </a:rPr>
              <a:t> </a:t>
            </a:r>
          </a:p>
          <a:p>
            <a:pPr marL="738188" lvl="1" indent="-280988">
              <a:spcBef>
                <a:spcPts val="563"/>
              </a:spcBef>
              <a:spcAft>
                <a:spcPts val="1425"/>
              </a:spcAft>
              <a:buClr>
                <a:srgbClr val="000000"/>
              </a:buClr>
              <a:buSzPct val="45000"/>
              <a:buFont typeface="Arial" charset="0"/>
              <a:buChar char="–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>
                <a:solidFill>
                  <a:srgbClr val="000000"/>
                </a:solidFill>
              </a:rPr>
              <a:t>jako časová epizoda (počet angín, chřipek)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20000"/>
              <a:buFont typeface="Arial" charset="0"/>
              <a:buChar char="•"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 b="1">
                <a:solidFill>
                  <a:srgbClr val="C00000"/>
                </a:solidFill>
                <a:latin typeface="Arial Black" pitchFamily="34" charset="0"/>
              </a:rPr>
              <a:t>JINÁ UDÁLOST </a:t>
            </a:r>
            <a:r>
              <a:rPr lang="cs-CZ" sz="2800">
                <a:solidFill>
                  <a:schemeClr val="tx1"/>
                </a:solidFill>
                <a:latin typeface="Times New Roman" pitchFamily="18" charset="0"/>
              </a:rPr>
              <a:t>spojená s onemocněním</a:t>
            </a:r>
          </a:p>
          <a:p>
            <a:pPr marL="457200" indent="-457200">
              <a:spcBef>
                <a:spcPts val="638"/>
              </a:spcBef>
              <a:spcAft>
                <a:spcPts val="1425"/>
              </a:spcAft>
              <a:buClr>
                <a:srgbClr val="000000"/>
              </a:buClr>
              <a:buSzPct val="120000"/>
              <a:buFont typeface="Arial" charset="0"/>
              <a:buNone/>
              <a:tabLst>
                <a:tab pos="338138" algn="l"/>
                <a:tab pos="785813" algn="l"/>
                <a:tab pos="1235075" algn="l"/>
                <a:tab pos="1684338" algn="l"/>
                <a:tab pos="2133600" algn="l"/>
                <a:tab pos="2582863" algn="l"/>
                <a:tab pos="3032125" algn="l"/>
                <a:tab pos="3481388" algn="l"/>
                <a:tab pos="3930650" algn="l"/>
                <a:tab pos="4379913" algn="l"/>
                <a:tab pos="4829175" algn="l"/>
                <a:tab pos="5278438" algn="l"/>
                <a:tab pos="5727700" algn="l"/>
                <a:tab pos="6176963" algn="l"/>
                <a:tab pos="6626225" algn="l"/>
                <a:tab pos="7075488" algn="l"/>
                <a:tab pos="7524750" algn="l"/>
                <a:tab pos="7974013" algn="l"/>
                <a:tab pos="8423275" algn="l"/>
                <a:tab pos="8872538" algn="l"/>
                <a:tab pos="9321800" algn="l"/>
              </a:tabLst>
            </a:pPr>
            <a:r>
              <a:rPr lang="cs-CZ" sz="2800">
                <a:solidFill>
                  <a:srgbClr val="000000"/>
                </a:solidFill>
              </a:rPr>
              <a:t>    - návštěva lékaře, hospitalizace, pracovní neschopnost, přiznání invalidního důchodu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23850" y="274638"/>
            <a:ext cx="8569325" cy="804862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cs-CZ" sz="3200" b="1" cap="all" dirty="0" smtClean="0">
                <a:solidFill>
                  <a:srgbClr val="3333CC"/>
                </a:solidFill>
              </a:rPr>
              <a:t>Určení sledované (exponované) populace</a:t>
            </a:r>
            <a:br>
              <a:rPr lang="cs-CZ" sz="3200" b="1" cap="all" dirty="0" smtClean="0">
                <a:solidFill>
                  <a:srgbClr val="3333CC"/>
                </a:solidFill>
              </a:rPr>
            </a:br>
            <a:endParaRPr lang="cs-CZ" sz="3200" b="1" cap="all" dirty="0" smtClean="0">
              <a:solidFill>
                <a:srgbClr val="3333CC"/>
              </a:solidFill>
            </a:endParaRP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cs-CZ"/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12875"/>
            <a:ext cx="8588375" cy="5256213"/>
          </a:xfrm>
        </p:spPr>
        <p:txBody>
          <a:bodyPr/>
          <a:lstStyle/>
          <a:p>
            <a:pPr marL="341313" indent="0" eaLnBrk="1" hangingPunct="1">
              <a:lnSpc>
                <a:spcPct val="100000"/>
              </a:lnSpc>
              <a:spcAft>
                <a:spcPct val="0"/>
              </a:spcAft>
              <a:buSzPct val="120000"/>
              <a:buFont typeface="Times New Roman" pitchFamily="18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2800" smtClean="0">
                <a:solidFill>
                  <a:srgbClr val="CC0000"/>
                </a:solidFill>
              </a:rPr>
              <a:t> </a:t>
            </a:r>
            <a:r>
              <a:rPr lang="cs-CZ" sz="2800" b="1" smtClean="0">
                <a:solidFill>
                  <a:srgbClr val="CC0000"/>
                </a:solidFill>
              </a:rPr>
              <a:t>exponovaná populace </a:t>
            </a:r>
            <a:r>
              <a:rPr lang="cs-CZ" sz="2800" i="1" smtClean="0">
                <a:solidFill>
                  <a:schemeClr val="tx1"/>
                </a:solidFill>
              </a:rPr>
              <a:t>(</a:t>
            </a:r>
            <a:r>
              <a:rPr lang="cs-CZ" sz="2800" i="1" u="sng" smtClean="0">
                <a:solidFill>
                  <a:schemeClr val="tx1"/>
                </a:solidFill>
              </a:rPr>
              <a:t>populace v riziku</a:t>
            </a:r>
            <a:r>
              <a:rPr lang="cs-CZ" sz="2800" i="1" smtClean="0">
                <a:solidFill>
                  <a:schemeClr val="tx1"/>
                </a:solidFill>
              </a:rPr>
              <a:t>)</a:t>
            </a:r>
            <a:r>
              <a:rPr lang="cs-CZ" sz="2800" b="1" smtClean="0">
                <a:solidFill>
                  <a:srgbClr val="CC0000"/>
                </a:solidFill>
              </a:rPr>
              <a:t> </a:t>
            </a:r>
            <a:r>
              <a:rPr lang="cs-CZ" sz="2800" smtClean="0">
                <a:solidFill>
                  <a:schemeClr val="tx1"/>
                </a:solidFill>
              </a:rPr>
              <a:t>–</a:t>
            </a:r>
            <a:r>
              <a:rPr lang="cs-CZ" sz="2800" b="1" smtClean="0">
                <a:solidFill>
                  <a:srgbClr val="CC0000"/>
                </a:solidFill>
              </a:rPr>
              <a:t> </a:t>
            </a:r>
            <a:r>
              <a:rPr lang="cs-CZ" sz="2800" smtClean="0">
                <a:solidFill>
                  <a:schemeClr val="tx1"/>
                </a:solidFill>
              </a:rPr>
              <a:t>tvořena osobami, které mohou onemocnět (mohou se stát „případem“)</a:t>
            </a:r>
          </a:p>
          <a:p>
            <a:pPr marL="341313" indent="0" eaLnBrk="1" hangingPunct="1">
              <a:lnSpc>
                <a:spcPct val="100000"/>
              </a:lnSpc>
              <a:spcAft>
                <a:spcPct val="0"/>
              </a:spcAft>
              <a:buSzPct val="120000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900" smtClean="0"/>
          </a:p>
          <a:p>
            <a:pPr marL="341313" indent="0" eaLnBrk="1" hangingPunct="1">
              <a:lnSpc>
                <a:spcPct val="100000"/>
              </a:lnSpc>
              <a:buSzPct val="120000"/>
              <a:buFont typeface="Arial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100" smtClean="0"/>
              <a:t> v </a:t>
            </a:r>
            <a:r>
              <a:rPr lang="cs-CZ" sz="3100" u="sng" smtClean="0"/>
              <a:t>RZS</a:t>
            </a:r>
            <a:r>
              <a:rPr lang="cs-CZ" sz="3100" smtClean="0"/>
              <a:t> -  </a:t>
            </a:r>
            <a:r>
              <a:rPr lang="cs-CZ" sz="3100" b="1" smtClean="0">
                <a:solidFill>
                  <a:srgbClr val="C00000"/>
                </a:solidFill>
              </a:rPr>
              <a:t>celá populace ČR </a:t>
            </a:r>
            <a:r>
              <a:rPr lang="cs-CZ" sz="3100" smtClean="0"/>
              <a:t>(příp. muži ČR, ženy ČR, populace krajů a okresů).</a:t>
            </a:r>
          </a:p>
          <a:p>
            <a:pPr marL="341313" indent="0" eaLnBrk="1" hangingPunct="1">
              <a:lnSpc>
                <a:spcPct val="100000"/>
              </a:lnSpc>
              <a:buClrTx/>
              <a:buSzPct val="120000"/>
              <a:buFont typeface="Arial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100" smtClean="0"/>
              <a:t> v </a:t>
            </a:r>
            <a:r>
              <a:rPr lang="cs-CZ" sz="3100" u="sng" smtClean="0"/>
              <a:t>epidem. studiích</a:t>
            </a:r>
            <a:r>
              <a:rPr lang="cs-CZ" sz="3100" smtClean="0"/>
              <a:t> - </a:t>
            </a:r>
            <a:r>
              <a:rPr lang="cs-CZ" sz="3100" b="1" smtClean="0">
                <a:solidFill>
                  <a:srgbClr val="C00000"/>
                </a:solidFill>
              </a:rPr>
              <a:t>přesnější specifikace </a:t>
            </a:r>
            <a:r>
              <a:rPr lang="cs-CZ" sz="3100" smtClean="0"/>
              <a:t>(vymezení místní, časové, věcné).</a:t>
            </a:r>
          </a:p>
          <a:p>
            <a:pPr marL="341313" indent="0" eaLnBrk="1" hangingPunct="1">
              <a:lnSpc>
                <a:spcPct val="100000"/>
              </a:lnSpc>
              <a:buClrTx/>
              <a:buSzPct val="120000"/>
              <a:buFont typeface="Arial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100" smtClean="0"/>
              <a:t> vymezení populace se odvíjí </a:t>
            </a:r>
            <a:r>
              <a:rPr lang="cs-CZ" sz="3100" b="1" smtClean="0">
                <a:solidFill>
                  <a:srgbClr val="C00000"/>
                </a:solidFill>
              </a:rPr>
              <a:t>od cílů studie</a:t>
            </a:r>
            <a:r>
              <a:rPr lang="cs-CZ" sz="3100" smtClean="0"/>
              <a:t>.</a:t>
            </a:r>
          </a:p>
          <a:p>
            <a:pPr marL="341313" indent="0" eaLnBrk="1" hangingPunct="1">
              <a:lnSpc>
                <a:spcPct val="100000"/>
              </a:lnSpc>
              <a:buClrTx/>
              <a:buSzPct val="120000"/>
              <a:buFont typeface="Arial" charset="0"/>
              <a:buChar char="•"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sz="3100" smtClean="0"/>
              <a:t>  </a:t>
            </a:r>
            <a:r>
              <a:rPr lang="cs-CZ" sz="3100" b="1" smtClean="0"/>
              <a:t>vyčerpávající</a:t>
            </a:r>
            <a:r>
              <a:rPr lang="cs-CZ" sz="3100" smtClean="0"/>
              <a:t> vs. </a:t>
            </a:r>
            <a:r>
              <a:rPr lang="cs-CZ" sz="3100" b="1" smtClean="0"/>
              <a:t>výběrová</a:t>
            </a:r>
            <a:r>
              <a:rPr lang="cs-CZ" sz="3100" smtClean="0"/>
              <a:t> šetření</a:t>
            </a:r>
          </a:p>
          <a:p>
            <a:pPr marL="341313" indent="0" eaLnBrk="1" hangingPunct="1">
              <a:lnSpc>
                <a:spcPct val="100000"/>
              </a:lnSpc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3500" smtClean="0"/>
          </a:p>
          <a:p>
            <a:pPr marL="341313" indent="0" eaLnBrk="1" hangingPunct="1">
              <a:lnSpc>
                <a:spcPct val="100000"/>
              </a:lnSpc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cs-CZ" sz="350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3250" cy="790575"/>
          </a:xfrm>
        </p:spPr>
        <p:txBody>
          <a:bodyPr/>
          <a:lstStyle/>
          <a:p>
            <a:r>
              <a:rPr lang="cs-CZ" sz="3200" smtClean="0">
                <a:solidFill>
                  <a:schemeClr val="accent2"/>
                </a:solidFill>
              </a:rPr>
              <a:t>Tvoření studovaného souboru</a:t>
            </a:r>
          </a:p>
        </p:txBody>
      </p:sp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3250" cy="4635500"/>
          </a:xfrm>
        </p:spPr>
        <p:txBody>
          <a:bodyPr/>
          <a:lstStyle/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r>
              <a:rPr lang="cs-CZ" sz="2400" b="1" smtClean="0">
                <a:solidFill>
                  <a:srgbClr val="A50021"/>
                </a:solidFill>
              </a:rPr>
              <a:t>vyčerpávající</a:t>
            </a:r>
            <a:r>
              <a:rPr lang="cs-CZ" sz="2400" b="1" smtClean="0"/>
              <a:t> </a:t>
            </a:r>
            <a:r>
              <a:rPr lang="cs-CZ" sz="2400" b="1" smtClean="0">
                <a:solidFill>
                  <a:srgbClr val="A50021"/>
                </a:solidFill>
              </a:rPr>
              <a:t>(úplné)</a:t>
            </a:r>
            <a:r>
              <a:rPr lang="cs-CZ" sz="2400" smtClean="0"/>
              <a:t> šetření – vyšetřen každý prvek </a:t>
            </a:r>
            <a:r>
              <a:rPr lang="cs-CZ" sz="2400" b="1" smtClean="0"/>
              <a:t>základního souboru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r>
              <a:rPr lang="cs-CZ" sz="2400" b="1" smtClean="0">
                <a:solidFill>
                  <a:srgbClr val="A50021"/>
                </a:solidFill>
              </a:rPr>
              <a:t>výběrové (neúplné)</a:t>
            </a:r>
            <a:r>
              <a:rPr lang="cs-CZ" sz="2400" b="1" smtClean="0"/>
              <a:t> </a:t>
            </a:r>
            <a:r>
              <a:rPr lang="cs-CZ" sz="2400" smtClean="0"/>
              <a:t>šetření</a:t>
            </a:r>
            <a:r>
              <a:rPr lang="cs-CZ" sz="2400" b="1" smtClean="0"/>
              <a:t> </a:t>
            </a:r>
            <a:r>
              <a:rPr lang="cs-CZ" sz="2400" smtClean="0">
                <a:solidFill>
                  <a:schemeClr val="tx1"/>
                </a:solidFill>
              </a:rPr>
              <a:t>– předmětem šetření je pouze část (vzorek) z.s., tzv. </a:t>
            </a:r>
            <a:r>
              <a:rPr lang="cs-CZ" sz="2400" b="1" smtClean="0">
                <a:solidFill>
                  <a:schemeClr val="tx1"/>
                </a:solidFill>
              </a:rPr>
              <a:t>výběrový soubor (výběr)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r>
              <a:rPr lang="cs-CZ" sz="2400" smtClean="0">
                <a:solidFill>
                  <a:schemeClr val="tx1"/>
                </a:solidFill>
              </a:rPr>
              <a:t>zákl. požadavek – výběr musí </a:t>
            </a:r>
            <a:r>
              <a:rPr lang="cs-CZ" sz="2400" b="1" smtClean="0">
                <a:solidFill>
                  <a:schemeClr val="tx1"/>
                </a:solidFill>
              </a:rPr>
              <a:t>reprezentovat</a:t>
            </a:r>
            <a:r>
              <a:rPr lang="cs-CZ" sz="2400" smtClean="0">
                <a:solidFill>
                  <a:schemeClr val="tx1"/>
                </a:solidFill>
              </a:rPr>
              <a:t> základní soubor, reprezentativnost zaručuje tzv.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None/>
            </a:pPr>
            <a:r>
              <a:rPr lang="cs-CZ" sz="2400" smtClean="0">
                <a:solidFill>
                  <a:schemeClr val="tx1"/>
                </a:solidFill>
              </a:rPr>
              <a:t>   </a:t>
            </a:r>
            <a:r>
              <a:rPr lang="cs-CZ" sz="2400" b="1" smtClean="0">
                <a:solidFill>
                  <a:srgbClr val="A50021"/>
                </a:solidFill>
              </a:rPr>
              <a:t>náhodný výběr </a:t>
            </a:r>
            <a:r>
              <a:rPr lang="cs-CZ" sz="2400" smtClean="0">
                <a:solidFill>
                  <a:schemeClr val="tx1"/>
                </a:solidFill>
              </a:rPr>
              <a:t>(</a:t>
            </a:r>
            <a:r>
              <a:rPr lang="cs-CZ" sz="2000" smtClean="0">
                <a:latin typeface="Times New Roman" pitchFamily="18" charset="0"/>
                <a:cs typeface="Times New Roman" pitchFamily="18" charset="0"/>
              </a:rPr>
              <a:t>výběr získaný postupem, který zaručuje, že každý prvek ZS má na začátku výběru stejnou pravděpodobnost, že bude vybrán)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r>
              <a:rPr lang="cs-CZ" sz="2400" smtClean="0">
                <a:cs typeface="Times New Roman" pitchFamily="18" charset="0"/>
              </a:rPr>
              <a:t>výběr a ZS spojuje</a:t>
            </a:r>
            <a:r>
              <a:rPr lang="cs-CZ" sz="2400" b="1" smtClean="0">
                <a:cs typeface="Times New Roman" pitchFamily="18" charset="0"/>
              </a:rPr>
              <a:t> </a:t>
            </a:r>
            <a:r>
              <a:rPr lang="cs-CZ" sz="2400" b="1" smtClean="0">
                <a:solidFill>
                  <a:srgbClr val="A50021"/>
                </a:solidFill>
                <a:cs typeface="Times New Roman" pitchFamily="18" charset="0"/>
              </a:rPr>
              <a:t>statistická indukce </a:t>
            </a:r>
            <a:r>
              <a:rPr lang="cs-CZ" sz="2400" smtClean="0">
                <a:solidFill>
                  <a:schemeClr val="tx1"/>
                </a:solidFill>
                <a:cs typeface="Times New Roman" pitchFamily="18" charset="0"/>
              </a:rPr>
              <a:t>-</a:t>
            </a:r>
            <a:r>
              <a:rPr lang="cs-CZ" sz="2400" b="1" smtClean="0">
                <a:solidFill>
                  <a:srgbClr val="A50021"/>
                </a:solidFill>
                <a:cs typeface="Times New Roman" pitchFamily="18" charset="0"/>
              </a:rPr>
              <a:t> </a:t>
            </a:r>
            <a:r>
              <a:rPr lang="cs-CZ" sz="2400" smtClean="0">
                <a:solidFill>
                  <a:schemeClr val="tx1"/>
                </a:solidFill>
                <a:cs typeface="Times New Roman" pitchFamily="18" charset="0"/>
              </a:rPr>
              <a:t>na základě vlastností výběru usuzujeme na vlastnosti celého ZS - </a:t>
            </a:r>
            <a:r>
              <a:rPr lang="cs-CZ" sz="2400" u="sng" smtClean="0">
                <a:solidFill>
                  <a:schemeClr val="tx1"/>
                </a:solidFill>
                <a:cs typeface="Times New Roman" pitchFamily="18" charset="0"/>
              </a:rPr>
              <a:t>zobecňování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None/>
            </a:pPr>
            <a:r>
              <a:rPr lang="cs-CZ" sz="2400" smtClean="0">
                <a:solidFill>
                  <a:srgbClr val="A50021"/>
                </a:solidFill>
                <a:cs typeface="Times New Roman" pitchFamily="18" charset="0"/>
              </a:rPr>
              <a:t> </a:t>
            </a: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endParaRPr lang="cs-CZ" sz="2000" b="1" smtClean="0">
              <a:latin typeface="Arial Unicode MS" pitchFamily="34" charset="-128"/>
              <a:cs typeface="Times New Roman" pitchFamily="18" charset="0"/>
            </a:endParaRP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None/>
            </a:pPr>
            <a:endParaRPr lang="cs-CZ" sz="2400" b="1" smtClean="0">
              <a:solidFill>
                <a:srgbClr val="A50021"/>
              </a:solidFill>
            </a:endParaRP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endParaRPr lang="cs-CZ" sz="2400" smtClean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None/>
            </a:pPr>
            <a:endParaRPr lang="cs-CZ" sz="2400" smtClean="0">
              <a:solidFill>
                <a:schemeClr val="tx1"/>
              </a:solidFill>
            </a:endParaRPr>
          </a:p>
          <a:p>
            <a:pPr>
              <a:lnSpc>
                <a:spcPct val="73000"/>
              </a:lnSpc>
              <a:buClr>
                <a:srgbClr val="A50021"/>
              </a:buClr>
              <a:buFontTx/>
              <a:buChar char="•"/>
            </a:pPr>
            <a:endParaRPr lang="cs-CZ" sz="24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981075"/>
            <a:ext cx="8229600" cy="935038"/>
          </a:xfrm>
        </p:spPr>
        <p:txBody>
          <a:bodyPr/>
          <a:lstStyle/>
          <a:p>
            <a:pPr eaLnBrk="1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sz="3600" b="1" smtClean="0">
                <a:solidFill>
                  <a:schemeClr val="accent2"/>
                </a:solidFill>
              </a:rPr>
              <a:t>URČENÍ ČASU a MÍSTA</a:t>
            </a:r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/>
          <a:lstStyle/>
          <a:p>
            <a:pPr marL="427038" indent="-322263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3200">
                <a:solidFill>
                  <a:srgbClr val="000000"/>
                </a:solidFill>
              </a:rPr>
              <a:t>přesně vymezit časový </a:t>
            </a:r>
            <a:r>
              <a:rPr lang="cs-CZ" sz="3200" b="1">
                <a:solidFill>
                  <a:srgbClr val="C00000"/>
                </a:solidFill>
              </a:rPr>
              <a:t>okamžik</a:t>
            </a:r>
            <a:r>
              <a:rPr lang="cs-CZ" sz="3200">
                <a:solidFill>
                  <a:srgbClr val="000000"/>
                </a:solidFill>
              </a:rPr>
              <a:t> nebo </a:t>
            </a:r>
            <a:r>
              <a:rPr lang="cs-CZ" sz="3200" b="1">
                <a:solidFill>
                  <a:srgbClr val="C00000"/>
                </a:solidFill>
              </a:rPr>
              <a:t>interval</a:t>
            </a:r>
            <a:r>
              <a:rPr lang="cs-CZ" sz="3200" b="1">
                <a:solidFill>
                  <a:srgbClr val="92D050"/>
                </a:solidFill>
              </a:rPr>
              <a:t> </a:t>
            </a:r>
            <a:r>
              <a:rPr lang="cs-CZ" sz="3200">
                <a:solidFill>
                  <a:schemeClr val="tx1"/>
                </a:solidFill>
              </a:rPr>
              <a:t>měření</a:t>
            </a:r>
          </a:p>
          <a:p>
            <a:pPr marL="427038" indent="-322263">
              <a:spcAft>
                <a:spcPts val="1425"/>
              </a:spcAft>
              <a:buClr>
                <a:srgbClr val="000000"/>
              </a:buClr>
              <a:buSzPct val="45000"/>
              <a:buFont typeface="Wingdings" pitchFamily="2" charset="2"/>
              <a:buChar char=""/>
              <a:tabLst>
                <a:tab pos="427038" algn="l"/>
                <a:tab pos="874713" algn="l"/>
                <a:tab pos="1323975" algn="l"/>
                <a:tab pos="1773238" algn="l"/>
                <a:tab pos="2222500" algn="l"/>
                <a:tab pos="2671763" algn="l"/>
                <a:tab pos="3121025" algn="l"/>
                <a:tab pos="3570288" algn="l"/>
                <a:tab pos="4019550" algn="l"/>
                <a:tab pos="4468813" algn="l"/>
                <a:tab pos="4918075" algn="l"/>
                <a:tab pos="5367338" algn="l"/>
                <a:tab pos="5816600" algn="l"/>
                <a:tab pos="6265863" algn="l"/>
                <a:tab pos="6715125" algn="l"/>
                <a:tab pos="7164388" algn="l"/>
                <a:tab pos="7613650" algn="l"/>
                <a:tab pos="8062913" algn="l"/>
                <a:tab pos="8512175" algn="l"/>
                <a:tab pos="8961438" algn="l"/>
                <a:tab pos="9410700" algn="l"/>
              </a:tabLst>
            </a:pPr>
            <a:r>
              <a:rPr lang="cs-CZ" sz="3200">
                <a:solidFill>
                  <a:schemeClr val="tx1"/>
                </a:solidFill>
              </a:rPr>
              <a:t>vymezit </a:t>
            </a:r>
            <a:r>
              <a:rPr lang="cs-CZ" sz="3200" b="1">
                <a:solidFill>
                  <a:srgbClr val="A50021"/>
                </a:solidFill>
              </a:rPr>
              <a:t>místo</a:t>
            </a:r>
            <a:r>
              <a:rPr lang="cs-CZ" sz="3200">
                <a:solidFill>
                  <a:schemeClr val="tx1"/>
                </a:solidFill>
              </a:rPr>
              <a:t> šetření (území celého státu, kraj, okres, město…)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lastní 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lastní 3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iv systému Office">
  <a:themeElements>
    <a:clrScheme name="Motiv systém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ystému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SimSun" charset="-122"/>
          </a:defRPr>
        </a:defPPr>
      </a:lstStyle>
    </a:lnDef>
  </a:objectDefaults>
  <a:extraClrSchemeLst>
    <a:extraClrScheme>
      <a:clrScheme name="Motiv systém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ystém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ystém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36489</TotalTime>
  <Words>1250</Words>
  <Application>Microsoft Office PowerPoint</Application>
  <PresentationFormat>Předvádění na obrazovce (4:3)</PresentationFormat>
  <Paragraphs>284</Paragraphs>
  <Slides>39</Slides>
  <Notes>28</Notes>
  <HiddenSlides>0</HiddenSlides>
  <MMClips>0</MMClips>
  <ScaleCrop>false</ScaleCrop>
  <HeadingPairs>
    <vt:vector size="8" baseType="variant">
      <vt:variant>
        <vt:lpstr>Použitá písma</vt:lpstr>
      </vt:variant>
      <vt:variant>
        <vt:i4>8</vt:i4>
      </vt:variant>
      <vt:variant>
        <vt:lpstr>Šablona návrhu</vt:lpstr>
      </vt:variant>
      <vt:variant>
        <vt:i4>15</vt:i4>
      </vt:variant>
      <vt:variant>
        <vt:lpstr>Vložené servery OLE</vt:lpstr>
      </vt:variant>
      <vt:variant>
        <vt:i4>0</vt:i4>
      </vt:variant>
      <vt:variant>
        <vt:lpstr>Nadpisy snímků</vt:lpstr>
      </vt:variant>
      <vt:variant>
        <vt:i4>39</vt:i4>
      </vt:variant>
    </vt:vector>
  </HeadingPairs>
  <TitlesOfParts>
    <vt:vector size="62" baseType="lpstr">
      <vt:lpstr>Arial</vt:lpstr>
      <vt:lpstr>SimSun</vt:lpstr>
      <vt:lpstr>Arial Black</vt:lpstr>
      <vt:lpstr>Times New Roman</vt:lpstr>
      <vt:lpstr>Calibri</vt:lpstr>
      <vt:lpstr>Wingdings</vt:lpstr>
      <vt:lpstr>Arial Unicode MS</vt:lpstr>
      <vt:lpstr>Symbol</vt:lpstr>
      <vt:lpstr>Motiv systému Office</vt:lpstr>
      <vt:lpstr>1_Motiv systému Office</vt:lpstr>
      <vt:lpstr>2_Motiv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3_Motiv systému Office</vt:lpstr>
      <vt:lpstr>       </vt:lpstr>
      <vt:lpstr>Snímek 2</vt:lpstr>
      <vt:lpstr>Frekvence nemocí</vt:lpstr>
      <vt:lpstr>Využití výsledků měření nemocnosti</vt:lpstr>
      <vt:lpstr>VŽDY MUSÍME DEFINOVAT</vt:lpstr>
      <vt:lpstr>URČENÍ JEDNOTKY MĚŘENÍ</vt:lpstr>
      <vt:lpstr>URČENÍ SLEDOVANÉ (EXPONOVANÉ) POPULACE </vt:lpstr>
      <vt:lpstr>Tvoření studovaného souboru</vt:lpstr>
      <vt:lpstr>URČENÍ ČASU a MÍSTA</vt:lpstr>
      <vt:lpstr>UKAZATELE NEMOCNOSTI</vt:lpstr>
      <vt:lpstr>ZÁKLADNÍ UKAZATELE NEMOCNOSTI</vt:lpstr>
      <vt:lpstr> PRŮMĚRNÁ DOBA TRVÁNÍ NEMOCI (t)</vt:lpstr>
      <vt:lpstr>Snímek 13</vt:lpstr>
      <vt:lpstr>INCIDENCE (I)</vt:lpstr>
      <vt:lpstr>Snímek 15</vt:lpstr>
      <vt:lpstr>INCIDENCE</vt:lpstr>
      <vt:lpstr>INCIDENCE RISK (incidence jako pravděpodobnost, kumulativní incidence)</vt:lpstr>
      <vt:lpstr>Snímek 18</vt:lpstr>
      <vt:lpstr>Snímek 19</vt:lpstr>
      <vt:lpstr>INCIDENCE RATE (incidence jako poměr)</vt:lpstr>
      <vt:lpstr>INCIDENCE RATE</vt:lpstr>
      <vt:lpstr>Výsledky longitudinální studie diabetu (starší ženy s pozitivní rodinnou anamnézou) </vt:lpstr>
      <vt:lpstr>INCIDENCE RISK x INCIDENCE RATE</vt:lpstr>
      <vt:lpstr>Snímek 24</vt:lpstr>
      <vt:lpstr>INCIDENCE ODDS (incidence jako sázkový poměr)</vt:lpstr>
      <vt:lpstr>Výsledky longitudinální studie diabetu (starší ženy s pozitivní rodinnou anamnézou) </vt:lpstr>
      <vt:lpstr>INCIDENCE ODDS</vt:lpstr>
      <vt:lpstr>PREVALENCE (P)</vt:lpstr>
      <vt:lpstr>PREVALENCE (P)</vt:lpstr>
      <vt:lpstr>Vývoj počtu diabetiků v letech 2005-2010</vt:lpstr>
      <vt:lpstr>OKAMŽIKOVÁ PREVALENCE</vt:lpstr>
      <vt:lpstr>INTERVALOVÁ PREVALENCE</vt:lpstr>
      <vt:lpstr>PRŮMĚRNÁ INTERVALOVÁ PREVALENCE</vt:lpstr>
      <vt:lpstr>Snímek 34</vt:lpstr>
      <vt:lpstr>VZTAH MEZI UKAZATELI NEMOCNOSTI </vt:lpstr>
      <vt:lpstr>VZTAH MEZI UKAZATELI NEMOCNOSTI </vt:lpstr>
      <vt:lpstr>VZTAH MEZI UKAZATELI NEMOCNOSTI </vt:lpstr>
      <vt:lpstr>VZTAH MEZI UKAZATELI NEMOCNOSTI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epidemiologické pojmy a metody</dc:title>
  <dc:creator>Pavlína Kaňová</dc:creator>
  <cp:lastModifiedBy>vyzulova</cp:lastModifiedBy>
  <cp:revision>134</cp:revision>
  <cp:lastPrinted>2011-10-02T15:50:03Z</cp:lastPrinted>
  <dcterms:created xsi:type="dcterms:W3CDTF">1601-01-01T00:00:00Z</dcterms:created>
  <dcterms:modified xsi:type="dcterms:W3CDTF">2013-04-09T11:08:16Z</dcterms:modified>
</cp:coreProperties>
</file>