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5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4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7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44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4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2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0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9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37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8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56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5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14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57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67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8075CF-9331-43E2-A533-653C08791418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1ECAF1-7D84-4B78-983E-B5F4C2BFB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Obchodní právo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9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Orgány 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Právnická </a:t>
            </a:r>
            <a:r>
              <a:rPr lang="cs-CZ" dirty="0"/>
              <a:t>osoba si tvoří </a:t>
            </a:r>
            <a:r>
              <a:rPr lang="cs-CZ" u="sng" dirty="0"/>
              <a:t>orgány o jednom členu </a:t>
            </a:r>
            <a:r>
              <a:rPr lang="cs-CZ" b="1" dirty="0"/>
              <a:t>(individuální</a:t>
            </a:r>
            <a:r>
              <a:rPr lang="cs-CZ" dirty="0"/>
              <a:t>) nebo </a:t>
            </a:r>
            <a:r>
              <a:rPr lang="cs-CZ" u="sng" dirty="0"/>
              <a:t>o více členech </a:t>
            </a:r>
            <a:r>
              <a:rPr lang="cs-CZ" dirty="0"/>
              <a:t>(</a:t>
            </a:r>
            <a:r>
              <a:rPr lang="cs-CZ" b="1" dirty="0"/>
              <a:t>kolektivní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b="1" dirty="0" smtClean="0"/>
              <a:t>Fyzická </a:t>
            </a:r>
            <a:r>
              <a:rPr lang="cs-CZ" b="1" dirty="0"/>
              <a:t>osoba</a:t>
            </a:r>
            <a:r>
              <a:rPr lang="cs-CZ" dirty="0"/>
              <a:t>, která je členem orgánu právnické osoby a která je do funkce volena, jmenována či jinak povolána (dále jen „člen voleného orgánu“), musí být </a:t>
            </a:r>
            <a:r>
              <a:rPr lang="cs-CZ" b="1" dirty="0"/>
              <a:t>plně svéprávná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Týká-li </a:t>
            </a:r>
            <a:r>
              <a:rPr lang="cs-CZ" dirty="0"/>
              <a:t>se hlavní činnost právnické osoby nezletilých nebo osob s omezenou svéprávností a není-li hlavním účelem právnické osoby podnikání, může zakladatelské právní jednání určit, že členem voleného kolektivního orgánu právnické osoby může být i osoba nezletilá nebo osoba s omezenou svéprávností. </a:t>
            </a:r>
          </a:p>
          <a:p>
            <a:r>
              <a:rPr lang="cs-CZ" dirty="0" smtClean="0"/>
              <a:t>Je-li </a:t>
            </a:r>
            <a:r>
              <a:rPr lang="cs-CZ" b="1" dirty="0"/>
              <a:t>orgán kolektivní</a:t>
            </a:r>
            <a:r>
              <a:rPr lang="cs-CZ" dirty="0"/>
              <a:t>, rozhoduje o záležitostech právnické osoby </a:t>
            </a:r>
            <a:r>
              <a:rPr lang="cs-CZ" u="sng" dirty="0"/>
              <a:t>ve sboru</a:t>
            </a:r>
            <a:r>
              <a:rPr lang="cs-CZ" dirty="0"/>
              <a:t>. Je schopen </a:t>
            </a:r>
            <a:r>
              <a:rPr lang="cs-CZ" u="sng" dirty="0"/>
              <a:t>usnášet se za přítomnosti </a:t>
            </a:r>
            <a:r>
              <a:rPr lang="cs-CZ" dirty="0"/>
              <a:t>nebo </a:t>
            </a:r>
            <a:r>
              <a:rPr lang="cs-CZ" u="sng" dirty="0"/>
              <a:t>jiné účasti většiny členů</a:t>
            </a:r>
            <a:r>
              <a:rPr lang="cs-CZ" dirty="0"/>
              <a:t> a rozhoduje </a:t>
            </a:r>
            <a:r>
              <a:rPr lang="cs-CZ" u="sng" dirty="0"/>
              <a:t>většinou hlasů zúčastněných členů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Kdo </a:t>
            </a:r>
            <a:r>
              <a:rPr lang="cs-CZ" dirty="0"/>
              <a:t>přijme funkci člena voleného orgánu, zavazuje se, že ji bude vykonávat </a:t>
            </a:r>
            <a:r>
              <a:rPr lang="cs-CZ" b="1" dirty="0"/>
              <a:t>s nezbytnou loajalitou i s potřebnými znalostmi a pečlivostí</a:t>
            </a:r>
            <a:r>
              <a:rPr lang="cs-CZ" dirty="0"/>
              <a:t>. Má se za to, že </a:t>
            </a:r>
            <a:r>
              <a:rPr lang="cs-CZ" u="sng" dirty="0"/>
              <a:t>jedná nedbale</a:t>
            </a:r>
            <a:r>
              <a:rPr lang="cs-CZ" dirty="0"/>
              <a:t>, kdo </a:t>
            </a:r>
            <a:r>
              <a:rPr lang="cs-CZ" b="1" dirty="0"/>
              <a:t>není této péče řádného hospodáře schopen</a:t>
            </a:r>
            <a:r>
              <a:rPr lang="cs-CZ" dirty="0"/>
              <a:t>, ač </a:t>
            </a:r>
            <a:r>
              <a:rPr lang="cs-CZ" u="sng" dirty="0"/>
              <a:t>to musel zjistit při přijetí funkce nebo při jejím výkonu, a nevyvodí z toho pro sebe důsledky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Nenahradil-li </a:t>
            </a:r>
            <a:r>
              <a:rPr lang="cs-CZ" b="1" dirty="0"/>
              <a:t>člen voleného orgánu </a:t>
            </a:r>
            <a:r>
              <a:rPr lang="cs-CZ" dirty="0"/>
              <a:t>právnické osobě</a:t>
            </a:r>
            <a:r>
              <a:rPr lang="cs-CZ" b="1" dirty="0"/>
              <a:t> škodu</a:t>
            </a:r>
            <a:r>
              <a:rPr lang="cs-CZ" dirty="0"/>
              <a:t>, </a:t>
            </a:r>
            <a:r>
              <a:rPr lang="cs-CZ" u="sng" dirty="0"/>
              <a:t>kterou jí způsobil porušením povinnosti při výkonu funkce</a:t>
            </a:r>
            <a:r>
              <a:rPr lang="cs-CZ" dirty="0"/>
              <a:t>, ačkoli byl povinen škodu nahradit</a:t>
            </a:r>
            <a:r>
              <a:rPr lang="cs-CZ" u="sng" dirty="0"/>
              <a:t>, ručí věřiteli právnické osoby za její dluh v rozsahu, v jakém škodu </a:t>
            </a:r>
            <a:r>
              <a:rPr lang="cs-CZ" u="sng" dirty="0" smtClean="0"/>
              <a:t>nenahradil</a:t>
            </a:r>
            <a:r>
              <a:rPr lang="cs-CZ" dirty="0"/>
              <a:t>, pokud se věřitel plnění na právnické osobě nemůže domoci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5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Jednání za právnickou osobu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Kdo</a:t>
            </a:r>
            <a:r>
              <a:rPr lang="cs-CZ" dirty="0" smtClean="0"/>
              <a:t> </a:t>
            </a:r>
            <a:r>
              <a:rPr lang="cs-CZ" dirty="0"/>
              <a:t>právnickou osobu z</a:t>
            </a:r>
            <a:r>
              <a:rPr lang="cs-CZ" b="1" dirty="0"/>
              <a:t>astupuje</a:t>
            </a:r>
            <a:r>
              <a:rPr lang="cs-CZ" dirty="0"/>
              <a:t>, </a:t>
            </a:r>
            <a:r>
              <a:rPr lang="cs-CZ" b="1" dirty="0"/>
              <a:t>dá najevo, co ho k tomu opravňuje</a:t>
            </a:r>
            <a:r>
              <a:rPr lang="cs-CZ" dirty="0"/>
              <a:t>, neplyne-li to již z okolností. Kdo za právnickou osobu podepisuje, připojí k jejímu </a:t>
            </a:r>
            <a:r>
              <a:rPr lang="cs-CZ" u="sng" dirty="0"/>
              <a:t>názvu</a:t>
            </a:r>
            <a:r>
              <a:rPr lang="cs-CZ" dirty="0"/>
              <a:t> svůj </a:t>
            </a:r>
            <a:r>
              <a:rPr lang="cs-CZ" u="sng" dirty="0"/>
              <a:t>podpis</a:t>
            </a:r>
            <a:r>
              <a:rPr lang="cs-CZ" dirty="0"/>
              <a:t>, popřípadě i údaj o své </a:t>
            </a:r>
            <a:r>
              <a:rPr lang="cs-CZ" u="sng" dirty="0"/>
              <a:t>funkci</a:t>
            </a:r>
            <a:r>
              <a:rPr lang="cs-CZ" dirty="0"/>
              <a:t> nebo o svém </a:t>
            </a:r>
            <a:r>
              <a:rPr lang="cs-CZ" u="sng" dirty="0"/>
              <a:t>pracovním zařazení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Člen statutárního orgánu </a:t>
            </a:r>
            <a:r>
              <a:rPr lang="cs-CZ" dirty="0" smtClean="0"/>
              <a:t>může zastupovat právnickou osobu </a:t>
            </a:r>
            <a:r>
              <a:rPr lang="cs-CZ" u="sng" dirty="0" smtClean="0"/>
              <a:t>ve všech záležitostech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Náleží-li </a:t>
            </a:r>
            <a:r>
              <a:rPr lang="cs-CZ" dirty="0"/>
              <a:t>působnost statutárního orgánu více osobám, tvoří </a:t>
            </a:r>
            <a:r>
              <a:rPr lang="cs-CZ" b="1" dirty="0"/>
              <a:t>kolektivní statutární orgán</a:t>
            </a:r>
            <a:r>
              <a:rPr lang="cs-CZ" dirty="0"/>
              <a:t>. </a:t>
            </a:r>
            <a:r>
              <a:rPr lang="cs-CZ" u="sng" dirty="0"/>
              <a:t>Neurčí-li zakladatelské právní jednání</a:t>
            </a:r>
            <a:r>
              <a:rPr lang="cs-CZ" dirty="0"/>
              <a:t>, jak jeho členové právnickou osobu zastupují, činí tak </a:t>
            </a:r>
            <a:r>
              <a:rPr lang="cs-CZ" b="1" dirty="0"/>
              <a:t>každý člen samostatně</a:t>
            </a:r>
            <a:r>
              <a:rPr lang="cs-CZ" dirty="0"/>
              <a:t>. </a:t>
            </a:r>
          </a:p>
          <a:p>
            <a:r>
              <a:rPr lang="cs-CZ" dirty="0" smtClean="0"/>
              <a:t>Právnickou </a:t>
            </a:r>
            <a:r>
              <a:rPr lang="cs-CZ" dirty="0"/>
              <a:t>osobu zastupují její </a:t>
            </a:r>
            <a:r>
              <a:rPr lang="cs-CZ" b="1" dirty="0"/>
              <a:t>zaměstnanci</a:t>
            </a:r>
            <a:r>
              <a:rPr lang="cs-CZ" dirty="0"/>
              <a:t> </a:t>
            </a:r>
            <a:r>
              <a:rPr lang="cs-CZ" u="sng" dirty="0"/>
              <a:t>v rozsahu obvyklém vzhledem k jejich zařazení nebo funkci</a:t>
            </a:r>
            <a:r>
              <a:rPr lang="cs-CZ" dirty="0"/>
              <a:t>; přitom </a:t>
            </a:r>
            <a:r>
              <a:rPr lang="cs-CZ" b="1" dirty="0"/>
              <a:t>rozhoduje stav, jak se jeví veřejnosti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Omezení</a:t>
            </a:r>
            <a:r>
              <a:rPr lang="cs-CZ" dirty="0" smtClean="0"/>
              <a:t> </a:t>
            </a:r>
            <a:r>
              <a:rPr lang="cs-CZ" dirty="0" err="1" smtClean="0"/>
              <a:t>zástupčího</a:t>
            </a:r>
            <a:r>
              <a:rPr lang="cs-CZ" dirty="0" smtClean="0"/>
              <a:t> oprávnění </a:t>
            </a:r>
            <a:r>
              <a:rPr lang="cs-CZ" b="1" dirty="0" smtClean="0"/>
              <a:t>vnitřním předpisem </a:t>
            </a:r>
            <a:r>
              <a:rPr lang="cs-CZ" dirty="0" smtClean="0"/>
              <a:t>právnické osoby má </a:t>
            </a:r>
            <a:r>
              <a:rPr lang="cs-CZ" u="sng" dirty="0" smtClean="0"/>
              <a:t>účinky vůči třetí osobě, jen muselo-li jí být známo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Právnickou </a:t>
            </a:r>
            <a:r>
              <a:rPr lang="cs-CZ" dirty="0"/>
              <a:t>osobu </a:t>
            </a:r>
            <a:r>
              <a:rPr lang="cs-CZ" b="1" dirty="0"/>
              <a:t>zavazuje protiprávní čin</a:t>
            </a:r>
            <a:r>
              <a:rPr lang="cs-CZ" dirty="0"/>
              <a:t>, kterého se při plnění svých úkolů dopustil </a:t>
            </a:r>
            <a:r>
              <a:rPr lang="cs-CZ" u="sng" dirty="0"/>
              <a:t>člen voleného orgánu, zaměstnanec nebo jiný její zástupce vůči třetí osobě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8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Zrušení 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69810"/>
            <a:ext cx="9601196" cy="3318936"/>
          </a:xfrm>
        </p:spPr>
        <p:txBody>
          <a:bodyPr>
            <a:noAutofit/>
          </a:bodyPr>
          <a:lstStyle/>
          <a:p>
            <a:r>
              <a:rPr lang="cs-CZ" sz="1600" dirty="0" smtClean="0"/>
              <a:t>Právnická osoba se </a:t>
            </a:r>
            <a:r>
              <a:rPr lang="cs-CZ" sz="1600" b="1" dirty="0" smtClean="0"/>
              <a:t>zrušuje</a:t>
            </a:r>
            <a:r>
              <a:rPr lang="cs-CZ" sz="1600" dirty="0" smtClean="0"/>
              <a:t> </a:t>
            </a:r>
            <a:r>
              <a:rPr lang="cs-CZ" sz="1600" u="sng" dirty="0" smtClean="0"/>
              <a:t>právním jednáním</a:t>
            </a:r>
            <a:r>
              <a:rPr lang="cs-CZ" sz="1600" dirty="0" smtClean="0"/>
              <a:t>, </a:t>
            </a:r>
            <a:r>
              <a:rPr lang="cs-CZ" sz="1600" u="sng" dirty="0" smtClean="0"/>
              <a:t>uplynutím doby</a:t>
            </a:r>
            <a:r>
              <a:rPr lang="cs-CZ" sz="1600" dirty="0" smtClean="0"/>
              <a:t>, </a:t>
            </a:r>
            <a:r>
              <a:rPr lang="cs-CZ" sz="1600" u="sng" dirty="0" smtClean="0"/>
              <a:t>rozhodnutím orgánu veřejné moci </a:t>
            </a:r>
            <a:r>
              <a:rPr lang="cs-CZ" sz="1600" dirty="0" smtClean="0"/>
              <a:t>nebo </a:t>
            </a:r>
            <a:r>
              <a:rPr lang="cs-CZ" sz="1600" u="sng" dirty="0" smtClean="0"/>
              <a:t>dosažením účelu</a:t>
            </a:r>
            <a:r>
              <a:rPr lang="cs-CZ" sz="1600" dirty="0" smtClean="0"/>
              <a:t>, pro který byla ustavena, a </a:t>
            </a:r>
            <a:r>
              <a:rPr lang="cs-CZ" sz="1600" u="sng" dirty="0" smtClean="0"/>
              <a:t>z dalších důvodů</a:t>
            </a:r>
            <a:r>
              <a:rPr lang="cs-CZ" sz="1600" dirty="0" smtClean="0"/>
              <a:t> stanovených zákonem. </a:t>
            </a:r>
          </a:p>
          <a:p>
            <a:r>
              <a:rPr lang="cs-CZ" sz="1600" dirty="0" smtClean="0"/>
              <a:t>O </a:t>
            </a:r>
            <a:r>
              <a:rPr lang="cs-CZ" sz="1600" b="1" dirty="0" smtClean="0"/>
              <a:t>dobrovolném zrušení právnické osoby </a:t>
            </a:r>
            <a:r>
              <a:rPr lang="cs-CZ" sz="1600" dirty="0" smtClean="0"/>
              <a:t>rozhoduje </a:t>
            </a:r>
            <a:r>
              <a:rPr lang="cs-CZ" sz="1600" u="sng" dirty="0" smtClean="0"/>
              <a:t>její příslušný orgán</a:t>
            </a:r>
            <a:r>
              <a:rPr lang="cs-CZ" sz="1600" dirty="0" smtClean="0"/>
              <a:t>. </a:t>
            </a:r>
          </a:p>
          <a:p>
            <a:r>
              <a:rPr lang="cs-CZ" sz="1600" dirty="0" smtClean="0"/>
              <a:t>Po zrušení právnické osoby se vyžaduje její </a:t>
            </a:r>
            <a:r>
              <a:rPr lang="cs-CZ" sz="1600" b="1" dirty="0" smtClean="0"/>
              <a:t>likvidace</a:t>
            </a:r>
            <a:r>
              <a:rPr lang="cs-CZ" sz="1600" dirty="0" smtClean="0"/>
              <a:t>, ledaže celé její jmění nabývá právní nástupce, nebo stanoví-li zákon jinak. </a:t>
            </a:r>
          </a:p>
          <a:p>
            <a:r>
              <a:rPr lang="cs-CZ" sz="1600" b="1" dirty="0" smtClean="0"/>
              <a:t>S </a:t>
            </a:r>
            <a:r>
              <a:rPr lang="cs-CZ" sz="1600" b="1" dirty="0"/>
              <a:t>likvidací </a:t>
            </a:r>
            <a:r>
              <a:rPr lang="cs-CZ" sz="1600" dirty="0"/>
              <a:t>se právnická osoba zrušuje </a:t>
            </a:r>
          </a:p>
          <a:p>
            <a:pPr marL="0" indent="0">
              <a:buNone/>
            </a:pPr>
            <a:r>
              <a:rPr lang="cs-CZ" sz="1600" dirty="0" smtClean="0"/>
              <a:t>a</a:t>
            </a:r>
            <a:r>
              <a:rPr lang="cs-CZ" sz="1600" dirty="0"/>
              <a:t>) uplynutím doby, na kterou byla založena, </a:t>
            </a:r>
          </a:p>
          <a:p>
            <a:pPr marL="0" indent="0">
              <a:buNone/>
            </a:pPr>
            <a:r>
              <a:rPr lang="cs-CZ" sz="1600" dirty="0" smtClean="0"/>
              <a:t>b</a:t>
            </a:r>
            <a:r>
              <a:rPr lang="cs-CZ" sz="1600" dirty="0"/>
              <a:t>) dosažením účelu, pro který byla založena,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c</a:t>
            </a:r>
            <a:r>
              <a:rPr lang="cs-CZ" sz="1600" dirty="0"/>
              <a:t>) dnem určeným zákonem nebo právním jednáním o zrušení právnické osoby, jinak dnem jeho účinnosti, nebo </a:t>
            </a:r>
          </a:p>
          <a:p>
            <a:pPr marL="0" indent="0">
              <a:buNone/>
            </a:pPr>
            <a:r>
              <a:rPr lang="cs-CZ" sz="1600" dirty="0" smtClean="0"/>
              <a:t>d</a:t>
            </a:r>
            <a:r>
              <a:rPr lang="cs-CZ" sz="1600" dirty="0"/>
              <a:t>) dnem právní moci rozhodnutí orgánu veřejné moci, nestanoví-li se v rozhodnutí den pozdější</a:t>
            </a:r>
            <a:r>
              <a:rPr lang="cs-CZ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8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Zrušení 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Soud</a:t>
            </a:r>
            <a:r>
              <a:rPr lang="cs-CZ" dirty="0" smtClean="0"/>
              <a:t> na </a:t>
            </a:r>
            <a:r>
              <a:rPr lang="cs-CZ" u="sng" dirty="0" smtClean="0"/>
              <a:t>návrh</a:t>
            </a:r>
            <a:r>
              <a:rPr lang="cs-CZ" dirty="0" smtClean="0"/>
              <a:t> toho, kdo na tom osvědčí právní zájem, nebo </a:t>
            </a:r>
            <a:r>
              <a:rPr lang="cs-CZ" u="sng" dirty="0" smtClean="0"/>
              <a:t>i bez návrhu</a:t>
            </a:r>
            <a:r>
              <a:rPr lang="cs-CZ" dirty="0" smtClean="0"/>
              <a:t>, zruší právnickou osobu a nařídí její likvidaci, jestliže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a) vyvíjí nezákonnou činnost v takové míře, že to závažným způsobem narušuje veřejný pořádek, </a:t>
            </a:r>
          </a:p>
          <a:p>
            <a:pPr marL="0" indent="0">
              <a:buNone/>
            </a:pPr>
            <a:r>
              <a:rPr lang="cs-CZ" dirty="0" smtClean="0"/>
              <a:t>b) již nadále nesplňuje předpoklady vyžadované pro vznik právnické osoby zákonem, </a:t>
            </a:r>
          </a:p>
          <a:p>
            <a:pPr marL="0" indent="0">
              <a:buNone/>
            </a:pPr>
            <a:r>
              <a:rPr lang="cs-CZ" dirty="0" smtClean="0"/>
              <a:t>c) nemá déle než dva roky statutární orgán schopný usnášet se, nebo </a:t>
            </a:r>
          </a:p>
          <a:p>
            <a:pPr marL="0" indent="0">
              <a:buNone/>
            </a:pPr>
            <a:r>
              <a:rPr lang="cs-CZ" dirty="0" smtClean="0"/>
              <a:t>d) tak stanoví zákon.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+ přiměřená lhůta k odstranění nedostatků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Přeměna 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Přeměnou právnické osoby je </a:t>
            </a:r>
            <a:r>
              <a:rPr lang="cs-CZ" b="1" dirty="0" smtClean="0"/>
              <a:t>fúze</a:t>
            </a:r>
            <a:r>
              <a:rPr lang="cs-CZ" dirty="0" smtClean="0"/>
              <a:t>, </a:t>
            </a:r>
            <a:r>
              <a:rPr lang="cs-CZ" b="1" dirty="0" smtClean="0"/>
              <a:t>rozdělení</a:t>
            </a:r>
            <a:r>
              <a:rPr lang="cs-CZ" dirty="0" smtClean="0"/>
              <a:t> a </a:t>
            </a:r>
            <a:r>
              <a:rPr lang="cs-CZ" b="1" dirty="0" smtClean="0"/>
              <a:t>změna právní formy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b="1" dirty="0" smtClean="0"/>
              <a:t>Fúze </a:t>
            </a:r>
            <a:r>
              <a:rPr lang="cs-CZ" dirty="0"/>
              <a:t>se děje </a:t>
            </a:r>
            <a:r>
              <a:rPr lang="cs-CZ" b="1" dirty="0"/>
              <a:t>sloučením</a:t>
            </a:r>
            <a:r>
              <a:rPr lang="cs-CZ" dirty="0"/>
              <a:t> nebo </a:t>
            </a:r>
            <a:r>
              <a:rPr lang="cs-CZ" b="1" dirty="0"/>
              <a:t>splynutím</a:t>
            </a:r>
            <a:r>
              <a:rPr lang="cs-CZ" dirty="0"/>
              <a:t> </a:t>
            </a:r>
            <a:r>
              <a:rPr lang="cs-CZ" u="sng" dirty="0"/>
              <a:t>nejméně dvou zúčastněných právnických osob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b="1" dirty="0"/>
              <a:t>sloučení</a:t>
            </a:r>
            <a:r>
              <a:rPr lang="cs-CZ" dirty="0"/>
              <a:t> </a:t>
            </a:r>
            <a:r>
              <a:rPr lang="cs-CZ" u="sng" dirty="0"/>
              <a:t>nejméně jedna ze zúčastněných osob zaniká</a:t>
            </a:r>
            <a:r>
              <a:rPr lang="cs-CZ" dirty="0"/>
              <a:t>; práva a povinnosti zanikajících osob přecházejí na jedinou ze zúčastněných osob jako na nástupnickou právnickou osobu.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b="1" dirty="0"/>
              <a:t>splynutí</a:t>
            </a:r>
            <a:r>
              <a:rPr lang="cs-CZ" dirty="0"/>
              <a:t> </a:t>
            </a:r>
            <a:r>
              <a:rPr lang="cs-CZ" u="sng" dirty="0"/>
              <a:t>zanikají všechny zúčastněné osoby</a:t>
            </a:r>
            <a:r>
              <a:rPr lang="cs-CZ" dirty="0"/>
              <a:t> a na jejich místě </a:t>
            </a:r>
            <a:r>
              <a:rPr lang="cs-CZ" u="sng" dirty="0"/>
              <a:t>vzniká nová právnická osoba </a:t>
            </a:r>
            <a:r>
              <a:rPr lang="cs-CZ" dirty="0"/>
              <a:t>jako osoba nástupnická; na ni přecházejí práva a povinnosti všech zanikajících osob. </a:t>
            </a:r>
            <a:endParaRPr lang="cs-CZ" dirty="0" smtClean="0"/>
          </a:p>
          <a:p>
            <a:r>
              <a:rPr lang="cs-CZ" dirty="0" smtClean="0"/>
              <a:t>Právnická </a:t>
            </a:r>
            <a:r>
              <a:rPr lang="cs-CZ" dirty="0"/>
              <a:t>osoba se </a:t>
            </a:r>
            <a:r>
              <a:rPr lang="cs-CZ" b="1" dirty="0"/>
              <a:t>rozštěpením</a:t>
            </a:r>
            <a:r>
              <a:rPr lang="cs-CZ" dirty="0"/>
              <a:t> rozděluje </a:t>
            </a:r>
            <a:r>
              <a:rPr lang="cs-CZ" b="1" dirty="0"/>
              <a:t>se založením nových právnických osob</a:t>
            </a:r>
            <a:r>
              <a:rPr lang="cs-CZ" dirty="0"/>
              <a:t>, nebo se </a:t>
            </a:r>
            <a:r>
              <a:rPr lang="cs-CZ" b="1" dirty="0"/>
              <a:t>rozděluje za současného sloučení s jinými právnickými osobami</a:t>
            </a:r>
            <a:r>
              <a:rPr lang="cs-CZ" dirty="0"/>
              <a:t> (dále jen „rozdělení sloučením“).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0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Zánik 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Právnická </a:t>
            </a:r>
            <a:r>
              <a:rPr lang="cs-CZ" dirty="0"/>
              <a:t>osoba </a:t>
            </a:r>
            <a:r>
              <a:rPr lang="cs-CZ" u="sng" dirty="0"/>
              <a:t>zapsaná do veřejného rejstříku </a:t>
            </a:r>
            <a:r>
              <a:rPr lang="cs-CZ" b="1" dirty="0"/>
              <a:t>zaniká dnem výmazu z veřejného rejstříku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Právnická </a:t>
            </a:r>
            <a:r>
              <a:rPr lang="cs-CZ" dirty="0"/>
              <a:t>osoba, která </a:t>
            </a:r>
            <a:r>
              <a:rPr lang="cs-CZ" u="sng" dirty="0"/>
              <a:t>nepodléhá zápisu do veřejného rejstříku</a:t>
            </a:r>
            <a:r>
              <a:rPr lang="cs-CZ" dirty="0"/>
              <a:t>, </a:t>
            </a:r>
            <a:r>
              <a:rPr lang="cs-CZ" b="1" dirty="0"/>
              <a:t>zaniká skončením likvidace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02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Korporace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Korporaci</a:t>
            </a:r>
            <a:r>
              <a:rPr lang="cs-CZ" dirty="0" smtClean="0"/>
              <a:t> </a:t>
            </a:r>
            <a:r>
              <a:rPr lang="cs-CZ" dirty="0"/>
              <a:t>vytváří jako právnickou osobu </a:t>
            </a:r>
            <a:r>
              <a:rPr lang="cs-CZ" b="1" dirty="0"/>
              <a:t>společenství osob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právnickou osobu tvořenou jediným členem se hledí jako na korporaci. </a:t>
            </a:r>
            <a:endParaRPr lang="cs-CZ" dirty="0" smtClean="0"/>
          </a:p>
          <a:p>
            <a:r>
              <a:rPr lang="cs-CZ" b="1" dirty="0" smtClean="0"/>
              <a:t>Přijetím členství </a:t>
            </a:r>
            <a:r>
              <a:rPr lang="cs-CZ" dirty="0" smtClean="0"/>
              <a:t>v korporaci se </a:t>
            </a:r>
            <a:r>
              <a:rPr lang="cs-CZ" u="sng" dirty="0" smtClean="0"/>
              <a:t>člen</a:t>
            </a:r>
            <a:r>
              <a:rPr lang="cs-CZ" dirty="0" smtClean="0"/>
              <a:t> vůči ní </a:t>
            </a:r>
            <a:r>
              <a:rPr lang="cs-CZ" u="sng" dirty="0" smtClean="0"/>
              <a:t>zavazuje chovat se čestně a zachovávat její vnitřní řád</a:t>
            </a:r>
            <a:r>
              <a:rPr lang="cs-CZ" dirty="0" smtClean="0"/>
              <a:t>. Korporace nesmí svého člena bezdůvodně zvýhodňovat ani znevýhodňovat a musí šetřit jeho členská práva i oprávněné zájmy. </a:t>
            </a:r>
          </a:p>
          <a:p>
            <a:r>
              <a:rPr lang="cs-CZ" u="sng" dirty="0" smtClean="0"/>
              <a:t>Poškodí-li </a:t>
            </a:r>
            <a:r>
              <a:rPr lang="cs-CZ" u="sng" dirty="0"/>
              <a:t>korporaci její člen nebo člen jejího orgánu </a:t>
            </a:r>
            <a:r>
              <a:rPr lang="cs-CZ" dirty="0"/>
              <a:t>způsobem, který zakládá jeho </a:t>
            </a:r>
            <a:r>
              <a:rPr lang="cs-CZ" b="1" dirty="0"/>
              <a:t>povinnost k náhradě </a:t>
            </a:r>
            <a:r>
              <a:rPr lang="cs-CZ" dirty="0"/>
              <a:t>a kterým byl poškozen i jiný člen korporace na hodnotě své účasti, a domáhá-li se náhrady jen tento člen, může </a:t>
            </a:r>
            <a:r>
              <a:rPr lang="cs-CZ" b="1" dirty="0"/>
              <a:t>soud škůdci </a:t>
            </a:r>
            <a:r>
              <a:rPr lang="cs-CZ" dirty="0"/>
              <a:t>i bez zvláštního návrhu </a:t>
            </a:r>
            <a:r>
              <a:rPr lang="cs-CZ" b="1" dirty="0"/>
              <a:t>uložit povinnost nahradit způsobenou škodu</a:t>
            </a:r>
            <a:r>
              <a:rPr lang="cs-CZ" dirty="0"/>
              <a:t> jen korporaci, pokud to odůvodňují okolnosti případu, zejména pokud je dostatečně zřejmé, že se takovým opatřením vyrovná i škoda na znehodnocené účasti.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4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Alespoň tři osoby </a:t>
            </a:r>
            <a:r>
              <a:rPr lang="cs-CZ" dirty="0"/>
              <a:t>vedené </a:t>
            </a:r>
            <a:r>
              <a:rPr lang="cs-CZ" u="sng" dirty="0"/>
              <a:t>společným zájmem </a:t>
            </a:r>
            <a:r>
              <a:rPr lang="cs-CZ" dirty="0"/>
              <a:t>mohou založit k jeho naplňování spolek </a:t>
            </a:r>
            <a:r>
              <a:rPr lang="cs-CZ" u="sng" dirty="0"/>
              <a:t>jako samosprávný a dobrovolný svazek členů a spolčovat se v něm</a:t>
            </a:r>
            <a:r>
              <a:rPr lang="cs-CZ" dirty="0"/>
              <a:t>. </a:t>
            </a:r>
          </a:p>
          <a:p>
            <a:r>
              <a:rPr lang="cs-CZ" dirty="0" smtClean="0"/>
              <a:t> </a:t>
            </a:r>
            <a:r>
              <a:rPr lang="cs-CZ" dirty="0"/>
              <a:t>Vytvoří-li spolky k uplatňování společného zájmu nový spolek jako svůj </a:t>
            </a:r>
            <a:r>
              <a:rPr lang="cs-CZ" b="1" dirty="0"/>
              <a:t>svaz</a:t>
            </a:r>
            <a:r>
              <a:rPr lang="cs-CZ" dirty="0"/>
              <a:t>, vyjádří v názvu nového spolku jeho svazovou povahu. </a:t>
            </a:r>
          </a:p>
          <a:p>
            <a:r>
              <a:rPr lang="cs-CZ" u="sng" dirty="0" smtClean="0"/>
              <a:t> </a:t>
            </a:r>
            <a:r>
              <a:rPr lang="cs-CZ" u="sng" dirty="0"/>
              <a:t>Nikdo nesmí být nucen </a:t>
            </a:r>
            <a:r>
              <a:rPr lang="cs-CZ" dirty="0"/>
              <a:t>k účasti ve spolku a </a:t>
            </a:r>
            <a:r>
              <a:rPr lang="cs-CZ" u="sng" dirty="0"/>
              <a:t>nikomu nesmí být bráněno vystoupit </a:t>
            </a:r>
            <a:r>
              <a:rPr lang="cs-CZ" dirty="0"/>
              <a:t>z něho. </a:t>
            </a:r>
          </a:p>
          <a:p>
            <a:r>
              <a:rPr lang="cs-CZ" dirty="0"/>
              <a:t> </a:t>
            </a:r>
            <a:r>
              <a:rPr lang="cs-CZ" dirty="0" smtClean="0"/>
              <a:t>Členové </a:t>
            </a:r>
            <a:r>
              <a:rPr lang="cs-CZ" dirty="0"/>
              <a:t>spolku </a:t>
            </a:r>
            <a:r>
              <a:rPr lang="cs-CZ" b="1" dirty="0"/>
              <a:t>neručí za jeho dluhy</a:t>
            </a:r>
            <a:r>
              <a:rPr lang="cs-CZ" dirty="0"/>
              <a:t>. </a:t>
            </a:r>
          </a:p>
          <a:p>
            <a:r>
              <a:rPr lang="cs-CZ" dirty="0"/>
              <a:t> </a:t>
            </a:r>
            <a:r>
              <a:rPr lang="cs-CZ" dirty="0" smtClean="0"/>
              <a:t>Název </a:t>
            </a:r>
            <a:r>
              <a:rPr lang="cs-CZ" dirty="0"/>
              <a:t>spolku musí obsahovat slova „spolek“ nebo „zapsaný spolek“, postačí však zkratka „z. s.“. </a:t>
            </a:r>
          </a:p>
          <a:p>
            <a:r>
              <a:rPr lang="cs-CZ" dirty="0"/>
              <a:t> </a:t>
            </a:r>
            <a:r>
              <a:rPr lang="cs-CZ" b="1" dirty="0" smtClean="0"/>
              <a:t>Hlavní </a:t>
            </a:r>
            <a:r>
              <a:rPr lang="cs-CZ" b="1" dirty="0"/>
              <a:t>činností </a:t>
            </a:r>
            <a:r>
              <a:rPr lang="cs-CZ" dirty="0"/>
              <a:t>spolku může být </a:t>
            </a:r>
            <a:r>
              <a:rPr lang="cs-CZ" u="sng" dirty="0"/>
              <a:t>jen uspokojování a ochrana těch zájmů, k jejichž naplňování je spolek založen</a:t>
            </a:r>
            <a:r>
              <a:rPr lang="cs-CZ" dirty="0"/>
              <a:t>. Podnikání nebo jiná výdělečná činnost hlavní činností spolku být nemůže. </a:t>
            </a:r>
          </a:p>
          <a:p>
            <a:r>
              <a:rPr lang="cs-CZ" dirty="0"/>
              <a:t> </a:t>
            </a:r>
            <a:r>
              <a:rPr lang="cs-CZ" dirty="0" smtClean="0"/>
              <a:t>Vedle </a:t>
            </a:r>
            <a:r>
              <a:rPr lang="cs-CZ" dirty="0"/>
              <a:t>hlavní činnosti může spolek vyvíjet též </a:t>
            </a:r>
            <a:r>
              <a:rPr lang="cs-CZ" b="1" dirty="0"/>
              <a:t>vedlejší hospodářskou činnost </a:t>
            </a:r>
            <a:r>
              <a:rPr lang="cs-CZ" dirty="0"/>
              <a:t>spočívající v podnikání nebo jiné výdělečné činnosti, je-li její účel v podpoře hlavní činnosti nebo v hospodárném využití spolkového majetku. </a:t>
            </a:r>
          </a:p>
          <a:p>
            <a:r>
              <a:rPr lang="cs-CZ" dirty="0"/>
              <a:t> </a:t>
            </a:r>
            <a:r>
              <a:rPr lang="cs-CZ" b="1" dirty="0" smtClean="0"/>
              <a:t>Zisk </a:t>
            </a:r>
            <a:r>
              <a:rPr lang="cs-CZ" b="1" dirty="0"/>
              <a:t>z činnosti spolku </a:t>
            </a:r>
            <a:r>
              <a:rPr lang="cs-CZ" dirty="0"/>
              <a:t>lze použít </a:t>
            </a:r>
            <a:r>
              <a:rPr lang="cs-CZ" u="sng" dirty="0"/>
              <a:t>pouze pro spolkovou činnost včetně správy spolku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 spolku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Členská schůze</a:t>
            </a:r>
          </a:p>
          <a:p>
            <a:r>
              <a:rPr lang="cs-CZ" dirty="0" smtClean="0"/>
              <a:t>Kontrolní komise</a:t>
            </a:r>
          </a:p>
          <a:p>
            <a:r>
              <a:rPr lang="cs-CZ" dirty="0" smtClean="0"/>
              <a:t>Rozhodčí komise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9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Likvidace spolku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 smtClean="0"/>
              <a:t>Likvidátor </a:t>
            </a:r>
            <a:r>
              <a:rPr lang="cs-CZ" dirty="0"/>
              <a:t>naloží s likvidačním zůstatkem </a:t>
            </a:r>
            <a:r>
              <a:rPr lang="cs-CZ" u="sng" dirty="0"/>
              <a:t>podle stanov</a:t>
            </a:r>
            <a:r>
              <a:rPr lang="cs-CZ" dirty="0"/>
              <a:t>. Určí-li stanovy spolku </a:t>
            </a:r>
            <a:r>
              <a:rPr lang="cs-CZ" u="sng" dirty="0"/>
              <a:t>se statusem veřejné prospěšnosti</a:t>
            </a:r>
            <a:r>
              <a:rPr lang="cs-CZ" dirty="0"/>
              <a:t>, že má být likvidační zůstatek použit </a:t>
            </a:r>
            <a:r>
              <a:rPr lang="cs-CZ" u="sng" dirty="0"/>
              <a:t>k jiným než veřejně prospěšným cílům</a:t>
            </a:r>
            <a:r>
              <a:rPr lang="cs-CZ" dirty="0"/>
              <a:t>, nepřihlíží se k tomu. </a:t>
            </a:r>
          </a:p>
          <a:p>
            <a:endParaRPr lang="cs-CZ" dirty="0"/>
          </a:p>
          <a:p>
            <a:r>
              <a:rPr lang="cs-CZ" dirty="0" smtClean="0"/>
              <a:t>Nelze-li </a:t>
            </a:r>
            <a:r>
              <a:rPr lang="cs-CZ" dirty="0"/>
              <a:t>s likvidačním zůstatkem naložit podle stanov, </a:t>
            </a:r>
            <a:r>
              <a:rPr lang="cs-CZ" b="1" dirty="0"/>
              <a:t>nabídne likvidátor likvidační zůstatek spolku s účelem obdobným</a:t>
            </a:r>
            <a:r>
              <a:rPr lang="cs-CZ" dirty="0"/>
              <a:t>. Není-li to možné, nabídne likvidátor likvidační zůstatek </a:t>
            </a:r>
            <a:r>
              <a:rPr lang="cs-CZ" b="1" dirty="0"/>
              <a:t>obci, na jejímž území má spolek sídlo</a:t>
            </a:r>
            <a:r>
              <a:rPr lang="cs-CZ" dirty="0"/>
              <a:t>. Nepřijme-li obec nabídku do dvou měsíců, nabývá likvidační zůstatek </a:t>
            </a:r>
            <a:r>
              <a:rPr lang="cs-CZ" b="1" dirty="0"/>
              <a:t>kraj</a:t>
            </a:r>
            <a:r>
              <a:rPr lang="cs-CZ" dirty="0"/>
              <a:t>, na jehož území má spolek sídlo. Získá-li likvidační zůstatek obec nebo kraj, </a:t>
            </a:r>
            <a:r>
              <a:rPr lang="cs-CZ" u="sng" dirty="0"/>
              <a:t>použije jej jen k veřejně prospěšnému cíli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smtClean="0"/>
              <a:t>Obdržel-li </a:t>
            </a:r>
            <a:r>
              <a:rPr lang="cs-CZ" dirty="0"/>
              <a:t>spolek </a:t>
            </a:r>
            <a:r>
              <a:rPr lang="cs-CZ" u="sng" dirty="0"/>
              <a:t>účelově vázané plnění z veřejného </a:t>
            </a:r>
            <a:r>
              <a:rPr lang="cs-CZ" u="sng" dirty="0" smtClean="0"/>
              <a:t>rozpočtu</a:t>
            </a:r>
            <a:r>
              <a:rPr lang="cs-CZ" dirty="0" smtClean="0"/>
              <a:t>, likvidátor </a:t>
            </a:r>
            <a:r>
              <a:rPr lang="cs-CZ" dirty="0"/>
              <a:t>naloží s příslušnou částí likvidačního zůstatku podle rozhodnutí příslušného orgánu. </a:t>
            </a:r>
          </a:p>
        </p:txBody>
      </p:sp>
    </p:spTree>
    <p:extLst>
      <p:ext uri="{BB962C8B-B14F-4D97-AF65-F5344CB8AC3E}">
        <p14:creationId xmlns:p14="http://schemas.microsoft.com/office/powerpoint/2010/main" val="42282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subjektem práv a povinností, tedy jejich nositelem – vedle člověka (právní osobnost zákon uznává – existuje nezávisle na něm) i PO (zákon přiznává – je věcí státu)</a:t>
            </a:r>
          </a:p>
          <a:p>
            <a:endParaRPr lang="cs-CZ" dirty="0"/>
          </a:p>
          <a:p>
            <a:r>
              <a:rPr lang="cs-CZ" dirty="0" smtClean="0"/>
              <a:t>PO – umělý útvar, který se vytvářejí lidé k naplnění různých účelů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 smtClean="0"/>
              <a:t>PO</a:t>
            </a:r>
            <a:r>
              <a:rPr lang="cs-CZ" i="1" dirty="0" smtClean="0"/>
              <a:t> je </a:t>
            </a:r>
            <a:r>
              <a:rPr lang="cs-CZ" b="1" i="1" dirty="0" smtClean="0"/>
              <a:t>organizovaný útvar</a:t>
            </a:r>
            <a:r>
              <a:rPr lang="cs-CZ" i="1" dirty="0" smtClean="0"/>
              <a:t>, o kterém </a:t>
            </a:r>
            <a:r>
              <a:rPr lang="cs-CZ" b="1" i="1" dirty="0" smtClean="0"/>
              <a:t>zákon stanoví</a:t>
            </a:r>
            <a:r>
              <a:rPr lang="cs-CZ" i="1" dirty="0" smtClean="0"/>
              <a:t>, že má právní osobnost, nebo jehož právní osobnost </a:t>
            </a:r>
            <a:r>
              <a:rPr lang="cs-CZ" b="1" i="1" dirty="0" smtClean="0"/>
              <a:t>zákon uzná</a:t>
            </a:r>
            <a:r>
              <a:rPr lang="cs-CZ" i="1" dirty="0" smtClean="0"/>
              <a:t>. PO může bez zřetele na předmět své činnosti mít </a:t>
            </a:r>
            <a:r>
              <a:rPr lang="cs-CZ" i="1" u="sng" dirty="0" smtClean="0"/>
              <a:t>práva a povinnosti, které se slučují s její právní povahou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6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Fundace </a:t>
            </a:r>
            <a:r>
              <a:rPr lang="cs-CZ" dirty="0" smtClean="0"/>
              <a:t>– souhrnné označení pro PO, jejichž </a:t>
            </a:r>
            <a:r>
              <a:rPr lang="cs-CZ" u="sng" dirty="0" smtClean="0"/>
              <a:t>základem je majetek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Patří mezi ně:</a:t>
            </a:r>
          </a:p>
          <a:p>
            <a:pPr lvl="1"/>
            <a:r>
              <a:rPr lang="cs-CZ" dirty="0" smtClean="0"/>
              <a:t>Nadace</a:t>
            </a:r>
          </a:p>
          <a:p>
            <a:pPr lvl="1"/>
            <a:r>
              <a:rPr lang="cs-CZ" dirty="0" smtClean="0"/>
              <a:t>Nadační fondy</a:t>
            </a:r>
          </a:p>
          <a:p>
            <a:pPr lvl="1"/>
            <a:r>
              <a:rPr lang="cs-CZ" dirty="0" smtClean="0"/>
              <a:t>Ústavy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3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Zakladatel zakládá nadaci </a:t>
            </a:r>
            <a:r>
              <a:rPr lang="cs-CZ" b="1" dirty="0"/>
              <a:t>k trvalé službě společensky nebo hospodářsky užitečnému účelu</a:t>
            </a:r>
            <a:r>
              <a:rPr lang="cs-CZ" dirty="0"/>
              <a:t>. Účel nadace může být </a:t>
            </a:r>
            <a:r>
              <a:rPr lang="cs-CZ" b="1" dirty="0"/>
              <a:t>veřejně prospěšný</a:t>
            </a:r>
            <a:r>
              <a:rPr lang="cs-CZ" dirty="0"/>
              <a:t>, spočívá-li </a:t>
            </a:r>
            <a:r>
              <a:rPr lang="cs-CZ" u="sng" dirty="0"/>
              <a:t>v podpoře obecného blaha</a:t>
            </a:r>
            <a:r>
              <a:rPr lang="cs-CZ" dirty="0"/>
              <a:t>, i </a:t>
            </a:r>
            <a:r>
              <a:rPr lang="cs-CZ" b="1" dirty="0"/>
              <a:t>dobročinný</a:t>
            </a:r>
            <a:r>
              <a:rPr lang="cs-CZ" dirty="0"/>
              <a:t>, spočívá-li </a:t>
            </a:r>
            <a:r>
              <a:rPr lang="cs-CZ" u="sng" dirty="0"/>
              <a:t>v podpoře určitého okruhu osob určených jednotlivě či jinak</a:t>
            </a:r>
            <a:r>
              <a:rPr lang="cs-CZ" dirty="0"/>
              <a:t>. </a:t>
            </a:r>
          </a:p>
          <a:p>
            <a:r>
              <a:rPr lang="cs-CZ" b="1" dirty="0" smtClean="0"/>
              <a:t>Zakazuje </a:t>
            </a:r>
            <a:r>
              <a:rPr lang="cs-CZ" b="1" dirty="0"/>
              <a:t>se </a:t>
            </a:r>
            <a:r>
              <a:rPr lang="cs-CZ" dirty="0"/>
              <a:t>založit nadaci </a:t>
            </a:r>
            <a:r>
              <a:rPr lang="cs-CZ" b="1" dirty="0"/>
              <a:t>za účelem podpory politických stran a hnutí </a:t>
            </a:r>
            <a:r>
              <a:rPr lang="cs-CZ" dirty="0"/>
              <a:t>nebo jiné účasti na jejich činnosti. Zakazuje se založit nadaci </a:t>
            </a:r>
            <a:r>
              <a:rPr lang="cs-CZ" b="1" dirty="0"/>
              <a:t>sloužící výlučně výdělečným cílům</a:t>
            </a:r>
            <a:r>
              <a:rPr lang="cs-CZ" dirty="0"/>
              <a:t>. Plní-li nadace zakázaný účel, </a:t>
            </a:r>
            <a:r>
              <a:rPr lang="cs-CZ" u="sng" dirty="0"/>
              <a:t>soud</a:t>
            </a:r>
            <a:r>
              <a:rPr lang="cs-CZ" dirty="0"/>
              <a:t> ji </a:t>
            </a:r>
            <a:r>
              <a:rPr lang="cs-CZ" u="sng" dirty="0"/>
              <a:t>i bez návrhu zruší </a:t>
            </a:r>
            <a:r>
              <a:rPr lang="cs-CZ" dirty="0"/>
              <a:t>a nařídí její likvidaci. </a:t>
            </a:r>
          </a:p>
          <a:p>
            <a:r>
              <a:rPr lang="cs-CZ" dirty="0" smtClean="0"/>
              <a:t>Nadace </a:t>
            </a:r>
            <a:r>
              <a:rPr lang="cs-CZ" dirty="0"/>
              <a:t>může podnikat, pokud </a:t>
            </a:r>
            <a:r>
              <a:rPr lang="cs-CZ" u="sng" dirty="0"/>
              <a:t>podnikání</a:t>
            </a:r>
            <a:r>
              <a:rPr lang="cs-CZ" dirty="0"/>
              <a:t> představuje </a:t>
            </a:r>
            <a:r>
              <a:rPr lang="cs-CZ" u="sng" dirty="0"/>
              <a:t>pouhou vedlejší činnost </a:t>
            </a:r>
            <a:r>
              <a:rPr lang="cs-CZ" dirty="0"/>
              <a:t>a </a:t>
            </a:r>
            <a:r>
              <a:rPr lang="cs-CZ" u="sng" dirty="0"/>
              <a:t>výtěžky</a:t>
            </a:r>
            <a:r>
              <a:rPr lang="cs-CZ" dirty="0"/>
              <a:t> podnikání </a:t>
            </a:r>
            <a:r>
              <a:rPr lang="cs-CZ" u="sng" dirty="0"/>
              <a:t>slouží jen k podpoře jejího účelu</a:t>
            </a:r>
            <a:r>
              <a:rPr lang="cs-CZ" dirty="0"/>
              <a:t>; nadace však podnikat </a:t>
            </a:r>
            <a:r>
              <a:rPr lang="cs-CZ" u="sng" dirty="0"/>
              <a:t>nesmí</a:t>
            </a:r>
            <a:r>
              <a:rPr lang="cs-CZ" dirty="0"/>
              <a:t>, pokud to </a:t>
            </a:r>
            <a:r>
              <a:rPr lang="cs-CZ" u="sng" dirty="0"/>
              <a:t>zakladatel v nadační listině vyloučil</a:t>
            </a:r>
            <a:r>
              <a:rPr lang="cs-CZ" dirty="0"/>
              <a:t>. Za stejných podmínek může nadace převzít vedení obchodní společnosti. </a:t>
            </a:r>
          </a:p>
          <a:p>
            <a:r>
              <a:rPr lang="cs-CZ" dirty="0"/>
              <a:t> </a:t>
            </a:r>
            <a:r>
              <a:rPr lang="cs-CZ" dirty="0" smtClean="0"/>
              <a:t>Nadace </a:t>
            </a:r>
            <a:r>
              <a:rPr lang="cs-CZ" b="1" dirty="0"/>
              <a:t>nesmí</a:t>
            </a:r>
            <a:r>
              <a:rPr lang="cs-CZ" dirty="0"/>
              <a:t> být </a:t>
            </a:r>
            <a:r>
              <a:rPr lang="cs-CZ" b="1" dirty="0"/>
              <a:t>neomezeně ručícím společníkem </a:t>
            </a:r>
            <a:r>
              <a:rPr lang="cs-CZ" dirty="0"/>
              <a:t>obchodní společnosti.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6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u="sng" dirty="0" smtClean="0"/>
              <a:t>Název</a:t>
            </a:r>
            <a:r>
              <a:rPr lang="cs-CZ" dirty="0" smtClean="0"/>
              <a:t> </a:t>
            </a:r>
            <a:r>
              <a:rPr lang="cs-CZ" dirty="0"/>
              <a:t>nadace obsahuje slovo „</a:t>
            </a:r>
            <a:r>
              <a:rPr lang="cs-CZ" b="1" dirty="0"/>
              <a:t>nadace</a:t>
            </a:r>
            <a:r>
              <a:rPr lang="cs-CZ" dirty="0"/>
              <a:t>“. </a:t>
            </a:r>
          </a:p>
          <a:p>
            <a:r>
              <a:rPr lang="cs-CZ" dirty="0" smtClean="0"/>
              <a:t>Pravidelnou </a:t>
            </a:r>
            <a:r>
              <a:rPr lang="cs-CZ" dirty="0"/>
              <a:t>součástí názvu nadace je </a:t>
            </a:r>
            <a:r>
              <a:rPr lang="cs-CZ" u="sng" dirty="0"/>
              <a:t>označení poukazující na její účel</a:t>
            </a:r>
            <a:r>
              <a:rPr lang="cs-CZ" dirty="0"/>
              <a:t>. </a:t>
            </a:r>
          </a:p>
          <a:p>
            <a:r>
              <a:rPr lang="cs-CZ" dirty="0" smtClean="0"/>
              <a:t>Nadace </a:t>
            </a:r>
            <a:r>
              <a:rPr lang="cs-CZ" dirty="0"/>
              <a:t>se zakládá </a:t>
            </a:r>
            <a:r>
              <a:rPr lang="cs-CZ" b="1" dirty="0"/>
              <a:t>nadační listinou</a:t>
            </a:r>
            <a:r>
              <a:rPr lang="cs-CZ" dirty="0"/>
              <a:t>, kterou </a:t>
            </a:r>
            <a:r>
              <a:rPr lang="cs-CZ" u="sng" dirty="0"/>
              <a:t>může být zakládací listina </a:t>
            </a:r>
            <a:r>
              <a:rPr lang="cs-CZ" dirty="0"/>
              <a:t>nebo </a:t>
            </a:r>
            <a:r>
              <a:rPr lang="cs-CZ" dirty="0" smtClean="0"/>
              <a:t>  </a:t>
            </a:r>
            <a:r>
              <a:rPr lang="cs-CZ" u="sng" dirty="0" smtClean="0"/>
              <a:t>pořízení </a:t>
            </a:r>
            <a:r>
              <a:rPr lang="cs-CZ" u="sng" dirty="0"/>
              <a:t>pro případ smrti</a:t>
            </a:r>
            <a:r>
              <a:rPr lang="cs-CZ" dirty="0"/>
              <a:t>. </a:t>
            </a:r>
          </a:p>
          <a:p>
            <a:r>
              <a:rPr lang="cs-CZ" dirty="0" smtClean="0"/>
              <a:t>Zakládací </a:t>
            </a:r>
            <a:r>
              <a:rPr lang="cs-CZ" dirty="0"/>
              <a:t>listinu nadace </a:t>
            </a:r>
            <a:r>
              <a:rPr lang="cs-CZ" u="sng" dirty="0"/>
              <a:t>pořizuje jedna osoba</a:t>
            </a:r>
            <a:r>
              <a:rPr lang="cs-CZ" dirty="0"/>
              <a:t> nebo </a:t>
            </a:r>
            <a:r>
              <a:rPr lang="cs-CZ" u="sng" dirty="0"/>
              <a:t>více osob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Založena k:</a:t>
            </a:r>
          </a:p>
          <a:p>
            <a:pPr lvl="1"/>
            <a:r>
              <a:rPr lang="cs-CZ" dirty="0" smtClean="0"/>
              <a:t>obecně prospěšnému účelu</a:t>
            </a:r>
          </a:p>
          <a:p>
            <a:pPr lvl="1"/>
            <a:r>
              <a:rPr lang="cs-CZ" dirty="0" smtClean="0"/>
              <a:t>soukromému účelu (nově) – jakákoliv podpora, </a:t>
            </a:r>
            <a:r>
              <a:rPr lang="cs-CZ" dirty="0" err="1" smtClean="0"/>
              <a:t>kt</a:t>
            </a:r>
            <a:r>
              <a:rPr lang="cs-CZ" dirty="0" smtClean="0"/>
              <a:t>. vylepší stávající postavení beneficienta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2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Statut a vznik 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05416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Při založení nadace </a:t>
            </a:r>
            <a:r>
              <a:rPr lang="cs-CZ" b="1" dirty="0"/>
              <a:t>pořízením pro případ smrti </a:t>
            </a:r>
            <a:r>
              <a:rPr lang="cs-CZ" dirty="0"/>
              <a:t>se do nadace vnáší </a:t>
            </a:r>
            <a:r>
              <a:rPr lang="cs-CZ" u="sng" dirty="0"/>
              <a:t>vklad povoláním nadace za dědice nebo nařízením odkazu</a:t>
            </a:r>
            <a:r>
              <a:rPr lang="cs-CZ" dirty="0"/>
              <a:t>. V takovém případě nabývá založení nadace </a:t>
            </a:r>
            <a:r>
              <a:rPr lang="cs-CZ" u="sng" dirty="0"/>
              <a:t>účinnosti smrtí zůstavitele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Statut </a:t>
            </a:r>
            <a:r>
              <a:rPr lang="cs-CZ" dirty="0"/>
              <a:t>nadace upraví alespoň </a:t>
            </a:r>
          </a:p>
          <a:p>
            <a:pPr marL="0" indent="0">
              <a:buNone/>
            </a:pPr>
            <a:r>
              <a:rPr lang="cs-CZ" dirty="0" smtClean="0"/>
              <a:t>		a</a:t>
            </a:r>
            <a:r>
              <a:rPr lang="cs-CZ" dirty="0"/>
              <a:t>) </a:t>
            </a:r>
            <a:r>
              <a:rPr lang="cs-CZ" b="1" dirty="0"/>
              <a:t>způsob jednání </a:t>
            </a:r>
            <a:r>
              <a:rPr lang="cs-CZ" dirty="0"/>
              <a:t>orgánů nadace a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b</a:t>
            </a:r>
            <a:r>
              <a:rPr lang="cs-CZ" dirty="0"/>
              <a:t>) </a:t>
            </a:r>
            <a:r>
              <a:rPr lang="cs-CZ" b="1" dirty="0"/>
              <a:t>podmínky pro poskytování nadačních příspěvků</a:t>
            </a:r>
            <a:r>
              <a:rPr lang="cs-CZ" dirty="0"/>
              <a:t>, případně též </a:t>
            </a:r>
            <a:r>
              <a:rPr lang="cs-CZ" dirty="0" smtClean="0"/>
              <a:t>			</a:t>
            </a:r>
            <a:r>
              <a:rPr lang="cs-CZ" b="1" dirty="0" smtClean="0"/>
              <a:t>okruh osob</a:t>
            </a:r>
            <a:r>
              <a:rPr lang="cs-CZ" dirty="0"/>
              <a:t>, kterým je lze poskytovat.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Nadace </a:t>
            </a:r>
            <a:r>
              <a:rPr lang="cs-CZ" b="1" dirty="0"/>
              <a:t>vzniká</a:t>
            </a:r>
            <a:r>
              <a:rPr lang="cs-CZ" dirty="0"/>
              <a:t> </a:t>
            </a:r>
            <a:r>
              <a:rPr lang="cs-CZ" u="sng" dirty="0"/>
              <a:t>dnem zápisu do veřejného rejstříku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Majetek nadace a nadační kapitál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Majetek </a:t>
            </a:r>
            <a:r>
              <a:rPr lang="cs-CZ" dirty="0"/>
              <a:t>nadace tvoří </a:t>
            </a:r>
            <a:r>
              <a:rPr lang="cs-CZ" b="1" dirty="0"/>
              <a:t>nadační jistina </a:t>
            </a:r>
            <a:r>
              <a:rPr lang="cs-CZ" dirty="0"/>
              <a:t>a </a:t>
            </a:r>
            <a:r>
              <a:rPr lang="cs-CZ" b="1" dirty="0"/>
              <a:t>ostatní majetek</a:t>
            </a:r>
            <a:r>
              <a:rPr lang="cs-CZ" dirty="0"/>
              <a:t>. </a:t>
            </a:r>
          </a:p>
          <a:p>
            <a:r>
              <a:rPr lang="cs-CZ" b="1" dirty="0" smtClean="0"/>
              <a:t>Nadační </a:t>
            </a:r>
            <a:r>
              <a:rPr lang="cs-CZ" b="1" dirty="0"/>
              <a:t>jistinu </a:t>
            </a:r>
            <a:r>
              <a:rPr lang="cs-CZ" u="sng" dirty="0"/>
              <a:t>tvoří soubor předmětů vkladů do nadace</a:t>
            </a:r>
            <a:r>
              <a:rPr lang="cs-CZ" dirty="0"/>
              <a:t>, popřípadě i </a:t>
            </a:r>
            <a:r>
              <a:rPr lang="cs-CZ" u="sng" dirty="0"/>
              <a:t>nadačních darů</a:t>
            </a:r>
            <a:r>
              <a:rPr lang="cs-CZ" dirty="0"/>
              <a:t>. </a:t>
            </a:r>
          </a:p>
          <a:p>
            <a:r>
              <a:rPr lang="cs-CZ" dirty="0" smtClean="0"/>
              <a:t>Nadační </a:t>
            </a:r>
            <a:r>
              <a:rPr lang="cs-CZ" dirty="0"/>
              <a:t>jistina </a:t>
            </a:r>
            <a:r>
              <a:rPr lang="cs-CZ" b="1" dirty="0"/>
              <a:t>musí </a:t>
            </a:r>
            <a:r>
              <a:rPr lang="cs-CZ" dirty="0"/>
              <a:t>mít </a:t>
            </a:r>
            <a:r>
              <a:rPr lang="cs-CZ" u="sng" dirty="0"/>
              <a:t>celkovou hodnotu</a:t>
            </a:r>
            <a:r>
              <a:rPr lang="cs-CZ" dirty="0"/>
              <a:t> odpovídající </a:t>
            </a:r>
            <a:r>
              <a:rPr lang="cs-CZ" u="sng" dirty="0"/>
              <a:t>alespoň</a:t>
            </a:r>
            <a:r>
              <a:rPr lang="cs-CZ" dirty="0"/>
              <a:t> výši </a:t>
            </a:r>
            <a:r>
              <a:rPr lang="cs-CZ" b="1" dirty="0"/>
              <a:t>500 000 Kč</a:t>
            </a:r>
            <a:r>
              <a:rPr lang="cs-CZ" dirty="0"/>
              <a:t>. </a:t>
            </a:r>
          </a:p>
          <a:p>
            <a:r>
              <a:rPr lang="cs-CZ" dirty="0" smtClean="0"/>
              <a:t>Peněžní </a:t>
            </a:r>
            <a:r>
              <a:rPr lang="cs-CZ" dirty="0"/>
              <a:t>vyjádření nadační jistiny je </a:t>
            </a:r>
            <a:r>
              <a:rPr lang="cs-CZ" b="1" dirty="0"/>
              <a:t>nadační kapitál</a:t>
            </a:r>
            <a:r>
              <a:rPr lang="cs-CZ" dirty="0"/>
              <a:t>. Výše nadačního kapitálu se zapisuje do veřejného rejstříku. </a:t>
            </a:r>
          </a:p>
          <a:p>
            <a:r>
              <a:rPr lang="cs-CZ" dirty="0" smtClean="0"/>
              <a:t>Nadace </a:t>
            </a:r>
            <a:r>
              <a:rPr lang="cs-CZ" u="sng" dirty="0"/>
              <a:t>používá svůj majetek </a:t>
            </a:r>
            <a:r>
              <a:rPr lang="cs-CZ" b="1" dirty="0"/>
              <a:t>v souladu s účelem </a:t>
            </a:r>
            <a:r>
              <a:rPr lang="cs-CZ" dirty="0"/>
              <a:t>uvedeným v nadační listině i ve statutu a za podmínek tam určených k poskytování nadačních příspěvků, k zajištění vlastní činnosti k naplnění svého účelu a k úhradě nákladů na zhodnocení nadační jistiny i nákladů na vlastní správu. </a:t>
            </a:r>
          </a:p>
        </p:txBody>
      </p:sp>
    </p:spTree>
    <p:extLst>
      <p:ext uri="{BB962C8B-B14F-4D97-AF65-F5344CB8AC3E}">
        <p14:creationId xmlns:p14="http://schemas.microsoft.com/office/powerpoint/2010/main" val="22738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Nadační příspěvek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Nadace </a:t>
            </a:r>
            <a:r>
              <a:rPr lang="cs-CZ" b="1" dirty="0"/>
              <a:t>nesmí poskytnout nadační příspěvek osobě</a:t>
            </a:r>
            <a:r>
              <a:rPr lang="cs-CZ" dirty="0"/>
              <a:t>, která je </a:t>
            </a:r>
            <a:r>
              <a:rPr lang="cs-CZ" u="sng" dirty="0"/>
              <a:t>členem jejího orgánu </a:t>
            </a:r>
            <a:r>
              <a:rPr lang="cs-CZ" dirty="0"/>
              <a:t>nebo která je </a:t>
            </a:r>
            <a:r>
              <a:rPr lang="cs-CZ" u="sng" dirty="0"/>
              <a:t>zaměstnancem</a:t>
            </a:r>
            <a:r>
              <a:rPr lang="cs-CZ" dirty="0"/>
              <a:t> nadace, ani </a:t>
            </a:r>
            <a:r>
              <a:rPr lang="cs-CZ" u="sng" dirty="0"/>
              <a:t>osobě jim blízké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smtClean="0"/>
              <a:t>Nejsou-li </a:t>
            </a:r>
            <a:r>
              <a:rPr lang="cs-CZ" dirty="0"/>
              <a:t>pro to důvody zvláštního zřetele hodné, vyvolané na straně zakladatele změnou okolností, </a:t>
            </a:r>
            <a:r>
              <a:rPr lang="cs-CZ" b="1" dirty="0"/>
              <a:t>nesmí nadace poskytnout nadační příspěvek </a:t>
            </a:r>
            <a:r>
              <a:rPr lang="cs-CZ" dirty="0"/>
              <a:t>svému </a:t>
            </a:r>
            <a:r>
              <a:rPr lang="cs-CZ" b="1" dirty="0"/>
              <a:t>zakladateli</a:t>
            </a:r>
            <a:r>
              <a:rPr lang="cs-CZ" dirty="0"/>
              <a:t>; jsou-li tu takové důvody, </a:t>
            </a:r>
            <a:r>
              <a:rPr lang="cs-CZ" u="sng" dirty="0"/>
              <a:t>rozhodne správní rada </a:t>
            </a:r>
            <a:r>
              <a:rPr lang="cs-CZ" dirty="0"/>
              <a:t>po projednání s dozorčí radou nebo s revizorem. To platí i pro případ poskytnutí nadačního příspěvku </a:t>
            </a:r>
            <a:r>
              <a:rPr lang="cs-CZ" b="1" dirty="0"/>
              <a:t>osobě zakladateli blízké</a:t>
            </a:r>
            <a:r>
              <a:rPr lang="cs-CZ" u="sng" dirty="0"/>
              <a:t>, ledaže nadace byla zřízena k podpoře osob zakladateli blízkých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smtClean="0"/>
              <a:t>Kdo </a:t>
            </a:r>
            <a:r>
              <a:rPr lang="cs-CZ" dirty="0"/>
              <a:t>přijal nadační příspěvek, může jej </a:t>
            </a:r>
            <a:r>
              <a:rPr lang="cs-CZ" b="1" dirty="0"/>
              <a:t>použít jen ve shodě s ujednanými podmínkami</a:t>
            </a:r>
            <a:r>
              <a:rPr lang="cs-CZ" dirty="0"/>
              <a:t>; nadaci na požádání prokáže, jak jej použil. Kdo použil nadační příspěvek </a:t>
            </a:r>
            <a:r>
              <a:rPr lang="cs-CZ" u="sng" dirty="0"/>
              <a:t>v rozporu </a:t>
            </a:r>
            <a:r>
              <a:rPr lang="cs-CZ" dirty="0"/>
              <a:t>s ujednanými podmínkami, </a:t>
            </a:r>
            <a:r>
              <a:rPr lang="cs-CZ" u="sng" dirty="0"/>
              <a:t>vrátí jej nadaci </a:t>
            </a:r>
            <a:r>
              <a:rPr lang="cs-CZ" dirty="0"/>
              <a:t>jako </a:t>
            </a:r>
            <a:r>
              <a:rPr lang="cs-CZ" u="sng" dirty="0"/>
              <a:t>bezdůvodné obohacení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smtClean="0"/>
              <a:t>Osoba</a:t>
            </a:r>
            <a:r>
              <a:rPr lang="cs-CZ" dirty="0"/>
              <a:t>, která </a:t>
            </a:r>
            <a:r>
              <a:rPr lang="cs-CZ" b="1" dirty="0"/>
              <a:t>přijala v dobré víře </a:t>
            </a:r>
            <a:r>
              <a:rPr lang="cs-CZ" dirty="0"/>
              <a:t>nadační </a:t>
            </a:r>
            <a:r>
              <a:rPr lang="cs-CZ" dirty="0" smtClean="0"/>
              <a:t>příspěvek - </a:t>
            </a:r>
            <a:r>
              <a:rPr lang="cs-CZ" b="1" dirty="0"/>
              <a:t>není povinna </a:t>
            </a:r>
            <a:r>
              <a:rPr lang="cs-CZ" dirty="0"/>
              <a:t>jej </a:t>
            </a:r>
            <a:r>
              <a:rPr lang="cs-CZ" b="1" dirty="0"/>
              <a:t>vrátit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8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 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Správní rada </a:t>
            </a:r>
            <a:r>
              <a:rPr lang="cs-CZ" dirty="0" smtClean="0"/>
              <a:t>– statutární orgán, má alespoň</a:t>
            </a:r>
            <a:r>
              <a:rPr lang="cs-CZ" dirty="0"/>
              <a:t> </a:t>
            </a:r>
            <a:r>
              <a:rPr lang="cs-CZ" dirty="0" smtClean="0"/>
              <a:t>3 členy</a:t>
            </a:r>
          </a:p>
          <a:p>
            <a:r>
              <a:rPr lang="cs-CZ" b="1" dirty="0" smtClean="0"/>
              <a:t>Dozorčí rada </a:t>
            </a:r>
            <a:r>
              <a:rPr lang="cs-CZ" dirty="0" smtClean="0"/>
              <a:t>– kontrolní a revizní orgán nadace, má alespoň 3 členy.</a:t>
            </a:r>
            <a:endParaRPr lang="cs-CZ" b="1" dirty="0" smtClean="0"/>
          </a:p>
          <a:p>
            <a:r>
              <a:rPr lang="cs-CZ" b="1" dirty="0" smtClean="0"/>
              <a:t>Revizor</a:t>
            </a:r>
            <a:r>
              <a:rPr lang="cs-CZ" dirty="0"/>
              <a:t> </a:t>
            </a:r>
            <a:r>
              <a:rPr lang="cs-CZ" dirty="0" smtClean="0"/>
              <a:t>– jestliže není zřízena dozorčí rada, vykonává její působnost revizor.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544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Zrušení 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Bylo-li </a:t>
            </a:r>
            <a:r>
              <a:rPr lang="cs-CZ" b="1" dirty="0"/>
              <a:t>dosaženo účelu</a:t>
            </a:r>
            <a:r>
              <a:rPr lang="cs-CZ" dirty="0"/>
              <a:t>, pro který byla nadace založena, je nadace zrušena a správní rada zvolí likvidátora. </a:t>
            </a:r>
          </a:p>
          <a:p>
            <a:r>
              <a:rPr lang="cs-CZ" b="1" dirty="0" smtClean="0"/>
              <a:t>Soud</a:t>
            </a:r>
            <a:r>
              <a:rPr lang="cs-CZ" dirty="0" smtClean="0"/>
              <a:t> </a:t>
            </a:r>
            <a:r>
              <a:rPr lang="cs-CZ" dirty="0"/>
              <a:t>zruší nadaci s likvidací na návrh osoby, která na tom má právní zájem, nebo i bez návrhu v případě, že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</a:t>
            </a:r>
            <a:r>
              <a:rPr lang="cs-CZ" dirty="0"/>
              <a:t>) nadace vyvíjí činnost </a:t>
            </a:r>
            <a:r>
              <a:rPr lang="cs-CZ" dirty="0" smtClean="0"/>
              <a:t>zakázanou,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b</a:t>
            </a:r>
            <a:r>
              <a:rPr lang="cs-CZ" dirty="0"/>
              <a:t>) se nadace stane neomezeně ručícím společníkem obchodní společnosti,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</a:t>
            </a:r>
            <a:r>
              <a:rPr lang="cs-CZ" dirty="0"/>
              <a:t>) nadace závažně nebo opakovaně porušuje zákaz poskytovat nadační příspěvek </a:t>
            </a:r>
            <a:r>
              <a:rPr lang="cs-CZ" dirty="0" smtClean="0"/>
              <a:t>osobě výše,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d</a:t>
            </a:r>
            <a:r>
              <a:rPr lang="cs-CZ" dirty="0"/>
              <a:t>) nadace neposkytuje nadační příspěvky déle než dva roky, aniž pro to má vážný důvod,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e</a:t>
            </a:r>
            <a:r>
              <a:rPr lang="cs-CZ" dirty="0"/>
              <a:t>) nadace nakládá s nadační jistinou v rozporu </a:t>
            </a:r>
            <a:r>
              <a:rPr lang="cs-CZ" dirty="0" smtClean="0"/>
              <a:t>se zákonem,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f</a:t>
            </a:r>
            <a:r>
              <a:rPr lang="cs-CZ" dirty="0"/>
              <a:t>) se hodnota nadační jistiny sníží pod výši 500 000 Kč, a že tento stav trvá déle než jeden rok od konce účetního období, v němž k snížení hodnoty nadační jistiny došlo,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g</a:t>
            </a:r>
            <a:r>
              <a:rPr lang="cs-CZ" dirty="0"/>
              <a:t>) nadační jistina nepřináší žádný výnos po dobu delší než dva roky, nebo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h</a:t>
            </a:r>
            <a:r>
              <a:rPr lang="cs-CZ" dirty="0"/>
              <a:t>) není trvale možné, aby nadace nadále plnila svůj účel.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Zrušení 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Neurčí-li </a:t>
            </a:r>
            <a:r>
              <a:rPr lang="cs-CZ" dirty="0"/>
              <a:t>nadační listina, jak má být s likvidačním zůstatkem naloženo, nabídne jej likvidátor </a:t>
            </a:r>
            <a:r>
              <a:rPr lang="cs-CZ" b="1" dirty="0"/>
              <a:t>nadaci s obdobným účelem</a:t>
            </a:r>
            <a:r>
              <a:rPr lang="cs-CZ" dirty="0"/>
              <a:t>. Je-li však pro to vážný důvod, může správní rada rozhodnout, že se likvidační zůstatek přednostně nabídne </a:t>
            </a:r>
            <a:r>
              <a:rPr lang="cs-CZ" b="1" dirty="0"/>
              <a:t>obci</a:t>
            </a:r>
            <a:r>
              <a:rPr lang="cs-CZ" dirty="0"/>
              <a:t>, </a:t>
            </a:r>
            <a:r>
              <a:rPr lang="cs-CZ" b="1" dirty="0"/>
              <a:t>kraji</a:t>
            </a:r>
            <a:r>
              <a:rPr lang="cs-CZ" dirty="0"/>
              <a:t> nebo </a:t>
            </a:r>
            <a:r>
              <a:rPr lang="cs-CZ" b="1" dirty="0"/>
              <a:t>státu</a:t>
            </a:r>
            <a:r>
              <a:rPr lang="cs-CZ" dirty="0"/>
              <a:t>. </a:t>
            </a:r>
          </a:p>
          <a:p>
            <a:r>
              <a:rPr lang="cs-CZ" dirty="0" smtClean="0"/>
              <a:t>Není-li </a:t>
            </a:r>
            <a:r>
              <a:rPr lang="cs-CZ" dirty="0"/>
              <a:t>dobře možné nadaci s obdobným účelem likvidační zůstatek nabídnout, anebo je-li nabídka učiněná podle odstavce 1 odmítnuta, nabídne likvidátor likvidační zůstatek </a:t>
            </a:r>
            <a:r>
              <a:rPr lang="cs-CZ" b="1" dirty="0"/>
              <a:t>obci, na jejímž území má nadace sídlo</a:t>
            </a:r>
            <a:r>
              <a:rPr lang="cs-CZ" dirty="0"/>
              <a:t>. Nepřijme-li obec nabídku ani do dvou měsíců ode dne její účinnosti, nabývá likvidační zůstatek </a:t>
            </a:r>
            <a:r>
              <a:rPr lang="cs-CZ" b="1" dirty="0"/>
              <a:t>kraj, na jehož území má nadace sídlo</a:t>
            </a:r>
            <a:r>
              <a:rPr lang="cs-CZ" dirty="0"/>
              <a:t>. </a:t>
            </a:r>
          </a:p>
          <a:p>
            <a:r>
              <a:rPr lang="cs-CZ" dirty="0" smtClean="0"/>
              <a:t>Získá-li </a:t>
            </a:r>
            <a:r>
              <a:rPr lang="cs-CZ" dirty="0"/>
              <a:t>likvidační zůstatek </a:t>
            </a:r>
            <a:r>
              <a:rPr lang="cs-CZ" b="1" dirty="0"/>
              <a:t>obec</a:t>
            </a:r>
            <a:r>
              <a:rPr lang="cs-CZ" dirty="0"/>
              <a:t>, </a:t>
            </a:r>
            <a:r>
              <a:rPr lang="cs-CZ" b="1" dirty="0"/>
              <a:t>kraj</a:t>
            </a:r>
            <a:r>
              <a:rPr lang="cs-CZ" dirty="0"/>
              <a:t> nebo </a:t>
            </a:r>
            <a:r>
              <a:rPr lang="cs-CZ" b="1" dirty="0"/>
              <a:t>stát</a:t>
            </a:r>
            <a:r>
              <a:rPr lang="cs-CZ" dirty="0"/>
              <a:t>, </a:t>
            </a:r>
            <a:r>
              <a:rPr lang="cs-CZ" u="sng" dirty="0"/>
              <a:t>použije likvidační zůstatek jen k veřejně prospěšnému cíli</a:t>
            </a:r>
            <a:r>
              <a:rPr lang="cs-CZ" dirty="0"/>
              <a:t>. </a:t>
            </a:r>
          </a:p>
          <a:p>
            <a:r>
              <a:rPr lang="cs-CZ" dirty="0"/>
              <a:t>Obdržela-li nadace </a:t>
            </a:r>
            <a:r>
              <a:rPr lang="cs-CZ" b="1" dirty="0"/>
              <a:t>účelově vázané plnění z veřejného rozpočtu</a:t>
            </a:r>
            <a:r>
              <a:rPr lang="cs-CZ" dirty="0"/>
              <a:t>, </a:t>
            </a:r>
            <a:r>
              <a:rPr lang="cs-CZ" dirty="0" smtClean="0"/>
              <a:t>likvidátor </a:t>
            </a:r>
            <a:r>
              <a:rPr lang="cs-CZ" dirty="0"/>
              <a:t>naloží s příslušnou částí likvidačního zůstatku </a:t>
            </a:r>
            <a:r>
              <a:rPr lang="cs-CZ" u="sng" dirty="0"/>
              <a:t>podle rozhodnutí příslušného orgánu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1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Přeměna nadace + změna právní 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 </a:t>
            </a:r>
            <a:r>
              <a:rPr lang="cs-CZ" dirty="0"/>
              <a:t>přeměně nadace může dojít její </a:t>
            </a:r>
            <a:r>
              <a:rPr lang="cs-CZ" b="1" dirty="0"/>
              <a:t>fúzí sloučením s jinou nadací </a:t>
            </a:r>
            <a:r>
              <a:rPr lang="cs-CZ" dirty="0"/>
              <a:t>nebo </a:t>
            </a:r>
            <a:r>
              <a:rPr lang="cs-CZ" b="1" dirty="0"/>
              <a:t>s nadačním fondem</a:t>
            </a:r>
            <a:r>
              <a:rPr lang="cs-CZ" dirty="0"/>
              <a:t>, anebo </a:t>
            </a:r>
            <a:r>
              <a:rPr lang="cs-CZ" b="1" dirty="0"/>
              <a:t>změnou právní formy na nadační fond</a:t>
            </a:r>
            <a:r>
              <a:rPr lang="cs-CZ" dirty="0"/>
              <a:t>. </a:t>
            </a:r>
          </a:p>
          <a:p>
            <a:r>
              <a:rPr lang="cs-CZ" dirty="0" smtClean="0"/>
              <a:t>Nadaci </a:t>
            </a:r>
            <a:r>
              <a:rPr lang="cs-CZ" dirty="0"/>
              <a:t>lze </a:t>
            </a:r>
            <a:r>
              <a:rPr lang="cs-CZ" u="sng" dirty="0"/>
              <a:t>sloučit</a:t>
            </a:r>
            <a:r>
              <a:rPr lang="cs-CZ" dirty="0"/>
              <a:t> s jinou nadací nebo s nadačním fondem, </a:t>
            </a:r>
            <a:r>
              <a:rPr lang="cs-CZ" u="sng" dirty="0"/>
              <a:t>pokud to nadační listina nevylučuje a zúčastněné osoby slouží témuž nebo obdobnému účelu</a:t>
            </a:r>
            <a:r>
              <a:rPr lang="cs-CZ" dirty="0"/>
              <a:t>. Při sloučení nadace s nadačním fondem musí být nástupnickou osobou nadace. </a:t>
            </a:r>
          </a:p>
          <a:p>
            <a:r>
              <a:rPr lang="cs-CZ" dirty="0" smtClean="0"/>
              <a:t>Připustí-li </a:t>
            </a:r>
            <a:r>
              <a:rPr lang="cs-CZ" dirty="0"/>
              <a:t>to nadační listina výslovně, může správní rada po předchozím vyjádření dozorčí rady nebo revizora rozhodnout o </a:t>
            </a:r>
            <a:r>
              <a:rPr lang="cs-CZ" b="1" dirty="0"/>
              <a:t>změně právní formy nadace na nadační fond</a:t>
            </a:r>
            <a:r>
              <a:rPr lang="cs-CZ" dirty="0"/>
              <a:t>, avšak </a:t>
            </a:r>
            <a:r>
              <a:rPr lang="cs-CZ" u="sng" dirty="0"/>
              <a:t>jen pokud došlo ke snížení hodnoty nadační jistiny </a:t>
            </a:r>
            <a:r>
              <a:rPr lang="cs-CZ" u="sng" dirty="0" smtClean="0"/>
              <a:t>pod výši stanovenou zákonem na </a:t>
            </a:r>
            <a:r>
              <a:rPr lang="cs-CZ" u="sng" dirty="0"/>
              <a:t>dobu nikoli přechodnou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3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Právnická </a:t>
            </a:r>
            <a:r>
              <a:rPr lang="cs-CZ" dirty="0"/>
              <a:t>osoba má </a:t>
            </a:r>
            <a:r>
              <a:rPr lang="cs-CZ" b="1" dirty="0"/>
              <a:t>právní osobnost od svého vzniku do svého zániku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	Právnické </a:t>
            </a:r>
            <a:r>
              <a:rPr lang="cs-CZ" dirty="0"/>
              <a:t>osoby vedou </a:t>
            </a:r>
            <a:r>
              <a:rPr lang="cs-CZ" b="1" dirty="0"/>
              <a:t>spolehlivé záznamy </a:t>
            </a:r>
            <a:r>
              <a:rPr lang="cs-CZ" dirty="0"/>
              <a:t>o svých majetkových poměrech, i když nejsou povinny vést účetnictví podle jiného právního předpisu.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1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Nadační fond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Zakladatel </a:t>
            </a:r>
            <a:r>
              <a:rPr lang="cs-CZ" dirty="0"/>
              <a:t>zakládá nadační fond k </a:t>
            </a:r>
            <a:r>
              <a:rPr lang="cs-CZ" b="1" dirty="0"/>
              <a:t>účelu užitečnému společensky </a:t>
            </a:r>
            <a:r>
              <a:rPr lang="cs-CZ" dirty="0"/>
              <a:t>nebo </a:t>
            </a:r>
            <a:r>
              <a:rPr lang="cs-CZ" b="1" dirty="0"/>
              <a:t>hospodářsky</a:t>
            </a:r>
            <a:r>
              <a:rPr lang="cs-CZ" dirty="0"/>
              <a:t>. </a:t>
            </a:r>
          </a:p>
          <a:p>
            <a:r>
              <a:rPr lang="cs-CZ" dirty="0" smtClean="0"/>
              <a:t>Název </a:t>
            </a:r>
            <a:r>
              <a:rPr lang="cs-CZ" dirty="0"/>
              <a:t>nadačního fondu musí obsahovat slova „</a:t>
            </a:r>
            <a:r>
              <a:rPr lang="cs-CZ" b="1" dirty="0"/>
              <a:t>nadační fond</a:t>
            </a:r>
            <a:r>
              <a:rPr lang="cs-CZ" dirty="0"/>
              <a:t>“. </a:t>
            </a:r>
          </a:p>
          <a:p>
            <a:r>
              <a:rPr lang="cs-CZ" dirty="0" smtClean="0"/>
              <a:t>Nadační </a:t>
            </a:r>
            <a:r>
              <a:rPr lang="cs-CZ" dirty="0"/>
              <a:t>fond se </a:t>
            </a:r>
            <a:r>
              <a:rPr lang="cs-CZ" u="sng" dirty="0"/>
              <a:t>zakládá zakládací listinou</a:t>
            </a:r>
            <a:r>
              <a:rPr lang="cs-CZ" dirty="0"/>
              <a:t> nebo </a:t>
            </a:r>
            <a:r>
              <a:rPr lang="cs-CZ" u="sng" dirty="0"/>
              <a:t>pořízením pro případ </a:t>
            </a:r>
            <a:r>
              <a:rPr lang="cs-CZ" u="sng" dirty="0" smtClean="0"/>
              <a:t>smrti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Nadační </a:t>
            </a:r>
            <a:r>
              <a:rPr lang="cs-CZ" dirty="0"/>
              <a:t>fond </a:t>
            </a:r>
            <a:r>
              <a:rPr lang="cs-CZ" b="1" dirty="0"/>
              <a:t>vzniká dnem zápisu do veřejného rejstříku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9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Majetek nadačního fondu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Majetek </a:t>
            </a:r>
            <a:r>
              <a:rPr lang="cs-CZ" b="1" dirty="0"/>
              <a:t>nadačního fondu </a:t>
            </a:r>
            <a:r>
              <a:rPr lang="cs-CZ" dirty="0"/>
              <a:t>tvoří </a:t>
            </a:r>
            <a:r>
              <a:rPr lang="cs-CZ" u="sng" dirty="0"/>
              <a:t>soubor vzniklý z vkladů a darů, jejichž předmět nemusí splňovat předpoklad trvalého výnosu</a:t>
            </a:r>
            <a:r>
              <a:rPr lang="cs-CZ" dirty="0"/>
              <a:t>. Co je v majetku nadačního fondu, </a:t>
            </a:r>
            <a:r>
              <a:rPr lang="cs-CZ" b="1" dirty="0"/>
              <a:t>nelze zastavit</a:t>
            </a:r>
            <a:r>
              <a:rPr lang="cs-CZ" dirty="0"/>
              <a:t>, </a:t>
            </a:r>
            <a:r>
              <a:rPr lang="cs-CZ" b="1" dirty="0"/>
              <a:t>ani jinak použít k zajištění dluhu</a:t>
            </a:r>
            <a:r>
              <a:rPr lang="cs-CZ" dirty="0"/>
              <a:t>; k právnímu jednání, které tomu odporuje, se nepřihlíží. </a:t>
            </a:r>
          </a:p>
          <a:p>
            <a:r>
              <a:rPr lang="cs-CZ" dirty="0" smtClean="0"/>
              <a:t>Majetek </a:t>
            </a:r>
            <a:r>
              <a:rPr lang="cs-CZ" dirty="0"/>
              <a:t>nadačního fondu lze </a:t>
            </a:r>
            <a:r>
              <a:rPr lang="cs-CZ" b="1" dirty="0"/>
              <a:t>zcizit</a:t>
            </a:r>
            <a:r>
              <a:rPr lang="cs-CZ" dirty="0"/>
              <a:t>, je-li to </a:t>
            </a:r>
            <a:r>
              <a:rPr lang="cs-CZ" u="sng" dirty="0"/>
              <a:t>v souladu s účelem nadačního fondu</a:t>
            </a:r>
            <a:r>
              <a:rPr lang="cs-CZ" dirty="0"/>
              <a:t>. Lze jej též použít k investici považované za obezřetnou. </a:t>
            </a:r>
          </a:p>
          <a:p>
            <a:r>
              <a:rPr lang="cs-CZ" dirty="0" smtClean="0"/>
              <a:t>Nadační </a:t>
            </a:r>
            <a:r>
              <a:rPr lang="cs-CZ" dirty="0"/>
              <a:t>fond </a:t>
            </a:r>
            <a:r>
              <a:rPr lang="cs-CZ" b="1" dirty="0"/>
              <a:t>nevytváří nadační jistinu ani nadační kapitál</a:t>
            </a:r>
            <a:r>
              <a:rPr lang="cs-CZ" dirty="0"/>
              <a:t>. </a:t>
            </a:r>
          </a:p>
          <a:p>
            <a:r>
              <a:rPr lang="cs-CZ" dirty="0" smtClean="0"/>
              <a:t>Připustí-li </a:t>
            </a:r>
            <a:r>
              <a:rPr lang="cs-CZ" dirty="0"/>
              <a:t>to výslovně zakladatelské právní jednání, může správní rada rozhodnout po předchozím vyjádření dozorčí rady nebo revizora o </a:t>
            </a:r>
            <a:r>
              <a:rPr lang="cs-CZ" b="1" dirty="0"/>
              <a:t>změně právní formy nadačního fondu na nadaci</a:t>
            </a:r>
            <a:r>
              <a:rPr lang="cs-CZ" dirty="0"/>
              <a:t>. Rozhodnutí o změně právní formy musí obsahovat alespoň označení nadačního fondu názvem, sídlem a identifikujícím údajem a náležitosti stanovené pro nadační listinu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Ústav </a:t>
            </a:r>
            <a:r>
              <a:rPr lang="cs-CZ" dirty="0"/>
              <a:t>je právnická osoba ustavená </a:t>
            </a:r>
            <a:r>
              <a:rPr lang="cs-CZ" b="1" dirty="0"/>
              <a:t>za účelem provozování činnosti užitečné společensky </a:t>
            </a:r>
            <a:r>
              <a:rPr lang="cs-CZ" dirty="0"/>
              <a:t>nebo </a:t>
            </a:r>
            <a:r>
              <a:rPr lang="cs-CZ" b="1" dirty="0"/>
              <a:t>hospodářsky</a:t>
            </a:r>
            <a:r>
              <a:rPr lang="cs-CZ" dirty="0"/>
              <a:t> </a:t>
            </a:r>
            <a:r>
              <a:rPr lang="cs-CZ" u="sng" dirty="0"/>
              <a:t>s využitím své osobní a majetkové složky</a:t>
            </a:r>
            <a:r>
              <a:rPr lang="cs-CZ" dirty="0"/>
              <a:t>. Ústav </a:t>
            </a:r>
            <a:r>
              <a:rPr lang="cs-CZ" b="1" dirty="0"/>
              <a:t>provozuje činnost, jejíž výsledky jsou každému rovnocenně dostupné</a:t>
            </a:r>
            <a:r>
              <a:rPr lang="cs-CZ" dirty="0"/>
              <a:t> za podmínek předem stanovených. </a:t>
            </a:r>
          </a:p>
          <a:p>
            <a:r>
              <a:rPr lang="cs-CZ" dirty="0" smtClean="0"/>
              <a:t>Provozuje-li </a:t>
            </a:r>
            <a:r>
              <a:rPr lang="cs-CZ" dirty="0"/>
              <a:t>ústav obchodní závod nebo jinou </a:t>
            </a:r>
            <a:r>
              <a:rPr lang="cs-CZ" b="1" dirty="0"/>
              <a:t>vedlejší činnost</a:t>
            </a:r>
            <a:r>
              <a:rPr lang="cs-CZ" dirty="0"/>
              <a:t>, nesmí být provoz na újmu jakosti, rozsahu a dostupnosti služeb poskytovaných v rámci </a:t>
            </a:r>
            <a:r>
              <a:rPr lang="cs-CZ" b="1" dirty="0"/>
              <a:t>hlavní činnosti ústavu</a:t>
            </a:r>
            <a:r>
              <a:rPr lang="cs-CZ" dirty="0"/>
              <a:t>. </a:t>
            </a:r>
            <a:r>
              <a:rPr lang="cs-CZ" b="1" dirty="0"/>
              <a:t>Zisk</a:t>
            </a:r>
            <a:r>
              <a:rPr lang="cs-CZ" dirty="0"/>
              <a:t> může ústav </a:t>
            </a:r>
            <a:r>
              <a:rPr lang="cs-CZ" u="sng" dirty="0"/>
              <a:t>použít jen k podpoře činnosti, pro niž byl založen</a:t>
            </a:r>
            <a:r>
              <a:rPr lang="cs-CZ" dirty="0"/>
              <a:t>, a </a:t>
            </a:r>
            <a:r>
              <a:rPr lang="cs-CZ" u="sng" dirty="0"/>
              <a:t>k úhradě nákladů na vlastní správu</a:t>
            </a:r>
            <a:r>
              <a:rPr lang="cs-CZ" dirty="0"/>
              <a:t>. </a:t>
            </a:r>
          </a:p>
          <a:p>
            <a:r>
              <a:rPr lang="cs-CZ" dirty="0"/>
              <a:t> </a:t>
            </a:r>
            <a:r>
              <a:rPr lang="cs-CZ" dirty="0" smtClean="0"/>
              <a:t>Název </a:t>
            </a:r>
            <a:r>
              <a:rPr lang="cs-CZ" dirty="0"/>
              <a:t>ústavu musí obsahovat slova „</a:t>
            </a:r>
            <a:r>
              <a:rPr lang="cs-CZ" b="1" dirty="0"/>
              <a:t>zapsaný ústav</a:t>
            </a:r>
            <a:r>
              <a:rPr lang="cs-CZ" dirty="0"/>
              <a:t>“, postačí však zkratka „</a:t>
            </a:r>
            <a:r>
              <a:rPr lang="cs-CZ" b="1" dirty="0"/>
              <a:t>z. </a:t>
            </a:r>
            <a:r>
              <a:rPr lang="cs-CZ" b="1" dirty="0" err="1"/>
              <a:t>ú.</a:t>
            </a:r>
            <a:r>
              <a:rPr lang="cs-CZ" dirty="0"/>
              <a:t>“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2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+ orgány ústavu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Ústav </a:t>
            </a:r>
            <a:r>
              <a:rPr lang="cs-CZ" b="1" dirty="0"/>
              <a:t>vzniká</a:t>
            </a:r>
            <a:r>
              <a:rPr lang="cs-CZ" dirty="0"/>
              <a:t> </a:t>
            </a:r>
            <a:r>
              <a:rPr lang="cs-CZ" u="sng" dirty="0"/>
              <a:t>zápisem do veřejného rejstříku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Nenaplňuje-li ústav dlouhodobě svůj účel, </a:t>
            </a:r>
            <a:r>
              <a:rPr lang="cs-CZ" b="1" dirty="0"/>
              <a:t>zruší</a:t>
            </a:r>
            <a:r>
              <a:rPr lang="cs-CZ" dirty="0"/>
              <a:t> jej </a:t>
            </a:r>
            <a:r>
              <a:rPr lang="cs-CZ" b="1" dirty="0"/>
              <a:t>soud</a:t>
            </a:r>
            <a:r>
              <a:rPr lang="cs-CZ" dirty="0"/>
              <a:t> na návrh osoby, která osvědčí právní zájem.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Orgány ústavu: </a:t>
            </a:r>
          </a:p>
          <a:p>
            <a:r>
              <a:rPr lang="cs-CZ" b="1" dirty="0" smtClean="0"/>
              <a:t>Ředitel</a:t>
            </a:r>
            <a:r>
              <a:rPr lang="cs-CZ" dirty="0" smtClean="0"/>
              <a:t>  -  </a:t>
            </a:r>
            <a:r>
              <a:rPr lang="cs-CZ" dirty="0"/>
              <a:t>statutární orgán ústavu. Statut může pro tento orgán zvolit i jiné označení, pokud tím nevzbudí klamný dojem o jeho povaze. </a:t>
            </a:r>
            <a:endParaRPr lang="cs-CZ" dirty="0" smtClean="0"/>
          </a:p>
          <a:p>
            <a:r>
              <a:rPr lang="cs-CZ" b="1" dirty="0" smtClean="0"/>
              <a:t>Správní </a:t>
            </a:r>
            <a:r>
              <a:rPr lang="cs-CZ" b="1" dirty="0"/>
              <a:t>rada </a:t>
            </a:r>
            <a:r>
              <a:rPr lang="cs-CZ" dirty="0"/>
              <a:t>- jmenuje a odvolává členy správní rady zakladatel. Není-li to možné, volí a odvolává členy správní rady dozorčí rada, pokud byla zřízena; jinak správní rada volí a odvolává své členy sama. </a:t>
            </a:r>
          </a:p>
          <a:p>
            <a:pPr lvl="1"/>
            <a:r>
              <a:rPr lang="cs-CZ" dirty="0"/>
              <a:t>Neurčí-li zakladatelské právní jednání jiné funkční období člena správní rady, je tříleté. </a:t>
            </a:r>
          </a:p>
          <a:p>
            <a:pPr lvl="1"/>
            <a:r>
              <a:rPr lang="cs-CZ" dirty="0"/>
              <a:t>Správní rada volí i odvolává ředitele, dohlíží na výkon jeho působnosti a rozhoduje o právních jednáních ústavu vůči řediteli; není-li určeno jinak, projevuje za ústav při těchto právních jednáních vůli předseda správní rady. </a:t>
            </a:r>
          </a:p>
          <a:p>
            <a:pPr lvl="1"/>
            <a:r>
              <a:rPr lang="cs-CZ" dirty="0"/>
              <a:t>Správní rada schvaluje rozpočet, řádnou a mimořádnou účetní závěrku a výroční zprávu ústavu. </a:t>
            </a:r>
          </a:p>
          <a:p>
            <a:pPr lvl="1"/>
            <a:r>
              <a:rPr lang="cs-CZ" dirty="0"/>
              <a:t>Správní rada rozhoduje o zahájení provozu obchodního závodu nebo jiné vedlejší činnosti ústavu nebo o změně jejího předmětu, pokud zakladatelské právní jednání neurčí něco jiného.</a:t>
            </a:r>
          </a:p>
          <a:p>
            <a:r>
              <a:rPr lang="cs-CZ" b="1" dirty="0" smtClean="0"/>
              <a:t>Dozorčí rada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7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Spotřebitel</a:t>
            </a:r>
            <a:r>
              <a:rPr lang="cs-CZ" dirty="0" smtClean="0"/>
              <a:t> - každý </a:t>
            </a:r>
            <a:r>
              <a:rPr lang="cs-CZ" dirty="0"/>
              <a:t>člověk, který mimo rámec své podnikatelské činnosti nebo mimo rámec samostatného výkonu svého povolání uzavírá smlouvu s podnikatelem nebo s ním jinak jedná. </a:t>
            </a:r>
          </a:p>
          <a:p>
            <a:r>
              <a:rPr lang="cs-CZ" b="1" dirty="0" smtClean="0"/>
              <a:t>Podnikatel </a:t>
            </a:r>
            <a:r>
              <a:rPr lang="cs-CZ" dirty="0" smtClean="0"/>
              <a:t>- samostatně </a:t>
            </a:r>
            <a:r>
              <a:rPr lang="cs-CZ" dirty="0"/>
              <a:t>vykonává na vlastní účet a odpovědnost výdělečnou činnost živnostenským nebo obdobným způsobem se záměrem činit tak soustavně za účelem dosažení </a:t>
            </a:r>
            <a:r>
              <a:rPr lang="cs-CZ" dirty="0" smtClean="0"/>
              <a:t>zisku. </a:t>
            </a:r>
            <a:endParaRPr lang="cs-CZ" dirty="0"/>
          </a:p>
          <a:p>
            <a:pPr lvl="1"/>
            <a:r>
              <a:rPr lang="cs-CZ" dirty="0" smtClean="0"/>
              <a:t>Pro </a:t>
            </a:r>
            <a:r>
              <a:rPr lang="cs-CZ" dirty="0"/>
              <a:t>účely ochrany spotřebitele </a:t>
            </a:r>
            <a:r>
              <a:rPr lang="cs-CZ" dirty="0" smtClean="0"/>
              <a:t>se </a:t>
            </a:r>
            <a:r>
              <a:rPr lang="cs-CZ" dirty="0"/>
              <a:t>za podnikatele považuje také každá osoba, která uzavírá smlouvy související s vlastní obchodní, výrobní nebo obdobnou činností či při samostatném výkonu svého povolání, popřípadě osoba, která jedná jménem nebo na účet podnikatele.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9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Obchodní </a:t>
            </a:r>
            <a:r>
              <a:rPr lang="cs-CZ" b="1" dirty="0"/>
              <a:t>firma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dirty="0"/>
              <a:t>jméno, pod kterým je podnikatel zapsán do obchodního rejstříku. Podnikatel nesmí mít víc obchodních firem. </a:t>
            </a:r>
          </a:p>
          <a:p>
            <a:pPr lvl="2"/>
            <a:r>
              <a:rPr lang="cs-CZ" dirty="0" smtClean="0"/>
              <a:t>Ochrana </a:t>
            </a:r>
            <a:r>
              <a:rPr lang="cs-CZ" dirty="0"/>
              <a:t>práv k obchodní firmě náleží tomu, kdo ji po právu použil poprvé. Kdo byl dotčen ve svém právu k obchodní firmě, má stejná práva jako při ochraně před nekalou soutěží. </a:t>
            </a:r>
          </a:p>
          <a:p>
            <a:pPr lvl="2"/>
            <a:r>
              <a:rPr lang="cs-CZ" dirty="0" smtClean="0"/>
              <a:t>Obchodní </a:t>
            </a:r>
            <a:r>
              <a:rPr lang="cs-CZ" dirty="0"/>
              <a:t>firma nesmí být zaměnitelná s jinou obchodní firmou ani nesmí působit klamavě.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2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Zastoupení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Kdo je oprávněn právně jednat jménem jiného, je jeho </a:t>
            </a:r>
            <a:r>
              <a:rPr lang="cs-CZ" b="1" dirty="0"/>
              <a:t>zástupcem</a:t>
            </a:r>
            <a:r>
              <a:rPr lang="cs-CZ" dirty="0"/>
              <a:t>; </a:t>
            </a:r>
            <a:r>
              <a:rPr lang="cs-CZ" u="sng" dirty="0"/>
              <a:t>ze zastoupení vznikají práva a povinnosti přímo zastoupenému</a:t>
            </a:r>
            <a:r>
              <a:rPr lang="cs-CZ" dirty="0"/>
              <a:t>. Není-li zřejmé, že někdo jedná za jiného, platí, že jedná vlastním jménem.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Je-li </a:t>
            </a:r>
            <a:r>
              <a:rPr lang="cs-CZ" dirty="0"/>
              <a:t>zástupce v dobré víře nebo musel-li vědět o určité okolnosti, přihlíží se k tomu i u zastoupeného; to neplatí, jedná-li se o okolnost, o které se zástupce dozvěděl před vznikem zastoupení. Není-li zastoupený v dobré víře, nemůže se dovolat dobré víry zástupce.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Zastoupit </a:t>
            </a:r>
            <a:r>
              <a:rPr lang="cs-CZ" dirty="0"/>
              <a:t>jiného </a:t>
            </a:r>
            <a:r>
              <a:rPr lang="cs-CZ" b="1" dirty="0"/>
              <a:t>nemůže</a:t>
            </a:r>
            <a:r>
              <a:rPr lang="cs-CZ" dirty="0"/>
              <a:t> ten, jehož </a:t>
            </a:r>
            <a:r>
              <a:rPr lang="cs-CZ" u="sng" dirty="0"/>
              <a:t>zájmy jsou v rozporu se zájmy zastoupeného</a:t>
            </a:r>
            <a:r>
              <a:rPr lang="cs-CZ" dirty="0"/>
              <a:t>, ledaže při smluvním zastoupení </a:t>
            </a:r>
            <a:r>
              <a:rPr lang="cs-CZ" u="sng" dirty="0"/>
              <a:t>zastoupený o takovém rozporu věděl nebo musel vědět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Zastoupení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Smluvní zastoupení</a:t>
            </a:r>
          </a:p>
          <a:p>
            <a:pPr lvl="1"/>
            <a:r>
              <a:rPr lang="cs-CZ" b="1" dirty="0" smtClean="0"/>
              <a:t>Plná moc - zmocněnec</a:t>
            </a:r>
          </a:p>
          <a:p>
            <a:pPr lvl="1"/>
            <a:r>
              <a:rPr lang="cs-CZ" b="1" dirty="0" smtClean="0"/>
              <a:t>Prokura</a:t>
            </a:r>
          </a:p>
          <a:p>
            <a:pPr lvl="1"/>
            <a:endParaRPr lang="cs-CZ" b="1" dirty="0" smtClean="0"/>
          </a:p>
          <a:p>
            <a:r>
              <a:rPr lang="cs-CZ" b="1" dirty="0" smtClean="0"/>
              <a:t>Zákonné zastoupení a opatrovnictví</a:t>
            </a:r>
          </a:p>
          <a:p>
            <a:pPr lvl="1"/>
            <a:r>
              <a:rPr lang="cs-CZ" b="1" dirty="0" smtClean="0"/>
              <a:t>Zákonné zastoupení</a:t>
            </a:r>
          </a:p>
          <a:p>
            <a:pPr lvl="1"/>
            <a:r>
              <a:rPr lang="cs-CZ" b="1" dirty="0" smtClean="0"/>
              <a:t>Opatrovnictví člověka</a:t>
            </a:r>
          </a:p>
          <a:p>
            <a:pPr lvl="1"/>
            <a:r>
              <a:rPr lang="cs-CZ" b="1" dirty="0" smtClean="0"/>
              <a:t>Opatrovnická rada</a:t>
            </a:r>
          </a:p>
          <a:p>
            <a:pPr lvl="1"/>
            <a:r>
              <a:rPr lang="cs-CZ" b="1" dirty="0" smtClean="0"/>
              <a:t>Opatrovnictví právnické osoby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130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Smluvní zastoupení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b="1" dirty="0" smtClean="0"/>
              <a:t>Plná moc </a:t>
            </a:r>
            <a:r>
              <a:rPr lang="cs-CZ" dirty="0" smtClean="0"/>
              <a:t>(generální x speciální)</a:t>
            </a:r>
            <a:endParaRPr lang="cs-CZ" b="1" dirty="0"/>
          </a:p>
          <a:p>
            <a:r>
              <a:rPr lang="cs-CZ" b="1" dirty="0" smtClean="0"/>
              <a:t>Prokura</a:t>
            </a:r>
          </a:p>
          <a:p>
            <a:pPr lvl="1"/>
            <a:r>
              <a:rPr lang="cs-CZ" dirty="0" smtClean="0"/>
              <a:t>Udělením </a:t>
            </a:r>
            <a:r>
              <a:rPr lang="cs-CZ" dirty="0"/>
              <a:t>prokury </a:t>
            </a:r>
            <a:r>
              <a:rPr lang="cs-CZ" u="sng" dirty="0"/>
              <a:t>zmocňuje podnikatel zapsaný v obchodním rejstříku prokuristu k právním jednáním</a:t>
            </a:r>
            <a:r>
              <a:rPr lang="cs-CZ" dirty="0"/>
              <a:t>, ke kterým dochází </a:t>
            </a:r>
            <a:r>
              <a:rPr lang="cs-CZ" u="sng" dirty="0"/>
              <a:t>při provozu obchodního závodu</a:t>
            </a:r>
            <a:r>
              <a:rPr lang="cs-CZ" dirty="0"/>
              <a:t>, popřípadě </a:t>
            </a:r>
            <a:r>
              <a:rPr lang="cs-CZ" u="sng" dirty="0"/>
              <a:t>pobočky</a:t>
            </a:r>
            <a:r>
              <a:rPr lang="cs-CZ" dirty="0"/>
              <a:t>, a to i k těm, pro která se jinak vyžaduje zvláštní plná moc. Zcizit nebo zatížit nemovitou věc je však prokurista oprávněn, je-li to výslovně uvedeno. </a:t>
            </a:r>
            <a:endParaRPr lang="cs-CZ" dirty="0" smtClean="0"/>
          </a:p>
          <a:p>
            <a:pPr lvl="1"/>
            <a:r>
              <a:rPr lang="cs-CZ" dirty="0" smtClean="0"/>
              <a:t>Prokurista </a:t>
            </a:r>
            <a:r>
              <a:rPr lang="cs-CZ" u="sng" dirty="0" smtClean="0"/>
              <a:t>není oprávněn přenést prokuru na někoho jiného</a:t>
            </a:r>
            <a:r>
              <a:rPr lang="cs-CZ" dirty="0" smtClean="0"/>
              <a:t> ani udělit další prokuru; k opačným ujednáním se nepřihlíží. </a:t>
            </a:r>
          </a:p>
          <a:p>
            <a:pPr lvl="1"/>
            <a:r>
              <a:rPr lang="cs-CZ" u="sng" dirty="0" smtClean="0"/>
              <a:t>Omezení</a:t>
            </a:r>
            <a:r>
              <a:rPr lang="cs-CZ" dirty="0" smtClean="0"/>
              <a:t> </a:t>
            </a:r>
            <a:r>
              <a:rPr lang="cs-CZ" dirty="0"/>
              <a:t>prokury vnitřními pokyny </a:t>
            </a:r>
            <a:r>
              <a:rPr lang="cs-CZ" u="sng" dirty="0"/>
              <a:t>nemá účinky vůči třetím osobám</a:t>
            </a:r>
            <a:r>
              <a:rPr lang="cs-CZ" dirty="0"/>
              <a:t>, i když bylo zveřejněno. </a:t>
            </a:r>
            <a:endParaRPr lang="cs-CZ" sz="4400" dirty="0"/>
          </a:p>
          <a:p>
            <a:pPr lvl="1"/>
            <a:r>
              <a:rPr lang="cs-CZ" dirty="0" smtClean="0"/>
              <a:t>Prokurista </a:t>
            </a:r>
            <a:r>
              <a:rPr lang="cs-CZ" dirty="0"/>
              <a:t>vykonává prokuru </a:t>
            </a:r>
            <a:r>
              <a:rPr lang="cs-CZ" b="1" dirty="0"/>
              <a:t>s péčí řádného hospodáře</a:t>
            </a:r>
            <a:r>
              <a:rPr lang="cs-CZ" dirty="0"/>
              <a:t>. </a:t>
            </a:r>
            <a:endParaRPr lang="cs-CZ" sz="4400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1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Zákonné zastoupení + opatrovnictví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sleduje ochranu zájmů zastoupeného a naplňování jeho </a:t>
            </a:r>
            <a:r>
              <a:rPr lang="cs-CZ" dirty="0" smtClean="0"/>
              <a:t>práv</a:t>
            </a:r>
          </a:p>
          <a:p>
            <a:r>
              <a:rPr lang="cs-CZ" b="1" dirty="0" smtClean="0"/>
              <a:t>Zákonný </a:t>
            </a:r>
            <a:r>
              <a:rPr lang="cs-CZ" b="1" dirty="0"/>
              <a:t>zástupce </a:t>
            </a:r>
            <a:r>
              <a:rPr lang="cs-CZ" dirty="0"/>
              <a:t>nebo </a:t>
            </a:r>
            <a:r>
              <a:rPr lang="cs-CZ" b="1" dirty="0"/>
              <a:t>opatrovník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b="1" dirty="0" smtClean="0"/>
              <a:t>není </a:t>
            </a:r>
            <a:r>
              <a:rPr lang="cs-CZ" b="1" dirty="0"/>
              <a:t>oprávněn </a:t>
            </a:r>
            <a:r>
              <a:rPr lang="cs-CZ" dirty="0"/>
              <a:t>za zastoupeného právně jednat v záležitostech týkajících se </a:t>
            </a:r>
            <a:r>
              <a:rPr lang="cs-CZ" u="sng" dirty="0"/>
              <a:t>vzniku a zániku manželství</a:t>
            </a:r>
            <a:r>
              <a:rPr lang="cs-CZ" dirty="0"/>
              <a:t>, </a:t>
            </a:r>
            <a:r>
              <a:rPr lang="cs-CZ" u="sng" dirty="0"/>
              <a:t>výkonu rodičovských povinností a práv</a:t>
            </a:r>
            <a:r>
              <a:rPr lang="cs-CZ" dirty="0"/>
              <a:t>, jakož i </a:t>
            </a:r>
            <a:r>
              <a:rPr lang="cs-CZ" u="sng" dirty="0"/>
              <a:t>pořízení pro případ smrti </a:t>
            </a:r>
            <a:r>
              <a:rPr lang="cs-CZ" dirty="0"/>
              <a:t>nebo </a:t>
            </a:r>
            <a:r>
              <a:rPr lang="cs-CZ" u="sng" dirty="0"/>
              <a:t>prohlášení o vydědění a jejich odvolání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b="1" dirty="0" smtClean="0"/>
              <a:t>nesmí</a:t>
            </a:r>
            <a:r>
              <a:rPr lang="cs-CZ" dirty="0" smtClean="0"/>
              <a:t> </a:t>
            </a:r>
            <a:r>
              <a:rPr lang="cs-CZ" dirty="0"/>
              <a:t>odejmout zastoupenému </a:t>
            </a:r>
            <a:r>
              <a:rPr lang="cs-CZ" u="sng" dirty="0"/>
              <a:t>věc zvláštní obliby</a:t>
            </a:r>
            <a:r>
              <a:rPr lang="cs-CZ" dirty="0"/>
              <a:t>, ledaže to </a:t>
            </a:r>
            <a:r>
              <a:rPr lang="cs-CZ" u="sng" dirty="0"/>
              <a:t>odůvodňuje ohrožení jeho života či zdraví</a:t>
            </a:r>
            <a:r>
              <a:rPr lang="cs-CZ" dirty="0"/>
              <a:t>, a jedná-li se o nezletilého, který není plně svéprávný, také jiný závažný důvod. Věc zvláštní obliby musí být zastoupenému ponechána i při jeho umístění ve zdravotnickém zařízení, v zařízení sociálních služeb, zařízení sociálněprávní ochrany dětí nebo podobném zařízení. </a:t>
            </a:r>
          </a:p>
          <a:p>
            <a:r>
              <a:rPr lang="cs-CZ" dirty="0" smtClean="0"/>
              <a:t>Dojde-li </a:t>
            </a:r>
            <a:r>
              <a:rPr lang="cs-CZ" dirty="0"/>
              <a:t>ke </a:t>
            </a:r>
            <a:r>
              <a:rPr lang="cs-CZ" u="sng" dirty="0"/>
              <a:t>střetu zájmu zákonného zástupce nebo opatrovníka se zájmem zastoupeného </a:t>
            </a:r>
            <a:r>
              <a:rPr lang="cs-CZ" dirty="0" smtClean="0"/>
              <a:t>anebo </a:t>
            </a:r>
            <a:r>
              <a:rPr lang="cs-CZ" u="sng" dirty="0"/>
              <a:t>hrozí-li takový střet</a:t>
            </a:r>
            <a:r>
              <a:rPr lang="cs-CZ" dirty="0"/>
              <a:t>, jmenuje soud zastoupenému </a:t>
            </a:r>
            <a:r>
              <a:rPr lang="cs-CZ" b="1" dirty="0"/>
              <a:t>kolizního opatrovníka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15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Veřejné rejstříky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	Do </a:t>
            </a:r>
            <a:r>
              <a:rPr lang="cs-CZ" dirty="0"/>
              <a:t>veřejného rejstříku se o právnické osobě </a:t>
            </a:r>
            <a:r>
              <a:rPr lang="cs-CZ" b="1" dirty="0"/>
              <a:t>zapíše</a:t>
            </a:r>
            <a:r>
              <a:rPr lang="cs-CZ" dirty="0"/>
              <a:t> alespoň </a:t>
            </a:r>
            <a:r>
              <a:rPr lang="cs-CZ" u="sng" dirty="0"/>
              <a:t>den jejího vzniku</a:t>
            </a:r>
            <a:r>
              <a:rPr lang="cs-CZ" dirty="0"/>
              <a:t>, </a:t>
            </a:r>
            <a:r>
              <a:rPr lang="cs-CZ" u="sng" dirty="0"/>
              <a:t>den jejího zrušení </a:t>
            </a:r>
            <a:r>
              <a:rPr lang="cs-CZ" dirty="0"/>
              <a:t>s uvedením právního důvodu a </a:t>
            </a:r>
            <a:r>
              <a:rPr lang="cs-CZ" u="sng" dirty="0"/>
              <a:t>den jejího zániku</a:t>
            </a:r>
            <a:r>
              <a:rPr lang="cs-CZ" dirty="0"/>
              <a:t>, jakož i její </a:t>
            </a:r>
            <a:r>
              <a:rPr lang="cs-CZ" u="sng" dirty="0"/>
              <a:t>název, adresa sídla a předmět činnosti</a:t>
            </a:r>
            <a:r>
              <a:rPr lang="cs-CZ" dirty="0"/>
              <a:t>, jméno a adresa bydliště nebo sídla každého člena </a:t>
            </a:r>
            <a:r>
              <a:rPr lang="cs-CZ" u="sng" dirty="0"/>
              <a:t>statutárního orgánu </a:t>
            </a:r>
            <a:r>
              <a:rPr lang="cs-CZ" dirty="0"/>
              <a:t>spolu s uvedením </a:t>
            </a:r>
            <a:r>
              <a:rPr lang="cs-CZ" u="sng" dirty="0"/>
              <a:t>způsobu</a:t>
            </a:r>
            <a:r>
              <a:rPr lang="cs-CZ" dirty="0"/>
              <a:t>, jakým tento orgán právnickou osobu </a:t>
            </a:r>
            <a:r>
              <a:rPr lang="cs-CZ" u="sng" dirty="0"/>
              <a:t>zastupuje</a:t>
            </a:r>
            <a:r>
              <a:rPr lang="cs-CZ" dirty="0"/>
              <a:t>, a údajů o dni vzniku nebo zániku jejich funkce.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Veřejné </a:t>
            </a:r>
            <a:r>
              <a:rPr lang="cs-CZ" dirty="0"/>
              <a:t>rejstříky právnických osob jsou </a:t>
            </a:r>
            <a:r>
              <a:rPr lang="cs-CZ" b="1" dirty="0"/>
              <a:t>přístupné každému</a:t>
            </a:r>
            <a:r>
              <a:rPr lang="cs-CZ" dirty="0"/>
              <a:t>; každý do nich může </a:t>
            </a:r>
            <a:r>
              <a:rPr lang="cs-CZ" u="sng" dirty="0"/>
              <a:t>nahlížet a pořizovat si z nich výpisy, opisy nebo kopie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Povinnost nahlásit </a:t>
            </a:r>
            <a:r>
              <a:rPr lang="cs-CZ" b="1" dirty="0" smtClean="0"/>
              <a:t>změny</a:t>
            </a:r>
            <a:r>
              <a:rPr lang="cs-CZ" dirty="0" smtClean="0"/>
              <a:t> bez zbytečného odkladu. Proti </a:t>
            </a:r>
            <a:r>
              <a:rPr lang="cs-CZ" dirty="0"/>
              <a:t>osobě, která právně jedná důvěřujíc údaji zapsanému do veřejného rejstříku, </a:t>
            </a:r>
            <a:r>
              <a:rPr lang="cs-CZ" u="sng" dirty="0"/>
              <a:t>nemá ten, jehož se zápis týká, právo namítnout, že zápis neodpovídá skutečnosti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Byl-li </a:t>
            </a:r>
            <a:r>
              <a:rPr lang="cs-CZ" dirty="0"/>
              <a:t>údaj zapsaný ve veřejném rejstříku </a:t>
            </a:r>
            <a:r>
              <a:rPr lang="cs-CZ" b="1" dirty="0"/>
              <a:t>zveřejněn</a:t>
            </a:r>
            <a:r>
              <a:rPr lang="cs-CZ" dirty="0"/>
              <a:t>, </a:t>
            </a:r>
            <a:r>
              <a:rPr lang="cs-CZ" u="sng" dirty="0"/>
              <a:t>nemůže se nikdo po uplynutí patnácti dnů od zveřejnění dovolat, že o zveřejněném údaji nemohl vědět</a:t>
            </a:r>
            <a:r>
              <a:rPr lang="cs-CZ" dirty="0"/>
              <a:t>. Neodpovídá-li zveřejněný údaj zapsanému údaji, nemůže se ten, jehož se údaj týká, vůči jiné osobě dovolat zveřejněného údaje; prokáže-li však, že jí byl zapsaný údaj znám, může proti ní namítnout, že zveřejněný údaj zapsanému neodpovídá. </a:t>
            </a:r>
          </a:p>
        </p:txBody>
      </p:sp>
    </p:spTree>
    <p:extLst>
      <p:ext uri="{BB962C8B-B14F-4D97-AF65-F5344CB8AC3E}">
        <p14:creationId xmlns:p14="http://schemas.microsoft.com/office/powerpoint/2010/main" val="28788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Zákonné zastoupení + opatrovnictví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Zákonný zástupce ani opatrovník </a:t>
            </a:r>
            <a:r>
              <a:rPr lang="cs-CZ" b="1" dirty="0"/>
              <a:t>nemůže</a:t>
            </a:r>
            <a:r>
              <a:rPr lang="cs-CZ" dirty="0"/>
              <a:t> požadovat od zastoupeného </a:t>
            </a:r>
            <a:r>
              <a:rPr lang="cs-CZ" b="1" dirty="0"/>
              <a:t>odměnu za zastoupení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Má-li </a:t>
            </a:r>
            <a:r>
              <a:rPr lang="cs-CZ" dirty="0"/>
              <a:t>však </a:t>
            </a:r>
            <a:r>
              <a:rPr lang="cs-CZ" u="sng" dirty="0"/>
              <a:t>povinnost spravovat jmění</a:t>
            </a:r>
            <a:r>
              <a:rPr lang="cs-CZ" dirty="0"/>
              <a:t>, lze za správu přiznat </a:t>
            </a:r>
            <a:r>
              <a:rPr lang="cs-CZ" b="1" dirty="0"/>
              <a:t>odměnu</a:t>
            </a:r>
            <a:r>
              <a:rPr lang="cs-CZ" dirty="0"/>
              <a:t>. O její výši </a:t>
            </a:r>
            <a:r>
              <a:rPr lang="cs-CZ" u="sng" dirty="0"/>
              <a:t>rozhodne soud </a:t>
            </a:r>
            <a:r>
              <a:rPr lang="cs-CZ" dirty="0"/>
              <a:t>s přihlédnutím k nákladům správy, k hodnotě spravovaného majetku a k výnosům z něho, jakož i k časové i pracovní náročnosti správy.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Opatrovnictví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Soud</a:t>
            </a:r>
            <a:r>
              <a:rPr lang="cs-CZ" dirty="0" smtClean="0"/>
              <a:t> </a:t>
            </a:r>
            <a:r>
              <a:rPr lang="cs-CZ" dirty="0"/>
              <a:t>jmenuje opatrovníka člověku, je-li to </a:t>
            </a:r>
            <a:r>
              <a:rPr lang="cs-CZ" b="1" dirty="0"/>
              <a:t>potřeba k ochraně jeho zájmů</a:t>
            </a:r>
            <a:r>
              <a:rPr lang="cs-CZ" dirty="0"/>
              <a:t>, nebo vyžaduje-li to </a:t>
            </a:r>
            <a:r>
              <a:rPr lang="cs-CZ" b="1" dirty="0"/>
              <a:t>veřejný zájem</a:t>
            </a:r>
            <a:r>
              <a:rPr lang="cs-CZ" dirty="0"/>
              <a:t>. Soud jmenuje opatrovníka zejména tomu, koho </a:t>
            </a:r>
            <a:r>
              <a:rPr lang="cs-CZ" u="sng" dirty="0"/>
              <a:t>ve svéprávnosti omezil</a:t>
            </a:r>
            <a:r>
              <a:rPr lang="cs-CZ" dirty="0"/>
              <a:t>, tomu, o kom </a:t>
            </a:r>
            <a:r>
              <a:rPr lang="cs-CZ" u="sng" dirty="0"/>
              <a:t>není známo, kde pobývá</a:t>
            </a:r>
            <a:r>
              <a:rPr lang="cs-CZ" dirty="0"/>
              <a:t>, </a:t>
            </a:r>
            <a:r>
              <a:rPr lang="cs-CZ" u="sng" dirty="0"/>
              <a:t>neznámému člověku </a:t>
            </a:r>
            <a:r>
              <a:rPr lang="cs-CZ" dirty="0"/>
              <a:t>zúčastněnému při určitém právním jednání nebo tomu, jehož </a:t>
            </a:r>
            <a:r>
              <a:rPr lang="cs-CZ" u="sng" dirty="0"/>
              <a:t>zdravotní stav mu působí obtíže</a:t>
            </a:r>
            <a:r>
              <a:rPr lang="cs-CZ" dirty="0"/>
              <a:t> při správě jmění nebo hájení práv. </a:t>
            </a:r>
          </a:p>
          <a:p>
            <a:r>
              <a:rPr lang="cs-CZ" dirty="0" smtClean="0"/>
              <a:t>K </a:t>
            </a:r>
            <a:r>
              <a:rPr lang="cs-CZ" dirty="0"/>
              <a:t>povinnostem opatrovníka náleží </a:t>
            </a:r>
            <a:r>
              <a:rPr lang="cs-CZ" u="sng" dirty="0"/>
              <a:t>udržovat s </a:t>
            </a:r>
            <a:r>
              <a:rPr lang="cs-CZ" u="sng" dirty="0" err="1"/>
              <a:t>opatrovancem</a:t>
            </a:r>
            <a:r>
              <a:rPr lang="cs-CZ" u="sng" dirty="0"/>
              <a:t> vhodným způsobem a v potřebném rozsahu pravidelné spojení</a:t>
            </a:r>
            <a:r>
              <a:rPr lang="cs-CZ" dirty="0"/>
              <a:t>, projevovat o opatrovance </a:t>
            </a:r>
            <a:r>
              <a:rPr lang="cs-CZ" u="sng" dirty="0"/>
              <a:t>skutečný zájem</a:t>
            </a:r>
            <a:r>
              <a:rPr lang="cs-CZ" dirty="0"/>
              <a:t>, jakož i </a:t>
            </a:r>
            <a:r>
              <a:rPr lang="cs-CZ" u="sng" dirty="0"/>
              <a:t>dbát o jeho zdravotní stav </a:t>
            </a:r>
            <a:r>
              <a:rPr lang="cs-CZ" dirty="0"/>
              <a:t>a starat se o naplnění </a:t>
            </a:r>
            <a:r>
              <a:rPr lang="cs-CZ" dirty="0" err="1"/>
              <a:t>opatrovancových</a:t>
            </a:r>
            <a:r>
              <a:rPr lang="cs-CZ" dirty="0"/>
              <a:t> práv a </a:t>
            </a:r>
            <a:r>
              <a:rPr lang="cs-CZ" u="sng" dirty="0"/>
              <a:t>chránit jeho zájmy</a:t>
            </a:r>
            <a:r>
              <a:rPr lang="cs-CZ" dirty="0"/>
              <a:t>. </a:t>
            </a:r>
          </a:p>
          <a:p>
            <a:r>
              <a:rPr lang="cs-CZ" dirty="0" smtClean="0"/>
              <a:t>Rozhoduje-li </a:t>
            </a:r>
            <a:r>
              <a:rPr lang="cs-CZ" dirty="0"/>
              <a:t>opatrovník o </a:t>
            </a:r>
            <a:r>
              <a:rPr lang="cs-CZ" dirty="0" err="1"/>
              <a:t>opatrovancových</a:t>
            </a:r>
            <a:r>
              <a:rPr lang="cs-CZ" dirty="0"/>
              <a:t> záležitostech, </a:t>
            </a:r>
            <a:r>
              <a:rPr lang="cs-CZ" b="1" dirty="0"/>
              <a:t>vysvětlí </a:t>
            </a:r>
            <a:r>
              <a:rPr lang="cs-CZ" b="1" dirty="0" err="1"/>
              <a:t>opatrovanci</a:t>
            </a:r>
            <a:r>
              <a:rPr lang="cs-CZ" b="1" dirty="0"/>
              <a:t> srozumitelně povahu a následky rozhodnutí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3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Opatrovnická 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Je-li </a:t>
            </a:r>
            <a:r>
              <a:rPr lang="cs-CZ" dirty="0"/>
              <a:t>jmenován opatrovník, může </a:t>
            </a:r>
            <a:r>
              <a:rPr lang="cs-CZ" b="1" dirty="0" err="1"/>
              <a:t>opatrovanec</a:t>
            </a:r>
            <a:r>
              <a:rPr lang="cs-CZ" dirty="0"/>
              <a:t> nebo každá </a:t>
            </a:r>
            <a:r>
              <a:rPr lang="cs-CZ" b="1" dirty="0"/>
              <a:t>osoba </a:t>
            </a:r>
            <a:r>
              <a:rPr lang="cs-CZ" b="1" dirty="0" err="1"/>
              <a:t>opatrovanci</a:t>
            </a:r>
            <a:r>
              <a:rPr lang="cs-CZ" b="1" dirty="0"/>
              <a:t> blízká</a:t>
            </a:r>
            <a:r>
              <a:rPr lang="cs-CZ" dirty="0"/>
              <a:t> žádat o </a:t>
            </a:r>
            <a:r>
              <a:rPr lang="cs-CZ" u="sng" dirty="0"/>
              <a:t>ustavení opatrovnické rady</a:t>
            </a:r>
            <a:r>
              <a:rPr lang="cs-CZ" dirty="0"/>
              <a:t>; </a:t>
            </a:r>
            <a:r>
              <a:rPr lang="cs-CZ" b="1" dirty="0"/>
              <a:t>opatrovník svolá schůzi osob blízkých </a:t>
            </a:r>
            <a:r>
              <a:rPr lang="cs-CZ" b="1" dirty="0" err="1"/>
              <a:t>opatrovanci</a:t>
            </a:r>
            <a:r>
              <a:rPr lang="cs-CZ" b="1" dirty="0"/>
              <a:t> a jeho přátel</a:t>
            </a:r>
            <a:r>
              <a:rPr lang="cs-CZ" dirty="0"/>
              <a:t>, jsou-li mu známi, tak, aby se schůze konala do třiceti dnů po obdržení žádosti. Není-li schůze včas svolána nebo nekoná-li se z jiného důvodu, anebo není-li na ní zvolena opatrovnická rada, svolá schůzi </a:t>
            </a:r>
            <a:r>
              <a:rPr lang="cs-CZ" b="1" dirty="0"/>
              <a:t>soud</a:t>
            </a:r>
            <a:r>
              <a:rPr lang="cs-CZ" dirty="0"/>
              <a:t>, a to i bez návrhu. </a:t>
            </a:r>
          </a:p>
          <a:p>
            <a:r>
              <a:rPr lang="cs-CZ" b="1" dirty="0" smtClean="0"/>
              <a:t>Schůze </a:t>
            </a:r>
            <a:r>
              <a:rPr lang="cs-CZ" b="1" dirty="0"/>
              <a:t>se může zúčastnit </a:t>
            </a:r>
            <a:r>
              <a:rPr lang="cs-CZ" b="1" dirty="0" err="1"/>
              <a:t>opatrovanec</a:t>
            </a:r>
            <a:r>
              <a:rPr lang="cs-CZ" b="1" dirty="0"/>
              <a:t>, každá osoba </a:t>
            </a:r>
            <a:r>
              <a:rPr lang="cs-CZ" b="1" dirty="0" err="1"/>
              <a:t>opatrovanci</a:t>
            </a:r>
            <a:r>
              <a:rPr lang="cs-CZ" b="1" dirty="0"/>
              <a:t> blízká a kdokoli z jeho přátel, třebaže nebyl pozván</a:t>
            </a:r>
            <a:r>
              <a:rPr lang="cs-CZ" dirty="0"/>
              <a:t>; </a:t>
            </a:r>
            <a:r>
              <a:rPr lang="cs-CZ" u="sng" dirty="0"/>
              <a:t>každý</a:t>
            </a:r>
            <a:r>
              <a:rPr lang="cs-CZ" dirty="0"/>
              <a:t> z nich má </a:t>
            </a:r>
            <a:r>
              <a:rPr lang="cs-CZ" u="sng" dirty="0"/>
              <a:t>jeden hlas</a:t>
            </a:r>
            <a:r>
              <a:rPr lang="cs-CZ" dirty="0"/>
              <a:t>. Zúčastní-li se schůze </a:t>
            </a:r>
            <a:r>
              <a:rPr lang="cs-CZ" u="sng" dirty="0"/>
              <a:t>alespoň pět osob</a:t>
            </a:r>
            <a:r>
              <a:rPr lang="cs-CZ" dirty="0"/>
              <a:t>, může být opatrovnická rada zvolena. </a:t>
            </a:r>
          </a:p>
          <a:p>
            <a:r>
              <a:rPr lang="cs-CZ" b="1" dirty="0" smtClean="0"/>
              <a:t>Členem </a:t>
            </a:r>
            <a:r>
              <a:rPr lang="cs-CZ" b="1" dirty="0"/>
              <a:t>opatrovnické rady </a:t>
            </a:r>
            <a:r>
              <a:rPr lang="cs-CZ" dirty="0"/>
              <a:t>může být jen </a:t>
            </a:r>
            <a:r>
              <a:rPr lang="cs-CZ" u="sng" dirty="0"/>
              <a:t>osoba, která o opatrovance osvědčí dlouhodobý a vážný zájem a schopnost projevovat jej i do budoucna a jejíž zájmy neodporují zájmům opatrovance</a:t>
            </a:r>
            <a:r>
              <a:rPr lang="cs-CZ" dirty="0"/>
              <a:t>. Opatrovník nemůže být členem opatrovnické rady. </a:t>
            </a:r>
          </a:p>
          <a:p>
            <a:r>
              <a:rPr lang="cs-CZ" b="1" dirty="0" smtClean="0"/>
              <a:t>Opatrovnická </a:t>
            </a:r>
            <a:r>
              <a:rPr lang="cs-CZ" b="1" dirty="0"/>
              <a:t>rada </a:t>
            </a:r>
            <a:r>
              <a:rPr lang="cs-CZ" u="sng" dirty="0"/>
              <a:t>má alespoň tři členy</a:t>
            </a:r>
            <a:r>
              <a:rPr lang="cs-CZ" dirty="0"/>
              <a:t>. Je schopna usnášet se za přítomnosti většiny členů; má-li však opatrovnická rada tři členy, vyžaduje se přítomnost všech. Rozhodnutí přijímá opatrovnická rada většinou hlasů přítomných členů. </a:t>
            </a:r>
          </a:p>
        </p:txBody>
      </p:sp>
    </p:spTree>
    <p:extLst>
      <p:ext uri="{BB962C8B-B14F-4D97-AF65-F5344CB8AC3E}">
        <p14:creationId xmlns:p14="http://schemas.microsoft.com/office/powerpoint/2010/main" val="24148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Opatrovnická rada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Bez souhlasu opatrovnické rady</a:t>
            </a:r>
            <a:r>
              <a:rPr lang="cs-CZ" dirty="0" smtClean="0"/>
              <a:t> </a:t>
            </a:r>
            <a:r>
              <a:rPr lang="cs-CZ" b="1" dirty="0" smtClean="0"/>
              <a:t>nesmí</a:t>
            </a:r>
            <a:r>
              <a:rPr lang="cs-CZ" dirty="0" smtClean="0"/>
              <a:t> </a:t>
            </a:r>
            <a:r>
              <a:rPr lang="cs-CZ" u="sng" dirty="0" smtClean="0"/>
              <a:t>opatrovník rozhodnout </a:t>
            </a:r>
            <a:r>
              <a:rPr lang="cs-CZ" dirty="0" smtClean="0"/>
              <a:t>o </a:t>
            </a:r>
          </a:p>
          <a:p>
            <a:pPr marL="457200" lvl="1" indent="0">
              <a:buNone/>
            </a:pPr>
            <a:r>
              <a:rPr lang="cs-CZ" dirty="0" smtClean="0"/>
              <a:t>a) změně bydliště opatrovance, </a:t>
            </a:r>
          </a:p>
          <a:p>
            <a:pPr marL="457200" lvl="1" indent="0">
              <a:buNone/>
            </a:pPr>
            <a:r>
              <a:rPr lang="cs-CZ" dirty="0" smtClean="0"/>
              <a:t>b) umístění opatrovance do uzavřeného ústavu nebo podobného zařízení v případě, kdy to zdravotní stav opatrovance zjevně nevyžaduje, nebo </a:t>
            </a:r>
          </a:p>
          <a:p>
            <a:pPr marL="457200" lvl="1" indent="0">
              <a:buNone/>
            </a:pPr>
            <a:r>
              <a:rPr lang="cs-CZ" dirty="0" smtClean="0"/>
              <a:t>c</a:t>
            </a:r>
            <a:r>
              <a:rPr lang="cs-CZ" dirty="0"/>
              <a:t>) zásazích do integrity opatrovance, nejedná-li se o zákroky bez závažných následků.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u="sng" dirty="0" smtClean="0"/>
              <a:t>Bez </a:t>
            </a:r>
            <a:r>
              <a:rPr lang="cs-CZ" u="sng" dirty="0"/>
              <a:t>souhlasu opatrovnické rady </a:t>
            </a:r>
            <a:r>
              <a:rPr lang="cs-CZ" b="1" dirty="0"/>
              <a:t>nesmí</a:t>
            </a:r>
            <a:r>
              <a:rPr lang="cs-CZ" dirty="0"/>
              <a:t> </a:t>
            </a:r>
            <a:r>
              <a:rPr lang="cs-CZ" u="sng" dirty="0"/>
              <a:t>opatrovník naložit s majetkem opatrovance</a:t>
            </a:r>
            <a:r>
              <a:rPr lang="cs-CZ" dirty="0"/>
              <a:t>, jedná-li se o </a:t>
            </a:r>
          </a:p>
          <a:p>
            <a:pPr marL="0" indent="0">
              <a:buNone/>
            </a:pPr>
            <a:r>
              <a:rPr lang="cs-CZ" dirty="0" smtClean="0"/>
              <a:t>	a</a:t>
            </a:r>
            <a:r>
              <a:rPr lang="cs-CZ" dirty="0"/>
              <a:t>) nabytí nebo zcizení majetku v hodnotě převyšující částku odpovídající </a:t>
            </a:r>
            <a:r>
              <a:rPr lang="cs-CZ" b="1" dirty="0"/>
              <a:t>stonásobku životního minima </a:t>
            </a:r>
            <a:r>
              <a:rPr lang="cs-CZ" dirty="0"/>
              <a:t>jednotlivce podle jiného právního předpisu,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b</a:t>
            </a:r>
            <a:r>
              <a:rPr lang="cs-CZ" dirty="0"/>
              <a:t>) nabytí nebo zcizení majetku převyšující </a:t>
            </a:r>
            <a:r>
              <a:rPr lang="cs-CZ" b="1" dirty="0"/>
              <a:t>jednu třetinu </a:t>
            </a:r>
            <a:r>
              <a:rPr lang="cs-CZ" b="1" dirty="0" err="1"/>
              <a:t>opatrovancova</a:t>
            </a:r>
            <a:r>
              <a:rPr lang="cs-CZ" b="1" dirty="0"/>
              <a:t> majetku</a:t>
            </a:r>
            <a:r>
              <a:rPr lang="cs-CZ" dirty="0"/>
              <a:t>, ledaže tato třetina představuje hodnotu jen nepatrnou, nebo </a:t>
            </a:r>
          </a:p>
          <a:p>
            <a:pPr marL="0" indent="0">
              <a:buNone/>
            </a:pPr>
            <a:r>
              <a:rPr lang="cs-CZ" dirty="0" smtClean="0"/>
              <a:t>	c</a:t>
            </a:r>
            <a:r>
              <a:rPr lang="cs-CZ" dirty="0"/>
              <a:t>) přijetí nebo poskytnutí </a:t>
            </a:r>
            <a:r>
              <a:rPr lang="cs-CZ" b="1" dirty="0"/>
              <a:t>zápůjčky, úvěru nebo jistoty </a:t>
            </a:r>
            <a:r>
              <a:rPr lang="cs-CZ" dirty="0"/>
              <a:t>v hodnotách uvedených v písmenu a) nebo b), </a:t>
            </a:r>
          </a:p>
          <a:p>
            <a:pPr marL="0" indent="0">
              <a:buNone/>
            </a:pPr>
            <a:r>
              <a:rPr lang="cs-CZ" dirty="0"/>
              <a:t>ledaže se k takovým rozhodnutím vyžaduje i </a:t>
            </a:r>
            <a:r>
              <a:rPr lang="cs-CZ" u="sng" dirty="0"/>
              <a:t>souhlas soudu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Je-li </a:t>
            </a:r>
            <a:r>
              <a:rPr lang="cs-CZ" dirty="0"/>
              <a:t>to v zájmu opatrovance, může se opatrovnická rada usnést, jaká další rozhodnutí opatrovníka o </a:t>
            </a:r>
            <a:r>
              <a:rPr lang="cs-CZ" dirty="0" err="1"/>
              <a:t>opatrovanci</a:t>
            </a:r>
            <a:r>
              <a:rPr lang="cs-CZ" dirty="0"/>
              <a:t> podléhají jejímu souhlasu; taková usnesení nesmí omezovat opatrovníka nad míru přiměřenou okolnostem. </a:t>
            </a:r>
          </a:p>
        </p:txBody>
      </p:sp>
    </p:spTree>
    <p:extLst>
      <p:ext uri="{BB962C8B-B14F-4D97-AF65-F5344CB8AC3E}">
        <p14:creationId xmlns:p14="http://schemas.microsoft.com/office/powerpoint/2010/main" val="3032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Opatrovnictví 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Soud</a:t>
            </a:r>
            <a:r>
              <a:rPr lang="cs-CZ" dirty="0"/>
              <a:t> jmenuje opatrovníka právnické osobě, která to potřebuje, aby mohly být </a:t>
            </a:r>
            <a:r>
              <a:rPr lang="cs-CZ" u="sng" dirty="0"/>
              <a:t>spravovány její záležitosti </a:t>
            </a:r>
            <a:r>
              <a:rPr lang="cs-CZ" dirty="0"/>
              <a:t>nebo aby mohla být </a:t>
            </a:r>
            <a:r>
              <a:rPr lang="cs-CZ" u="sng" dirty="0"/>
              <a:t>hájena její práva</a:t>
            </a:r>
            <a:r>
              <a:rPr lang="cs-CZ" dirty="0"/>
              <a:t>. </a:t>
            </a:r>
          </a:p>
          <a:p>
            <a:r>
              <a:rPr lang="cs-CZ" dirty="0" smtClean="0"/>
              <a:t>Opatrovníkem </a:t>
            </a:r>
            <a:r>
              <a:rPr lang="cs-CZ" dirty="0"/>
              <a:t>právnické osoby může soud jmenovat </a:t>
            </a:r>
            <a:r>
              <a:rPr lang="cs-CZ" u="sng" dirty="0"/>
              <a:t>jen osobu, která splňuje podmínky stanovené pro způsobilost být členem statutárního orgánu</a:t>
            </a:r>
            <a:r>
              <a:rPr lang="cs-CZ" dirty="0"/>
              <a:t>. Přestane-li opatrovník tyto podmínky splňovat, oznámí to soudu bez zbytečného odkladu. Dozví-li se soud, že opatrovník uvedené podmínky nesplňuje, nahradí ho bez zbytečného odkladu novým opatrovníkem. </a:t>
            </a:r>
          </a:p>
          <a:p>
            <a:r>
              <a:rPr lang="cs-CZ" dirty="0" smtClean="0"/>
              <a:t>Soud </a:t>
            </a:r>
            <a:r>
              <a:rPr lang="cs-CZ" dirty="0"/>
              <a:t>opatrovníku uloží, </a:t>
            </a:r>
            <a:r>
              <a:rPr lang="cs-CZ" b="1" dirty="0"/>
              <a:t>aby s odbornou péčí usiloval o řádné obnovení činnosti statutárního orgánu právnické osoby</a:t>
            </a:r>
            <a:r>
              <a:rPr lang="cs-CZ" dirty="0"/>
              <a:t>; je-li toho třeba, soud působnost opatrovníka dále vymezí s přihlédnutím k působnosti dalších orgánů právnické osoby, popřípadě i k právům společníků.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5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Ustavení a vznik 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USTAVENÍ</a:t>
            </a:r>
          </a:p>
          <a:p>
            <a:r>
              <a:rPr lang="cs-CZ" dirty="0" smtClean="0"/>
              <a:t>Právnickou </a:t>
            </a:r>
            <a:r>
              <a:rPr lang="cs-CZ" dirty="0"/>
              <a:t>osobu </a:t>
            </a:r>
            <a:r>
              <a:rPr lang="cs-CZ" b="1" dirty="0" smtClean="0"/>
              <a:t>lze ustavit </a:t>
            </a:r>
            <a:r>
              <a:rPr lang="cs-CZ" b="1" u="sng" dirty="0" smtClean="0"/>
              <a:t>z</a:t>
            </a:r>
            <a:r>
              <a:rPr lang="cs-CZ" u="sng" dirty="0" smtClean="0"/>
              <a:t>akladatelským </a:t>
            </a:r>
            <a:r>
              <a:rPr lang="cs-CZ" u="sng" dirty="0"/>
              <a:t>právním jednáním</a:t>
            </a:r>
            <a:r>
              <a:rPr lang="cs-CZ" dirty="0"/>
              <a:t>, </a:t>
            </a:r>
            <a:r>
              <a:rPr lang="cs-CZ" u="sng" dirty="0"/>
              <a:t>zákonem</a:t>
            </a:r>
            <a:r>
              <a:rPr lang="cs-CZ" dirty="0"/>
              <a:t>, </a:t>
            </a:r>
            <a:r>
              <a:rPr lang="cs-CZ" u="sng" dirty="0"/>
              <a:t>rozhodnutím orgánu veřejné moci</a:t>
            </a:r>
            <a:r>
              <a:rPr lang="cs-CZ" dirty="0"/>
              <a:t>, popřípadě </a:t>
            </a:r>
            <a:r>
              <a:rPr lang="cs-CZ" u="sng" dirty="0"/>
              <a:t>jiným způsobem</a:t>
            </a:r>
            <a:r>
              <a:rPr lang="cs-CZ" dirty="0"/>
              <a:t>, který stanoví jiný právní předpis.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zakladatelské právní jednání se vyžaduje </a:t>
            </a:r>
            <a:r>
              <a:rPr lang="cs-CZ" b="1" dirty="0"/>
              <a:t>písemná forma</a:t>
            </a:r>
            <a:r>
              <a:rPr lang="cs-CZ" dirty="0"/>
              <a:t>. </a:t>
            </a:r>
          </a:p>
          <a:p>
            <a:r>
              <a:rPr lang="cs-CZ" dirty="0" smtClean="0"/>
              <a:t>Neuvede-li </a:t>
            </a:r>
            <a:r>
              <a:rPr lang="cs-CZ" dirty="0"/>
              <a:t>se, na jaký čas se právnická osoba ustavuje, platí, že je ustavena na </a:t>
            </a:r>
            <a:r>
              <a:rPr lang="cs-CZ" b="1" dirty="0"/>
              <a:t>dobu neurčitou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Více </a:t>
            </a:r>
            <a:r>
              <a:rPr lang="cs-CZ" dirty="0"/>
              <a:t>zakladatelů zakládá právnickou osobu </a:t>
            </a:r>
            <a:r>
              <a:rPr lang="cs-CZ" b="1" dirty="0"/>
              <a:t>přijetím stanov </a:t>
            </a:r>
            <a:r>
              <a:rPr lang="cs-CZ" dirty="0"/>
              <a:t>nebo </a:t>
            </a:r>
            <a:r>
              <a:rPr lang="cs-CZ" b="1" dirty="0"/>
              <a:t>uzavřením jiné smlouvy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Zákon </a:t>
            </a:r>
            <a:r>
              <a:rPr lang="cs-CZ" dirty="0"/>
              <a:t>stanoví, ve kterých případech lze právnickou osobu založit </a:t>
            </a:r>
            <a:r>
              <a:rPr lang="cs-CZ" b="1" dirty="0"/>
              <a:t>i právním jednáním jedné osoby obsaženým v zakladatelské listině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VZNIK</a:t>
            </a:r>
            <a:endParaRPr lang="cs-CZ" b="1" dirty="0"/>
          </a:p>
          <a:p>
            <a:r>
              <a:rPr lang="cs-CZ" dirty="0" smtClean="0"/>
              <a:t> </a:t>
            </a:r>
            <a:r>
              <a:rPr lang="cs-CZ" dirty="0"/>
              <a:t>Právnická osoba </a:t>
            </a:r>
            <a:r>
              <a:rPr lang="cs-CZ" b="1" dirty="0"/>
              <a:t>vzniká dnem zápisu do veřejného rejstříku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8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Jménem </a:t>
            </a:r>
            <a:r>
              <a:rPr lang="cs-CZ" dirty="0"/>
              <a:t>právnické osoby je její </a:t>
            </a:r>
            <a:r>
              <a:rPr lang="cs-CZ" b="1" dirty="0"/>
              <a:t>název</a:t>
            </a:r>
            <a:r>
              <a:rPr lang="cs-CZ" dirty="0"/>
              <a:t>. </a:t>
            </a:r>
          </a:p>
          <a:p>
            <a:r>
              <a:rPr lang="cs-CZ" dirty="0" smtClean="0"/>
              <a:t>Název </a:t>
            </a:r>
            <a:r>
              <a:rPr lang="cs-CZ" u="sng" dirty="0"/>
              <a:t>musí odlišit právnickou osobu od jiné osoby</a:t>
            </a:r>
            <a:r>
              <a:rPr lang="cs-CZ" dirty="0"/>
              <a:t> a </a:t>
            </a:r>
            <a:r>
              <a:rPr lang="cs-CZ" u="sng" dirty="0"/>
              <a:t>obsahovat označení její právní formy</a:t>
            </a:r>
            <a:r>
              <a:rPr lang="cs-CZ" dirty="0"/>
              <a:t>. Název </a:t>
            </a:r>
            <a:r>
              <a:rPr lang="cs-CZ" b="1" dirty="0"/>
              <a:t>nesmí být klamavý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Název </a:t>
            </a:r>
            <a:r>
              <a:rPr lang="cs-CZ" dirty="0"/>
              <a:t>může obsahovat </a:t>
            </a:r>
            <a:r>
              <a:rPr lang="cs-CZ" b="1" dirty="0"/>
              <a:t>jméno člověka</a:t>
            </a:r>
            <a:r>
              <a:rPr lang="cs-CZ" dirty="0"/>
              <a:t>, k němuž má právnická osoba </a:t>
            </a:r>
            <a:r>
              <a:rPr lang="cs-CZ" u="sng" dirty="0"/>
              <a:t>zvláštní vztah</a:t>
            </a:r>
            <a:r>
              <a:rPr lang="cs-CZ" dirty="0"/>
              <a:t>. Je-li člověk živ, lze užít jeho jméno v názvu právnické </a:t>
            </a:r>
            <a:r>
              <a:rPr lang="cs-CZ" dirty="0" smtClean="0"/>
              <a:t>osoby </a:t>
            </a:r>
            <a:r>
              <a:rPr lang="cs-CZ" u="sng" dirty="0" smtClean="0"/>
              <a:t>jen s jeho souhlasem</a:t>
            </a:r>
            <a:r>
              <a:rPr lang="cs-CZ" dirty="0"/>
              <a:t>; zemřel-li, aniž dal souhlas, vyžaduje se souhlas jeho manžela, a pokud není, souhlas zletilého potomka, a pokud není on, souhlas předka.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 smtClean="0"/>
              <a:t>Kdo </a:t>
            </a:r>
            <a:r>
              <a:rPr lang="cs-CZ" u="sng" dirty="0"/>
              <a:t>má právo udělit souhlas k užití jména člověka v názvu právnické osoby, má právo jej kdykoli odvolat</a:t>
            </a:r>
            <a:r>
              <a:rPr lang="cs-CZ" dirty="0"/>
              <a:t>, a to i když jej udělil na určitou </a:t>
            </a:r>
            <a:r>
              <a:rPr lang="cs-CZ" dirty="0" smtClean="0"/>
              <a:t>dobu.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Právnická osoba, která byla dotčena </a:t>
            </a:r>
            <a:r>
              <a:rPr lang="cs-CZ" b="1" dirty="0" smtClean="0"/>
              <a:t>zpochybněním svého práva k názvu</a:t>
            </a:r>
            <a:r>
              <a:rPr lang="cs-CZ" dirty="0" smtClean="0"/>
              <a:t> nebo která </a:t>
            </a:r>
            <a:r>
              <a:rPr lang="cs-CZ" b="1" dirty="0" smtClean="0"/>
              <a:t>utrpěla újmu pro neoprávněný zásah </a:t>
            </a:r>
            <a:r>
              <a:rPr lang="cs-CZ" dirty="0" smtClean="0"/>
              <a:t>do tohoto práva, nebo které taková újma hrozí, zejména neoprávněným užitím názvu, se může </a:t>
            </a:r>
            <a:r>
              <a:rPr lang="cs-CZ" u="sng" dirty="0" smtClean="0"/>
              <a:t>domáhat, aby bylo od neoprávněného zásahu upuštěno </a:t>
            </a:r>
            <a:r>
              <a:rPr lang="cs-CZ" dirty="0" smtClean="0"/>
              <a:t>nebo aby byl </a:t>
            </a:r>
            <a:r>
              <a:rPr lang="cs-CZ" u="sng" dirty="0" smtClean="0"/>
              <a:t>odstraněn jeho následek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Stejná </a:t>
            </a:r>
            <a:r>
              <a:rPr lang="cs-CZ" dirty="0"/>
              <a:t>ochrana náleží právnické osobě </a:t>
            </a:r>
            <a:r>
              <a:rPr lang="cs-CZ" b="1" dirty="0"/>
              <a:t>proti tomu, kdo bez zákonného důvodu zasahuje do její pověsti nebo soukromí</a:t>
            </a:r>
            <a:r>
              <a:rPr lang="cs-CZ" dirty="0"/>
              <a:t>, ledaže se jedná o účely vědecké či umělecké nebo o tiskové, rozhlasové, televizní nebo obdobné zpravodajství; ani takový zásah však nesmí být v rozporu s oprávněnými zájmy právnické osoby. </a:t>
            </a:r>
          </a:p>
        </p:txBody>
      </p:sp>
    </p:spTree>
    <p:extLst>
      <p:ext uri="{BB962C8B-B14F-4D97-AF65-F5344CB8AC3E}">
        <p14:creationId xmlns:p14="http://schemas.microsoft.com/office/powerpoint/2010/main" val="1985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Sídlo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ustavení právnické osoby se určí její </a:t>
            </a:r>
            <a:r>
              <a:rPr lang="cs-CZ" b="1" dirty="0"/>
              <a:t>sídlo</a:t>
            </a:r>
            <a:r>
              <a:rPr lang="cs-CZ" dirty="0"/>
              <a:t>. Nenaruší-li to klid a pořádek v domě, může být sídlo i v bytě.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Každý </a:t>
            </a:r>
            <a:r>
              <a:rPr lang="cs-CZ" dirty="0"/>
              <a:t>se může dovolat </a:t>
            </a:r>
            <a:r>
              <a:rPr lang="cs-CZ" b="1" dirty="0"/>
              <a:t>skutečného sídla právnické osoby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Proti </a:t>
            </a:r>
            <a:r>
              <a:rPr lang="cs-CZ" dirty="0"/>
              <a:t>tomu, kdo se dovolá sídla zapsaného ve veřejném rejstříku, </a:t>
            </a:r>
            <a:r>
              <a:rPr lang="cs-CZ" u="sng" dirty="0"/>
              <a:t>nemůže</a:t>
            </a:r>
            <a:r>
              <a:rPr lang="cs-CZ" dirty="0"/>
              <a:t> právnická osoba </a:t>
            </a:r>
            <a:r>
              <a:rPr lang="cs-CZ" u="sng" dirty="0"/>
              <a:t>namítat</a:t>
            </a:r>
            <a:r>
              <a:rPr lang="cs-CZ" dirty="0"/>
              <a:t>, že má skutečné sídlo v jiném místě.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7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Účel právnických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Právnickou </a:t>
            </a:r>
            <a:r>
              <a:rPr lang="cs-CZ" dirty="0"/>
              <a:t>osobu lze ustavit </a:t>
            </a:r>
            <a:r>
              <a:rPr lang="cs-CZ" b="1" dirty="0"/>
              <a:t>ve veřejném</a:t>
            </a:r>
            <a:r>
              <a:rPr lang="cs-CZ" dirty="0"/>
              <a:t> nebo </a:t>
            </a:r>
            <a:r>
              <a:rPr lang="cs-CZ" b="1" dirty="0"/>
              <a:t>v soukromém zájmu</a:t>
            </a:r>
            <a:r>
              <a:rPr lang="cs-CZ" dirty="0"/>
              <a:t>. Tato její povaha se </a:t>
            </a:r>
            <a:r>
              <a:rPr lang="cs-CZ" u="sng" dirty="0"/>
              <a:t>posuzuje podle hlavní činnosti právnické osoby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Zakazuje</a:t>
            </a:r>
            <a:r>
              <a:rPr lang="cs-CZ" dirty="0" smtClean="0"/>
              <a:t> </a:t>
            </a:r>
            <a:r>
              <a:rPr lang="cs-CZ" dirty="0"/>
              <a:t>se založit právnickou osobu, jejímž </a:t>
            </a:r>
            <a:r>
              <a:rPr lang="cs-CZ" b="1" dirty="0"/>
              <a:t>účelem</a:t>
            </a:r>
            <a:r>
              <a:rPr lang="cs-CZ" dirty="0"/>
              <a:t> je </a:t>
            </a:r>
            <a:r>
              <a:rPr lang="cs-CZ" b="1" dirty="0"/>
              <a:t>porušení práva </a:t>
            </a:r>
            <a:r>
              <a:rPr lang="cs-CZ" dirty="0"/>
              <a:t>nebo </a:t>
            </a:r>
            <a:r>
              <a:rPr lang="cs-CZ" b="1" dirty="0"/>
              <a:t>dosažení nějakého cíle nezákonným způsobem</a:t>
            </a:r>
            <a:r>
              <a:rPr lang="cs-CZ" dirty="0"/>
              <a:t>, zejména je-li jejím účelem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	a</a:t>
            </a:r>
            <a:r>
              <a:rPr lang="cs-CZ" dirty="0"/>
              <a:t>) popření nebo omezení osobních, politických nebo jiných práv osob pro jejich národnost, </a:t>
            </a:r>
            <a:r>
              <a:rPr lang="cs-CZ" dirty="0" smtClean="0"/>
              <a:t>	pohlaví, rasu</a:t>
            </a:r>
            <a:r>
              <a:rPr lang="cs-CZ" dirty="0"/>
              <a:t>, původ, politické nebo jiné smýšlení, náboženské vyznání a sociální postavení, </a:t>
            </a:r>
          </a:p>
          <a:p>
            <a:pPr marL="0" indent="0">
              <a:buNone/>
            </a:pPr>
            <a:r>
              <a:rPr lang="cs-CZ" dirty="0" smtClean="0"/>
              <a:t>	b</a:t>
            </a:r>
            <a:r>
              <a:rPr lang="cs-CZ" dirty="0"/>
              <a:t>) rozněcování nenávisti a nesnášenlivosti, </a:t>
            </a:r>
          </a:p>
          <a:p>
            <a:pPr marL="0" indent="0">
              <a:buNone/>
            </a:pPr>
            <a:r>
              <a:rPr lang="cs-CZ" dirty="0" smtClean="0"/>
              <a:t>	c</a:t>
            </a:r>
            <a:r>
              <a:rPr lang="cs-CZ" dirty="0"/>
              <a:t>) podpora násilí nebo </a:t>
            </a:r>
          </a:p>
          <a:p>
            <a:pPr marL="0" indent="0">
              <a:buNone/>
            </a:pPr>
            <a:r>
              <a:rPr lang="cs-CZ" dirty="0" smtClean="0"/>
              <a:t>	d</a:t>
            </a:r>
            <a:r>
              <a:rPr lang="cs-CZ" dirty="0"/>
              <a:t>) řízení orgánu veřejné moci nebo výkonu veřejné správy bez zákonného zmocnění.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Zakazuje</a:t>
            </a:r>
            <a:r>
              <a:rPr lang="cs-CZ" dirty="0" smtClean="0"/>
              <a:t> </a:t>
            </a:r>
            <a:r>
              <a:rPr lang="cs-CZ" dirty="0"/>
              <a:t>se založit </a:t>
            </a:r>
            <a:r>
              <a:rPr lang="cs-CZ" dirty="0" smtClean="0"/>
              <a:t>právnickou </a:t>
            </a:r>
            <a:r>
              <a:rPr lang="cs-CZ" dirty="0"/>
              <a:t>osobu </a:t>
            </a:r>
            <a:r>
              <a:rPr lang="cs-CZ" u="sng" dirty="0"/>
              <a:t>ozbrojenou nebo s ozbrojenými složkami</a:t>
            </a:r>
            <a:r>
              <a:rPr lang="cs-CZ" dirty="0"/>
              <a:t>, ledaže se jedná o právnickou osobu zřízenou </a:t>
            </a:r>
            <a:r>
              <a:rPr lang="cs-CZ" dirty="0" smtClean="0"/>
              <a:t>zákonem (zákon výslovně dovoluje nebo ukládá nebo sportovní nebo kulturní účely, myslivost).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9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Veřejná prospěšnost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Veřejně </a:t>
            </a:r>
            <a:r>
              <a:rPr lang="cs-CZ" b="1" dirty="0"/>
              <a:t>prospěšná </a:t>
            </a:r>
            <a:r>
              <a:rPr lang="cs-CZ" dirty="0"/>
              <a:t>je právnická osoba, jejímž </a:t>
            </a:r>
            <a:r>
              <a:rPr lang="cs-CZ" u="sng" dirty="0"/>
              <a:t>posláním je přispívat </a:t>
            </a:r>
            <a:r>
              <a:rPr lang="cs-CZ" dirty="0"/>
              <a:t>v souladu se zakladatelským právním jednáním vlastní činností </a:t>
            </a:r>
            <a:r>
              <a:rPr lang="cs-CZ" u="sng" dirty="0"/>
              <a:t>k dosahování obecného blaha</a:t>
            </a:r>
            <a:r>
              <a:rPr lang="cs-CZ" dirty="0"/>
              <a:t>, pokud na rozhodování právnické osoby mají podstatný vliv jen bezúhonné osoby, pokud nabyla majetek z poctivých zdrojů a pokud hospodárně </a:t>
            </a:r>
            <a:r>
              <a:rPr lang="cs-CZ" u="sng" dirty="0"/>
              <a:t>využívá své jmění k veřejně prospěšnému </a:t>
            </a:r>
            <a:r>
              <a:rPr lang="cs-CZ" u="sng" dirty="0" smtClean="0"/>
              <a:t>účelu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Veřejně prospěšná právnická osoba má právo na zápis statusu veřejné prospěšnosti do veřejného rejstříku.</a:t>
            </a:r>
          </a:p>
          <a:p>
            <a:r>
              <a:rPr lang="cs-CZ" dirty="0" smtClean="0"/>
              <a:t>Soud </a:t>
            </a:r>
            <a:r>
              <a:rPr lang="cs-CZ" dirty="0"/>
              <a:t>o </a:t>
            </a:r>
            <a:r>
              <a:rPr lang="cs-CZ" b="1" dirty="0"/>
              <a:t>odnětí statusu veřejné prospěšnosti </a:t>
            </a:r>
            <a:r>
              <a:rPr lang="cs-CZ" dirty="0"/>
              <a:t>rozhodne </a:t>
            </a:r>
            <a:r>
              <a:rPr lang="cs-CZ" u="sng" dirty="0"/>
              <a:t>na návrh osoby</a:t>
            </a:r>
            <a:r>
              <a:rPr lang="cs-CZ" dirty="0"/>
              <a:t>, která na tom má </a:t>
            </a:r>
            <a:r>
              <a:rPr lang="cs-CZ" u="sng" dirty="0"/>
              <a:t>právní zájem</a:t>
            </a:r>
            <a:r>
              <a:rPr lang="cs-CZ" dirty="0"/>
              <a:t>, nebo </a:t>
            </a:r>
            <a:r>
              <a:rPr lang="cs-CZ" u="sng" dirty="0"/>
              <a:t>i bez návrhu </a:t>
            </a:r>
            <a:r>
              <a:rPr lang="cs-CZ" dirty="0"/>
              <a:t>v případě, že právnická osoba přestane splňovat podmínky pro jeho nabytí a nedostatek ani na výzvu soudu v přiměřené lhůtě neodstraní.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4246</Words>
  <Application>Microsoft Office PowerPoint</Application>
  <PresentationFormat>Širokoúhlá obrazovka</PresentationFormat>
  <Paragraphs>305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Arial</vt:lpstr>
      <vt:lpstr>Garamond</vt:lpstr>
      <vt:lpstr>Organický</vt:lpstr>
      <vt:lpstr>Obchodní právo</vt:lpstr>
      <vt:lpstr>Právnické osoby</vt:lpstr>
      <vt:lpstr>Právnické osoby</vt:lpstr>
      <vt:lpstr>Veřejné rejstříky</vt:lpstr>
      <vt:lpstr>Ustavení a vznik právnické osoby</vt:lpstr>
      <vt:lpstr>Název</vt:lpstr>
      <vt:lpstr>Sídlo</vt:lpstr>
      <vt:lpstr>Účel právnických osob</vt:lpstr>
      <vt:lpstr>Veřejná prospěšnost</vt:lpstr>
      <vt:lpstr>Orgány právnické osoby</vt:lpstr>
      <vt:lpstr>Jednání za právnickou osobu</vt:lpstr>
      <vt:lpstr>Zrušení právnické osoby</vt:lpstr>
      <vt:lpstr>Zrušení právnické osoby</vt:lpstr>
      <vt:lpstr>Přeměna právnické osoby</vt:lpstr>
      <vt:lpstr>Zánik právnické osoby</vt:lpstr>
      <vt:lpstr>Korporace</vt:lpstr>
      <vt:lpstr>Spolek</vt:lpstr>
      <vt:lpstr>Orgány spolku</vt:lpstr>
      <vt:lpstr>Likvidace spolku</vt:lpstr>
      <vt:lpstr>Fundace</vt:lpstr>
      <vt:lpstr>Nadace</vt:lpstr>
      <vt:lpstr>Založení nadace</vt:lpstr>
      <vt:lpstr>Statut a vznik nadace</vt:lpstr>
      <vt:lpstr>Majetek nadace a nadační kapitál</vt:lpstr>
      <vt:lpstr>Nadační příspěvek</vt:lpstr>
      <vt:lpstr>Orgány nadace</vt:lpstr>
      <vt:lpstr>Zrušení nadace</vt:lpstr>
      <vt:lpstr>Zrušení nadace</vt:lpstr>
      <vt:lpstr>Přeměna nadace + změna právní formy</vt:lpstr>
      <vt:lpstr>Nadační fond</vt:lpstr>
      <vt:lpstr>Majetek nadačního fondu</vt:lpstr>
      <vt:lpstr>Ústav</vt:lpstr>
      <vt:lpstr>Vznik + orgány ústavu</vt:lpstr>
      <vt:lpstr>Pojmy</vt:lpstr>
      <vt:lpstr>Pojmy</vt:lpstr>
      <vt:lpstr>Zastoupení</vt:lpstr>
      <vt:lpstr>Zastoupení</vt:lpstr>
      <vt:lpstr>Smluvní zastoupení</vt:lpstr>
      <vt:lpstr>Zákonné zastoupení + opatrovnictví</vt:lpstr>
      <vt:lpstr>Zákonné zastoupení + opatrovnictví</vt:lpstr>
      <vt:lpstr>Opatrovnictví člověka</vt:lpstr>
      <vt:lpstr>Opatrovnická rada</vt:lpstr>
      <vt:lpstr>Opatrovnická rada</vt:lpstr>
      <vt:lpstr>Opatrovnictví právnické osoby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Liba</dc:creator>
  <cp:lastModifiedBy>Liba</cp:lastModifiedBy>
  <cp:revision>57</cp:revision>
  <dcterms:created xsi:type="dcterms:W3CDTF">2014-03-09T12:47:28Z</dcterms:created>
  <dcterms:modified xsi:type="dcterms:W3CDTF">2014-03-09T17:19:48Z</dcterms:modified>
</cp:coreProperties>
</file>