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6" r:id="rId2"/>
  </p:sldMasterIdLst>
  <p:notesMasterIdLst>
    <p:notesMasterId r:id="rId70"/>
  </p:notesMasterIdLst>
  <p:sldIdLst>
    <p:sldId id="256" r:id="rId3"/>
    <p:sldId id="312" r:id="rId4"/>
    <p:sldId id="291" r:id="rId5"/>
    <p:sldId id="290" r:id="rId6"/>
    <p:sldId id="292" r:id="rId7"/>
    <p:sldId id="294" r:id="rId8"/>
    <p:sldId id="295" r:id="rId9"/>
    <p:sldId id="387" r:id="rId10"/>
    <p:sldId id="303" r:id="rId11"/>
    <p:sldId id="304" r:id="rId12"/>
    <p:sldId id="306" r:id="rId13"/>
    <p:sldId id="305" r:id="rId14"/>
    <p:sldId id="307" r:id="rId15"/>
    <p:sldId id="320" r:id="rId16"/>
    <p:sldId id="323" r:id="rId17"/>
    <p:sldId id="382" r:id="rId18"/>
    <p:sldId id="324" r:id="rId19"/>
    <p:sldId id="308" r:id="rId20"/>
    <p:sldId id="309" r:id="rId21"/>
    <p:sldId id="280" r:id="rId22"/>
    <p:sldId id="325" r:id="rId23"/>
    <p:sldId id="326" r:id="rId24"/>
    <p:sldId id="327" r:id="rId25"/>
    <p:sldId id="328" r:id="rId26"/>
    <p:sldId id="330" r:id="rId27"/>
    <p:sldId id="331" r:id="rId28"/>
    <p:sldId id="332" r:id="rId29"/>
    <p:sldId id="334" r:id="rId30"/>
    <p:sldId id="335" r:id="rId31"/>
    <p:sldId id="336" r:id="rId32"/>
    <p:sldId id="337" r:id="rId33"/>
    <p:sldId id="383" r:id="rId34"/>
    <p:sldId id="342" r:id="rId35"/>
    <p:sldId id="343" r:id="rId36"/>
    <p:sldId id="344" r:id="rId37"/>
    <p:sldId id="345" r:id="rId38"/>
    <p:sldId id="346" r:id="rId39"/>
    <p:sldId id="347" r:id="rId40"/>
    <p:sldId id="348" r:id="rId41"/>
    <p:sldId id="349" r:id="rId42"/>
    <p:sldId id="350" r:id="rId43"/>
    <p:sldId id="384" r:id="rId44"/>
    <p:sldId id="352" r:id="rId45"/>
    <p:sldId id="385" r:id="rId46"/>
    <p:sldId id="354" r:id="rId47"/>
    <p:sldId id="355" r:id="rId48"/>
    <p:sldId id="356" r:id="rId49"/>
    <p:sldId id="357" r:id="rId50"/>
    <p:sldId id="358" r:id="rId51"/>
    <p:sldId id="359" r:id="rId52"/>
    <p:sldId id="363" r:id="rId53"/>
    <p:sldId id="364" r:id="rId54"/>
    <p:sldId id="365" r:id="rId55"/>
    <p:sldId id="366" r:id="rId56"/>
    <p:sldId id="386" r:id="rId57"/>
    <p:sldId id="370" r:id="rId58"/>
    <p:sldId id="371" r:id="rId59"/>
    <p:sldId id="372" r:id="rId60"/>
    <p:sldId id="373" r:id="rId61"/>
    <p:sldId id="374" r:id="rId62"/>
    <p:sldId id="375" r:id="rId63"/>
    <p:sldId id="376" r:id="rId64"/>
    <p:sldId id="377" r:id="rId65"/>
    <p:sldId id="378" r:id="rId66"/>
    <p:sldId id="379" r:id="rId67"/>
    <p:sldId id="380" r:id="rId68"/>
    <p:sldId id="381" r:id="rId69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78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4" autoAdjust="0"/>
    <p:restoredTop sz="94660"/>
  </p:normalViewPr>
  <p:slideViewPr>
    <p:cSldViewPr>
      <p:cViewPr>
        <p:scale>
          <a:sx n="98" d="100"/>
          <a:sy n="98" d="100"/>
        </p:scale>
        <p:origin x="-2004" y="-7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" Type="http://schemas.openxmlformats.org/officeDocument/2006/relationships/slide" Target="slides/slide5.xml"/><Relationship Id="rId71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 smtClean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 smtClean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1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75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 smtClean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75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 smtClean="0">
                <a:latin typeface="Arial" charset="0"/>
              </a:defRPr>
            </a:lvl1pPr>
          </a:lstStyle>
          <a:p>
            <a:pPr>
              <a:defRPr/>
            </a:pPr>
            <a:fld id="{6CB24B83-2099-41FB-B5C4-67A1BED88A2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74710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A891EBC-BDB6-4F1A-9B54-5FCF6DA59C0E}" type="slidenum">
              <a:rPr kumimoji="0" lang="cs-CZ">
                <a:latin typeface="Arial" charset="0"/>
              </a:rPr>
              <a:pPr eaLnBrk="1" hangingPunct="1"/>
              <a:t>17</a:t>
            </a:fld>
            <a:endParaRPr kumimoji="0" lang="cs-CZ">
              <a:latin typeface="Arial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91680" y="4293096"/>
            <a:ext cx="6984776" cy="1080120"/>
          </a:xfrm>
        </p:spPr>
        <p:txBody>
          <a:bodyPr anchor="t" anchorCtr="0"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91680" y="2924944"/>
            <a:ext cx="6984776" cy="1224136"/>
          </a:xfrm>
        </p:spPr>
        <p:txBody>
          <a:bodyPr anchor="b" anchorCtr="0"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40F395-E95D-45BB-A5F3-29202DC6A8E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5854700" y="5759475"/>
            <a:ext cx="3038475" cy="477837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300"/>
              </a:spcAft>
              <a:defRPr/>
            </a:pPr>
            <a:r>
              <a:rPr lang="cs-CZ" sz="900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CZ.1.07/2.2.00/28.0041</a:t>
            </a:r>
            <a:r>
              <a:rPr lang="cs-CZ" sz="1000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</a:t>
            </a:r>
          </a:p>
          <a:p>
            <a:pPr rtl="0"/>
            <a:r>
              <a:rPr lang="cs-CZ" sz="800" kern="1200" baseline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+mn-cs"/>
              </a:rPr>
              <a:t>Centrum interaktivních a multimediálních studijních opor</a:t>
            </a:r>
          </a:p>
          <a:p>
            <a:pPr rtl="0"/>
            <a:r>
              <a:rPr lang="cs-CZ" sz="800" kern="1200" baseline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+mn-cs"/>
              </a:rPr>
              <a:t>pro inovaci výuky a efektivní učení</a:t>
            </a:r>
            <a:endParaRPr lang="cs-CZ" sz="800" baseline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8" name="Obrázek 7" descr="horiz_full_logolink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1175" y="5675313"/>
            <a:ext cx="37020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980728"/>
            <a:ext cx="2736304" cy="10081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55976" y="980728"/>
            <a:ext cx="4330824" cy="514543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47664" y="2060848"/>
            <a:ext cx="2736304" cy="40429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FC990F-3EEB-46BE-A924-ABD0A1A71A7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67744" y="4797152"/>
            <a:ext cx="5486400" cy="72008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67744" y="836712"/>
            <a:ext cx="5486400" cy="39604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267744" y="5517231"/>
            <a:ext cx="5486400" cy="65496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FC0682-8BC3-4519-A49E-BF55652996B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1725880" y="4005063"/>
            <a:ext cx="7166600" cy="1584177"/>
          </a:xfrm>
        </p:spPr>
        <p:txBody>
          <a:bodyPr anchor="t"/>
          <a:lstStyle>
            <a:lvl1pPr algn="l">
              <a:defRPr sz="2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10" name="Zástupný symbol pro text 2"/>
          <p:cNvSpPr>
            <a:spLocks noGrp="1"/>
          </p:cNvSpPr>
          <p:nvPr>
            <p:ph type="body" idx="1"/>
          </p:nvPr>
        </p:nvSpPr>
        <p:spPr>
          <a:xfrm>
            <a:off x="1725880" y="1988840"/>
            <a:ext cx="7166600" cy="187220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2BDA9-161F-40C2-ADE6-CF55839E63E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91680" y="4077072"/>
            <a:ext cx="6984776" cy="1296144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91680" y="2780928"/>
            <a:ext cx="6984776" cy="1224136"/>
          </a:xfrm>
        </p:spPr>
        <p:txBody>
          <a:bodyPr anchor="b" anchorCtr="0"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40F395-E95D-45BB-A5F3-29202DC6A8E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5854700" y="5759475"/>
            <a:ext cx="3038475" cy="477837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300"/>
              </a:spcAft>
              <a:defRPr/>
            </a:pPr>
            <a:r>
              <a:rPr lang="cs-CZ" sz="900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CZ.1.07/2.2.00/28.0041</a:t>
            </a:r>
            <a:r>
              <a:rPr lang="cs-CZ" sz="1000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</a:t>
            </a:r>
          </a:p>
          <a:p>
            <a:pPr rtl="0"/>
            <a:r>
              <a:rPr lang="cs-CZ" sz="800" kern="1200" baseline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+mn-cs"/>
              </a:rPr>
              <a:t>Centrum interaktivních a multimediálních studijních opor</a:t>
            </a:r>
          </a:p>
          <a:p>
            <a:pPr rtl="0"/>
            <a:r>
              <a:rPr lang="cs-CZ" sz="800" kern="1200" baseline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+mn-cs"/>
              </a:rPr>
              <a:t>pro inovaci výuky a efektivní učení</a:t>
            </a:r>
            <a:endParaRPr lang="cs-CZ" sz="800" baseline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8" name="Obrázek 7" descr="horiz_full_logolink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1175" y="5675313"/>
            <a:ext cx="37020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jednořádkový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>
            <a:lvl1pPr>
              <a:defRPr sz="35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31640" y="1772816"/>
            <a:ext cx="7355160" cy="4536504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C2BDA9-161F-40C2-ADE6-CF55839E63E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dvouřádkový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331640" y="908720"/>
            <a:ext cx="7355160" cy="1152128"/>
          </a:xfrm>
        </p:spPr>
        <p:txBody>
          <a:bodyPr anchor="t">
            <a:noAutofit/>
          </a:bodyPr>
          <a:lstStyle>
            <a:lvl1pPr>
              <a:defRPr sz="3500"/>
            </a:lvl1pPr>
          </a:lstStyle>
          <a:p>
            <a:r>
              <a:rPr lang="cs-CZ" dirty="0" smtClean="0"/>
              <a:t>Klepnutím lze upravit styl předlohy dvouřádkových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31640" y="2204864"/>
            <a:ext cx="7355160" cy="410445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C2BDA9-161F-40C2-ADE6-CF55839E63E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331640" y="1700808"/>
            <a:ext cx="3528392" cy="453650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4048" y="1700808"/>
            <a:ext cx="3682752" cy="453650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8B6C54-2C20-45DB-95F3-A949D468CD6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31640" y="980728"/>
            <a:ext cx="7355160" cy="532859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C2BDA9-161F-40C2-ADE6-CF55839E63E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87602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 jednořádkov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C2BDA9-161F-40C2-ADE6-CF55839E63E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 dvouřádkov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331640" y="908720"/>
            <a:ext cx="7355160" cy="1152128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smtClean="0"/>
              <a:t>Klepnutím lze upravit styl předlohy dvouřádkových nadpisů.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C2BDA9-161F-40C2-ADE6-CF55839E63E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jednořádkový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C2BDA9-161F-40C2-ADE6-CF55839E63E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3699A6-EC5E-40D5-9DAD-198D6EDFF90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íl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980728"/>
            <a:ext cx="2952328" cy="10081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55976" y="980728"/>
            <a:ext cx="4330824" cy="514543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331640" y="2060848"/>
            <a:ext cx="2952328" cy="40429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FC990F-3EEB-46BE-A924-ABD0A1A71A7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67744" y="4797152"/>
            <a:ext cx="5486400" cy="72008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67744" y="836712"/>
            <a:ext cx="5486400" cy="39604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267744" y="5517231"/>
            <a:ext cx="5486400" cy="65496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FC0682-8BC3-4519-A49E-BF55652996B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1725880" y="4005063"/>
            <a:ext cx="7166600" cy="1584177"/>
          </a:xfrm>
        </p:spPr>
        <p:txBody>
          <a:bodyPr anchor="t"/>
          <a:lstStyle>
            <a:lvl1pPr algn="l">
              <a:defRPr sz="3500" b="1" cap="none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10" name="Zástupný symbol pro text 2"/>
          <p:cNvSpPr>
            <a:spLocks noGrp="1"/>
          </p:cNvSpPr>
          <p:nvPr>
            <p:ph type="body" idx="1"/>
          </p:nvPr>
        </p:nvSpPr>
        <p:spPr>
          <a:xfrm>
            <a:off x="1725880" y="1988840"/>
            <a:ext cx="7166600" cy="187220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+mj-lt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2BDA9-161F-40C2-ADE6-CF55839E63E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odstavce + dvouřádkov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47664" y="980728"/>
            <a:ext cx="3528392" cy="856950"/>
          </a:xfrm>
        </p:spPr>
        <p:txBody>
          <a:bodyPr anchor="b">
            <a:noAutofit/>
          </a:bodyPr>
          <a:lstStyle>
            <a:lvl1pPr marL="0" indent="0">
              <a:buNone/>
              <a:defRPr sz="25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547664" y="1988841"/>
            <a:ext cx="3528392" cy="413732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220072" y="980728"/>
            <a:ext cx="3466728" cy="856950"/>
          </a:xfrm>
        </p:spPr>
        <p:txBody>
          <a:bodyPr anchor="b">
            <a:noAutofit/>
          </a:bodyPr>
          <a:lstStyle>
            <a:lvl1pPr marL="0" indent="0">
              <a:buNone/>
              <a:defRPr sz="25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220072" y="1988841"/>
            <a:ext cx="3466728" cy="413732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C2BDA9-161F-40C2-ADE6-CF55839E63E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dvouřádkový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547664" y="980728"/>
            <a:ext cx="7139136" cy="864096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smtClean="0"/>
              <a:t>Klepnutím lze upravit styl předlohy dvouřádkových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2060848"/>
            <a:ext cx="7139136" cy="406531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C2BDA9-161F-40C2-ADE6-CF55839E63E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547664" y="1600200"/>
            <a:ext cx="3384376" cy="45259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76056" y="1600200"/>
            <a:ext cx="3610744" cy="45259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8B6C54-2C20-45DB-95F3-A949D468CD6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odstavce + dvouřádkov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47664" y="980728"/>
            <a:ext cx="3528392" cy="856950"/>
          </a:xfrm>
        </p:spPr>
        <p:txBody>
          <a:bodyPr anchor="b">
            <a:noAutofit/>
          </a:bodyPr>
          <a:lstStyle>
            <a:lvl1pPr marL="0" indent="0">
              <a:buNone/>
              <a:defRPr sz="25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547664" y="1988841"/>
            <a:ext cx="3528392" cy="413732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220072" y="980728"/>
            <a:ext cx="3466728" cy="856950"/>
          </a:xfrm>
        </p:spPr>
        <p:txBody>
          <a:bodyPr anchor="b">
            <a:noAutofit/>
          </a:bodyPr>
          <a:lstStyle>
            <a:lvl1pPr marL="0" indent="0">
              <a:buNone/>
              <a:defRPr sz="25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220072" y="1988841"/>
            <a:ext cx="3466728" cy="413732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C2BDA9-161F-40C2-ADE6-CF55839E63E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47664" y="1700808"/>
            <a:ext cx="3528392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rgbClr val="681E4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547664" y="2420887"/>
            <a:ext cx="3528392" cy="370527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220072" y="1700808"/>
            <a:ext cx="3466728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rgbClr val="681E4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220072" y="2420887"/>
            <a:ext cx="3466728" cy="370527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2A18C3-98FA-4DEC-804C-1B5612E47DC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 jednořádkov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C2BDA9-161F-40C2-ADE6-CF55839E63E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 dvouřádkov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547664" y="980728"/>
            <a:ext cx="7139136" cy="864096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smtClean="0"/>
              <a:t>Klepnutím lze upravit styl předlohy dvouřádkových nadpisů.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C2BDA9-161F-40C2-ADE6-CF55839E63E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3699A6-EC5E-40D5-9DAD-198D6EDFF90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547664" y="908720"/>
            <a:ext cx="7139136" cy="6271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47664" y="1628800"/>
            <a:ext cx="7139136" cy="44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691680" y="6356350"/>
            <a:ext cx="16561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707904" y="6356350"/>
            <a:ext cx="27363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804248" y="6356350"/>
            <a:ext cx="1882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BC2BDA9-161F-40C2-ADE6-CF55839E63E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 rot="16200000">
            <a:off x="-2588166" y="2771926"/>
            <a:ext cx="5976663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pPr algn="r"/>
            <a:r>
              <a:rPr lang="cs-CZ" sz="5600" smtClean="0">
                <a:ln w="15240">
                  <a:solidFill>
                    <a:schemeClr val="bg1"/>
                  </a:solidFill>
                </a:ln>
                <a:solidFill>
                  <a:srgbClr val="129A83"/>
                </a:solidFill>
                <a:latin typeface="Arial Black" pitchFamily="34" charset="0"/>
              </a:rPr>
              <a:t>HOJENÍ</a:t>
            </a:r>
            <a:r>
              <a:rPr lang="cs-CZ" sz="5600" baseline="0" smtClean="0">
                <a:ln w="15240">
                  <a:solidFill>
                    <a:schemeClr val="bg1"/>
                  </a:solidFill>
                </a:ln>
                <a:solidFill>
                  <a:srgbClr val="129A83"/>
                </a:solidFill>
                <a:latin typeface="Arial Black" pitchFamily="34" charset="0"/>
              </a:rPr>
              <a:t> RAN</a:t>
            </a:r>
            <a:endParaRPr lang="cs-CZ" sz="5600" dirty="0">
              <a:ln w="15240">
                <a:solidFill>
                  <a:schemeClr val="bg1"/>
                </a:solidFill>
              </a:ln>
              <a:solidFill>
                <a:srgbClr val="129A83"/>
              </a:solidFill>
              <a:latin typeface="Arial Black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5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66700" indent="-266700" algn="l" defTabSz="914400" rtl="0" eaLnBrk="1" latinLnBrk="0" hangingPunct="1">
        <a:spcBef>
          <a:spcPct val="20000"/>
        </a:spcBef>
        <a:buFontTx/>
        <a:buBlip>
          <a:blip r:embed="rId15"/>
        </a:buBlip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41338" indent="-274638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E7866"/>
          </a:solidFill>
          <a:latin typeface="Arial" pitchFamily="34" charset="0"/>
          <a:ea typeface="+mn-ea"/>
          <a:cs typeface="Arial" pitchFamily="34" charset="0"/>
        </a:defRPr>
      </a:lvl2pPr>
      <a:lvl3pPr marL="808038" indent="-2667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85838" indent="-1778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63638" indent="-1778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331640" y="908720"/>
            <a:ext cx="7355160" cy="6271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31640" y="1844824"/>
            <a:ext cx="7355160" cy="428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691680" y="6356350"/>
            <a:ext cx="16561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707904" y="6356350"/>
            <a:ext cx="27363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804248" y="6356350"/>
            <a:ext cx="1882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C2BDA9-161F-40C2-ADE6-CF55839E63E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3500" b="1" kern="1200">
          <a:solidFill>
            <a:schemeClr val="accent1"/>
          </a:solidFill>
          <a:latin typeface="+mj-lt"/>
          <a:ea typeface="+mj-ea"/>
          <a:cs typeface="Arial" pitchFamily="34" charset="0"/>
        </a:defRPr>
      </a:lvl1pPr>
    </p:titleStyle>
    <p:bodyStyle>
      <a:lvl1pPr marL="266700" indent="-266700" algn="l" defTabSz="914400" rtl="0" eaLnBrk="1" latinLnBrk="0" hangingPunct="1">
        <a:spcBef>
          <a:spcPct val="20000"/>
        </a:spcBef>
        <a:buFontTx/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541338" indent="-274638" algn="l" defTabSz="914400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bg2">
              <a:lumMod val="25000"/>
            </a:schemeClr>
          </a:solidFill>
          <a:latin typeface="+mn-lt"/>
          <a:ea typeface="+mn-ea"/>
          <a:cs typeface="Arial" pitchFamily="34" charset="0"/>
        </a:defRPr>
      </a:lvl2pPr>
      <a:lvl3pPr marL="808038" indent="-2667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Arial" pitchFamily="34" charset="0"/>
        </a:defRPr>
      </a:lvl3pPr>
      <a:lvl4pPr marL="985838" indent="-1778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bg1">
              <a:lumMod val="50000"/>
            </a:schemeClr>
          </a:solidFill>
          <a:latin typeface="+mn-lt"/>
          <a:ea typeface="+mn-ea"/>
          <a:cs typeface="Arial" pitchFamily="34" charset="0"/>
        </a:defRPr>
      </a:lvl4pPr>
      <a:lvl5pPr marL="1163638" indent="-1778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E:\PREDNASK\obr9.gi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file:///E:\PREDNASK\obr10.gif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file:///E:\PREDNASK\obr8.gif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mtClean="0"/>
              <a:t>Maligní transformace, hojení ran, regenerace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/>
              <a:t>doc. MUDr. Julie Bienertová Vašků, Ph.D.</a:t>
            </a:r>
          </a:p>
          <a:p>
            <a:r>
              <a:rPr lang="cs-CZ"/>
              <a:t>Ústav patologické fyziologie LF MU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Buněčný cyklus a nádorové bujení</a:t>
            </a:r>
            <a:endParaRPr lang="cs-CZ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b="1" smtClean="0"/>
              <a:t>U nádorového bujení je postižena především regulace přechodu G1-fáze do S-fáze</a:t>
            </a:r>
            <a:r>
              <a:rPr lang="cs-CZ" smtClean="0"/>
              <a:t>. Mechanismus regulace je velmi složitý. Tři komplexy cyklindependentních kinas, cyklin D/cdk4, cyklin D/cdk6 a cyklin E/cdk2 fosforylují produkt retinoblastomového genu – </a:t>
            </a:r>
            <a:r>
              <a:rPr lang="cs-CZ" i="1" smtClean="0"/>
              <a:t>Rb</a:t>
            </a:r>
            <a:r>
              <a:rPr lang="cs-CZ" smtClean="0"/>
              <a:t>, a to na 10 různých místech, a mění tak schopnost </a:t>
            </a:r>
            <a:r>
              <a:rPr lang="cs-CZ" i="1" smtClean="0"/>
              <a:t>Rb</a:t>
            </a:r>
            <a:r>
              <a:rPr lang="cs-CZ" smtClean="0"/>
              <a:t> asociovat s buněčnými proteiny. Jeden takový protein , E2F, je transkripční faktor, který tvoří heterodimer s jiným transkripčním faktorem DP1, čímž se aktivuje několik genů nutných pro rozvoj S-fáze. Znamená to indukci aktivace dihydrofolátreduktasy, thymidinkinasy, DNA-polymerasy a, </a:t>
            </a:r>
            <a:r>
              <a:rPr lang="cs-CZ" i="1" smtClean="0"/>
              <a:t>c-myc</a:t>
            </a:r>
            <a:r>
              <a:rPr lang="cs-CZ" smtClean="0"/>
              <a:t>, </a:t>
            </a:r>
            <a:r>
              <a:rPr lang="cs-CZ" i="1" smtClean="0"/>
              <a:t>c-myb</a:t>
            </a:r>
            <a:r>
              <a:rPr lang="cs-CZ" smtClean="0"/>
              <a:t> a </a:t>
            </a:r>
            <a:r>
              <a:rPr lang="cs-CZ" i="1" smtClean="0"/>
              <a:t>cdc2</a:t>
            </a:r>
            <a:r>
              <a:rPr lang="cs-CZ" smtClean="0"/>
              <a:t>. Kromě této podpory růstových faktorů podporuje </a:t>
            </a:r>
            <a:r>
              <a:rPr lang="cs-CZ" i="1" smtClean="0"/>
              <a:t>Rb</a:t>
            </a:r>
            <a:r>
              <a:rPr lang="cs-CZ" smtClean="0"/>
              <a:t> také diferenciaci prostřednictvím své asociace s transkripčními faktory jako je MyoD (myogenní regulační faktor) a aktivovaný transkripční faktor (ATF). </a:t>
            </a:r>
            <a:r>
              <a:rPr lang="cs-CZ" i="1" smtClean="0"/>
              <a:t>Rb</a:t>
            </a:r>
            <a:r>
              <a:rPr lang="cs-CZ" smtClean="0"/>
              <a:t> je také místem zásahu pro transformující viry jako SV40 large T-antigen, adenovirový E1A a antigen E7 lidského papillomaviru (human papilloma virus E7). </a:t>
            </a:r>
            <a:endParaRPr lang="cs-CZ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PREDNASK\obr9.gif"/>
          <p:cNvPicPr>
            <a:picLocks noGrp="1" noChangeAspect="1" noChangeArrowheads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913" y="1218224"/>
            <a:ext cx="7354887" cy="485335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Buněčný cyklus a nádorové bujení</a:t>
            </a:r>
            <a:endParaRPr lang="cs-CZ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b="1" smtClean="0"/>
              <a:t>Aktivita cdk je také regulována inhibitory cdk (cdki)</a:t>
            </a:r>
            <a:r>
              <a:rPr lang="cs-CZ" smtClean="0"/>
              <a:t>, což jsou nízkomolekulové proteiny s obecným inhibičním účinkem na řadu cyklin-dependentních kinas. První člen této rodiny byl identifikován jako </a:t>
            </a:r>
            <a:r>
              <a:rPr lang="cs-CZ" b="1" smtClean="0"/>
              <a:t>p21</a:t>
            </a:r>
            <a:r>
              <a:rPr lang="cs-CZ" smtClean="0"/>
              <a:t>, který inhibuje jak cdk, tak proliferační antigen buněčného jádra (PCNA), což je podjednotka DNA-polymerasy d. </a:t>
            </a:r>
          </a:p>
          <a:p>
            <a:r>
              <a:rPr lang="cs-CZ" smtClean="0"/>
              <a:t>Indukce tvorby p21, vzniklá aktivací jeho transkripce prostřednictvím p53 při poškození DNA, zastaví rozvoj cyklu buněčného dělení na několika místech, včetně G1 a S-fáze, což umožní nástup opravného mechanismu DNA. Je-li poškození DNA příliš rozsáhlé a tedy neopravitelné, buňka se stává nenormální a je eliminována apoptózou. Nedojde-li však k apoptóze, vzniklá mutace přetrvává a může být při dělení takto mutované buňky přenesena na buňky dceřiné. Vzniká tak fenomén </a:t>
            </a:r>
            <a:r>
              <a:rPr lang="cs-CZ" b="1" smtClean="0"/>
              <a:t>genové nestability</a:t>
            </a:r>
            <a:r>
              <a:rPr lang="cs-CZ" smtClean="0"/>
              <a:t>, který podporuje maligní transformaci. Stává se to častěji kupř. u nosičů genu HNPCC (hereditární nepolypózní kolorektální karcinom). Je zde defekt v „opravném čtení“, takže chyba v replikaci DNA není zjištěna a opravný mechanismus není nastartován. </a:t>
            </a:r>
            <a:endParaRPr lang="cs-CZ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PREDNASK\obr10.gif"/>
          <p:cNvPicPr>
            <a:picLocks noGrp="1" noChangeAspect="1" noChangeArrowheads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913" y="1784101"/>
            <a:ext cx="7354887" cy="3721598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Tumor supresorový gen p53</a:t>
            </a:r>
            <a:endParaRPr lang="cs-CZ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Je klíčovým regulačním faktorem, který monitoruje poškození DNA. </a:t>
            </a:r>
          </a:p>
          <a:p>
            <a:r>
              <a:rPr lang="cs-CZ" smtClean="0"/>
              <a:t>Inaktivace </a:t>
            </a:r>
            <a:r>
              <a:rPr lang="cs-CZ" i="1" smtClean="0"/>
              <a:t>p53</a:t>
            </a:r>
            <a:r>
              <a:rPr lang="cs-CZ" smtClean="0"/>
              <a:t> bývá jedním z prvních kroků, který vede k maligní transformaci při vývoji řady nádorových onemocnění. </a:t>
            </a:r>
            <a:endParaRPr lang="cs-CZ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Genové mutace </a:t>
            </a:r>
            <a:endParaRPr lang="en-GB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smtClean="0"/>
              <a:t>Z hlediska patogeneze nemocí je důležité, zda se jedná o </a:t>
            </a:r>
            <a:r>
              <a:rPr lang="en-GB" b="1" smtClean="0"/>
              <a:t>mutace v somatických buňkách</a:t>
            </a:r>
            <a:r>
              <a:rPr lang="en-GB" smtClean="0"/>
              <a:t>, které vznikají v průběhu života, většinou jsou buněčně nebo tkáňově specifické a nepřenášejí se na potomstvo, nebo zda jde o tzv. </a:t>
            </a:r>
            <a:r>
              <a:rPr lang="en-GB" b="1" smtClean="0"/>
              <a:t>zárodečné mutace</a:t>
            </a:r>
            <a:r>
              <a:rPr lang="en-GB" smtClean="0"/>
              <a:t>, které vznikají v zárodečných buňkách (vajíčko nebo spermie), stávají se součástí vrozené genetické predispozice, jsou obsaženy ve všech buňkách a přenášejí se na potomstvo. </a:t>
            </a:r>
          </a:p>
          <a:p>
            <a:r>
              <a:rPr lang="en-GB" smtClean="0"/>
              <a:t>Mutac</a:t>
            </a:r>
            <a:r>
              <a:rPr lang="cs-CZ" smtClean="0"/>
              <a:t>í vzniklé alely </a:t>
            </a:r>
            <a:r>
              <a:rPr lang="en-GB" smtClean="0"/>
              <a:t>jsou v populaci z různých důvodů </a:t>
            </a:r>
            <a:r>
              <a:rPr lang="en-GB" b="1" smtClean="0"/>
              <a:t>vzácné</a:t>
            </a:r>
            <a:r>
              <a:rPr lang="en-GB" smtClean="0"/>
              <a:t> (např. jsou výrazně patologické a tudíž jsou z populace odstraňovány selekcí, nebo vznikly nedávno a nestačily se v populaci rozšířit) a </a:t>
            </a:r>
            <a:r>
              <a:rPr lang="en-GB" b="1" smtClean="0"/>
              <a:t>časté (polymorfismy)</a:t>
            </a:r>
            <a:r>
              <a:rPr lang="en-GB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Lidský gen </a:t>
            </a:r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684" y="1556792"/>
            <a:ext cx="6162700" cy="5040560"/>
          </a:xfrm>
        </p:spPr>
      </p:pic>
    </p:spTree>
    <p:extLst>
      <p:ext uri="{BB962C8B-B14F-4D97-AF65-F5344CB8AC3E}">
        <p14:creationId xmlns:p14="http://schemas.microsoft.com/office/powerpoint/2010/main" val="270263516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Germinativní vs. somatické mutace </a:t>
            </a:r>
            <a:endParaRPr lang="cs-CZ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Germinativní mutace přítomny ve všech buňkách. V průběhu života se nemění</a:t>
            </a:r>
            <a:r>
              <a:rPr lang="en-GB" smtClean="0"/>
              <a:t> (</a:t>
            </a:r>
            <a:r>
              <a:rPr lang="en-GB" b="1" smtClean="0"/>
              <a:t>genetic</a:t>
            </a:r>
            <a:r>
              <a:rPr lang="cs-CZ" b="1" smtClean="0"/>
              <a:t>ká </a:t>
            </a:r>
            <a:r>
              <a:rPr lang="en-GB" b="1" smtClean="0"/>
              <a:t>predispo</a:t>
            </a:r>
            <a:r>
              <a:rPr lang="cs-CZ" b="1" smtClean="0"/>
              <a:t>zice</a:t>
            </a:r>
            <a:r>
              <a:rPr lang="en-GB" smtClean="0"/>
              <a:t>?)</a:t>
            </a:r>
          </a:p>
          <a:p>
            <a:r>
              <a:rPr lang="cs-CZ" smtClean="0"/>
              <a:t>Somatické mutace vznikají v somatických buňkách v průběhu života </a:t>
            </a:r>
            <a:r>
              <a:rPr lang="en-GB" smtClean="0"/>
              <a:t>(</a:t>
            </a:r>
            <a:r>
              <a:rPr lang="en-GB" b="1" smtClean="0"/>
              <a:t>malign</a:t>
            </a:r>
            <a:r>
              <a:rPr lang="cs-CZ" b="1" smtClean="0"/>
              <a:t>í transformace</a:t>
            </a:r>
            <a:r>
              <a:rPr lang="cs-CZ" smtClean="0"/>
              <a:t>).</a:t>
            </a:r>
            <a:r>
              <a:rPr lang="en-GB" smtClean="0"/>
              <a:t>  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Tumor-supresorový protein p53 (TP53)</a:t>
            </a:r>
            <a:endParaRPr lang="cs-CZ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mtClean="0"/>
              <a:t>Je jeden z nukleárních proteinů, který má klíčovou úlohu v regulaci cyklu buněčného dělení při přechodu z G0 do G1-fáze. </a:t>
            </a:r>
          </a:p>
          <a:p>
            <a:r>
              <a:rPr lang="cs-CZ" b="1" smtClean="0"/>
              <a:t>Mutanty genu p53 </a:t>
            </a:r>
            <a:r>
              <a:rPr lang="cs-CZ" smtClean="0"/>
              <a:t>byly prokázány u řady maligních tumorů. Pozměněný TP53 ztrácí schopnost vazby na příslušný lokus DNA, což vede k nedostatečné produkci faktorů potlačujících nádorový růst. </a:t>
            </a:r>
            <a:endParaRPr lang="cs-CZ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PREDNASK\obr8.gif"/>
          <p:cNvPicPr>
            <a:picLocks noGrp="1" noChangeAspect="1" noChangeArrowheads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038" y="981075"/>
            <a:ext cx="5592637" cy="532765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Vznik nádorů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1600" smtClean="0"/>
              <a:t>Zatím se předpokládá, že ačkoli některé formy nádorů jsou dědičné, většina vzniká na podkladě </a:t>
            </a:r>
            <a:r>
              <a:rPr lang="cs-CZ" sz="1600" b="1" smtClean="0"/>
              <a:t>mutace somatických buněk </a:t>
            </a:r>
            <a:r>
              <a:rPr lang="cs-CZ" sz="1600" smtClean="0"/>
              <a:t>a je způsobena </a:t>
            </a:r>
            <a:r>
              <a:rPr lang="cs-CZ" sz="1600" b="1" smtClean="0"/>
              <a:t>endogenními chybami v replikaci DNA </a:t>
            </a:r>
            <a:r>
              <a:rPr lang="cs-CZ" sz="1600" smtClean="0"/>
              <a:t>nebo jsou změny vedoucí k maligní transformaci navozeny </a:t>
            </a:r>
            <a:r>
              <a:rPr lang="cs-CZ" sz="1600" b="1" smtClean="0"/>
              <a:t>účinkem kancerogenů</a:t>
            </a:r>
            <a:r>
              <a:rPr lang="cs-CZ" sz="1600" smtClean="0"/>
              <a:t>.</a:t>
            </a:r>
          </a:p>
          <a:p>
            <a:r>
              <a:rPr lang="cs-CZ" sz="1600" smtClean="0"/>
              <a:t>UV-záření příslušné vlnové délky může být absorbováno bazemi DNA, která je tak poškozena za vzniku dimerů dvou sousedících pyrimidinů. Tato změna překáží normální transkripci i replikaci DNA. Účinek X-paprsků (ionizující záření) je odlišný: dochází k rozštěpení (přerušení) DNA-řetězce; vznikají tak volné řetězce DNA, které musí být beze zbytku opět navázány opravným mechanismem. Nestane-li se tak, může dojít k translokaci určitých úseků chromosomů, což bývá příčinou aktivace proto-onkogenů.</a:t>
            </a:r>
          </a:p>
          <a:p>
            <a:r>
              <a:rPr lang="cs-CZ" sz="1600" smtClean="0"/>
              <a:t>Jedna genetická změna však nestačí navodit maligní transformaci buňky; ta obvykle vzniká až po několika (5 až 10) genových mutacích v průběhu řady let.</a:t>
            </a:r>
          </a:p>
          <a:p>
            <a:r>
              <a:rPr lang="cs-CZ" sz="1600" smtClean="0"/>
              <a:t>Genová alterace navodí vznik nádorového fenotypu, např.: </a:t>
            </a:r>
          </a:p>
          <a:p>
            <a:pPr lvl="1"/>
            <a:r>
              <a:rPr lang="cs-CZ" sz="1600" smtClean="0"/>
              <a:t>proliferace epitelové buňky – hyperplazie – adenom – dysplazie – karcinom „in situ“ – karcinom invazivní. </a:t>
            </a:r>
          </a:p>
          <a:p>
            <a:r>
              <a:rPr lang="cs-CZ" sz="1600" smtClean="0"/>
              <a:t>Přeměna normální tkáně organismu do stavu invazivní nádorové choroby trvá v průměru 5–10 let. Ovlivňují to hereditární genetické faktory a somatické faktory epigenetické. </a:t>
            </a:r>
            <a:endParaRPr lang="cs-CZ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Pozdní nenádorová onemocnění</a:t>
            </a:r>
            <a:endParaRPr lang="cs-CZ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Po létech po ozáření, charakter reparačních procesů</a:t>
            </a:r>
          </a:p>
          <a:p>
            <a:pPr lvl="1"/>
            <a:r>
              <a:rPr lang="cs-CZ" smtClean="0"/>
              <a:t>Plíce, ledviny, gonády, endokrinní a smyslové orgány</a:t>
            </a:r>
          </a:p>
          <a:p>
            <a:pPr lvl="1"/>
            <a:r>
              <a:rPr lang="cs-CZ" smtClean="0"/>
              <a:t>Fibróza vnitřních orgánů (se strikturami v plicích a GI)</a:t>
            </a:r>
          </a:p>
          <a:p>
            <a:pPr lvl="1"/>
            <a:r>
              <a:rPr lang="cs-CZ" smtClean="0"/>
              <a:t>Demyelinizace</a:t>
            </a:r>
          </a:p>
          <a:p>
            <a:pPr lvl="1"/>
            <a:r>
              <a:rPr lang="cs-CZ" smtClean="0"/>
              <a:t>Konstriktivní perikarditis</a:t>
            </a:r>
            <a:endParaRPr lang="cs-CZ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Ztráta kontroly nad syntézou DNA</a:t>
            </a:r>
            <a:br>
              <a:rPr lang="cs-CZ" smtClean="0"/>
            </a:br>
            <a:r>
              <a:rPr lang="cs-CZ" smtClean="0"/>
              <a:t>u rakoviny</a:t>
            </a:r>
            <a:endParaRPr lang="cs-CZ"/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smtClean="0"/>
              <a:t>Během G1 fáze buněčného cyklu vnímá buňka signály z prostředí (hormony, vitaminy, látky poškozující DNA), které jí „sdělují“, zda vstoupit či nevstoupit do fáze syntézy DNA, replikace DNA a rozdělení buňky na dvě dceřinné. Jakmile se jednou buňka rozhodne replikovat DNA, následuje vždy její rozdělení. </a:t>
            </a:r>
          </a:p>
          <a:p>
            <a:r>
              <a:rPr lang="cs-CZ" smtClean="0"/>
              <a:t>Pro buněčný růst a dělení je tedy rozhodujícím mechanismem </a:t>
            </a:r>
            <a:r>
              <a:rPr lang="cs-CZ" b="1" smtClean="0"/>
              <a:t>začátek replikace DNA</a:t>
            </a:r>
            <a:r>
              <a:rPr lang="cs-CZ" smtClean="0"/>
              <a:t>.</a:t>
            </a:r>
            <a:endParaRPr lang="cs-CZ"/>
          </a:p>
        </p:txBody>
      </p:sp>
    </p:spTree>
  </p:cSld>
  <p:clrMapOvr>
    <a:masterClrMapping/>
  </p:clrMapOvr>
  <p:transition>
    <p:zoom dir="in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Ztráta kontroly nad syntézou DNA</a:t>
            </a:r>
            <a:br>
              <a:rPr lang="cs-CZ" smtClean="0"/>
            </a:br>
            <a:r>
              <a:rPr lang="cs-CZ" smtClean="0"/>
              <a:t>u rakoviny</a:t>
            </a:r>
            <a:endParaRPr lang="cs-CZ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mtClean="0"/>
              <a:t>Buněčný cyklus je u zdravého jedince regulován tak, že každý buněčný typ v daném orgánu „ví“, kdy přestat s růstem. U dospělého jedince jsou téměř všechny tkáně kontinuálně regenerovány a buňky opět „vědí“, kdy přestat s dělením. </a:t>
            </a:r>
          </a:p>
          <a:p>
            <a:r>
              <a:rPr lang="cs-CZ" b="1" smtClean="0"/>
              <a:t>U rakoviny buňka selhává ve schopnosti přijmout nebo interpretovat signály prostředí</a:t>
            </a:r>
            <a:r>
              <a:rPr lang="cs-CZ" smtClean="0"/>
              <a:t>. </a:t>
            </a:r>
            <a:endParaRPr lang="cs-CZ"/>
          </a:p>
        </p:txBody>
      </p:sp>
    </p:spTree>
  </p:cSld>
  <p:clrMapOvr>
    <a:masterClrMapping/>
  </p:clrMapOvr>
  <p:transition>
    <p:zoom dir="in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nature07943-f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852936"/>
            <a:ext cx="7639025" cy="2988769"/>
          </a:xfrm>
        </p:spPr>
      </p:pic>
      <p:sp>
        <p:nvSpPr>
          <p:cNvPr id="6" name="Zástupný symbol pro obsah 5"/>
          <p:cNvSpPr>
            <a:spLocks noGrp="1"/>
          </p:cNvSpPr>
          <p:nvPr>
            <p:ph sz="half" idx="4294967295"/>
          </p:nvPr>
        </p:nvSpPr>
        <p:spPr>
          <a:xfrm>
            <a:off x="1197587" y="1412776"/>
            <a:ext cx="7622885" cy="1296144"/>
          </a:xfrm>
        </p:spPr>
        <p:txBody>
          <a:bodyPr>
            <a:normAutofit/>
          </a:bodyPr>
          <a:lstStyle/>
          <a:p>
            <a:r>
              <a:rPr lang="cs-CZ" sz="2400" smtClean="0"/>
              <a:t>Linie mitotických buněčných dělení od fertilizovaného vajíčka k jednotlivé nádorové buňce. Počet a časový průběh mutací v průběhu života </a:t>
            </a:r>
            <a:endParaRPr lang="en-GB" sz="2400" smtClean="0"/>
          </a:p>
        </p:txBody>
      </p:sp>
      <p:sp>
        <p:nvSpPr>
          <p:cNvPr id="8" name="Zástupný symbol pro text 5"/>
          <p:cNvSpPr txBox="1">
            <a:spLocks/>
          </p:cNvSpPr>
          <p:nvPr/>
        </p:nvSpPr>
        <p:spPr>
          <a:xfrm>
            <a:off x="1475656" y="6525343"/>
            <a:ext cx="7691903" cy="34138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66700" indent="-2667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1338" indent="-274638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808038" indent="-2667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85838" indent="-1778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163638" indent="-1778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r" fontAlgn="auto">
              <a:spcAft>
                <a:spcPts val="0"/>
              </a:spcAft>
              <a:buNone/>
            </a:pPr>
            <a:r>
              <a:rPr kumimoji="0" lang="cs-CZ" sz="1800" smtClean="0"/>
              <a:t>Zdroj: </a:t>
            </a:r>
            <a:r>
              <a:rPr kumimoji="0" lang="en-GB" sz="1800">
                <a:solidFill>
                  <a:schemeClr val="accent3"/>
                </a:solidFill>
              </a:rPr>
              <a:t>MR Stratton et al. Nature 458, 719–724 (2009) </a:t>
            </a:r>
            <a:r>
              <a:rPr kumimoji="0" lang="en-GB" sz="1800" smtClean="0">
                <a:solidFill>
                  <a:schemeClr val="accent3"/>
                </a:solidFill>
              </a:rPr>
              <a:t>doi:10.1038/nature07943</a:t>
            </a:r>
            <a:endParaRPr kumimoji="0" lang="en-GB" sz="1800">
              <a:solidFill>
                <a:schemeClr val="accent3"/>
              </a:solidFill>
            </a:endParaRPr>
          </a:p>
        </p:txBody>
      </p:sp>
      <p:pic>
        <p:nvPicPr>
          <p:cNvPr id="9" name="Picture 4" descr="natureRG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009481"/>
            <a:ext cx="12303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nature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009481"/>
            <a:ext cx="12303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Nadpis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/>
              <a:t>Somatické mutace v individuálním genomu pacienta s kolorektálním </a:t>
            </a:r>
            <a:r>
              <a:rPr lang="cs-CZ" sz="2800" smtClean="0"/>
              <a:t>karcinomem</a:t>
            </a:r>
            <a:endParaRPr lang="cs-CZ" sz="280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4294967295"/>
          </p:nvPr>
        </p:nvSpPr>
        <p:spPr>
          <a:xfrm>
            <a:off x="1475656" y="6525343"/>
            <a:ext cx="7691903" cy="341387"/>
          </a:xfrm>
        </p:spPr>
        <p:txBody>
          <a:bodyPr>
            <a:normAutofit lnSpcReduction="10000"/>
          </a:bodyPr>
          <a:lstStyle/>
          <a:p>
            <a:pPr marL="0" lvl="1" indent="0" algn="r">
              <a:buNone/>
            </a:pPr>
            <a:r>
              <a:rPr lang="cs-CZ" sz="1800" smtClean="0"/>
              <a:t>Zdroj: </a:t>
            </a:r>
            <a:r>
              <a:rPr lang="en-GB" sz="1800" smtClean="0">
                <a:solidFill>
                  <a:schemeClr val="accent3"/>
                </a:solidFill>
              </a:rPr>
              <a:t>MR </a:t>
            </a:r>
            <a:r>
              <a:rPr lang="en-GB" sz="1800">
                <a:solidFill>
                  <a:schemeClr val="accent3"/>
                </a:solidFill>
              </a:rPr>
              <a:t>Stratton </a:t>
            </a:r>
            <a:r>
              <a:rPr lang="en-GB" altLang="zh-CN" sz="1800">
                <a:solidFill>
                  <a:schemeClr val="accent3"/>
                </a:solidFill>
              </a:rPr>
              <a:t>et al. </a:t>
            </a:r>
            <a:r>
              <a:rPr lang="en-GB" sz="1800">
                <a:solidFill>
                  <a:schemeClr val="accent3"/>
                </a:solidFill>
              </a:rPr>
              <a:t>Nature 458, 719-724 (</a:t>
            </a:r>
            <a:r>
              <a:rPr lang="en-GB" sz="1800" smtClean="0">
                <a:solidFill>
                  <a:schemeClr val="accent3"/>
                </a:solidFill>
              </a:rPr>
              <a:t>2009)</a:t>
            </a:r>
            <a:r>
              <a:rPr lang="cs-CZ" sz="1800" smtClean="0">
                <a:solidFill>
                  <a:schemeClr val="accent3"/>
                </a:solidFill>
              </a:rPr>
              <a:t> </a:t>
            </a:r>
            <a:r>
              <a:rPr lang="en-GB" sz="1800" smtClean="0">
                <a:solidFill>
                  <a:schemeClr val="accent3"/>
                </a:solidFill>
              </a:rPr>
              <a:t>doi:10.1038/nature07943</a:t>
            </a:r>
            <a:endParaRPr lang="en-GB" sz="1800">
              <a:solidFill>
                <a:schemeClr val="accent3"/>
              </a:solidFill>
            </a:endParaRPr>
          </a:p>
        </p:txBody>
      </p:sp>
      <p:pic>
        <p:nvPicPr>
          <p:cNvPr id="15" name="Picture 5" descr="nature07943-f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153692"/>
            <a:ext cx="4968552" cy="4157021"/>
          </a:xfrm>
        </p:spPr>
      </p:pic>
      <p:pic>
        <p:nvPicPr>
          <p:cNvPr id="16" name="Picture 5" descr="nature07943-f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077072"/>
            <a:ext cx="1828800" cy="15300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mtClean="0"/>
              <a:t>Regenerace. Hojení ran</a:t>
            </a:r>
            <a:endParaRPr lang="en-GB"/>
          </a:p>
        </p:txBody>
      </p:sp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/>
              <a:t>doc. MUDr. Julie Bienertová Vašků, Ph.D.</a:t>
            </a:r>
          </a:p>
          <a:p>
            <a:r>
              <a:rPr lang="cs-CZ"/>
              <a:t>Ústav patologické fyziologie LF MU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Hojení ran</a:t>
            </a:r>
            <a:endParaRPr lang="en-GB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mtClean="0"/>
              <a:t>Je opravný proces, který navazuje na poškození kůže a měkkých tkání</a:t>
            </a:r>
            <a:r>
              <a:rPr lang="en-GB" smtClean="0"/>
              <a:t>.</a:t>
            </a:r>
          </a:p>
          <a:p>
            <a:r>
              <a:rPr lang="cs-CZ" smtClean="0"/>
              <a:t>Hojení je interakce komplexní kaskády buněčných reakcí, které vedou k obnovení povrchu, rekonstrukci a obnovení napětí poškozené tkáně.</a:t>
            </a:r>
          </a:p>
          <a:p>
            <a:r>
              <a:rPr lang="cs-CZ" smtClean="0"/>
              <a:t>Hojení je systémový p</a:t>
            </a:r>
            <a:r>
              <a:rPr lang="en-GB" smtClean="0"/>
              <a:t>roces,</a:t>
            </a:r>
            <a:r>
              <a:rPr lang="cs-CZ" smtClean="0"/>
              <a:t> tradičně popisovaný třemi fázemi:</a:t>
            </a:r>
            <a:endParaRPr lang="cs-CZ"/>
          </a:p>
          <a:p>
            <a:pPr lvl="1"/>
            <a:r>
              <a:rPr lang="cs-CZ" b="1" smtClean="0"/>
              <a:t>zánět</a:t>
            </a:r>
            <a:r>
              <a:rPr lang="en-GB" smtClean="0"/>
              <a:t>,</a:t>
            </a:r>
            <a:endParaRPr lang="cs-CZ" smtClean="0"/>
          </a:p>
          <a:p>
            <a:pPr lvl="1"/>
            <a:r>
              <a:rPr lang="en-GB" b="1" smtClean="0"/>
              <a:t>prolifera</a:t>
            </a:r>
            <a:r>
              <a:rPr lang="cs-CZ" b="1" smtClean="0"/>
              <a:t>ce</a:t>
            </a:r>
            <a:r>
              <a:rPr lang="en-GB" smtClean="0"/>
              <a:t>,</a:t>
            </a:r>
            <a:endParaRPr lang="cs-CZ" smtClean="0"/>
          </a:p>
          <a:p>
            <a:pPr lvl="1"/>
            <a:r>
              <a:rPr lang="cs-CZ" b="1" smtClean="0"/>
              <a:t>remodelace</a:t>
            </a:r>
            <a:r>
              <a:rPr lang="en-GB" b="1" smtClean="0"/>
              <a:t> </a:t>
            </a:r>
            <a:endParaRPr lang="en-GB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Hojení ran</a:t>
            </a:r>
            <a:endParaRPr lang="en-GB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smtClean="0"/>
              <a:t>Zánětlivá fáze</a:t>
            </a:r>
          </a:p>
          <a:p>
            <a:pPr lvl="1"/>
            <a:r>
              <a:rPr lang="cs-CZ" smtClean="0"/>
              <a:t>Vytváří se trombus a zánětlivé buňky odstraní debris poškozené tkáně</a:t>
            </a:r>
            <a:r>
              <a:rPr lang="en-GB" smtClean="0"/>
              <a:t>. </a:t>
            </a:r>
            <a:endParaRPr lang="cs-CZ" smtClean="0"/>
          </a:p>
          <a:p>
            <a:r>
              <a:rPr lang="cs-CZ" b="1" smtClean="0"/>
              <a:t>Proliferační fáze</a:t>
            </a:r>
          </a:p>
          <a:p>
            <a:pPr lvl="1"/>
            <a:r>
              <a:rPr lang="cs-CZ" b="1" smtClean="0"/>
              <a:t>Epitelizace</a:t>
            </a:r>
            <a:r>
              <a:rPr lang="cs-CZ" smtClean="0"/>
              <a:t>, </a:t>
            </a:r>
            <a:r>
              <a:rPr lang="cs-CZ" b="1" smtClean="0"/>
              <a:t>fibroplazie</a:t>
            </a:r>
            <a:r>
              <a:rPr lang="cs-CZ" smtClean="0"/>
              <a:t> a </a:t>
            </a:r>
            <a:r>
              <a:rPr lang="cs-CZ" b="1" smtClean="0"/>
              <a:t>angiogeneze</a:t>
            </a:r>
          </a:p>
          <a:p>
            <a:pPr lvl="1"/>
            <a:r>
              <a:rPr lang="cs-CZ" smtClean="0"/>
              <a:t>Vytváří se granulační tkáň a rána se začíná stahovat</a:t>
            </a:r>
            <a:r>
              <a:rPr lang="en-GB" smtClean="0"/>
              <a:t>. </a:t>
            </a:r>
            <a:endParaRPr lang="cs-CZ" smtClean="0"/>
          </a:p>
          <a:p>
            <a:r>
              <a:rPr lang="cs-CZ" b="1" smtClean="0"/>
              <a:t>Remodelační fáze</a:t>
            </a:r>
            <a:endParaRPr lang="cs-CZ" smtClean="0"/>
          </a:p>
          <a:p>
            <a:pPr lvl="1"/>
            <a:r>
              <a:rPr lang="cs-CZ" smtClean="0"/>
              <a:t>Kolagenní vlákna vytváření pevné vazby s jinými kolagenními vlákny a molekulami bílkovin: tak se zvyšuje napětí v jizvě.</a:t>
            </a:r>
            <a:r>
              <a:rPr lang="en-GB" smtClean="0"/>
              <a:t> 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I</a:t>
            </a:r>
            <a:r>
              <a:rPr lang="en-GB" smtClean="0"/>
              <a:t>. </a:t>
            </a:r>
            <a:r>
              <a:rPr lang="cs-CZ" smtClean="0"/>
              <a:t>Zánětlivá fáze</a:t>
            </a:r>
            <a:endParaRPr lang="en-GB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Trvání: od poškození 2–5 dní</a:t>
            </a:r>
            <a:r>
              <a:rPr lang="en-GB" smtClean="0"/>
              <a:t> </a:t>
            </a:r>
            <a:endParaRPr lang="cs-CZ" smtClean="0"/>
          </a:p>
          <a:p>
            <a:r>
              <a:rPr lang="cs-CZ" smtClean="0"/>
              <a:t>H</a:t>
            </a:r>
            <a:r>
              <a:rPr lang="en-GB" smtClean="0"/>
              <a:t>emost</a:t>
            </a:r>
            <a:r>
              <a:rPr lang="cs-CZ" smtClean="0"/>
              <a:t>áza</a:t>
            </a:r>
            <a:r>
              <a:rPr lang="en-GB" smtClean="0"/>
              <a:t> </a:t>
            </a:r>
          </a:p>
          <a:p>
            <a:pPr lvl="1"/>
            <a:r>
              <a:rPr lang="en-GB" smtClean="0"/>
              <a:t>Va</a:t>
            </a:r>
            <a:r>
              <a:rPr lang="cs-CZ" smtClean="0"/>
              <a:t>zokonstrikce</a:t>
            </a:r>
            <a:r>
              <a:rPr lang="en-GB" smtClean="0"/>
              <a:t> </a:t>
            </a:r>
          </a:p>
          <a:p>
            <a:pPr lvl="1"/>
            <a:r>
              <a:rPr lang="cs-CZ" smtClean="0"/>
              <a:t>Agregace destiček</a:t>
            </a:r>
            <a:r>
              <a:rPr lang="en-GB" smtClean="0"/>
              <a:t> </a:t>
            </a:r>
          </a:p>
          <a:p>
            <a:pPr lvl="1"/>
            <a:r>
              <a:rPr lang="cs-CZ" smtClean="0"/>
              <a:t>Koagulace</a:t>
            </a:r>
          </a:p>
          <a:p>
            <a:r>
              <a:rPr lang="cs-CZ" smtClean="0"/>
              <a:t>Zánět</a:t>
            </a:r>
            <a:r>
              <a:rPr lang="en-GB" smtClean="0"/>
              <a:t> </a:t>
            </a:r>
          </a:p>
          <a:p>
            <a:pPr lvl="1"/>
            <a:r>
              <a:rPr lang="en-GB" smtClean="0"/>
              <a:t>Va</a:t>
            </a:r>
            <a:r>
              <a:rPr lang="cs-CZ" smtClean="0"/>
              <a:t>zodilatace</a:t>
            </a:r>
            <a:r>
              <a:rPr lang="en-GB" smtClean="0"/>
              <a:t> </a:t>
            </a:r>
          </a:p>
          <a:p>
            <a:pPr lvl="1"/>
            <a:r>
              <a:rPr lang="cs-CZ" smtClean="0"/>
              <a:t>Fagocytóza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II</a:t>
            </a:r>
            <a:r>
              <a:rPr lang="en-GB" smtClean="0"/>
              <a:t>. </a:t>
            </a:r>
            <a:r>
              <a:rPr lang="cs-CZ" smtClean="0"/>
              <a:t>Proliferační fáze</a:t>
            </a:r>
            <a:endParaRPr lang="en-GB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mtClean="0"/>
              <a:t>Trvání: </a:t>
            </a:r>
            <a:r>
              <a:rPr lang="en-GB" smtClean="0"/>
              <a:t>2 </a:t>
            </a:r>
            <a:r>
              <a:rPr lang="cs-CZ" smtClean="0"/>
              <a:t>dny až 3 týdny</a:t>
            </a:r>
          </a:p>
          <a:p>
            <a:r>
              <a:rPr lang="en-GB" smtClean="0"/>
              <a:t>Granula</a:t>
            </a:r>
            <a:r>
              <a:rPr lang="cs-CZ" smtClean="0"/>
              <a:t>ce</a:t>
            </a:r>
            <a:r>
              <a:rPr lang="en-GB" smtClean="0"/>
              <a:t> </a:t>
            </a:r>
          </a:p>
          <a:p>
            <a:pPr lvl="1"/>
            <a:r>
              <a:rPr lang="en-GB" smtClean="0"/>
              <a:t>Fibroblast</a:t>
            </a:r>
            <a:r>
              <a:rPr lang="cs-CZ" smtClean="0"/>
              <a:t>y vytvářejí kolagen</a:t>
            </a:r>
            <a:r>
              <a:rPr lang="en-GB" smtClean="0"/>
              <a:t> </a:t>
            </a:r>
          </a:p>
          <a:p>
            <a:pPr lvl="1"/>
            <a:r>
              <a:rPr lang="cs-CZ" smtClean="0"/>
              <a:t>Tkáň vyplňuje defekt a vede k neovaskularizaci</a:t>
            </a:r>
            <a:r>
              <a:rPr lang="en-GB" smtClean="0"/>
              <a:t> </a:t>
            </a:r>
            <a:endParaRPr lang="cs-CZ" smtClean="0"/>
          </a:p>
          <a:p>
            <a:r>
              <a:rPr lang="cs-CZ" smtClean="0"/>
              <a:t>Kontrakce</a:t>
            </a:r>
          </a:p>
          <a:p>
            <a:pPr lvl="1"/>
            <a:r>
              <a:rPr lang="cs-CZ" smtClean="0"/>
              <a:t>Konce ran se slepují a redukují defekt</a:t>
            </a:r>
            <a:r>
              <a:rPr lang="en-GB" smtClean="0"/>
              <a:t> </a:t>
            </a:r>
            <a:endParaRPr lang="cs-CZ" smtClean="0"/>
          </a:p>
          <a:p>
            <a:r>
              <a:rPr lang="en-GB" smtClean="0"/>
              <a:t>Epiteliza</a:t>
            </a:r>
            <a:r>
              <a:rPr lang="cs-CZ" smtClean="0"/>
              <a:t>ce</a:t>
            </a:r>
            <a:r>
              <a:rPr lang="en-GB" smtClean="0"/>
              <a:t> </a:t>
            </a:r>
          </a:p>
          <a:p>
            <a:pPr lvl="1"/>
            <a:r>
              <a:rPr lang="cs-CZ" smtClean="0"/>
              <a:t>uskutečňuje se ve vlhkém prostředí</a:t>
            </a:r>
            <a:r>
              <a:rPr lang="en-GB" smtClean="0"/>
              <a:t> </a:t>
            </a:r>
          </a:p>
          <a:p>
            <a:pPr lvl="1"/>
            <a:r>
              <a:rPr lang="cs-CZ" smtClean="0"/>
              <a:t>Buňky cestují až 3 cm ve všech směrech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Změny při maligní transformaci buňky</a:t>
            </a:r>
            <a:endParaRPr lang="cs-CZ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mtClean="0"/>
              <a:t>Maligní transformace buněk je nejčastější v tkáních, které mají rychlý obrat, zvláště těch, které jsou vystaveny působení kancerogenů a účinku hormonů. </a:t>
            </a:r>
          </a:p>
          <a:p>
            <a:r>
              <a:rPr lang="cs-CZ" smtClean="0"/>
              <a:t>Faktory okolního prostředí mají mohutný vliv na genovou expresi cílové buňky. Velké množství signálů, které přijme určitá buňka, vede k aktivaci specifické sady transkripčních faktorů, které tak určují, zda buňka se bude dělit anebo </a:t>
            </a:r>
            <a:r>
              <a:rPr lang="cs-CZ" b="1" smtClean="0"/>
              <a:t>diferencovat</a:t>
            </a:r>
            <a:r>
              <a:rPr lang="cs-CZ" smtClean="0"/>
              <a:t> nebo zda </a:t>
            </a:r>
            <a:r>
              <a:rPr lang="cs-CZ" b="1" smtClean="0"/>
              <a:t>zahyne</a:t>
            </a:r>
            <a:r>
              <a:rPr lang="cs-CZ" smtClean="0"/>
              <a:t>.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III. Remodel</a:t>
            </a:r>
            <a:r>
              <a:rPr lang="cs-CZ" smtClean="0"/>
              <a:t>ující fáze</a:t>
            </a:r>
            <a:endParaRPr lang="en-GB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Trvání: 3 týdny až 2 roky</a:t>
            </a:r>
          </a:p>
          <a:p>
            <a:r>
              <a:rPr lang="cs-CZ" smtClean="0"/>
              <a:t>Vytváří se nový kolagen, který zvyšuje tenzní napětí v jizvě.</a:t>
            </a:r>
            <a:r>
              <a:rPr lang="en-GB" smtClean="0"/>
              <a:t> </a:t>
            </a:r>
            <a:endParaRPr lang="cs-CZ" smtClean="0"/>
          </a:p>
          <a:p>
            <a:r>
              <a:rPr lang="cs-CZ" smtClean="0"/>
              <a:t>Jizevnatá tkáň je přesto nanejvýš z 80 % stejně silná jako tkáň původní.</a:t>
            </a:r>
            <a:r>
              <a:rPr lang="en-GB" smtClean="0"/>
              <a:t> 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Tvorba jizvy</a:t>
            </a:r>
            <a:endParaRPr lang="en-GB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smtClean="0"/>
              <a:t>Proces hojení je velmi podobný ve všech tkáních a je relativně nezávislý na typu poškození</a:t>
            </a:r>
            <a:r>
              <a:rPr lang="en-GB" smtClean="0"/>
              <a:t>, </a:t>
            </a:r>
            <a:r>
              <a:rPr lang="cs-CZ" smtClean="0"/>
              <a:t>malá variabilita je v relativním podílu různých elementů, které se na výsledku hojení podílejí</a:t>
            </a:r>
            <a:r>
              <a:rPr lang="en-GB" smtClean="0"/>
              <a:t>. </a:t>
            </a:r>
            <a:endParaRPr lang="cs-CZ" smtClean="0"/>
          </a:p>
          <a:p>
            <a:r>
              <a:rPr lang="cs-CZ" smtClean="0"/>
              <a:t>Konečným produktem hojení je </a:t>
            </a:r>
            <a:r>
              <a:rPr lang="cs-CZ" b="1" smtClean="0"/>
              <a:t>jizva</a:t>
            </a:r>
            <a:r>
              <a:rPr lang="cs-CZ" smtClean="0"/>
              <a:t>.</a:t>
            </a:r>
            <a:r>
              <a:rPr lang="en-GB" smtClean="0"/>
              <a:t> </a:t>
            </a:r>
            <a:r>
              <a:rPr lang="cs-CZ" smtClean="0"/>
              <a:t>Jedná se o relativně avaskulární a acelulární </a:t>
            </a:r>
            <a:r>
              <a:rPr lang="en-GB" smtClean="0"/>
              <a:t>mas</a:t>
            </a:r>
            <a:r>
              <a:rPr lang="cs-CZ" smtClean="0"/>
              <a:t>u</a:t>
            </a:r>
            <a:r>
              <a:rPr lang="en-GB" smtClean="0"/>
              <a:t> </a:t>
            </a:r>
            <a:r>
              <a:rPr lang="cs-CZ" smtClean="0"/>
              <a:t>kolagenu, která slouží k obnovení tkáňové integrity, síly a funkce.</a:t>
            </a:r>
          </a:p>
          <a:p>
            <a:r>
              <a:rPr lang="cs-CZ" b="1" smtClean="0"/>
              <a:t>Zpoždění</a:t>
            </a:r>
            <a:r>
              <a:rPr lang="cs-CZ" smtClean="0"/>
              <a:t> v procesu hojení vede k dlouhodobému nezhojenému defektu</a:t>
            </a:r>
            <a:r>
              <a:rPr lang="en-GB" smtClean="0"/>
              <a:t>, </a:t>
            </a:r>
            <a:r>
              <a:rPr lang="cs-CZ" smtClean="0"/>
              <a:t>zatímco</a:t>
            </a:r>
            <a:r>
              <a:rPr lang="en-GB" smtClean="0"/>
              <a:t> </a:t>
            </a:r>
            <a:endParaRPr lang="cs-CZ" smtClean="0"/>
          </a:p>
          <a:p>
            <a:r>
              <a:rPr lang="cs-CZ" b="1" smtClean="0"/>
              <a:t>Abnormální proces hojení </a:t>
            </a:r>
            <a:r>
              <a:rPr lang="cs-CZ" smtClean="0"/>
              <a:t>vede k tvorbě abnormálních jizev</a:t>
            </a:r>
            <a:r>
              <a:rPr lang="en-GB" smtClean="0"/>
              <a:t>.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719" y="981075"/>
            <a:ext cx="6951275" cy="5327650"/>
          </a:xfrm>
        </p:spPr>
      </p:pic>
    </p:spTree>
    <p:extLst>
      <p:ext uri="{BB962C8B-B14F-4D97-AF65-F5344CB8AC3E}">
        <p14:creationId xmlns:p14="http://schemas.microsoft.com/office/powerpoint/2010/main" val="55635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Zánětlivá fáze</a:t>
            </a:r>
            <a:endParaRPr lang="en-GB"/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smtClean="0"/>
              <a:t>Tělo rychle odpovídá na jakékoliv narušení kožního povrchu</a:t>
            </a:r>
            <a:r>
              <a:rPr lang="en-GB" smtClean="0"/>
              <a:t>. </a:t>
            </a:r>
            <a:endParaRPr lang="cs-CZ" smtClean="0"/>
          </a:p>
          <a:p>
            <a:r>
              <a:rPr lang="cs-CZ" smtClean="0"/>
              <a:t>Na začátku procesu hojení se rozvíjí vaskulární a celulární odpověď na poškození</a:t>
            </a:r>
            <a:r>
              <a:rPr lang="en-GB" smtClean="0"/>
              <a:t>. </a:t>
            </a:r>
            <a:endParaRPr lang="cs-CZ" smtClean="0"/>
          </a:p>
          <a:p>
            <a:r>
              <a:rPr lang="cs-CZ" smtClean="0"/>
              <a:t>Hlubší poranění kůže vede k poškození mikrocirkulace a následnému krvácení</a:t>
            </a:r>
            <a:r>
              <a:rPr lang="en-GB" smtClean="0"/>
              <a:t>. </a:t>
            </a:r>
          </a:p>
          <a:p>
            <a:r>
              <a:rPr lang="cs-CZ" smtClean="0"/>
              <a:t>Během sekund se dochází k vazokonstrikci v místě poškození, která má za cíl omezit místně krvácení</a:t>
            </a:r>
            <a:r>
              <a:rPr lang="en-GB" smtClean="0"/>
              <a:t>. </a:t>
            </a:r>
            <a:endParaRPr lang="cs-CZ" smtClean="0"/>
          </a:p>
          <a:p>
            <a:r>
              <a:rPr lang="cs-CZ" smtClean="0"/>
              <a:t>V průběhu minut se krvácení zastavuje pomocí aktivace primární hemostázy (aktivace a agregace destiček) a koagulace (tvorba trombu)</a:t>
            </a:r>
            <a:r>
              <a:rPr lang="en-GB" smtClean="0"/>
              <a:t>.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Zánětlivá fáze</a:t>
            </a: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1" smtClean="0"/>
              <a:t>Vazokonstrikce</a:t>
            </a:r>
            <a:r>
              <a:rPr lang="cs-CZ" smtClean="0"/>
              <a:t> rozvíjející se v důsledku incize kůže se rozvíjí pod vlivem adrenalinu, noradrenalinu, prostaglandinů, serotoninu a tromboxanů</a:t>
            </a:r>
            <a:r>
              <a:rPr lang="en-GB" smtClean="0"/>
              <a:t>. </a:t>
            </a:r>
            <a:r>
              <a:rPr lang="cs-CZ" smtClean="0"/>
              <a:t>Vazokonstrikce způsobí dočasné vyblednutí rány a slouží k redukci krvácení po tkáňovém poškození. </a:t>
            </a:r>
          </a:p>
          <a:p>
            <a:r>
              <a:rPr lang="cs-CZ" smtClean="0"/>
              <a:t>Endoteliální buňky se </a:t>
            </a:r>
            <a:r>
              <a:rPr lang="cs-CZ" b="1" smtClean="0"/>
              <a:t>retrahují</a:t>
            </a:r>
            <a:r>
              <a:rPr lang="cs-CZ" smtClean="0"/>
              <a:t> a tím odkrývají subendoteliální kolagen, na němž jsou schopny se </a:t>
            </a:r>
            <a:r>
              <a:rPr lang="cs-CZ" b="1" smtClean="0"/>
              <a:t>uchytit krevní destičky</a:t>
            </a:r>
            <a:r>
              <a:rPr lang="en-GB" smtClean="0"/>
              <a:t>. </a:t>
            </a:r>
            <a:endParaRPr lang="cs-CZ" smtClean="0"/>
          </a:p>
          <a:p>
            <a:r>
              <a:rPr lang="cs-CZ" b="1" smtClean="0"/>
              <a:t>Adheze destiček </a:t>
            </a:r>
            <a:r>
              <a:rPr lang="cs-CZ" smtClean="0"/>
              <a:t>na exponovaný kolagen a </a:t>
            </a:r>
            <a:r>
              <a:rPr lang="cs-CZ" b="1" smtClean="0"/>
              <a:t>adhezivita destiček</a:t>
            </a:r>
            <a:r>
              <a:rPr lang="cs-CZ" smtClean="0"/>
              <a:t> vůči ostatním destičkám se uskutečňuje prostřednictvím </a:t>
            </a:r>
            <a:r>
              <a:rPr lang="cs-CZ" b="1" smtClean="0"/>
              <a:t>adhezívních glykoproteinů</a:t>
            </a:r>
            <a:r>
              <a:rPr lang="en-GB" smtClean="0"/>
              <a:t>:</a:t>
            </a:r>
            <a:endParaRPr lang="cs-CZ" smtClean="0"/>
          </a:p>
          <a:p>
            <a:pPr lvl="1"/>
            <a:r>
              <a:rPr lang="en-GB" smtClean="0"/>
              <a:t>fibrinogen</a:t>
            </a:r>
            <a:r>
              <a:rPr lang="cs-CZ" smtClean="0"/>
              <a:t>u</a:t>
            </a:r>
            <a:r>
              <a:rPr lang="en-GB" smtClean="0"/>
              <a:t>,</a:t>
            </a:r>
            <a:endParaRPr lang="cs-CZ" smtClean="0"/>
          </a:p>
          <a:p>
            <a:pPr lvl="1"/>
            <a:r>
              <a:rPr lang="en-GB" smtClean="0"/>
              <a:t>fibrone</a:t>
            </a:r>
            <a:r>
              <a:rPr lang="cs-CZ" smtClean="0"/>
              <a:t>k</a:t>
            </a:r>
            <a:r>
              <a:rPr lang="en-GB" smtClean="0"/>
              <a:t>tin</a:t>
            </a:r>
            <a:r>
              <a:rPr lang="cs-CZ" smtClean="0"/>
              <a:t>u</a:t>
            </a:r>
            <a:r>
              <a:rPr lang="en-GB" smtClean="0"/>
              <a:t>,</a:t>
            </a:r>
            <a:endParaRPr lang="cs-CZ" smtClean="0"/>
          </a:p>
          <a:p>
            <a:pPr lvl="1"/>
            <a:r>
              <a:rPr lang="en-GB" smtClean="0"/>
              <a:t>trombospondin</a:t>
            </a:r>
            <a:r>
              <a:rPr lang="cs-CZ" smtClean="0"/>
              <a:t>u</a:t>
            </a:r>
          </a:p>
          <a:p>
            <a:pPr lvl="1"/>
            <a:r>
              <a:rPr lang="en-GB" smtClean="0"/>
              <a:t>von Willebrand</a:t>
            </a:r>
            <a:r>
              <a:rPr lang="cs-CZ" smtClean="0"/>
              <a:t>ova </a:t>
            </a:r>
            <a:r>
              <a:rPr lang="en-GB" smtClean="0"/>
              <a:t>factor</a:t>
            </a:r>
            <a:r>
              <a:rPr lang="cs-CZ" smtClean="0"/>
              <a:t>u</a:t>
            </a:r>
            <a:r>
              <a:rPr lang="en-GB" smtClean="0"/>
              <a:t>.</a:t>
            </a: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Zánětlivá fáze</a:t>
            </a: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smtClean="0"/>
              <a:t>Destičky</a:t>
            </a:r>
            <a:r>
              <a:rPr lang="cs-CZ" smtClean="0"/>
              <a:t> také uvolňují</a:t>
            </a:r>
            <a:r>
              <a:rPr lang="en-GB" smtClean="0"/>
              <a:t> </a:t>
            </a:r>
            <a:r>
              <a:rPr lang="cs-CZ" smtClean="0"/>
              <a:t>chemoatrakční faktory pro:</a:t>
            </a:r>
          </a:p>
          <a:p>
            <a:pPr lvl="1"/>
            <a:r>
              <a:rPr lang="en-GB" b="1" smtClean="0"/>
              <a:t>Neutro</a:t>
            </a:r>
            <a:r>
              <a:rPr lang="cs-CZ" b="1" smtClean="0"/>
              <a:t>fily </a:t>
            </a:r>
          </a:p>
          <a:p>
            <a:pPr lvl="2"/>
            <a:r>
              <a:rPr lang="cs-CZ" smtClean="0"/>
              <a:t>omezují infekci</a:t>
            </a:r>
          </a:p>
          <a:p>
            <a:pPr lvl="2"/>
            <a:r>
              <a:rPr lang="cs-CZ" smtClean="0"/>
              <a:t>povolávají makrofágy</a:t>
            </a:r>
            <a:r>
              <a:rPr lang="en-GB" smtClean="0"/>
              <a:t>.</a:t>
            </a:r>
            <a:endParaRPr lang="cs-CZ" smtClean="0"/>
          </a:p>
          <a:p>
            <a:pPr lvl="1"/>
            <a:r>
              <a:rPr lang="en-GB" b="1" smtClean="0"/>
              <a:t>Ma</a:t>
            </a:r>
            <a:r>
              <a:rPr lang="cs-CZ" b="1" smtClean="0"/>
              <a:t>k</a:t>
            </a:r>
            <a:r>
              <a:rPr lang="en-GB" b="1" smtClean="0"/>
              <a:t>ro</a:t>
            </a:r>
            <a:r>
              <a:rPr lang="cs-CZ" b="1" smtClean="0"/>
              <a:t>fágy </a:t>
            </a:r>
          </a:p>
          <a:p>
            <a:pPr lvl="2"/>
            <a:r>
              <a:rPr lang="cs-CZ" smtClean="0"/>
              <a:t>štěpí a odstraňují tkáňovou debris</a:t>
            </a:r>
          </a:p>
          <a:p>
            <a:pPr lvl="2"/>
            <a:r>
              <a:rPr lang="cs-CZ" smtClean="0"/>
              <a:t>aktivují odpověď fibroblastů</a:t>
            </a:r>
            <a:r>
              <a:rPr lang="en-GB" smtClean="0"/>
              <a:t> </a:t>
            </a:r>
            <a:endParaRPr lang="cs-CZ" smtClean="0"/>
          </a:p>
          <a:p>
            <a:r>
              <a:rPr lang="cs-CZ" smtClean="0"/>
              <a:t>Zánětlivá fáze trvá asi 24 hod. Navazuje na ni proliferativní fáze hojivého procesu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Zánětlivá fáze</a:t>
            </a:r>
            <a:endParaRPr lang="en-GB"/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b="1" smtClean="0"/>
              <a:t>Adhese</a:t>
            </a:r>
            <a:r>
              <a:rPr lang="cs-CZ" smtClean="0"/>
              <a:t>, </a:t>
            </a:r>
            <a:r>
              <a:rPr lang="cs-CZ" b="1" smtClean="0"/>
              <a:t>aktivace</a:t>
            </a:r>
            <a:r>
              <a:rPr lang="cs-CZ" smtClean="0"/>
              <a:t> a </a:t>
            </a:r>
            <a:r>
              <a:rPr lang="cs-CZ" b="1" smtClean="0"/>
              <a:t>agregace</a:t>
            </a:r>
            <a:r>
              <a:rPr lang="cs-CZ" smtClean="0"/>
              <a:t> destiček vede k tvorbě bílého trombu (destičky+fibrin).</a:t>
            </a:r>
          </a:p>
          <a:p>
            <a:r>
              <a:rPr lang="cs-CZ" smtClean="0"/>
              <a:t>Adhese destiček na exponovaný kolagen vede k jejich aktivaci, jejímž důsledkem je </a:t>
            </a:r>
            <a:r>
              <a:rPr lang="cs-CZ" b="1" smtClean="0"/>
              <a:t>degranulace</a:t>
            </a:r>
            <a:r>
              <a:rPr lang="cs-CZ" smtClean="0"/>
              <a:t>. V průběhu degranulace se uvolňují </a:t>
            </a:r>
            <a:r>
              <a:rPr lang="cs-CZ" b="1" smtClean="0"/>
              <a:t>chemotaktické</a:t>
            </a:r>
            <a:r>
              <a:rPr lang="cs-CZ" smtClean="0"/>
              <a:t> a </a:t>
            </a:r>
            <a:r>
              <a:rPr lang="cs-CZ" b="1" smtClean="0"/>
              <a:t>růstové faktory</a:t>
            </a:r>
            <a:r>
              <a:rPr lang="cs-CZ" smtClean="0"/>
              <a:t>:</a:t>
            </a:r>
          </a:p>
          <a:p>
            <a:pPr lvl="1"/>
            <a:r>
              <a:rPr lang="en-GB" smtClean="0"/>
              <a:t>platelet-derived growth factor (PDGF)</a:t>
            </a:r>
            <a:endParaRPr lang="cs-CZ" smtClean="0"/>
          </a:p>
          <a:p>
            <a:pPr lvl="1"/>
            <a:r>
              <a:rPr lang="en-GB" smtClean="0"/>
              <a:t>prote</a:t>
            </a:r>
            <a:r>
              <a:rPr lang="cs-CZ" smtClean="0"/>
              <a:t>ázy</a:t>
            </a:r>
            <a:r>
              <a:rPr lang="en-GB" smtClean="0"/>
              <a:t> </a:t>
            </a:r>
            <a:endParaRPr lang="cs-CZ" smtClean="0"/>
          </a:p>
          <a:p>
            <a:pPr lvl="1"/>
            <a:r>
              <a:rPr lang="en-GB" smtClean="0"/>
              <a:t>va</a:t>
            </a:r>
            <a:r>
              <a:rPr lang="cs-CZ" smtClean="0"/>
              <a:t>zoaktivní látky</a:t>
            </a:r>
            <a:r>
              <a:rPr lang="en-GB" smtClean="0"/>
              <a:t> (</a:t>
            </a:r>
            <a:r>
              <a:rPr lang="cs-CZ" smtClean="0"/>
              <a:t>ADP, </a:t>
            </a:r>
            <a:r>
              <a:rPr lang="en-GB" smtClean="0"/>
              <a:t>serotonin, histamin). 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Stádia tvorby krevní sraženiny</a:t>
            </a:r>
            <a:r>
              <a:rPr lang="en-GB" smtClean="0"/>
              <a:t> </a:t>
            </a:r>
            <a:endParaRPr lang="cs-CZ"/>
          </a:p>
        </p:txBody>
      </p:sp>
      <p:pic>
        <p:nvPicPr>
          <p:cNvPr id="6" name="Picture 2" descr="cb09t19770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977" y="1773238"/>
            <a:ext cx="6114758" cy="45354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Zánětlivá fáze</a:t>
            </a:r>
            <a:endParaRPr lang="en-GB"/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smtClean="0"/>
              <a:t>Následuje </a:t>
            </a:r>
            <a:r>
              <a:rPr lang="cs-CZ" b="1" smtClean="0"/>
              <a:t>aktivace koagulační kaskády</a:t>
            </a:r>
            <a:r>
              <a:rPr lang="en-GB" smtClean="0"/>
              <a:t>. </a:t>
            </a:r>
            <a:r>
              <a:rPr lang="cs-CZ" smtClean="0"/>
              <a:t>Vnější i vnitřní cesta koagulační kaskády vedou k aktivaci trombinu, který aktivuje fibrinogen na fibrin</a:t>
            </a:r>
            <a:r>
              <a:rPr lang="en-GB" smtClean="0"/>
              <a:t>. </a:t>
            </a:r>
            <a:endParaRPr lang="cs-CZ" smtClean="0"/>
          </a:p>
          <a:p>
            <a:r>
              <a:rPr lang="cs-CZ" smtClean="0"/>
              <a:t>Trombin podporuje také </a:t>
            </a:r>
            <a:r>
              <a:rPr lang="cs-CZ" b="1" smtClean="0"/>
              <a:t>migraci zánětlivých buněk</a:t>
            </a:r>
            <a:r>
              <a:rPr lang="cs-CZ" smtClean="0"/>
              <a:t> do místa poškození prostřednictvím </a:t>
            </a:r>
            <a:r>
              <a:rPr lang="cs-CZ" b="1" smtClean="0"/>
              <a:t>zvýšené cévní permeability</a:t>
            </a:r>
            <a:r>
              <a:rPr lang="en-GB" smtClean="0"/>
              <a:t>. </a:t>
            </a:r>
            <a:endParaRPr lang="cs-CZ" smtClean="0"/>
          </a:p>
          <a:p>
            <a:r>
              <a:rPr lang="cs-CZ" b="1" smtClean="0"/>
              <a:t>Produkce fibrinu </a:t>
            </a:r>
            <a:r>
              <a:rPr lang="cs-CZ" smtClean="0"/>
              <a:t>je pro proces hojení ran zcela zásadní a </a:t>
            </a:r>
            <a:r>
              <a:rPr lang="cs-CZ" b="1" smtClean="0"/>
              <a:t>je primární složkou ranné matrix</a:t>
            </a:r>
            <a:r>
              <a:rPr lang="cs-CZ" smtClean="0"/>
              <a:t>, do které migrují zánětlivé buňky, destičky a plasmatické proteiny</a:t>
            </a:r>
            <a:r>
              <a:rPr lang="en-GB" smtClean="0"/>
              <a:t>. </a:t>
            </a:r>
            <a:r>
              <a:rPr lang="cs-CZ" smtClean="0"/>
              <a:t>Odstranění fibrinu komplikuje hojení ran.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Zánětlivá fáze</a:t>
            </a:r>
            <a:endParaRPr lang="en-GB"/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smtClean="0"/>
              <a:t>Výsledkem aktivace </a:t>
            </a:r>
            <a:r>
              <a:rPr lang="cs-CZ" b="1" smtClean="0"/>
              <a:t>primární</a:t>
            </a:r>
            <a:r>
              <a:rPr lang="cs-CZ" smtClean="0"/>
              <a:t> (destičky) a </a:t>
            </a:r>
            <a:r>
              <a:rPr lang="cs-CZ" b="1" smtClean="0"/>
              <a:t>sekundární hemostázy </a:t>
            </a:r>
            <a:r>
              <a:rPr lang="cs-CZ" smtClean="0"/>
              <a:t>(aktivace koagulačních kaskád) v průběhu procesu hojení ran je tvorba sraženiny v místě poškození.</a:t>
            </a:r>
            <a:r>
              <a:rPr lang="en-GB" smtClean="0"/>
              <a:t> </a:t>
            </a:r>
            <a:endParaRPr lang="cs-CZ" smtClean="0"/>
          </a:p>
          <a:p>
            <a:r>
              <a:rPr lang="cs-CZ" smtClean="0"/>
              <a:t>Tvorba sraženiny se omezuje na trvání a místo tkáňového poškození</a:t>
            </a:r>
            <a:r>
              <a:rPr lang="en-GB" smtClean="0"/>
              <a:t>. </a:t>
            </a:r>
            <a:endParaRPr lang="cs-CZ" smtClean="0"/>
          </a:p>
          <a:p>
            <a:r>
              <a:rPr lang="cs-CZ" smtClean="0"/>
              <a:t>Tvorba sraženiny ustává, jak ustává aktivace hemostázy.</a:t>
            </a:r>
            <a:r>
              <a:rPr lang="en-GB" smtClean="0"/>
              <a:t> </a:t>
            </a:r>
            <a:r>
              <a:rPr lang="cs-CZ" smtClean="0"/>
              <a:t>Následně je plasminogen aktivován na plasmin, který </a:t>
            </a:r>
            <a:r>
              <a:rPr lang="cs-CZ" b="1" smtClean="0"/>
              <a:t>stimuluje fibrinolýzu </a:t>
            </a:r>
            <a:r>
              <a:rPr lang="cs-CZ" smtClean="0"/>
              <a:t>a dále pomáhá v lýze buněk v místě poškození</a:t>
            </a:r>
            <a:r>
              <a:rPr lang="en-GB" smtClean="0"/>
              <a:t>. </a:t>
            </a:r>
            <a:endParaRPr lang="cs-CZ" smtClean="0"/>
          </a:p>
          <a:p>
            <a:r>
              <a:rPr lang="cs-CZ" smtClean="0"/>
              <a:t>Tvorba sraženiny je místně omezována prostřednictvím endoteliálních buněk, které produkují prostacyklin PGI2 (antiagregační a vazodilatační účinky). V místě poškození se uplatňují také faktory přirozené antikoagulace (</a:t>
            </a:r>
            <a:r>
              <a:rPr lang="cs-CZ" b="1" smtClean="0"/>
              <a:t>antitrombin III</a:t>
            </a:r>
            <a:r>
              <a:rPr lang="cs-CZ" smtClean="0"/>
              <a:t> vyvazuje aktivované vitamin-K dependentní koagulační faktory, </a:t>
            </a:r>
            <a:r>
              <a:rPr lang="cs-CZ" b="1" smtClean="0"/>
              <a:t>protein C</a:t>
            </a:r>
            <a:r>
              <a:rPr lang="cs-CZ" smtClean="0"/>
              <a:t> a </a:t>
            </a:r>
            <a:r>
              <a:rPr lang="cs-CZ" b="1" smtClean="0"/>
              <a:t>protein S</a:t>
            </a:r>
            <a:r>
              <a:rPr lang="cs-CZ" smtClean="0"/>
              <a:t> vážou aktivované faktory V a VIII).</a:t>
            </a:r>
            <a:r>
              <a:rPr lang="en-GB" smtClean="0"/>
              <a:t>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Klonální vývoj nádorových buněk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31640" y="1772816"/>
            <a:ext cx="7355160" cy="2032454"/>
          </a:xfrm>
        </p:spPr>
        <p:txBody>
          <a:bodyPr>
            <a:normAutofit fontScale="70000" lnSpcReduction="20000"/>
          </a:bodyPr>
          <a:lstStyle/>
          <a:p>
            <a:r>
              <a:rPr lang="cs-CZ" smtClean="0"/>
              <a:t>Mutace znamená „proces vykopnutí". </a:t>
            </a:r>
          </a:p>
          <a:p>
            <a:r>
              <a:rPr lang="cs-CZ" smtClean="0"/>
              <a:t>Buňky s 1. a 2. mutací postupně v nádorové tkáni přerůstají nebo nahrazují buňky s 1. mutací. </a:t>
            </a:r>
          </a:p>
          <a:p>
            <a:r>
              <a:rPr lang="cs-CZ" smtClean="0"/>
              <a:t>Další mutace podněcují buněčnou populaci k větší agresivitě. </a:t>
            </a:r>
          </a:p>
          <a:p>
            <a:r>
              <a:rPr lang="cs-CZ" smtClean="0"/>
              <a:t>Subklonální genetická heterogenita nádoru je odrazem postupujícího vývoje nádorové tkáně.</a:t>
            </a:r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789040"/>
            <a:ext cx="6264696" cy="2952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Primární a sekundární hemostáza</a:t>
            </a:r>
            <a:endParaRPr lang="cs-CZ"/>
          </a:p>
        </p:txBody>
      </p:sp>
      <p:pic>
        <p:nvPicPr>
          <p:cNvPr id="6" name="Picture 2" descr="S25798-08-f2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35896" y="1440985"/>
            <a:ext cx="2448272" cy="53003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Koagulační kaskáda</a:t>
            </a:r>
            <a:endParaRPr lang="cs-CZ"/>
          </a:p>
        </p:txBody>
      </p:sp>
      <p:pic>
        <p:nvPicPr>
          <p:cNvPr id="7" name="Picture 8" descr="S25798-08-f2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9793" y="1773238"/>
            <a:ext cx="4179127" cy="45354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Fibrinolýza</a:t>
            </a:r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913" y="1985821"/>
            <a:ext cx="7354887" cy="4110321"/>
          </a:xfrm>
        </p:spPr>
      </p:pic>
    </p:spTree>
    <p:extLst>
      <p:ext uri="{BB962C8B-B14F-4D97-AF65-F5344CB8AC3E}">
        <p14:creationId xmlns:p14="http://schemas.microsoft.com/office/powerpoint/2010/main" val="385716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Fibrinolýza</a:t>
            </a:r>
            <a:endParaRPr lang="cs-CZ"/>
          </a:p>
        </p:txBody>
      </p:sp>
      <p:pic>
        <p:nvPicPr>
          <p:cNvPr id="7" name="Picture 8" descr="S25798-08-f3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20015" y="1773238"/>
            <a:ext cx="4578682" cy="45354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Přirozené antikoagulační systémy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331640" y="1700808"/>
            <a:ext cx="7344816" cy="936104"/>
          </a:xfrm>
        </p:spPr>
        <p:txBody>
          <a:bodyPr/>
          <a:lstStyle/>
          <a:p>
            <a:r>
              <a:rPr lang="cs-CZ" smtClean="0"/>
              <a:t>Antitrombin III (AT III)-vyvazuje aktivované vitamin K- dependentní koagulační faktory-všechny kromě Va a VIIIa. </a:t>
            </a:r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734" y="2564903"/>
            <a:ext cx="6661666" cy="4176465"/>
          </a:xfrm>
        </p:spPr>
      </p:pic>
    </p:spTree>
    <p:extLst>
      <p:ext uri="{BB962C8B-B14F-4D97-AF65-F5344CB8AC3E}">
        <p14:creationId xmlns:p14="http://schemas.microsoft.com/office/powerpoint/2010/main" val="264437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Hemostáza fyziologicky</a:t>
            </a:r>
            <a:endParaRPr lang="cs-CZ"/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smtClean="0"/>
              <a:t>Tělo se udržuje v podmínkách </a:t>
            </a:r>
            <a:r>
              <a:rPr lang="cs-CZ" b="1" smtClean="0"/>
              <a:t>rovnováhy mezi koagulací a fibrinolýzou</a:t>
            </a:r>
            <a:r>
              <a:rPr lang="cs-CZ" smtClean="0"/>
              <a:t>. </a:t>
            </a:r>
          </a:p>
          <a:p>
            <a:r>
              <a:rPr lang="cs-CZ" smtClean="0"/>
              <a:t>Aktivace koagulační kaskády vede k tvorbě trombinu, který konvertuje fibrinogen na fibrin; stabilní fibrinová zátka je konečným produktem hemostázy.	</a:t>
            </a:r>
          </a:p>
          <a:p>
            <a:r>
              <a:rPr lang="cs-CZ" b="1" smtClean="0"/>
              <a:t>Fibrinolytický systém </a:t>
            </a:r>
            <a:r>
              <a:rPr lang="cs-CZ" smtClean="0"/>
              <a:t>štěpí fibrinogen a fibrin. Při aktivaci tohoto sytému vzníká plasmin, který rozkládá fibrinové zátky.</a:t>
            </a:r>
          </a:p>
          <a:p>
            <a:r>
              <a:rPr lang="cs-CZ" smtClean="0"/>
              <a:t>Při štěpení fibrinogenu a fibrinu vznikají </a:t>
            </a:r>
            <a:r>
              <a:rPr lang="cs-CZ" b="1" smtClean="0"/>
              <a:t>FDP</a:t>
            </a:r>
            <a:r>
              <a:rPr lang="cs-CZ" smtClean="0"/>
              <a:t> (produkty degradace fibrinu). </a:t>
            </a:r>
          </a:p>
          <a:p>
            <a:r>
              <a:rPr lang="cs-CZ" smtClean="0"/>
              <a:t>Pro celou homeostázu je kritická přítomnost </a:t>
            </a:r>
            <a:r>
              <a:rPr lang="cs-CZ" b="1" smtClean="0"/>
              <a:t>trombinu</a:t>
            </a:r>
            <a:r>
              <a:rPr lang="cs-CZ" smtClean="0"/>
              <a:t>.</a:t>
            </a:r>
          </a:p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Proliferační fáze</a:t>
            </a:r>
            <a:endParaRPr lang="en-GB"/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mtClean="0"/>
              <a:t>Na povrchu rány se během 24–72 hodin </a:t>
            </a:r>
            <a:r>
              <a:rPr lang="cs-CZ" b="1" smtClean="0"/>
              <a:t>epidermální buňky </a:t>
            </a:r>
            <a:r>
              <a:rPr lang="cs-CZ" smtClean="0"/>
              <a:t>dostávají do mitotické aktivity. Tyto buňky pak migrují přes povrch rány</a:t>
            </a:r>
            <a:r>
              <a:rPr lang="en-GB" smtClean="0"/>
              <a:t>.</a:t>
            </a:r>
          </a:p>
          <a:p>
            <a:r>
              <a:rPr lang="en-GB" b="1" smtClean="0"/>
              <a:t>Fibroblast</a:t>
            </a:r>
            <a:r>
              <a:rPr lang="cs-CZ" b="1" smtClean="0"/>
              <a:t>y </a:t>
            </a:r>
            <a:r>
              <a:rPr lang="cs-CZ" smtClean="0"/>
              <a:t>proliferují v hlubších vrstvách rány</a:t>
            </a:r>
            <a:r>
              <a:rPr lang="en-GB" smtClean="0"/>
              <a:t>. T</a:t>
            </a:r>
            <a:r>
              <a:rPr lang="cs-CZ" smtClean="0"/>
              <a:t>yto fibroblasty začínají syntetizovat malé množství kolagenu, který představuje jakési „lešení“ usnadňující migraci a další proliferaci fibroblastů</a:t>
            </a:r>
            <a:r>
              <a:rPr lang="en-GB" smtClean="0"/>
              <a:t>. 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Proliferační fáze</a:t>
            </a:r>
            <a:r>
              <a:rPr lang="en-GB" smtClean="0"/>
              <a:t> </a:t>
            </a:r>
            <a:endParaRPr lang="en-GB"/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b="1" smtClean="0"/>
              <a:t>Granulační tkáň</a:t>
            </a:r>
            <a:r>
              <a:rPr lang="cs-CZ" smtClean="0"/>
              <a:t>:</a:t>
            </a:r>
          </a:p>
          <a:p>
            <a:pPr lvl="1"/>
            <a:r>
              <a:rPr lang="cs-CZ" smtClean="0"/>
              <a:t>se skládá z kapilárních kliček nově vznikajících ve vyvíjející se kolagenní matrix </a:t>
            </a:r>
          </a:p>
          <a:p>
            <a:pPr lvl="1"/>
            <a:r>
              <a:rPr lang="cs-CZ" smtClean="0"/>
              <a:t>objevuje se v hlubších vrstvách rány</a:t>
            </a:r>
            <a:r>
              <a:rPr lang="en-GB" smtClean="0"/>
              <a:t>.</a:t>
            </a:r>
            <a:endParaRPr lang="cs-CZ" smtClean="0"/>
          </a:p>
          <a:p>
            <a:pPr lvl="1"/>
            <a:r>
              <a:rPr lang="cs-CZ" smtClean="0"/>
              <a:t>Proliferační fáze trvá od 24 do 72 hodin a přechází do remodelační fáze procesu hojení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Proliferační fáze</a:t>
            </a:r>
            <a:r>
              <a:rPr lang="en-GB" smtClean="0"/>
              <a:t> </a:t>
            </a:r>
            <a:endParaRPr lang="en-GB"/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smtClean="0"/>
              <a:t>Za 4 až 5 dní od poškození začínají </a:t>
            </a:r>
            <a:r>
              <a:rPr lang="cs-CZ" b="1" smtClean="0"/>
              <a:t>fibroblasty</a:t>
            </a:r>
            <a:r>
              <a:rPr lang="cs-CZ" smtClean="0"/>
              <a:t> produkovat velké množství </a:t>
            </a:r>
            <a:r>
              <a:rPr lang="cs-CZ" b="1" smtClean="0"/>
              <a:t>kolagenu</a:t>
            </a:r>
            <a:r>
              <a:rPr lang="cs-CZ" smtClean="0"/>
              <a:t> a </a:t>
            </a:r>
            <a:r>
              <a:rPr lang="cs-CZ" b="1" smtClean="0"/>
              <a:t>proteoglykanů</a:t>
            </a:r>
            <a:r>
              <a:rPr lang="en-GB" smtClean="0"/>
              <a:t>. </a:t>
            </a:r>
            <a:endParaRPr lang="cs-CZ" smtClean="0"/>
          </a:p>
          <a:p>
            <a:r>
              <a:rPr lang="cs-CZ" smtClean="0"/>
              <a:t>Kolagenní vlákna leží původně náhodně, později jsou organizována do pevných svazků</a:t>
            </a:r>
            <a:r>
              <a:rPr lang="en-GB" smtClean="0"/>
              <a:t>.</a:t>
            </a:r>
            <a:endParaRPr lang="cs-CZ" smtClean="0"/>
          </a:p>
          <a:p>
            <a:r>
              <a:rPr lang="en-GB" smtClean="0"/>
              <a:t>Proteogly</a:t>
            </a:r>
            <a:r>
              <a:rPr lang="cs-CZ" smtClean="0"/>
              <a:t>kany podporují tvorbu kolagenních vláken, ale přesně není jejich role dosud známa</a:t>
            </a:r>
            <a:r>
              <a:rPr lang="en-GB" smtClean="0"/>
              <a:t>. </a:t>
            </a:r>
            <a:r>
              <a:rPr lang="cs-CZ" smtClean="0"/>
              <a:t>Za 2–3 týdny zhojená rána odolává normální zátěži, ale odolnost rány se buduje ještě několik dalších měsíců</a:t>
            </a:r>
            <a:r>
              <a:rPr lang="en-GB" smtClean="0"/>
              <a:t>. </a:t>
            </a:r>
            <a:r>
              <a:rPr lang="cs-CZ" smtClean="0"/>
              <a:t>Fibroblastická fáze trvá 15–20 dní a potom se rána dostává do remodelační fáze hojení.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cture%200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806" y="1473200"/>
            <a:ext cx="6515100" cy="4343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Maligně transformované buňky</a:t>
            </a:r>
            <a:endParaRPr lang="cs-CZ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smtClean="0"/>
              <a:t>Vyznačují se především pokračujícím dělením. </a:t>
            </a:r>
          </a:p>
          <a:p>
            <a:r>
              <a:rPr lang="cs-CZ" smtClean="0"/>
              <a:t>Snižují se u nich požadavky na přítomnost hormonů a růstových faktorů. </a:t>
            </a:r>
          </a:p>
          <a:p>
            <a:r>
              <a:rPr lang="cs-CZ" smtClean="0"/>
              <a:t>Některé transformované buňky produkují vlastní specifické růstové faktory (</a:t>
            </a:r>
            <a:r>
              <a:rPr lang="cs-CZ" b="1" smtClean="0"/>
              <a:t>autokrinní stimulace</a:t>
            </a:r>
            <a:r>
              <a:rPr lang="cs-CZ" smtClean="0"/>
              <a:t>). </a:t>
            </a:r>
          </a:p>
          <a:p>
            <a:r>
              <a:rPr lang="cs-CZ" smtClean="0"/>
              <a:t>Dochází ke ztrátě schopnosti zastavit růst. U normálních buněk totiž snížení hladiny isoleucinu, fosfátu, epidermálního růstového faktoru a dalších látek, které regulují růst, pod určitou prahovou koncentraci, navodí přesun do klidového stavu (G0-fáze). Normální buňky začínají růst (dělit se) pouze, když jejich nutriční požadavky jsou řádně zajištěny. Nádorovým buňkám tato schopnost zastavit růst jako reakce na nedostatek živin a růstových faktorů schází; dokonce pokračují v proliferaci, i když přitom mohou zahynout. </a:t>
            </a:r>
          </a:p>
          <a:p>
            <a:r>
              <a:rPr lang="cs-CZ" smtClean="0"/>
              <a:t>Předpokládá se, že </a:t>
            </a:r>
            <a:r>
              <a:rPr lang="cs-CZ" b="1" smtClean="0"/>
              <a:t>většina nádorů vzniká z jediné buňky </a:t>
            </a:r>
            <a:r>
              <a:rPr lang="cs-CZ" smtClean="0"/>
              <a:t>a nádorová progrese je výsledkem získané genetické variability původního klonu, která umožňuje sekvenční selekci agresivních subklonů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cture%200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106" y="1460500"/>
            <a:ext cx="6540500" cy="4368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Proliferační fáze:</a:t>
            </a:r>
            <a:br>
              <a:rPr lang="cs-CZ" smtClean="0"/>
            </a:br>
            <a:r>
              <a:rPr lang="cs-CZ" smtClean="0"/>
              <a:t>Migrace. Angiogeneze</a:t>
            </a:r>
            <a:endParaRPr lang="en-GB"/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smtClean="0"/>
              <a:t>Tvorba cév</a:t>
            </a:r>
          </a:p>
          <a:p>
            <a:pPr lvl="1"/>
            <a:r>
              <a:rPr lang="cs-CZ" smtClean="0"/>
              <a:t>Začíná jako pupeny endoteliálních buněk</a:t>
            </a:r>
          </a:p>
          <a:p>
            <a:pPr lvl="1"/>
            <a:r>
              <a:rPr lang="cs-CZ" smtClean="0"/>
              <a:t>Proces progreduje směrem k ráně podél kyslíkového gradientu</a:t>
            </a:r>
          </a:p>
          <a:p>
            <a:pPr lvl="1"/>
            <a:r>
              <a:rPr lang="cs-CZ" smtClean="0"/>
              <a:t>Nezralé cévy se diferencují do kapilár, arteriol a venul</a:t>
            </a:r>
          </a:p>
          <a:p>
            <a:pPr lvl="1"/>
            <a:r>
              <a:rPr lang="cs-CZ" smtClean="0"/>
              <a:t>Makrofágy a keratinocyty poskytují angiogenetické stimuly 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Proliferační fáze: Epitelizace</a:t>
            </a:r>
            <a:endParaRPr lang="en-GB"/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Epidermis se rekonstruuje z okrajů ran a zbytků vlasových folikulů (z keratinocytů)</a:t>
            </a:r>
          </a:p>
          <a:p>
            <a:r>
              <a:rPr lang="cs-CZ" smtClean="0"/>
              <a:t>Keratinocyty putují přes místo rány</a:t>
            </a:r>
          </a:p>
          <a:p>
            <a:r>
              <a:rPr lang="cs-CZ" smtClean="0"/>
              <a:t>Během migrace a po ní se neodermis diferencuje a stratifikuje</a:t>
            </a:r>
          </a:p>
          <a:p>
            <a:r>
              <a:rPr lang="cs-CZ" smtClean="0"/>
              <a:t>Epitelizaci pomáhá vlhké prostředí </a:t>
            </a:r>
          </a:p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Proliferační fáze: Fibroplasie</a:t>
            </a:r>
            <a:endParaRPr lang="en-GB"/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mtClean="0"/>
              <a:t>Fibroblasty</a:t>
            </a:r>
          </a:p>
          <a:p>
            <a:pPr lvl="1"/>
            <a:r>
              <a:rPr lang="cs-CZ" smtClean="0"/>
              <a:t>Migrují do místa rány a replikují se</a:t>
            </a:r>
          </a:p>
          <a:p>
            <a:pPr lvl="1"/>
            <a:r>
              <a:rPr lang="cs-CZ" smtClean="0"/>
              <a:t>Jsou dominantním typem buněk v okrajích rány</a:t>
            </a:r>
          </a:p>
          <a:p>
            <a:pPr lvl="1"/>
            <a:r>
              <a:rPr lang="cs-CZ" smtClean="0"/>
              <a:t>Syntetizují a ukládají kolagen a proteoglykany</a:t>
            </a:r>
          </a:p>
          <a:p>
            <a:r>
              <a:rPr lang="cs-CZ" smtClean="0"/>
              <a:t>Depozice matrix závisí na </a:t>
            </a:r>
          </a:p>
          <a:p>
            <a:pPr lvl="1"/>
            <a:r>
              <a:rPr lang="cs-CZ" smtClean="0"/>
              <a:t>Dostupnosti kyslíku</a:t>
            </a:r>
          </a:p>
          <a:p>
            <a:pPr lvl="1"/>
            <a:r>
              <a:rPr lang="cs-CZ" smtClean="0"/>
              <a:t>Substrátů</a:t>
            </a:r>
          </a:p>
          <a:p>
            <a:pPr lvl="1"/>
            <a:r>
              <a:rPr lang="cs-CZ" smtClean="0"/>
              <a:t>Růstových faktorů</a:t>
            </a:r>
          </a:p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Remodelační fáze</a:t>
            </a:r>
            <a:endParaRPr lang="en-GB"/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Během remodelační fáze fibroblasty opustí místo rány a kolagen je remodelován do organizovanější matrix</a:t>
            </a:r>
            <a:r>
              <a:rPr lang="en-GB" smtClean="0"/>
              <a:t>.</a:t>
            </a:r>
            <a:endParaRPr lang="cs-CZ" smtClean="0"/>
          </a:p>
          <a:p>
            <a:r>
              <a:rPr lang="cs-CZ" b="1" smtClean="0"/>
              <a:t>Tenzní napětí</a:t>
            </a:r>
            <a:r>
              <a:rPr lang="en-GB" b="1" smtClean="0"/>
              <a:t> </a:t>
            </a:r>
            <a:r>
              <a:rPr lang="cs-CZ" b="1" smtClean="0"/>
              <a:t>zhojené rány se zvyšuje až do jednoho roku po poškození</a:t>
            </a:r>
            <a:r>
              <a:rPr lang="en-GB" smtClean="0"/>
              <a:t>. </a:t>
            </a:r>
            <a:r>
              <a:rPr lang="cs-CZ" smtClean="0"/>
              <a:t>Kožní defekty mají výsledně 70–80 % původní „síly“</a:t>
            </a:r>
            <a:r>
              <a:rPr lang="en-GB" smtClean="0"/>
              <a:t>.  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Normální </a:t>
            </a:r>
            <a:r>
              <a:rPr lang="cs-CZ"/>
              <a:t>hojení tkání</a:t>
            </a:r>
            <a:endParaRPr lang="cs-CZ" dirty="0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39" y="1628800"/>
            <a:ext cx="7491589" cy="4895527"/>
          </a:xfrm>
        </p:spPr>
      </p:pic>
    </p:spTree>
    <p:extLst>
      <p:ext uri="{BB962C8B-B14F-4D97-AF65-F5344CB8AC3E}">
        <p14:creationId xmlns:p14="http://schemas.microsoft.com/office/powerpoint/2010/main" val="28921578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Hojení se může zpozdit několika faktory:</a:t>
            </a:r>
            <a:endParaRPr lang="en-GB"/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Ischémie</a:t>
            </a:r>
          </a:p>
          <a:p>
            <a:r>
              <a:rPr lang="cs-CZ" smtClean="0"/>
              <a:t>Suché okolí rány</a:t>
            </a:r>
          </a:p>
          <a:p>
            <a:r>
              <a:rPr lang="cs-CZ" smtClean="0"/>
              <a:t>Infekce</a:t>
            </a:r>
          </a:p>
          <a:p>
            <a:r>
              <a:rPr lang="cs-CZ" smtClean="0"/>
              <a:t>Cizí tělesa</a:t>
            </a:r>
          </a:p>
          <a:p>
            <a:r>
              <a:rPr lang="cs-CZ" smtClean="0"/>
              <a:t>Protizánětlivá terapie</a:t>
            </a:r>
          </a:p>
          <a:p>
            <a:r>
              <a:rPr lang="cs-CZ" smtClean="0"/>
              <a:t>Nutriční deficity</a:t>
            </a:r>
          </a:p>
          <a:p>
            <a:pPr lvl="1"/>
            <a:r>
              <a:rPr lang="cs-CZ" smtClean="0"/>
              <a:t>vitamin A, C, E, Zn, bílkoviny</a:t>
            </a:r>
          </a:p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Faktory ovlivňující hojení ran</a:t>
            </a:r>
            <a:endParaRPr lang="en-GB"/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smtClean="0"/>
              <a:t>Místní</a:t>
            </a:r>
          </a:p>
          <a:p>
            <a:pPr marL="514350" indent="-514350">
              <a:buFont typeface="+mj-lt"/>
              <a:buAutoNum type="arabicPeriod"/>
            </a:pPr>
            <a:r>
              <a:rPr lang="cs-CZ" smtClean="0"/>
              <a:t>Regionální</a:t>
            </a:r>
          </a:p>
          <a:p>
            <a:pPr marL="514350" indent="-514350">
              <a:buFont typeface="+mj-lt"/>
              <a:buAutoNum type="arabicPeriod"/>
            </a:pPr>
            <a:r>
              <a:rPr lang="cs-CZ" smtClean="0"/>
              <a:t>Systémové</a:t>
            </a:r>
            <a:endParaRPr lang="en-GB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1. Místní faktory ovlivňující hojení ran</a:t>
            </a:r>
            <a:endParaRPr lang="en-GB"/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mtClean="0"/>
              <a:t>Mechanické poškození</a:t>
            </a:r>
          </a:p>
          <a:p>
            <a:r>
              <a:rPr lang="cs-CZ" smtClean="0"/>
              <a:t>Infekce</a:t>
            </a:r>
          </a:p>
          <a:p>
            <a:r>
              <a:rPr lang="cs-CZ" smtClean="0"/>
              <a:t>Edém</a:t>
            </a:r>
          </a:p>
          <a:p>
            <a:r>
              <a:rPr lang="cs-CZ" smtClean="0"/>
              <a:t>Místní podmínky (vlhkost, pH …)</a:t>
            </a:r>
          </a:p>
          <a:p>
            <a:r>
              <a:rPr lang="cs-CZ" smtClean="0"/>
              <a:t>Ischémie/nekróza</a:t>
            </a:r>
          </a:p>
          <a:p>
            <a:r>
              <a:rPr lang="cs-CZ" smtClean="0"/>
              <a:t>Ionizující záření</a:t>
            </a:r>
          </a:p>
          <a:p>
            <a:r>
              <a:rPr lang="cs-CZ" smtClean="0"/>
              <a:t>Nízká pO</a:t>
            </a:r>
            <a:r>
              <a:rPr lang="cs-CZ" baseline="-25000" smtClean="0"/>
              <a:t>2</a:t>
            </a:r>
          </a:p>
          <a:p>
            <a:r>
              <a:rPr lang="cs-CZ" smtClean="0"/>
              <a:t>Cizí tělesa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2. Regionální faktory ovlivňující hojení ran</a:t>
            </a:r>
            <a:endParaRPr lang="en-GB"/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Arteriální insuficience</a:t>
            </a:r>
          </a:p>
          <a:p>
            <a:r>
              <a:rPr lang="cs-CZ" smtClean="0"/>
              <a:t>Venózní insuficience</a:t>
            </a:r>
          </a:p>
          <a:p>
            <a:r>
              <a:rPr lang="cs-CZ" smtClean="0"/>
              <a:t>Neuropatie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Průběh kancerogeneze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smtClean="0"/>
              <a:t>Tři stádia: </a:t>
            </a:r>
          </a:p>
          <a:p>
            <a:pPr marL="781050" lvl="1" indent="-514350">
              <a:buFont typeface="+mj-lt"/>
              <a:buAutoNum type="arabicPeriod"/>
            </a:pPr>
            <a:r>
              <a:rPr lang="cs-CZ" b="1" smtClean="0"/>
              <a:t>Iniciační stádium</a:t>
            </a:r>
            <a:r>
              <a:rPr lang="cs-CZ" smtClean="0"/>
              <a:t>, které představuje prvotní genetickou událost, tj. mutaci určitého kritického genu. Jde o období časově krátké, ale nevratné; iniciovaným buňkám přináší růstovou selekční výhodu. Buňka tak získává potenciál maligní transformace; v tomto stádiu se může proces zastavit.</a:t>
            </a:r>
          </a:p>
          <a:p>
            <a:pPr marL="781050" lvl="1" indent="-514350">
              <a:buFont typeface="+mj-lt"/>
              <a:buAutoNum type="arabicPeriod"/>
            </a:pPr>
            <a:r>
              <a:rPr lang="cs-CZ" b="1" smtClean="0"/>
              <a:t>Promoční stádium</a:t>
            </a:r>
            <a:r>
              <a:rPr lang="cs-CZ" smtClean="0"/>
              <a:t>, které trvá léta, až desetiletí; postižené buňky (klon) jsou stimulovány ještě k intenzivnější proliferaci. Promoční faktory samy o sobě nejsou však schopny vyvolat maligní nádorovou transformaci, jen ji podpořit. Intenzita promočních mechanismů musí dosáhnout určitého stupně, aby byl iniciovaný klon stimulován, a naopak odstranění podpůrných faktorů může proces kancerogeneze zpomalit nebo i zastavit. </a:t>
            </a:r>
            <a:endParaRPr lang="cs-CZ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3. Systémové faktory ovlivňující hojení ran</a:t>
            </a:r>
            <a:endParaRPr lang="en-GB"/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mtClean="0"/>
              <a:t>Neadekvátní hemodynamické poměry vedoucí k hypoperfúzi tkání</a:t>
            </a:r>
          </a:p>
          <a:p>
            <a:r>
              <a:rPr lang="cs-CZ" smtClean="0"/>
              <a:t>Zánět</a:t>
            </a:r>
          </a:p>
          <a:p>
            <a:r>
              <a:rPr lang="cs-CZ" smtClean="0"/>
              <a:t>Výživa</a:t>
            </a:r>
          </a:p>
          <a:p>
            <a:r>
              <a:rPr lang="cs-CZ" smtClean="0"/>
              <a:t>Metabolické nemoci</a:t>
            </a:r>
          </a:p>
          <a:p>
            <a:r>
              <a:rPr lang="cs-CZ" smtClean="0"/>
              <a:t>Imunosuprese</a:t>
            </a:r>
          </a:p>
          <a:p>
            <a:r>
              <a:rPr lang="cs-CZ" smtClean="0"/>
              <a:t>Nemoci pojivové tkáně</a:t>
            </a:r>
          </a:p>
          <a:p>
            <a:r>
              <a:rPr lang="cs-CZ" smtClean="0"/>
              <a:t>Kouření</a:t>
            </a:r>
          </a:p>
          <a:p>
            <a:r>
              <a:rPr lang="cs-CZ" smtClean="0"/>
              <a:t>Léky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Hojení: akutní rány</a:t>
            </a:r>
            <a:endParaRPr lang="en-GB"/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Akutní rána se obvykle hojí kontinuálně a v odhadnutelném časovém horizontu</a:t>
            </a:r>
          </a:p>
          <a:p>
            <a:r>
              <a:rPr lang="cs-CZ" smtClean="0"/>
              <a:t>Obyčejně se hojí </a:t>
            </a:r>
            <a:r>
              <a:rPr lang="cs-CZ" i="1" smtClean="0"/>
              <a:t>per primam</a:t>
            </a:r>
          </a:p>
          <a:p>
            <a:r>
              <a:rPr lang="cs-CZ" smtClean="0"/>
              <a:t>Zvýšená reaktivita během hojení akutních ran:</a:t>
            </a:r>
          </a:p>
          <a:p>
            <a:pPr lvl="1"/>
            <a:r>
              <a:rPr lang="cs-CZ" smtClean="0"/>
              <a:t>Keloidy</a:t>
            </a:r>
          </a:p>
          <a:p>
            <a:pPr lvl="1"/>
            <a:r>
              <a:rPr lang="cs-CZ" smtClean="0"/>
              <a:t>Hypetrofické jizvy 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Keloid</a:t>
            </a:r>
            <a:r>
              <a:rPr lang="cs-CZ" smtClean="0"/>
              <a:t>ní jizvy</a:t>
            </a:r>
            <a:endParaRPr lang="en-GB"/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Abnormální jizvy, přesahující místně původní rozsah poškození kůže</a:t>
            </a:r>
            <a:r>
              <a:rPr lang="en-GB" smtClean="0"/>
              <a:t>. </a:t>
            </a:r>
            <a:endParaRPr lang="cs-CZ" smtClean="0"/>
          </a:p>
          <a:p>
            <a:r>
              <a:rPr lang="cs-CZ" smtClean="0"/>
              <a:t>U některých etnických skupin častější jejich tvorba (</a:t>
            </a:r>
            <a:r>
              <a:rPr lang="en-GB" smtClean="0"/>
              <a:t>Afr</a:t>
            </a:r>
            <a:r>
              <a:rPr lang="cs-CZ" smtClean="0"/>
              <a:t>oameričané,</a:t>
            </a:r>
            <a:r>
              <a:rPr lang="en-GB" smtClean="0"/>
              <a:t> Hisp</a:t>
            </a:r>
            <a:r>
              <a:rPr lang="cs-CZ" smtClean="0"/>
              <a:t>ánci mají o 16 % častější výskyt)</a:t>
            </a:r>
            <a:r>
              <a:rPr lang="en-GB" smtClean="0"/>
              <a:t>. </a:t>
            </a:r>
            <a:endParaRPr lang="cs-CZ" smtClean="0"/>
          </a:p>
          <a:p>
            <a:r>
              <a:rPr lang="cs-CZ" smtClean="0"/>
              <a:t>15x častější u populací s vysoce pigmentovanou kůží.</a:t>
            </a:r>
            <a:r>
              <a:rPr lang="en-GB" smtClean="0"/>
              <a:t> </a:t>
            </a:r>
            <a:endParaRPr lang="en-GB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Keloidní jizvení</a:t>
            </a:r>
            <a:endParaRPr lang="en-GB" smtClean="0"/>
          </a:p>
        </p:txBody>
      </p:sp>
      <p:pic>
        <p:nvPicPr>
          <p:cNvPr id="5" name="Picture 2" descr="keloid_sca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9752" y="1741564"/>
            <a:ext cx="5760640" cy="4766244"/>
          </a:xfr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Hojení: chronické defekty</a:t>
            </a:r>
            <a:endParaRPr lang="en-GB"/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V případě selhání nebo opoždění hojivého procesu</a:t>
            </a:r>
          </a:p>
          <a:p>
            <a:r>
              <a:rPr lang="cs-CZ" smtClean="0"/>
              <a:t>Neodpovídavost na normální růstové signály</a:t>
            </a:r>
          </a:p>
          <a:p>
            <a:r>
              <a:rPr lang="cs-CZ" smtClean="0"/>
              <a:t>Opakované trauma, špatná perfúze / oxygenace tkání, excesivní zánět</a:t>
            </a:r>
          </a:p>
          <a:p>
            <a:r>
              <a:rPr lang="cs-CZ" smtClean="0"/>
              <a:t>Systémová onemocnění</a:t>
            </a:r>
          </a:p>
          <a:p>
            <a:r>
              <a:rPr lang="cs-CZ" smtClean="0"/>
              <a:t>Genetické faktory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1763688" y="1243841"/>
            <a:ext cx="245451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kumimoji="0" lang="cs-CZ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Regenerace</a:t>
            </a:r>
          </a:p>
          <a:p>
            <a:pPr eaLnBrk="1" hangingPunct="1"/>
            <a:r>
              <a:rPr kumimoji="0" lang="cs-CZ" dirty="0">
                <a:latin typeface="Arial" pitchFamily="34" charset="0"/>
                <a:cs typeface="Arial" pitchFamily="34" charset="0"/>
              </a:rPr>
              <a:t>Přesná náhrada tkáně</a:t>
            </a: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5076056" y="1243841"/>
            <a:ext cx="272382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kumimoji="0" lang="cs-CZ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Normální reparace</a:t>
            </a:r>
          </a:p>
          <a:p>
            <a:pPr eaLnBrk="1" hangingPunct="1"/>
            <a:r>
              <a:rPr kumimoji="0" lang="cs-CZ" dirty="0">
                <a:latin typeface="Arial" pitchFamily="34" charset="0"/>
                <a:cs typeface="Arial" pitchFamily="34" charset="0"/>
              </a:rPr>
              <a:t>Nová rovnováha ve tkáni</a:t>
            </a: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1921669" y="5326063"/>
            <a:ext cx="230063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kumimoji="0" lang="cs-CZ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Nedostatečné hojení</a:t>
            </a:r>
          </a:p>
          <a:p>
            <a:pPr eaLnBrk="1" hangingPunct="1"/>
            <a:r>
              <a:rPr kumimoji="0" lang="cs-CZ" dirty="0">
                <a:latin typeface="Arial" pitchFamily="34" charset="0"/>
                <a:cs typeface="Arial" pitchFamily="34" charset="0"/>
              </a:rPr>
              <a:t>Chronické vředy</a:t>
            </a:r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5371209" y="5326063"/>
            <a:ext cx="235192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kumimoji="0" lang="cs-CZ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Excesivní hojení</a:t>
            </a:r>
          </a:p>
          <a:p>
            <a:pPr eaLnBrk="1" hangingPunct="1"/>
            <a:r>
              <a:rPr kumimoji="0" lang="cs-CZ" dirty="0">
                <a:latin typeface="Arial" pitchFamily="34" charset="0"/>
                <a:cs typeface="Arial" pitchFamily="34" charset="0"/>
              </a:rPr>
              <a:t>Fibróza a kontraktury</a:t>
            </a:r>
          </a:p>
        </p:txBody>
      </p:sp>
      <p:sp>
        <p:nvSpPr>
          <p:cNvPr id="68614" name="AutoShape 6"/>
          <p:cNvSpPr>
            <a:spLocks noChangeArrowheads="1"/>
          </p:cNvSpPr>
          <p:nvPr/>
        </p:nvSpPr>
        <p:spPr bwMode="auto">
          <a:xfrm>
            <a:off x="2843213" y="2565400"/>
            <a:ext cx="3097212" cy="1849438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kumimoji="0" lang="cs-CZ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Tkáňové poškození</a:t>
            </a:r>
          </a:p>
        </p:txBody>
      </p:sp>
      <p:sp>
        <p:nvSpPr>
          <p:cNvPr id="68615" name="Line 7"/>
          <p:cNvSpPr>
            <a:spLocks noChangeShapeType="1"/>
          </p:cNvSpPr>
          <p:nvPr/>
        </p:nvSpPr>
        <p:spPr bwMode="auto">
          <a:xfrm flipH="1" flipV="1">
            <a:off x="2843210" y="1989137"/>
            <a:ext cx="504827" cy="5032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latin typeface="Arial" pitchFamily="34" charset="0"/>
              <a:cs typeface="Arial" pitchFamily="34" charset="0"/>
            </a:endParaRPr>
          </a:p>
        </p:txBody>
      </p:sp>
      <p:sp>
        <p:nvSpPr>
          <p:cNvPr id="68616" name="Line 8"/>
          <p:cNvSpPr>
            <a:spLocks noChangeShapeType="1"/>
          </p:cNvSpPr>
          <p:nvPr/>
        </p:nvSpPr>
        <p:spPr bwMode="auto">
          <a:xfrm flipV="1">
            <a:off x="5371209" y="1989135"/>
            <a:ext cx="893067" cy="792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latin typeface="Arial" pitchFamily="34" charset="0"/>
              <a:cs typeface="Arial" pitchFamily="34" charset="0"/>
            </a:endParaRPr>
          </a:p>
        </p:txBody>
      </p:sp>
      <p:sp>
        <p:nvSpPr>
          <p:cNvPr id="68617" name="Line 9"/>
          <p:cNvSpPr>
            <a:spLocks noChangeShapeType="1"/>
          </p:cNvSpPr>
          <p:nvPr/>
        </p:nvSpPr>
        <p:spPr bwMode="auto">
          <a:xfrm flipH="1">
            <a:off x="2843211" y="4221088"/>
            <a:ext cx="648668" cy="936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latin typeface="Arial" pitchFamily="34" charset="0"/>
              <a:cs typeface="Arial" pitchFamily="34" charset="0"/>
            </a:endParaRPr>
          </a:p>
        </p:txBody>
      </p:sp>
      <p:sp>
        <p:nvSpPr>
          <p:cNvPr id="68618" name="Line 10"/>
          <p:cNvSpPr>
            <a:spLocks noChangeShapeType="1"/>
          </p:cNvSpPr>
          <p:nvPr/>
        </p:nvSpPr>
        <p:spPr bwMode="auto">
          <a:xfrm>
            <a:off x="5364089" y="4221088"/>
            <a:ext cx="900186" cy="936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latin typeface="Arial" pitchFamily="34" charset="0"/>
              <a:cs typeface="Arial" pitchFamily="34" charset="0"/>
            </a:endParaRPr>
          </a:p>
        </p:txBody>
      </p:sp>
      <p:sp>
        <p:nvSpPr>
          <p:cNvPr id="68619" name="Text Box 11"/>
          <p:cNvSpPr txBox="1">
            <a:spLocks noChangeArrowheads="1"/>
          </p:cNvSpPr>
          <p:nvPr/>
        </p:nvSpPr>
        <p:spPr bwMode="auto">
          <a:xfrm>
            <a:off x="4911725" y="6113463"/>
            <a:ext cx="386516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kumimoji="0" lang="cs-CZ">
                <a:latin typeface="Arial" pitchFamily="34" charset="0"/>
                <a:cs typeface="Arial" pitchFamily="34" charset="0"/>
              </a:rPr>
              <a:t>Dle Diegelmanna a Evansové, 2004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Budoucnost hojení ran</a:t>
            </a:r>
            <a:endParaRPr lang="en-GB"/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Výzkum:</a:t>
            </a:r>
          </a:p>
          <a:p>
            <a:pPr lvl="1"/>
            <a:r>
              <a:rPr lang="cs-CZ" smtClean="0"/>
              <a:t>osvětlení signálů a růstových faktorů účastnících se v </a:t>
            </a:r>
          </a:p>
          <a:p>
            <a:pPr lvl="2"/>
            <a:r>
              <a:rPr lang="cs-CZ" smtClean="0"/>
              <a:t>epitelizaci</a:t>
            </a:r>
          </a:p>
          <a:p>
            <a:pPr lvl="2"/>
            <a:r>
              <a:rPr lang="cs-CZ" smtClean="0"/>
              <a:t>kontrakci ran a jizvení</a:t>
            </a:r>
          </a:p>
          <a:p>
            <a:pPr lvl="2"/>
            <a:r>
              <a:rPr lang="cs-CZ" smtClean="0"/>
              <a:t>angiogeneze</a:t>
            </a:r>
          </a:p>
          <a:p>
            <a:pPr lvl="1"/>
            <a:r>
              <a:rPr lang="cs-CZ" smtClean="0"/>
              <a:t>Tkáňové inženýrství</a:t>
            </a:r>
          </a:p>
          <a:p>
            <a:pPr lvl="1"/>
            <a:r>
              <a:rPr lang="cs-CZ" smtClean="0"/>
              <a:t>Genová terapie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Děkuji vám za pozornost</a:t>
            </a:r>
            <a:endParaRPr lang="cs-CZ"/>
          </a:p>
        </p:txBody>
      </p:sp>
      <p:pic>
        <p:nvPicPr>
          <p:cNvPr id="70659" name="Picture 3" descr="143524-original-2kvbj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888" y="1773238"/>
            <a:ext cx="3318937" cy="453548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Průběh kancerogeneze</a:t>
            </a:r>
            <a:endParaRPr lang="cs-CZ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781050" lvl="1" indent="-514350">
              <a:buFont typeface="+mj-lt"/>
              <a:buAutoNum type="arabicPeriod" startAt="3"/>
            </a:pPr>
            <a:r>
              <a:rPr lang="cs-CZ" b="1" smtClean="0"/>
              <a:t>Stádium progrese </a:t>
            </a:r>
            <a:r>
              <a:rPr lang="cs-CZ" smtClean="0"/>
              <a:t>je charakterizováno dalším postupným nahromaděním genetických změn jako je:</a:t>
            </a:r>
          </a:p>
          <a:p>
            <a:pPr marL="1055688" lvl="2" indent="-514350">
              <a:buFont typeface="+mj-lt"/>
              <a:buAutoNum type="alphaLcPeriod"/>
            </a:pPr>
            <a:r>
              <a:rPr lang="cs-CZ" smtClean="0"/>
              <a:t>nekontrolovaný růst</a:t>
            </a:r>
          </a:p>
          <a:p>
            <a:pPr marL="1055688" lvl="2" indent="-514350">
              <a:buFont typeface="+mj-lt"/>
              <a:buAutoNum type="alphaLcPeriod"/>
            </a:pPr>
            <a:r>
              <a:rPr lang="cs-CZ" smtClean="0"/>
              <a:t>alterace kritických bodů buněčného cyklu,</a:t>
            </a:r>
          </a:p>
          <a:p>
            <a:pPr marL="1055688" lvl="2" indent="-514350">
              <a:buFont typeface="+mj-lt"/>
              <a:buAutoNum type="alphaLcPeriod"/>
            </a:pPr>
            <a:r>
              <a:rPr lang="cs-CZ" smtClean="0"/>
              <a:t>deregulace DNA- transkripčních faktorů. </a:t>
            </a:r>
          </a:p>
          <a:p>
            <a:pPr lvl="2"/>
            <a:r>
              <a:rPr lang="cs-CZ" smtClean="0"/>
              <a:t>Nádor zůstává nejprve v místě svého vzniku, ale aktivací dalších faktorů se začne šířit do nejbližšího okolí (</a:t>
            </a:r>
            <a:r>
              <a:rPr lang="cs-CZ" b="1" smtClean="0"/>
              <a:t>invaze</a:t>
            </a:r>
            <a:r>
              <a:rPr lang="cs-CZ" smtClean="0"/>
              <a:t>) a cestou krevního oběhu na místa vzdálená (</a:t>
            </a:r>
            <a:r>
              <a:rPr lang="cs-CZ" b="1" smtClean="0"/>
              <a:t>metastázy</a:t>
            </a:r>
            <a:r>
              <a:rPr lang="cs-CZ" smtClean="0"/>
              <a:t>). Velmi důležitou podmínkou pro růst nádoru je dostatečný přísun živin a kyslíku, který musí být zajištěn vytvořením cévního zásobení (</a:t>
            </a:r>
            <a:r>
              <a:rPr lang="cs-CZ" b="1" smtClean="0"/>
              <a:t>nádorová neoangiogeneze</a:t>
            </a:r>
            <a:r>
              <a:rPr lang="cs-CZ" smtClean="0"/>
              <a:t>). </a:t>
            </a:r>
            <a:endParaRPr lang="cs-CZ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Schéma tumorigeneze</a:t>
            </a:r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485" y="1556792"/>
            <a:ext cx="6041883" cy="4899996"/>
          </a:xfrm>
        </p:spPr>
      </p:pic>
    </p:spTree>
    <p:extLst>
      <p:ext uri="{BB962C8B-B14F-4D97-AF65-F5344CB8AC3E}">
        <p14:creationId xmlns:p14="http://schemas.microsoft.com/office/powerpoint/2010/main" val="1224755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Fenomén tumorové podpory</a:t>
            </a:r>
            <a:endParaRPr lang="cs-CZ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smtClean="0"/>
              <a:t>Chemické kancerogeny </a:t>
            </a:r>
            <a:r>
              <a:rPr lang="cs-CZ" smtClean="0"/>
              <a:t>lze rozdělit na dvě skupiny:</a:t>
            </a:r>
          </a:p>
          <a:p>
            <a:pPr lvl="1"/>
            <a:r>
              <a:rPr lang="cs-CZ" b="1" smtClean="0"/>
              <a:t>iniciátoři</a:t>
            </a:r>
            <a:endParaRPr lang="cs-CZ"/>
          </a:p>
          <a:p>
            <a:pPr lvl="2"/>
            <a:r>
              <a:rPr lang="cs-CZ" smtClean="0"/>
              <a:t>Jde o látky, které mají kancerogení účinek až po metabolizaci.</a:t>
            </a:r>
          </a:p>
          <a:p>
            <a:pPr lvl="1"/>
            <a:r>
              <a:rPr lang="cs-CZ" b="1" smtClean="0"/>
              <a:t>promotoři</a:t>
            </a:r>
            <a:endParaRPr lang="cs-CZ"/>
          </a:p>
          <a:p>
            <a:pPr lvl="2"/>
            <a:r>
              <a:rPr lang="cs-CZ" smtClean="0"/>
              <a:t>Sami o sobě nejsou kancerogenní, ale maligní transformaci navozují až po předchozím působení iniciátorů.</a:t>
            </a:r>
          </a:p>
          <a:p>
            <a:r>
              <a:rPr lang="cs-CZ" smtClean="0"/>
              <a:t>Model iniciátor–promotor je relativně častým mechanismem kancerogeneze. </a:t>
            </a:r>
            <a:endParaRPr lang="cs-CZ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ablona-tyrkysova">
  <a:themeElements>
    <a:clrScheme name="tyrkysova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2D8F6A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zelenooranzova-light-zuzena">
  <a:themeElements>
    <a:clrScheme name="Sablona Zeleno-oranzova">
      <a:dk1>
        <a:sysClr val="windowText" lastClr="000000"/>
      </a:dk1>
      <a:lt1>
        <a:sysClr val="window" lastClr="FFFFFF"/>
      </a:lt1>
      <a:dk2>
        <a:srgbClr val="336600"/>
      </a:dk2>
      <a:lt2>
        <a:srgbClr val="EEECE1"/>
      </a:lt2>
      <a:accent1>
        <a:srgbClr val="D7810F"/>
      </a:accent1>
      <a:accent2>
        <a:srgbClr val="9854D0"/>
      </a:accent2>
      <a:accent3>
        <a:srgbClr val="009900"/>
      </a:accent3>
      <a:accent4>
        <a:srgbClr val="5DA5A9"/>
      </a:accent4>
      <a:accent5>
        <a:srgbClr val="CC9900"/>
      </a:accent5>
      <a:accent6>
        <a:srgbClr val="B12929"/>
      </a:accent6>
      <a:hlink>
        <a:srgbClr val="009900"/>
      </a:hlink>
      <a:folHlink>
        <a:srgbClr val="3366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sablona-tyrkysova</Template>
  <TotalTime>1710</TotalTime>
  <Words>1816</Words>
  <Application>Microsoft Office PowerPoint</Application>
  <PresentationFormat>Předvádění na obrazovce (4:3)</PresentationFormat>
  <Paragraphs>280</Paragraphs>
  <Slides>67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67</vt:i4>
      </vt:variant>
    </vt:vector>
  </HeadingPairs>
  <TitlesOfParts>
    <vt:vector size="69" baseType="lpstr">
      <vt:lpstr>sablona-tyrkysova</vt:lpstr>
      <vt:lpstr>zelenooranzova-light-zuzena</vt:lpstr>
      <vt:lpstr>Maligní transformace, hojení ran, regenerace</vt:lpstr>
      <vt:lpstr>Vznik nádorů</vt:lpstr>
      <vt:lpstr>Změny při maligní transformaci buňky</vt:lpstr>
      <vt:lpstr>Klonální vývoj nádorových buněk</vt:lpstr>
      <vt:lpstr>Maligně transformované buňky</vt:lpstr>
      <vt:lpstr>Průběh kancerogeneze</vt:lpstr>
      <vt:lpstr>Průběh kancerogeneze</vt:lpstr>
      <vt:lpstr>Schéma tumorigeneze</vt:lpstr>
      <vt:lpstr>Fenomén tumorové podpory</vt:lpstr>
      <vt:lpstr>Buněčný cyklus a nádorové bujení</vt:lpstr>
      <vt:lpstr>Prezentace aplikace PowerPoint</vt:lpstr>
      <vt:lpstr>Buněčný cyklus a nádorové bujení</vt:lpstr>
      <vt:lpstr>Prezentace aplikace PowerPoint</vt:lpstr>
      <vt:lpstr>Tumor supresorový gen p53</vt:lpstr>
      <vt:lpstr>Genové mutace </vt:lpstr>
      <vt:lpstr>Lidský gen </vt:lpstr>
      <vt:lpstr>Germinativní vs. somatické mutace </vt:lpstr>
      <vt:lpstr>Tumor-supresorový protein p53 (TP53)</vt:lpstr>
      <vt:lpstr>Prezentace aplikace PowerPoint</vt:lpstr>
      <vt:lpstr>Pozdní nenádorová onemocnění</vt:lpstr>
      <vt:lpstr>Ztráta kontroly nad syntézou DNA u rakoviny</vt:lpstr>
      <vt:lpstr>Ztráta kontroly nad syntézou DNA u rakoviny</vt:lpstr>
      <vt:lpstr>Prezentace aplikace PowerPoint</vt:lpstr>
      <vt:lpstr>Somatické mutace v individuálním genomu pacienta s kolorektálním karcinomem</vt:lpstr>
      <vt:lpstr>Regenerace. Hojení ran</vt:lpstr>
      <vt:lpstr>Hojení ran</vt:lpstr>
      <vt:lpstr>Hojení ran</vt:lpstr>
      <vt:lpstr>I. Zánětlivá fáze</vt:lpstr>
      <vt:lpstr>II. Proliferační fáze</vt:lpstr>
      <vt:lpstr>III. Remodelující fáze</vt:lpstr>
      <vt:lpstr>Tvorba jizvy</vt:lpstr>
      <vt:lpstr>Prezentace aplikace PowerPoint</vt:lpstr>
      <vt:lpstr>Zánětlivá fáze</vt:lpstr>
      <vt:lpstr>Zánětlivá fáze</vt:lpstr>
      <vt:lpstr>Zánětlivá fáze</vt:lpstr>
      <vt:lpstr>Zánětlivá fáze</vt:lpstr>
      <vt:lpstr>Stádia tvorby krevní sraženiny </vt:lpstr>
      <vt:lpstr>Zánětlivá fáze</vt:lpstr>
      <vt:lpstr>Zánětlivá fáze</vt:lpstr>
      <vt:lpstr>Primární a sekundární hemostáza</vt:lpstr>
      <vt:lpstr>Koagulační kaskáda</vt:lpstr>
      <vt:lpstr>Fibrinolýza</vt:lpstr>
      <vt:lpstr>Fibrinolýza</vt:lpstr>
      <vt:lpstr>Přirozené antikoagulační systémy</vt:lpstr>
      <vt:lpstr>Hemostáza fyziologicky</vt:lpstr>
      <vt:lpstr>Proliferační fáze</vt:lpstr>
      <vt:lpstr>Proliferační fáze </vt:lpstr>
      <vt:lpstr>Proliferační fáze </vt:lpstr>
      <vt:lpstr>Prezentace aplikace PowerPoint</vt:lpstr>
      <vt:lpstr>Prezentace aplikace PowerPoint</vt:lpstr>
      <vt:lpstr>Proliferační fáze: Migrace. Angiogeneze</vt:lpstr>
      <vt:lpstr>Proliferační fáze: Epitelizace</vt:lpstr>
      <vt:lpstr>Proliferační fáze: Fibroplasie</vt:lpstr>
      <vt:lpstr>Remodelační fáze</vt:lpstr>
      <vt:lpstr>Normální hojení tkání</vt:lpstr>
      <vt:lpstr>Hojení se může zpozdit několika faktory:</vt:lpstr>
      <vt:lpstr>Faktory ovlivňující hojení ran</vt:lpstr>
      <vt:lpstr>1. Místní faktory ovlivňující hojení ran</vt:lpstr>
      <vt:lpstr>2. Regionální faktory ovlivňující hojení ran</vt:lpstr>
      <vt:lpstr>3. Systémové faktory ovlivňující hojení ran</vt:lpstr>
      <vt:lpstr>Hojení: akutní rány</vt:lpstr>
      <vt:lpstr>Keloidní jizvy</vt:lpstr>
      <vt:lpstr>Keloidní jizvení</vt:lpstr>
      <vt:lpstr>Hojení: chronické defekty</vt:lpstr>
      <vt:lpstr>Prezentace aplikace PowerPoint</vt:lpstr>
      <vt:lpstr>Budoucnost hojení ran</vt:lpstr>
      <vt:lpstr>Děkuji vám za pozornost</vt:lpstr>
    </vt:vector>
  </TitlesOfParts>
  <Company>Lékařská fakulta, MUNI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prof. MUDr. Anna Vašků, CSc</dc:creator>
  <cp:lastModifiedBy>Ada</cp:lastModifiedBy>
  <cp:revision>75</cp:revision>
  <dcterms:created xsi:type="dcterms:W3CDTF">2008-03-05T07:31:41Z</dcterms:created>
  <dcterms:modified xsi:type="dcterms:W3CDTF">2014-06-08T07:06:41Z</dcterms:modified>
</cp:coreProperties>
</file>