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9" r:id="rId2"/>
  </p:sldMasterIdLst>
  <p:sldIdLst>
    <p:sldId id="256" r:id="rId3"/>
    <p:sldId id="263" r:id="rId4"/>
    <p:sldId id="265" r:id="rId5"/>
    <p:sldId id="266" r:id="rId6"/>
    <p:sldId id="297" r:id="rId7"/>
    <p:sldId id="267" r:id="rId8"/>
    <p:sldId id="268" r:id="rId9"/>
    <p:sldId id="269" r:id="rId10"/>
    <p:sldId id="270" r:id="rId11"/>
    <p:sldId id="271" r:id="rId12"/>
    <p:sldId id="275" r:id="rId13"/>
    <p:sldId id="257" r:id="rId14"/>
    <p:sldId id="258" r:id="rId15"/>
    <p:sldId id="302" r:id="rId16"/>
    <p:sldId id="276" r:id="rId17"/>
    <p:sldId id="277" r:id="rId18"/>
    <p:sldId id="280" r:id="rId19"/>
    <p:sldId id="281" r:id="rId20"/>
    <p:sldId id="282" r:id="rId21"/>
    <p:sldId id="283" r:id="rId22"/>
    <p:sldId id="304" r:id="rId23"/>
    <p:sldId id="305" r:id="rId24"/>
    <p:sldId id="306" r:id="rId25"/>
    <p:sldId id="310" r:id="rId26"/>
    <p:sldId id="313" r:id="rId27"/>
    <p:sldId id="314" r:id="rId28"/>
    <p:sldId id="315" r:id="rId29"/>
    <p:sldId id="316" r:id="rId30"/>
    <p:sldId id="317" r:id="rId31"/>
    <p:sldId id="318" r:id="rId32"/>
    <p:sldId id="322" r:id="rId33"/>
    <p:sldId id="323" r:id="rId34"/>
    <p:sldId id="324" r:id="rId35"/>
    <p:sldId id="327" r:id="rId36"/>
    <p:sldId id="328" r:id="rId37"/>
    <p:sldId id="329" r:id="rId38"/>
    <p:sldId id="284" r:id="rId39"/>
    <p:sldId id="330" r:id="rId40"/>
    <p:sldId id="331" r:id="rId41"/>
    <p:sldId id="332" r:id="rId42"/>
    <p:sldId id="333" r:id="rId43"/>
    <p:sldId id="285" r:id="rId44"/>
    <p:sldId id="286" r:id="rId45"/>
    <p:sldId id="287" r:id="rId46"/>
    <p:sldId id="288" r:id="rId47"/>
    <p:sldId id="290" r:id="rId48"/>
    <p:sldId id="291" r:id="rId49"/>
    <p:sldId id="292" r:id="rId50"/>
    <p:sldId id="335" r:id="rId51"/>
    <p:sldId id="338" r:id="rId52"/>
    <p:sldId id="337" r:id="rId53"/>
    <p:sldId id="278" r:id="rId54"/>
    <p:sldId id="319" r:id="rId55"/>
    <p:sldId id="320" r:id="rId56"/>
    <p:sldId id="336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62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433673614045795E-2"/>
          <c:y val="6.4120243392970663E-2"/>
          <c:w val="0.74734428152939514"/>
          <c:h val="0.844306438524779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5634283015058534E-2"/>
                  <c:y val="-9.185789708574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5453984434818E-2"/>
                  <c:y val="-4.3477863943807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21532595072931E-2"/>
                  <c:y val="-2.9628466490149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List1!$C$4:$C$6</c:f>
              <c:strCache>
                <c:ptCount val="3"/>
                <c:pt idx="0">
                  <c:v>hemoglobin</c:v>
                </c:pt>
                <c:pt idx="1">
                  <c:v>feritin</c:v>
                </c:pt>
                <c:pt idx="2">
                  <c:v>myoglobin</c:v>
                </c:pt>
              </c:strCache>
            </c:strRef>
          </c:cat>
          <c:val>
            <c:numRef>
              <c:f>List1!$D$4:$D$6</c:f>
              <c:numCache>
                <c:formatCode>0%</c:formatCode>
                <c:ptCount val="3"/>
                <c:pt idx="0">
                  <c:v>0.7</c:v>
                </c:pt>
                <c:pt idx="1">
                  <c:v>0.27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800574620306401"/>
          <c:y val="3.9360094451003545E-2"/>
          <c:w val="0.29020404691472368"/>
          <c:h val="0.19720958031639699"/>
        </c:manualLayout>
      </c:layout>
      <c:overlay val="0"/>
      <c:txPr>
        <a:bodyPr/>
        <a:lstStyle/>
        <a:p>
          <a:pPr>
            <a:defRPr sz="2000" b="0">
              <a:latin typeface="+mj-lt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00992555831262E-2"/>
          <c:y val="2.3696682464454975E-2"/>
          <c:w val="0.74193548387096775"/>
          <c:h val="0.810426540284360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</c:v>
                </c:pt>
              </c:strCache>
            </c:strRef>
          </c:tx>
          <c:spPr>
            <a:ln w="34995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Sheet1!$B$1:$R$1</c:f>
              <c:numCache>
                <c:formatCode>General</c:formatCode>
                <c:ptCount val="17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  <c:pt idx="12">
                  <c:v>10</c:v>
                </c:pt>
                <c:pt idx="13">
                  <c:v>10.5</c:v>
                </c:pt>
                <c:pt idx="14">
                  <c:v>11</c:v>
                </c:pt>
                <c:pt idx="15">
                  <c:v>11.5</c:v>
                </c:pt>
                <c:pt idx="16">
                  <c:v>12</c:v>
                </c:pt>
              </c:numCache>
            </c:numRef>
          </c:xVal>
          <c:yVal>
            <c:numRef>
              <c:f>Sheet1!$B$2:$R$2</c:f>
              <c:numCache>
                <c:formatCode>General</c:formatCode>
                <c:ptCount val="17"/>
                <c:pt idx="4">
                  <c:v>0.5</c:v>
                </c:pt>
                <c:pt idx="5">
                  <c:v>3</c:v>
                </c:pt>
                <c:pt idx="6">
                  <c:v>12</c:v>
                </c:pt>
                <c:pt idx="7">
                  <c:v>16</c:v>
                </c:pt>
                <c:pt idx="8">
                  <c:v>14</c:v>
                </c:pt>
                <c:pt idx="9">
                  <c:v>8</c:v>
                </c:pt>
                <c:pt idx="10">
                  <c:v>0.5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mikrocytární anémie</c:v>
                </c:pt>
              </c:strCache>
            </c:strRef>
          </c:tx>
          <c:spPr>
            <a:ln w="34995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Sheet1!$B$1:$R$1</c:f>
              <c:numCache>
                <c:formatCode>General</c:formatCode>
                <c:ptCount val="17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  <c:pt idx="12">
                  <c:v>10</c:v>
                </c:pt>
                <c:pt idx="13">
                  <c:v>10.5</c:v>
                </c:pt>
                <c:pt idx="14">
                  <c:v>11</c:v>
                </c:pt>
                <c:pt idx="15">
                  <c:v>11.5</c:v>
                </c:pt>
                <c:pt idx="16">
                  <c:v>12</c:v>
                </c:pt>
              </c:numCache>
            </c:numRef>
          </c:xVal>
          <c:yVal>
            <c:numRef>
              <c:f>Sheet1!$B$3:$R$3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  <c:pt idx="6">
                  <c:v>8</c:v>
                </c:pt>
                <c:pt idx="7">
                  <c:v>5</c:v>
                </c:pt>
                <c:pt idx="8">
                  <c:v>5.5</c:v>
                </c:pt>
                <c:pt idx="9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makrocytární anémie</c:v>
                </c:pt>
              </c:strCache>
            </c:strRef>
          </c:tx>
          <c:spPr>
            <a:ln w="34995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Sheet1!$B$1:$R$1</c:f>
              <c:numCache>
                <c:formatCode>General</c:formatCode>
                <c:ptCount val="17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  <c:pt idx="11">
                  <c:v>9.5</c:v>
                </c:pt>
                <c:pt idx="12">
                  <c:v>10</c:v>
                </c:pt>
                <c:pt idx="13">
                  <c:v>10.5</c:v>
                </c:pt>
                <c:pt idx="14">
                  <c:v>11</c:v>
                </c:pt>
                <c:pt idx="15">
                  <c:v>11.5</c:v>
                </c:pt>
                <c:pt idx="16">
                  <c:v>12</c:v>
                </c:pt>
              </c:numCache>
            </c:numRef>
          </c:xVal>
          <c:yVal>
            <c:numRef>
              <c:f>Sheet1!$B$4:$R$4</c:f>
              <c:numCache>
                <c:formatCode>General</c:formatCode>
                <c:ptCount val="17"/>
                <c:pt idx="0">
                  <c:v>0.2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1.5</c:v>
                </c:pt>
                <c:pt idx="5">
                  <c:v>1.5</c:v>
                </c:pt>
                <c:pt idx="6">
                  <c:v>3</c:v>
                </c:pt>
                <c:pt idx="7">
                  <c:v>3.5</c:v>
                </c:pt>
                <c:pt idx="8">
                  <c:v>4.5</c:v>
                </c:pt>
                <c:pt idx="9">
                  <c:v>5</c:v>
                </c:pt>
                <c:pt idx="10">
                  <c:v>5</c:v>
                </c:pt>
                <c:pt idx="11">
                  <c:v>9.5</c:v>
                </c:pt>
                <c:pt idx="12">
                  <c:v>6</c:v>
                </c:pt>
                <c:pt idx="13">
                  <c:v>4.5</c:v>
                </c:pt>
                <c:pt idx="14">
                  <c:v>4</c:v>
                </c:pt>
                <c:pt idx="15">
                  <c:v>2.5</c:v>
                </c:pt>
                <c:pt idx="1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14688"/>
        <c:axId val="82516608"/>
      </c:scatterChart>
      <c:valAx>
        <c:axId val="82514688"/>
        <c:scaling>
          <c:orientation val="minMax"/>
          <c:max val="13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 um</a:t>
                </a:r>
              </a:p>
            </c:rich>
          </c:tx>
          <c:layout>
            <c:manualLayout>
              <c:xMode val="edge"/>
              <c:yMode val="edge"/>
              <c:x val="0.85111662531017374"/>
              <c:y val="0.86966824644549767"/>
            </c:manualLayout>
          </c:layout>
          <c:overlay val="0"/>
          <c:spPr>
            <a:noFill/>
            <a:ln w="2333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cs-CZ"/>
          </a:p>
        </c:txPr>
        <c:crossAx val="82516608"/>
        <c:crosses val="autoZero"/>
        <c:crossBetween val="midCat"/>
      </c:valAx>
      <c:valAx>
        <c:axId val="82516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počet</a:t>
                </a:r>
              </a:p>
            </c:rich>
          </c:tx>
          <c:layout>
            <c:manualLayout>
              <c:xMode val="edge"/>
              <c:yMode val="edge"/>
              <c:x val="0"/>
              <c:y val="6.398104265402843E-2"/>
            </c:manualLayout>
          </c:layout>
          <c:overlay val="0"/>
          <c:spPr>
            <a:noFill/>
            <a:ln w="2333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2916">
            <a:solidFill>
              <a:schemeClr val="tx1"/>
            </a:solidFill>
            <a:prstDash val="solid"/>
          </a:ln>
        </c:spPr>
        <c:crossAx val="82514688"/>
        <c:crosses val="autoZero"/>
        <c:crossBetween val="midCat"/>
      </c:valAx>
      <c:spPr>
        <a:noFill/>
        <a:ln w="11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9131513647642677"/>
          <c:y val="4.9763033175355451E-2"/>
          <c:w val="0.31017369727047145"/>
          <c:h val="0.25118483412322273"/>
        </c:manualLayout>
      </c:layout>
      <c:overlay val="0"/>
      <c:spPr>
        <a:noFill/>
        <a:ln w="2916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3" b="1" i="0" u="none" strike="noStrike" baseline="0">
          <a:solidFill>
            <a:schemeClr val="tx1"/>
          </a:solidFill>
          <a:latin typeface="+mj-lt"/>
          <a:ea typeface="Times New Roman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293096"/>
            <a:ext cx="6984776" cy="1080120"/>
          </a:xfrm>
        </p:spPr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984776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FF29C-8018-4AAF-BA04-980548A8AB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854700" y="5759475"/>
            <a:ext cx="3038475" cy="4778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CZ.1.07/2.2.00/28.0041</a:t>
            </a:r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Centrum interaktivních a multimediálních studijních opor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pro inovaci výuky a efektivní učení</a:t>
            </a:r>
            <a:endParaRPr lang="cs-CZ" sz="80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7" descr="horiz_full_logoli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736304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2060848"/>
            <a:ext cx="2736304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A4700-8AD9-442D-B0BF-5F8662FF68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A5A59-3F89-4F97-8BDF-3087F15B7A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 anchor="t"/>
          <a:lstStyle>
            <a:lvl1pPr algn="l">
              <a:defRPr sz="2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4F30-9DE8-4772-88E8-A75E511FFF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54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41E2-BEC6-4357-A564-C15BFF1042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66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C4BB-4E76-45FB-9416-59AA7D3E7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3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077072"/>
            <a:ext cx="6984776" cy="1296144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6984776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FF29C-8018-4AAF-BA04-980548A8AB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854700" y="5759475"/>
            <a:ext cx="3038475" cy="4778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CZ.1.07/2.2.00/28.0041</a:t>
            </a:r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Centrum interaktivních a multimediálních studijních opor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pro inovaci výuky a efektivní učení</a:t>
            </a:r>
            <a:endParaRPr lang="cs-CZ" sz="80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7" descr="horiz_full_logoli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536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31640" y="908720"/>
            <a:ext cx="7355160" cy="1152128"/>
          </a:xfrm>
        </p:spPr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1044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52839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993CB-EAED-4DEF-AC95-2437288E7BA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328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60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31640" y="908720"/>
            <a:ext cx="735516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3797-3296-451D-AA3A-86918FFE688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í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2952328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640" y="2060848"/>
            <a:ext cx="2952328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A4700-8AD9-442D-B0BF-5F8662FF68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A5A59-3F89-4F97-8BDF-3087F15B7A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 anchor="t"/>
          <a:lstStyle>
            <a:lvl1pPr algn="l">
              <a:defRPr sz="3500" b="1" cap="none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060848"/>
            <a:ext cx="7139136" cy="40653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338437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993CB-EAED-4DEF-AC95-2437288E7BA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980728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988841"/>
            <a:ext cx="3528392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980728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988841"/>
            <a:ext cx="3466728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700808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681E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420887"/>
            <a:ext cx="3528392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700808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681E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420887"/>
            <a:ext cx="3466728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EB02-F24D-4E57-9C3F-7F41FA56DC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3797-3296-451D-AA3A-86918FFE688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627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28800"/>
            <a:ext cx="713913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7904" y="6356350"/>
            <a:ext cx="273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588166" y="2771926"/>
            <a:ext cx="59766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lang="cs-CZ" sz="5600" dirty="0" smtClean="0">
                <a:ln w="15240">
                  <a:solidFill>
                    <a:schemeClr val="bg1"/>
                  </a:solidFill>
                </a:ln>
                <a:solidFill>
                  <a:srgbClr val="88122E"/>
                </a:solidFill>
                <a:latin typeface="Arial Black" pitchFamily="34" charset="0"/>
              </a:rPr>
              <a:t>KRVETVORBA</a:t>
            </a:r>
            <a:endParaRPr lang="cs-CZ" sz="5600" dirty="0">
              <a:ln w="15240">
                <a:solidFill>
                  <a:schemeClr val="bg1"/>
                </a:solidFill>
              </a:ln>
              <a:solidFill>
                <a:srgbClr val="88122E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8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E1C3A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627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735516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7904" y="6356350"/>
            <a:ext cx="273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0F460-DDBA-4087-AF79-C7D475568E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274638" algn="l" defTabSz="9144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2pPr>
      <a:lvl3pPr marL="808038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3pPr>
      <a:lvl4pPr marL="9858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1163638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Krvetvorba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doc. MUDr. Julie Bienertová Vašků, Ph.D.</a:t>
            </a:r>
          </a:p>
          <a:p>
            <a:r>
              <a:rPr lang="cs-CZ"/>
              <a:t>Ústav patologické fyziologie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4. Ceruloplazmin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ym typeface="Symbol" pitchFamily="18" charset="2"/>
              </a:rPr>
              <a:t></a:t>
            </a:r>
            <a:r>
              <a:rPr lang="cs-CZ" baseline="-25000" smtClean="0">
                <a:sym typeface="Symbol" pitchFamily="18" charset="2"/>
              </a:rPr>
              <a:t>2</a:t>
            </a:r>
            <a:r>
              <a:rPr lang="cs-CZ" smtClean="0">
                <a:sym typeface="Symbol" pitchFamily="18" charset="2"/>
              </a:rPr>
              <a:t>-globulin – 0,3 g/l</a:t>
            </a:r>
          </a:p>
          <a:p>
            <a:r>
              <a:rPr lang="cs-CZ" smtClean="0">
                <a:sym typeface="Symbol" pitchFamily="18" charset="2"/>
              </a:rPr>
              <a:t>přenáší 90 % mědi (6 atomů na jednu molekulu), zbytek (10 %) albumin.</a:t>
            </a:r>
            <a:endParaRPr lang="cs-CZ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5. Imunoglobuliny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produkované plazmatickými buňkami (specializované B-lymfocyty)</a:t>
            </a:r>
          </a:p>
        </p:txBody>
      </p:sp>
      <p:graphicFrame>
        <p:nvGraphicFramePr>
          <p:cNvPr id="317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30940"/>
              </p:ext>
            </p:extLst>
          </p:nvPr>
        </p:nvGraphicFramePr>
        <p:xfrm>
          <a:off x="1763688" y="3140968"/>
          <a:ext cx="7010400" cy="1992314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IgG</a:t>
                      </a:r>
                      <a:endParaRPr kumimoji="0" 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g/l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9–15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</a:t>
                      </a:r>
                      <a:r>
                        <a:rPr kumimoji="0" lang="cs-CZ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</a:t>
                      </a:r>
                      <a:r>
                        <a:rPr kumimoji="0" lang="cs-CZ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cs-CZ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Hemoglobin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mtClean="0"/>
              <a:t>Při narození: 13,5–24,0 g/dl (průměr 16,5 g/dl) </a:t>
            </a:r>
          </a:p>
          <a:p>
            <a:r>
              <a:rPr lang="cs-CZ" smtClean="0"/>
              <a:t>Věk &lt;1 měsíc: 10,0–20,0 g/dl (průměr 13,9 g/dl) </a:t>
            </a:r>
          </a:p>
          <a:p>
            <a:r>
              <a:rPr lang="cs-CZ" smtClean="0"/>
              <a:t>Věk 1–2 měsíce: 10,0–18,0 g/dl (průměr 11,2 g/dl) </a:t>
            </a:r>
          </a:p>
          <a:p>
            <a:r>
              <a:rPr lang="cs-CZ" smtClean="0"/>
              <a:t>Věk 2–6 měsíce: 9,5–14,0 g/dl (průměr 12.6 g/dl) </a:t>
            </a:r>
          </a:p>
          <a:p>
            <a:r>
              <a:rPr lang="cs-CZ" smtClean="0"/>
              <a:t>Věk 0,5–2 roky: 10,5–13,5 g/dl (průměr 12,0 g/dl) </a:t>
            </a:r>
          </a:p>
          <a:p>
            <a:r>
              <a:rPr lang="cs-CZ" smtClean="0"/>
              <a:t>Věk 2–6 let: 11,5–13,5 g/dl (průměr 12,5 g/dl) </a:t>
            </a:r>
          </a:p>
          <a:p>
            <a:r>
              <a:rPr lang="cs-CZ" smtClean="0"/>
              <a:t>Věk 6–12 let: 11,5–15,5 g/dl (průměr 13,5) </a:t>
            </a:r>
          </a:p>
          <a:p>
            <a:endParaRPr lang="cs-CZ" smtClean="0"/>
          </a:p>
          <a:p>
            <a:r>
              <a:rPr lang="cs-CZ" smtClean="0"/>
              <a:t>Ženy </a:t>
            </a:r>
          </a:p>
          <a:p>
            <a:pPr lvl="1"/>
            <a:r>
              <a:rPr lang="cs-CZ" smtClean="0"/>
              <a:t>Věk 12–18 let: 12,0–16,0 g/dl (průměr 14,0 g/dl) </a:t>
            </a:r>
          </a:p>
          <a:p>
            <a:pPr lvl="1"/>
            <a:r>
              <a:rPr lang="cs-CZ" smtClean="0"/>
              <a:t>Věk &gt;18 let: 12,1–15,1 g/dl (průměr 14,0 g/dl) </a:t>
            </a:r>
          </a:p>
          <a:p>
            <a:r>
              <a:rPr lang="cs-CZ" smtClean="0"/>
              <a:t>Muži </a:t>
            </a:r>
          </a:p>
          <a:p>
            <a:pPr lvl="1"/>
            <a:r>
              <a:rPr lang="cs-CZ" smtClean="0"/>
              <a:t>Věk 12–18 let: 13,0–16,0 g/dl (průměr 14,5 g/dl) </a:t>
            </a:r>
          </a:p>
          <a:p>
            <a:pPr lvl="1"/>
            <a:r>
              <a:rPr lang="cs-CZ" smtClean="0"/>
              <a:t>Věk &gt;18 let: 13,6–17,7 g/dl (průměr 15,5 g/dl)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Hematokrit (Hct)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mtClean="0"/>
              <a:t>Výpočet: </a:t>
            </a:r>
          </a:p>
          <a:p>
            <a:pPr lvl="1"/>
            <a:r>
              <a:rPr lang="cs-CZ" smtClean="0"/>
              <a:t>Hct = Střední objem erytrocytu x počet erytrocytů </a:t>
            </a:r>
          </a:p>
          <a:p>
            <a:pPr lvl="1"/>
            <a:r>
              <a:rPr lang="cs-CZ" smtClean="0"/>
              <a:t>Při narození: 42 to 64 % (průměr 51 %) </a:t>
            </a:r>
          </a:p>
          <a:p>
            <a:pPr lvl="1"/>
            <a:r>
              <a:rPr lang="cs-CZ" smtClean="0"/>
              <a:t>věk &lt;1 měsíc: 31 to 67 % (průměr 44 %) </a:t>
            </a:r>
          </a:p>
          <a:p>
            <a:pPr lvl="1"/>
            <a:r>
              <a:rPr lang="cs-CZ" smtClean="0"/>
              <a:t>věk 1–2 měsíce: 28 to 55 % (průměr 35 %) </a:t>
            </a:r>
          </a:p>
          <a:p>
            <a:pPr lvl="1"/>
            <a:r>
              <a:rPr lang="cs-CZ" smtClean="0"/>
              <a:t>Věk 2–6 měsíců: 28 to 42 % (průměr 36 %) </a:t>
            </a:r>
          </a:p>
          <a:p>
            <a:pPr lvl="1"/>
            <a:r>
              <a:rPr lang="cs-CZ" smtClean="0"/>
              <a:t>Věk  0,5–2 let: 33 to 40 % (průměr 36 %) </a:t>
            </a:r>
          </a:p>
          <a:p>
            <a:pPr lvl="1"/>
            <a:r>
              <a:rPr lang="cs-CZ" smtClean="0"/>
              <a:t>Věk 2–6 let: 34 to 40 % (průměr 37 %) </a:t>
            </a:r>
          </a:p>
          <a:p>
            <a:pPr lvl="1"/>
            <a:r>
              <a:rPr lang="cs-CZ" smtClean="0"/>
              <a:t>Věk  6–12 let: 35 to 45 % (průměr 40 %) </a:t>
            </a:r>
          </a:p>
          <a:p>
            <a:r>
              <a:rPr lang="cs-CZ" smtClean="0"/>
              <a:t>Ženy  </a:t>
            </a:r>
          </a:p>
          <a:p>
            <a:pPr lvl="1"/>
            <a:r>
              <a:rPr lang="cs-CZ" smtClean="0"/>
              <a:t>Věk 12–18 let: 36 to 46 % (průměr 41 %) </a:t>
            </a:r>
          </a:p>
          <a:p>
            <a:pPr lvl="1"/>
            <a:r>
              <a:rPr lang="cs-CZ" smtClean="0"/>
              <a:t>Věk &gt;18 let: 36 to 44 % (průměr 41 %) </a:t>
            </a:r>
          </a:p>
          <a:p>
            <a:r>
              <a:rPr lang="cs-CZ" smtClean="0"/>
              <a:t>Muži </a:t>
            </a:r>
          </a:p>
          <a:p>
            <a:pPr lvl="1"/>
            <a:r>
              <a:rPr lang="cs-CZ" smtClean="0"/>
              <a:t>Věk 12–18 let: 37 to 49 % (průměr 43 %) </a:t>
            </a:r>
          </a:p>
          <a:p>
            <a:pPr lvl="1"/>
            <a:r>
              <a:rPr lang="cs-CZ" smtClean="0"/>
              <a:t>Věk &gt;18 let: 41 to 50 % (průměr 47 %)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Krvetvorba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U člověka jen v kostní dřeni</a:t>
            </a:r>
            <a:endParaRPr lang="en-US" smtClean="0"/>
          </a:p>
          <a:p>
            <a:r>
              <a:rPr lang="cs-CZ" smtClean="0"/>
              <a:t>Všechny buněčné elementy jsou odvozeny od pluripotentní kmenové buňky</a:t>
            </a:r>
          </a:p>
          <a:p>
            <a:r>
              <a:rPr lang="cs-CZ" smtClean="0"/>
              <a:t>Pluripotentní kmenová buňka je schopna se neomezeně dělit a diferenciovat</a:t>
            </a:r>
            <a:endParaRPr lang="en-US" smtClean="0"/>
          </a:p>
          <a:p>
            <a:r>
              <a:rPr lang="cs-CZ" smtClean="0"/>
              <a:t>Typ diferenciace je pod vlivem různých cytokinů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Vývoj krevních elementů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05160" y="1778136"/>
            <a:ext cx="2258928" cy="26635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23162" y="1772816"/>
            <a:ext cx="2222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pluripotentní kmenová buňka</a:t>
            </a:r>
            <a:endParaRPr lang="cs-CZ" sz="1200"/>
          </a:p>
        </p:txBody>
      </p:sp>
      <p:sp>
        <p:nvSpPr>
          <p:cNvPr id="23" name="Obdélník 22"/>
          <p:cNvSpPr/>
          <p:nvPr/>
        </p:nvSpPr>
        <p:spPr>
          <a:xfrm>
            <a:off x="4139952" y="2276872"/>
            <a:ext cx="1620000" cy="26635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163860" y="2284142"/>
            <a:ext cx="16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lymfoidní prekurzor</a:t>
            </a:r>
            <a:endParaRPr lang="cs-CZ" sz="1200"/>
          </a:p>
        </p:txBody>
      </p:sp>
      <p:sp>
        <p:nvSpPr>
          <p:cNvPr id="25" name="Obdélník 24"/>
          <p:cNvSpPr/>
          <p:nvPr/>
        </p:nvSpPr>
        <p:spPr>
          <a:xfrm>
            <a:off x="5044699" y="2856698"/>
            <a:ext cx="1303282" cy="468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044699" y="2860333"/>
            <a:ext cx="130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B-lymfocyt</a:t>
            </a:r>
            <a:br>
              <a:rPr lang="cs-CZ" sz="1200" smtClean="0"/>
            </a:br>
            <a:r>
              <a:rPr lang="cs-CZ" sz="1200" smtClean="0"/>
              <a:t>(kostní dřeň)</a:t>
            </a:r>
            <a:endParaRPr lang="cs-CZ" sz="1200"/>
          </a:p>
        </p:txBody>
      </p:sp>
      <p:sp>
        <p:nvSpPr>
          <p:cNvPr id="27" name="Obdélník 26"/>
          <p:cNvSpPr/>
          <p:nvPr/>
        </p:nvSpPr>
        <p:spPr>
          <a:xfrm>
            <a:off x="3635896" y="2852936"/>
            <a:ext cx="1303282" cy="468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635896" y="2856571"/>
            <a:ext cx="130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/>
              <a:t>T</a:t>
            </a:r>
            <a:r>
              <a:rPr lang="cs-CZ" sz="1200" smtClean="0"/>
              <a:t>-lymfocyt</a:t>
            </a:r>
            <a:br>
              <a:rPr lang="cs-CZ" sz="1200" smtClean="0"/>
            </a:br>
            <a:r>
              <a:rPr lang="cs-CZ" sz="1200" smtClean="0"/>
              <a:t>(thymus)</a:t>
            </a:r>
            <a:endParaRPr lang="cs-CZ" sz="1200"/>
          </a:p>
        </p:txBody>
      </p:sp>
      <p:sp>
        <p:nvSpPr>
          <p:cNvPr id="29" name="Obdélník 28"/>
          <p:cNvSpPr/>
          <p:nvPr/>
        </p:nvSpPr>
        <p:spPr>
          <a:xfrm>
            <a:off x="4151288" y="3506328"/>
            <a:ext cx="1620000" cy="26635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149349" y="3501008"/>
            <a:ext cx="162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erythroidní prekurzor</a:t>
            </a:r>
            <a:endParaRPr lang="cs-CZ" sz="1200"/>
          </a:p>
        </p:txBody>
      </p:sp>
      <p:sp>
        <p:nvSpPr>
          <p:cNvPr id="33" name="Obdélník 32"/>
          <p:cNvSpPr/>
          <p:nvPr/>
        </p:nvSpPr>
        <p:spPr>
          <a:xfrm>
            <a:off x="4788024" y="4005064"/>
            <a:ext cx="1008112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788024" y="4012334"/>
            <a:ext cx="100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erytrocyt</a:t>
            </a:r>
            <a:endParaRPr lang="cs-CZ" sz="1200"/>
          </a:p>
        </p:txBody>
      </p:sp>
      <p:sp>
        <p:nvSpPr>
          <p:cNvPr id="35" name="Obdélník 34"/>
          <p:cNvSpPr/>
          <p:nvPr/>
        </p:nvSpPr>
        <p:spPr>
          <a:xfrm>
            <a:off x="4151288" y="4586448"/>
            <a:ext cx="1620000" cy="26635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149349" y="4581128"/>
            <a:ext cx="162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myeloidní prekurzor</a:t>
            </a:r>
            <a:endParaRPr lang="cs-CZ" sz="1200"/>
          </a:p>
        </p:txBody>
      </p:sp>
      <p:sp>
        <p:nvSpPr>
          <p:cNvPr id="38" name="Obdélník 37"/>
          <p:cNvSpPr/>
          <p:nvPr/>
        </p:nvSpPr>
        <p:spPr>
          <a:xfrm>
            <a:off x="2267743" y="5157192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267743" y="51608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žírná buňka</a:t>
            </a:r>
            <a:endParaRPr lang="cs-CZ" sz="1200"/>
          </a:p>
        </p:txBody>
      </p:sp>
      <p:sp>
        <p:nvSpPr>
          <p:cNvPr id="40" name="Obdélník 39"/>
          <p:cNvSpPr/>
          <p:nvPr/>
        </p:nvSpPr>
        <p:spPr>
          <a:xfrm>
            <a:off x="1043608" y="5157192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043608" y="51608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monocyt</a:t>
            </a:r>
            <a:endParaRPr lang="cs-CZ" sz="1200"/>
          </a:p>
        </p:txBody>
      </p:sp>
      <p:sp>
        <p:nvSpPr>
          <p:cNvPr id="42" name="Obdélník 41"/>
          <p:cNvSpPr/>
          <p:nvPr/>
        </p:nvSpPr>
        <p:spPr>
          <a:xfrm>
            <a:off x="3491879" y="5157192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491879" y="51608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eosinofil</a:t>
            </a:r>
            <a:endParaRPr lang="cs-CZ" sz="1200"/>
          </a:p>
        </p:txBody>
      </p:sp>
      <p:sp>
        <p:nvSpPr>
          <p:cNvPr id="44" name="Obdélník 43"/>
          <p:cNvSpPr/>
          <p:nvPr/>
        </p:nvSpPr>
        <p:spPr>
          <a:xfrm>
            <a:off x="4788571" y="5157192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788571" y="51608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basofil</a:t>
            </a:r>
            <a:endParaRPr lang="cs-CZ" sz="1200"/>
          </a:p>
        </p:txBody>
      </p:sp>
      <p:sp>
        <p:nvSpPr>
          <p:cNvPr id="46" name="Obdélník 45"/>
          <p:cNvSpPr/>
          <p:nvPr/>
        </p:nvSpPr>
        <p:spPr>
          <a:xfrm>
            <a:off x="6146443" y="5157192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146443" y="51608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neutrofil</a:t>
            </a:r>
            <a:endParaRPr lang="cs-CZ" sz="1200"/>
          </a:p>
        </p:txBody>
      </p:sp>
      <p:sp>
        <p:nvSpPr>
          <p:cNvPr id="48" name="Obdélník 47"/>
          <p:cNvSpPr/>
          <p:nvPr/>
        </p:nvSpPr>
        <p:spPr>
          <a:xfrm>
            <a:off x="7452319" y="5157192"/>
            <a:ext cx="1152129" cy="28426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7452319" y="516082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megakarocyt</a:t>
            </a:r>
            <a:endParaRPr lang="cs-CZ" sz="1200"/>
          </a:p>
        </p:txBody>
      </p:sp>
      <p:sp>
        <p:nvSpPr>
          <p:cNvPr id="50" name="Obdélník 49"/>
          <p:cNvSpPr/>
          <p:nvPr/>
        </p:nvSpPr>
        <p:spPr>
          <a:xfrm>
            <a:off x="7452320" y="5737019"/>
            <a:ext cx="1152129" cy="284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452320" y="574065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mtClean="0"/>
              <a:t>trombocyt</a:t>
            </a:r>
            <a:endParaRPr lang="cs-CZ" sz="1200"/>
          </a:p>
        </p:txBody>
      </p:sp>
      <p:cxnSp>
        <p:nvCxnSpPr>
          <p:cNvPr id="32772" name="Pravoúhlá spojnice 32771"/>
          <p:cNvCxnSpPr>
            <a:endCxn id="23" idx="1"/>
          </p:cNvCxnSpPr>
          <p:nvPr/>
        </p:nvCxnSpPr>
        <p:spPr>
          <a:xfrm>
            <a:off x="3275856" y="2049815"/>
            <a:ext cx="864096" cy="360237"/>
          </a:xfrm>
          <a:prstGeom prst="bentConnector3">
            <a:avLst>
              <a:gd name="adj1" fmla="val 3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Pravoúhlá spojnice 32776"/>
          <p:cNvCxnSpPr>
            <a:endCxn id="30" idx="1"/>
          </p:cNvCxnSpPr>
          <p:nvPr/>
        </p:nvCxnSpPr>
        <p:spPr>
          <a:xfrm rot="16200000" flipH="1">
            <a:off x="2915096" y="2405254"/>
            <a:ext cx="1595013" cy="8734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9" name="Pravoúhlá spojnice 32778"/>
          <p:cNvCxnSpPr>
            <a:endCxn id="36" idx="1"/>
          </p:cNvCxnSpPr>
          <p:nvPr/>
        </p:nvCxnSpPr>
        <p:spPr>
          <a:xfrm rot="16200000" flipH="1">
            <a:off x="2377696" y="2947974"/>
            <a:ext cx="2669813" cy="8734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81" name="Pravoúhlá spojnice 32780"/>
          <p:cNvCxnSpPr>
            <a:stCxn id="23" idx="2"/>
            <a:endCxn id="28" idx="0"/>
          </p:cNvCxnSpPr>
          <p:nvPr/>
        </p:nvCxnSpPr>
        <p:spPr>
          <a:xfrm rot="5400000">
            <a:off x="4462075" y="2368694"/>
            <a:ext cx="313340" cy="662415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83" name="Pravoúhlá spojnice 32782"/>
          <p:cNvCxnSpPr/>
          <p:nvPr/>
        </p:nvCxnSpPr>
        <p:spPr>
          <a:xfrm rot="16200000" flipH="1">
            <a:off x="5163723" y="2347370"/>
            <a:ext cx="295557" cy="723097"/>
          </a:xfrm>
          <a:prstGeom prst="bentConnector3">
            <a:avLst>
              <a:gd name="adj1" fmla="val 4677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0" name="Pravoúhlá spojnice 32789"/>
          <p:cNvCxnSpPr>
            <a:endCxn id="33" idx="1"/>
          </p:cNvCxnSpPr>
          <p:nvPr/>
        </p:nvCxnSpPr>
        <p:spPr>
          <a:xfrm>
            <a:off x="4287537" y="3778007"/>
            <a:ext cx="500487" cy="369192"/>
          </a:xfrm>
          <a:prstGeom prst="bentConnector3">
            <a:avLst>
              <a:gd name="adj1" fmla="val -138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3" name="Pravoúhlá spojnice 32792"/>
          <p:cNvCxnSpPr>
            <a:stCxn id="35" idx="2"/>
            <a:endCxn id="41" idx="0"/>
          </p:cNvCxnSpPr>
          <p:nvPr/>
        </p:nvCxnSpPr>
        <p:spPr>
          <a:xfrm rot="5400000">
            <a:off x="3136470" y="3336009"/>
            <a:ext cx="308020" cy="334161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5" name="Pravoúhlá spojnice 32794"/>
          <p:cNvCxnSpPr>
            <a:stCxn id="35" idx="2"/>
            <a:endCxn id="38" idx="0"/>
          </p:cNvCxnSpPr>
          <p:nvPr/>
        </p:nvCxnSpPr>
        <p:spPr>
          <a:xfrm rot="5400000">
            <a:off x="3750356" y="3946259"/>
            <a:ext cx="304385" cy="211748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7" name="Pravoúhlá spojnice 32796"/>
          <p:cNvCxnSpPr>
            <a:stCxn id="35" idx="2"/>
            <a:endCxn id="42" idx="0"/>
          </p:cNvCxnSpPr>
          <p:nvPr/>
        </p:nvCxnSpPr>
        <p:spPr>
          <a:xfrm rot="5400000">
            <a:off x="4362424" y="4558327"/>
            <a:ext cx="304385" cy="893344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99" name="Pravoúhlá spojnice 32798"/>
          <p:cNvCxnSpPr>
            <a:stCxn id="35" idx="2"/>
            <a:endCxn id="45" idx="0"/>
          </p:cNvCxnSpPr>
          <p:nvPr/>
        </p:nvCxnSpPr>
        <p:spPr>
          <a:xfrm rot="16200000" flipH="1">
            <a:off x="5008951" y="4805143"/>
            <a:ext cx="308020" cy="40334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3" name="Pravoúhlá spojnice 18432"/>
          <p:cNvCxnSpPr>
            <a:stCxn id="35" idx="2"/>
            <a:endCxn id="46" idx="0"/>
          </p:cNvCxnSpPr>
          <p:nvPr/>
        </p:nvCxnSpPr>
        <p:spPr>
          <a:xfrm rot="16200000" flipH="1">
            <a:off x="5689706" y="4124389"/>
            <a:ext cx="304385" cy="176122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Pravoúhlá spojnice 18435"/>
          <p:cNvCxnSpPr>
            <a:stCxn id="35" idx="2"/>
            <a:endCxn id="48" idx="0"/>
          </p:cNvCxnSpPr>
          <p:nvPr/>
        </p:nvCxnSpPr>
        <p:spPr>
          <a:xfrm rot="16200000" flipH="1">
            <a:off x="6342644" y="3471451"/>
            <a:ext cx="304385" cy="306709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8" name="Přímá spojnice 18437"/>
          <p:cNvCxnSpPr>
            <a:stCxn id="48" idx="2"/>
            <a:endCxn id="51" idx="0"/>
          </p:cNvCxnSpPr>
          <p:nvPr/>
        </p:nvCxnSpPr>
        <p:spPr>
          <a:xfrm>
            <a:off x="8028384" y="5441461"/>
            <a:ext cx="0" cy="2991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Erytrocyty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smtClean="0"/>
              <a:t>Nejčetnější buňka lidského těla (2,5x10</a:t>
            </a:r>
            <a:r>
              <a:rPr lang="cs-CZ" sz="2800" baseline="30000" smtClean="0"/>
              <a:t>13</a:t>
            </a:r>
            <a:r>
              <a:rPr lang="cs-CZ" sz="2800" smtClean="0"/>
              <a:t>), rychlost tvorby (2,5 mil./s), urazí 4 km denně</a:t>
            </a:r>
          </a:p>
          <a:p>
            <a:r>
              <a:rPr lang="cs-CZ" sz="2800" smtClean="0"/>
              <a:t>Průměr 7 </a:t>
            </a:r>
            <a:r>
              <a:rPr lang="cs-CZ" sz="2800"/>
              <a:t>µ</a:t>
            </a:r>
            <a:r>
              <a:rPr lang="cs-CZ" sz="2800" smtClean="0"/>
              <a:t>m</a:t>
            </a:r>
          </a:p>
          <a:p>
            <a:r>
              <a:rPr lang="cs-CZ" sz="2800" smtClean="0"/>
              <a:t>Retikulocyty (do 1 %, 1 den), retikulocytóza</a:t>
            </a:r>
          </a:p>
          <a:p>
            <a:r>
              <a:rPr lang="cs-CZ" sz="2800" smtClean="0"/>
              <a:t>Úloha sleziny</a:t>
            </a:r>
          </a:p>
          <a:p>
            <a:r>
              <a:rPr lang="cs-CZ" sz="2800" smtClean="0"/>
              <a:t>Hematokrit, sedimentace</a:t>
            </a:r>
            <a:endParaRPr lang="cs-CZ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Hormonální regulace erytropoézy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smtClean="0"/>
              <a:t>stimulace</a:t>
            </a:r>
          </a:p>
          <a:p>
            <a:pPr lvl="1"/>
            <a:r>
              <a:rPr lang="cs-CZ" sz="2400" smtClean="0"/>
              <a:t>erytropoetin</a:t>
            </a:r>
          </a:p>
          <a:p>
            <a:pPr lvl="1"/>
            <a:r>
              <a:rPr lang="cs-CZ" sz="2400" smtClean="0"/>
              <a:t>somatotropní hormon</a:t>
            </a:r>
          </a:p>
          <a:p>
            <a:pPr lvl="1"/>
            <a:r>
              <a:rPr lang="cs-CZ" sz="2400" smtClean="0"/>
              <a:t>thyroxin</a:t>
            </a:r>
          </a:p>
          <a:p>
            <a:pPr lvl="1"/>
            <a:r>
              <a:rPr lang="cs-CZ" sz="2400" smtClean="0"/>
              <a:t>renin-angiotensin</a:t>
            </a:r>
          </a:p>
          <a:p>
            <a:pPr lvl="1"/>
            <a:r>
              <a:rPr lang="cs-CZ" sz="2400" smtClean="0"/>
              <a:t>testosteron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smtClean="0"/>
              <a:t>inhibice</a:t>
            </a:r>
          </a:p>
          <a:p>
            <a:pPr lvl="1"/>
            <a:r>
              <a:rPr lang="cs-CZ" sz="2400" smtClean="0"/>
              <a:t>glukokortikoidy</a:t>
            </a:r>
          </a:p>
          <a:p>
            <a:pPr lvl="1"/>
            <a:r>
              <a:rPr lang="cs-CZ" sz="2400" smtClean="0"/>
              <a:t>estrogeny</a:t>
            </a: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Hemoglobin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hem</a:t>
            </a:r>
          </a:p>
          <a:p>
            <a:pPr lvl="1"/>
            <a:r>
              <a:rPr lang="cs-CZ" smtClean="0"/>
              <a:t>porfyrinový derivát s centrálním Fe</a:t>
            </a:r>
            <a:r>
              <a:rPr lang="cs-CZ" baseline="30000" smtClean="0"/>
              <a:t>2+</a:t>
            </a:r>
            <a:r>
              <a:rPr lang="cs-CZ" smtClean="0"/>
              <a:t> (vazebné místo) </a:t>
            </a:r>
          </a:p>
          <a:p>
            <a:r>
              <a:rPr lang="cs-CZ" smtClean="0"/>
              <a:t>globin</a:t>
            </a:r>
          </a:p>
          <a:p>
            <a:pPr lvl="1"/>
            <a:r>
              <a:rPr lang="cs-CZ" smtClean="0"/>
              <a:t>polypeptidový řetězec (</a:t>
            </a:r>
            <a:r>
              <a:rPr lang="el-GR" smtClean="0"/>
              <a:t>α</a:t>
            </a:r>
            <a:r>
              <a:rPr lang="cs-CZ" smtClean="0"/>
              <a:t>, </a:t>
            </a:r>
            <a:r>
              <a:rPr lang="el-GR"/>
              <a:t>β</a:t>
            </a:r>
            <a:r>
              <a:rPr lang="cs-CZ" smtClean="0"/>
              <a:t>, </a:t>
            </a:r>
            <a:r>
              <a:rPr lang="el-GR"/>
              <a:t>δ</a:t>
            </a:r>
            <a:r>
              <a:rPr lang="cs-CZ" smtClean="0"/>
              <a:t>, </a:t>
            </a:r>
            <a:r>
              <a:rPr lang="el-GR" i="1"/>
              <a:t>γ</a:t>
            </a:r>
            <a:r>
              <a:rPr lang="cs-CZ" smtClean="0"/>
              <a:t>, </a:t>
            </a:r>
            <a:r>
              <a:rPr lang="el-GR"/>
              <a:t>τ</a:t>
            </a:r>
            <a:r>
              <a:rPr lang="cs-CZ" smtClean="0"/>
              <a:t>, </a:t>
            </a:r>
            <a:r>
              <a:rPr lang="el-GR" i="1"/>
              <a:t>ε</a:t>
            </a:r>
            <a:r>
              <a:rPr lang="cs-CZ" smtClean="0"/>
              <a:t>)</a:t>
            </a:r>
          </a:p>
          <a:p>
            <a:r>
              <a:rPr lang="cs-CZ" smtClean="0"/>
              <a:t>4 podjednotky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globinových řetězců</a:t>
            </a: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5556197"/>
              </p:ext>
            </p:extLst>
          </p:nvPr>
        </p:nvGraphicFramePr>
        <p:xfrm>
          <a:off x="1331913" y="1816224"/>
          <a:ext cx="7200650" cy="2692896"/>
        </p:xfrm>
        <a:graphic>
          <a:graphicData uri="http://schemas.openxmlformats.org/drawingml/2006/table">
            <a:tbl>
              <a:tblPr/>
              <a:tblGrid>
                <a:gridCol w="1584027"/>
                <a:gridCol w="1008112"/>
                <a:gridCol w="4608511"/>
              </a:tblGrid>
              <a:tr h="544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Hb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hlavní adultní Hb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Hb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adultní, 2.5 % Hb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Hb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fetální, vyšší afinita k 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Gower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embryonální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Gower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II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l-GR" sz="2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embryonální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1259632" y="4869160"/>
            <a:ext cx="7427168" cy="1368152"/>
          </a:xfrm>
        </p:spPr>
        <p:txBody>
          <a:bodyPr>
            <a:normAutofit/>
          </a:bodyPr>
          <a:lstStyle/>
          <a:p>
            <a:r>
              <a:rPr lang="cs-CZ" b="1" smtClean="0"/>
              <a:t>Fyziologie</a:t>
            </a:r>
            <a:r>
              <a:rPr lang="cs-CZ" smtClean="0"/>
              <a:t>: oxyhemoglobin, karbaminohemoglobin</a:t>
            </a:r>
          </a:p>
          <a:p>
            <a:r>
              <a:rPr lang="cs-CZ" b="1" smtClean="0"/>
              <a:t>Patolofyziologie</a:t>
            </a:r>
            <a:r>
              <a:rPr lang="cs-CZ" smtClean="0"/>
              <a:t>: karboxyhemoglobin, methemoglobin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Hlavní funkce krve 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mtClean="0"/>
              <a:t>respirace (transport O</a:t>
            </a:r>
            <a:r>
              <a:rPr lang="cs-CZ" baseline="-25000" smtClean="0"/>
              <a:t>2</a:t>
            </a:r>
            <a:r>
              <a:rPr lang="cs-CZ" smtClean="0"/>
              <a:t> a CO</a:t>
            </a:r>
            <a:r>
              <a:rPr lang="cs-CZ" baseline="-25000" smtClean="0"/>
              <a:t>2</a:t>
            </a:r>
            <a:r>
              <a:rPr lang="cs-CZ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výživa (transport vstřebaných živin)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transport odpadních látek metabolismu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ABR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vodní hospodářství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termoregulace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imunitní funkce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transport hormonů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transport dalších látek (stopové prvky, vitamíny, farmaka…)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krevní srážení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Saturační křivka hemoglobinu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Posun doprava = snížení afinity = zvýšení P</a:t>
            </a:r>
            <a:r>
              <a:rPr lang="cs-CZ" baseline="-25000" smtClean="0"/>
              <a:t>50</a:t>
            </a:r>
            <a:r>
              <a:rPr lang="cs-CZ" smtClean="0"/>
              <a:t> = větší uvolňování: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smtClean="0"/>
              <a:t>Pokles pH (Bohrův efekt)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smtClean="0"/>
              <a:t>Vzestup pCO</a:t>
            </a:r>
            <a:r>
              <a:rPr lang="cs-CZ" baseline="-25000" smtClean="0"/>
              <a:t>2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smtClean="0"/>
              <a:t>Vzestup teploty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smtClean="0"/>
              <a:t>Zvýšení 2,3-DPG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Erytrocyty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Bezjaderné bikonkávní disky</a:t>
            </a:r>
            <a:endParaRPr lang="en-US" smtClean="0"/>
          </a:p>
          <a:p>
            <a:r>
              <a:rPr lang="cs-CZ" smtClean="0"/>
              <a:t>Jejich deformabilita je podstatná pro možnost projít kapilárami</a:t>
            </a:r>
            <a:endParaRPr lang="en-US" smtClean="0"/>
          </a:p>
          <a:p>
            <a:r>
              <a:rPr lang="cs-CZ" smtClean="0"/>
              <a:t>Přenášejí kyslík a CO</a:t>
            </a:r>
            <a:r>
              <a:rPr lang="cs-CZ" baseline="-25000" smtClean="0"/>
              <a:t>2</a:t>
            </a:r>
            <a:endParaRPr lang="en-U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5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913" y="1193271"/>
            <a:ext cx="7354887" cy="49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Eryt</a:t>
            </a:r>
            <a:r>
              <a:rPr lang="cs-CZ" smtClean="0"/>
              <a:t>r</a:t>
            </a:r>
            <a:r>
              <a:rPr lang="en-US" smtClean="0"/>
              <a:t>opoetin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Cytokin</a:t>
            </a:r>
            <a:r>
              <a:rPr lang="cs-CZ" smtClean="0"/>
              <a:t> produkovaný v ledinách</a:t>
            </a:r>
            <a:endParaRPr lang="en-US" smtClean="0"/>
          </a:p>
          <a:p>
            <a:r>
              <a:rPr lang="cs-CZ" smtClean="0"/>
              <a:t>Potřebný pro proliferaci a diferenciaci erytrocytů</a:t>
            </a:r>
          </a:p>
          <a:p>
            <a:r>
              <a:rPr lang="cs-CZ" smtClean="0"/>
              <a:t>Váže se specificky na svůj receptor</a:t>
            </a:r>
            <a:endParaRPr lang="en-US" smtClean="0"/>
          </a:p>
          <a:p>
            <a:r>
              <a:rPr lang="en-US" smtClean="0"/>
              <a:t>Transmembr</a:t>
            </a:r>
            <a:r>
              <a:rPr lang="cs-CZ" smtClean="0"/>
              <a:t>ánový receptor</a:t>
            </a:r>
            <a:r>
              <a:rPr lang="en-US" smtClean="0"/>
              <a:t>; </a:t>
            </a:r>
            <a:r>
              <a:rPr lang="cs-CZ" smtClean="0"/>
              <a:t>superrodina cytokinových receptorů</a:t>
            </a:r>
          </a:p>
          <a:p>
            <a:r>
              <a:rPr lang="cs-CZ" smtClean="0"/>
              <a:t>Vazba erytropoetina na receptor způsobuje aktivaci protein kinázy a následně fosforylaci četných cytoplasmatických a nukleárních proteinů</a:t>
            </a:r>
            <a:endParaRPr lang="en-US" smtClean="0"/>
          </a:p>
          <a:p>
            <a:r>
              <a:rPr lang="cs-CZ" smtClean="0"/>
              <a:t>Dochází k expresi bílkovin ovlivňujících proliferaci a diferenciaci erytrocytární řady.</a:t>
            </a:r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</a:t>
            </a:r>
            <a:r>
              <a:rPr lang="en-US" smtClean="0"/>
              <a:t>rytropoetin</a:t>
            </a:r>
            <a:r>
              <a:rPr lang="cs-CZ" smtClean="0"/>
              <a:t> – </a:t>
            </a:r>
            <a:r>
              <a:rPr lang="en-US" smtClean="0"/>
              <a:t>regula</a:t>
            </a:r>
            <a:r>
              <a:rPr lang="cs-CZ" smtClean="0"/>
              <a:t>ce produkce</a:t>
            </a:r>
            <a:endParaRPr lang="en-US" smtClean="0"/>
          </a:p>
        </p:txBody>
      </p:sp>
      <p:sp>
        <p:nvSpPr>
          <p:cNvPr id="629" name="Text Box 313"/>
          <p:cNvSpPr txBox="1">
            <a:spLocks noChangeArrowheads="1"/>
          </p:cNvSpPr>
          <p:nvPr/>
        </p:nvSpPr>
        <p:spPr bwMode="auto">
          <a:xfrm>
            <a:off x="1295600" y="4112967"/>
            <a:ext cx="23517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>
                <a:solidFill>
                  <a:schemeClr val="accent1"/>
                </a:solidFill>
                <a:latin typeface="+mj-lt"/>
              </a:rPr>
              <a:t>Produkce erytrocytů</a:t>
            </a:r>
          </a:p>
        </p:txBody>
      </p:sp>
      <p:sp>
        <p:nvSpPr>
          <p:cNvPr id="630" name="Text Box 314"/>
          <p:cNvSpPr txBox="1">
            <a:spLocks noChangeArrowheads="1"/>
          </p:cNvSpPr>
          <p:nvPr/>
        </p:nvSpPr>
        <p:spPr bwMode="auto">
          <a:xfrm>
            <a:off x="4341847" y="2380818"/>
            <a:ext cx="12641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>
                <a:solidFill>
                  <a:schemeClr val="accent1"/>
                </a:solidFill>
                <a:latin typeface="+mj-lt"/>
              </a:rPr>
              <a:t>pO2 v krvi</a:t>
            </a:r>
          </a:p>
        </p:txBody>
      </p:sp>
      <p:sp>
        <p:nvSpPr>
          <p:cNvPr id="631" name="Text Box 315"/>
          <p:cNvSpPr txBox="1">
            <a:spLocks noChangeArrowheads="1"/>
          </p:cNvSpPr>
          <p:nvPr/>
        </p:nvSpPr>
        <p:spPr bwMode="auto">
          <a:xfrm>
            <a:off x="6917807" y="4091378"/>
            <a:ext cx="1525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>
                <a:solidFill>
                  <a:schemeClr val="accent1"/>
                </a:solidFill>
                <a:latin typeface="+mj-lt"/>
              </a:rPr>
              <a:t>pO2 ve tkáni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39952" y="5682226"/>
            <a:ext cx="189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latin typeface="+mj-lt"/>
              </a:rPr>
              <a:t>Erytropoietin</a:t>
            </a:r>
            <a:endParaRPr lang="cs-CZ">
              <a:latin typeface="+mj-lt"/>
            </a:endParaRPr>
          </a:p>
        </p:txBody>
      </p:sp>
      <p:sp>
        <p:nvSpPr>
          <p:cNvPr id="200" name="TextovéPole 199"/>
          <p:cNvSpPr txBox="1"/>
          <p:nvPr/>
        </p:nvSpPr>
        <p:spPr>
          <a:xfrm>
            <a:off x="1259632" y="3520939"/>
            <a:ext cx="242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latin typeface="+mj-lt"/>
              </a:rPr>
              <a:t>Tvorba červených krvinek</a:t>
            </a:r>
            <a:endParaRPr lang="cs-CZ" sz="2000">
              <a:latin typeface="+mj-lt"/>
            </a:endParaRPr>
          </a:p>
        </p:txBody>
      </p:sp>
      <p:sp>
        <p:nvSpPr>
          <p:cNvPr id="201" name="TextovéPole 200"/>
          <p:cNvSpPr txBox="1"/>
          <p:nvPr/>
        </p:nvSpPr>
        <p:spPr>
          <a:xfrm>
            <a:off x="3647630" y="1763524"/>
            <a:ext cx="265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latin typeface="+mj-lt"/>
              </a:rPr>
              <a:t>Parciální </a:t>
            </a:r>
            <a:r>
              <a:rPr lang="cs-CZ" sz="2000">
                <a:latin typeface="+mj-lt"/>
              </a:rPr>
              <a:t>tlak </a:t>
            </a:r>
            <a:r>
              <a:rPr lang="cs-CZ" sz="2000" smtClean="0">
                <a:latin typeface="+mj-lt"/>
              </a:rPr>
              <a:t>kyslíku</a:t>
            </a:r>
            <a:br>
              <a:rPr lang="cs-CZ" sz="2000" smtClean="0">
                <a:latin typeface="+mj-lt"/>
              </a:rPr>
            </a:br>
            <a:r>
              <a:rPr lang="cs-CZ" sz="2000" smtClean="0">
                <a:latin typeface="+mj-lt"/>
              </a:rPr>
              <a:t>v </a:t>
            </a:r>
            <a:r>
              <a:rPr lang="cs-CZ" sz="2000">
                <a:latin typeface="+mj-lt"/>
              </a:rPr>
              <a:t>krvi</a:t>
            </a:r>
            <a:endParaRPr lang="cs-CZ" sz="2000">
              <a:latin typeface="+mj-lt"/>
            </a:endParaRPr>
          </a:p>
        </p:txBody>
      </p:sp>
      <p:sp>
        <p:nvSpPr>
          <p:cNvPr id="202" name="TextovéPole 201"/>
          <p:cNvSpPr txBox="1"/>
          <p:nvPr/>
        </p:nvSpPr>
        <p:spPr>
          <a:xfrm>
            <a:off x="6468809" y="3493271"/>
            <a:ext cx="242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latin typeface="+mj-lt"/>
              </a:rPr>
              <a:t>Parciální tlak kyslíku ve tkáni (ledvině)</a:t>
            </a:r>
            <a:endParaRPr lang="cs-CZ" sz="2000">
              <a:latin typeface="+mj-lt"/>
            </a:endParaRPr>
          </a:p>
        </p:txBody>
      </p:sp>
      <p:pic>
        <p:nvPicPr>
          <p:cNvPr id="1027" name="Picture 3" descr="C:\Users\Ada\OneDrive\006-bienertová\zdroje\prez-krvetvor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3122" y="1939869"/>
            <a:ext cx="158115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a\OneDrive\006-bienertová\zdroje\prez-krvetvor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5227" y="4592885"/>
            <a:ext cx="158115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a\OneDrive\006-bienertová\zdroje\prez-krvetvor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22" y="4592884"/>
            <a:ext cx="158115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a\OneDrive\006-bienertová\zdroje\prez-krvetvorb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5226" y="1939870"/>
            <a:ext cx="1581150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Prekursory</a:t>
            </a:r>
            <a:endParaRPr lang="en-US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Pronormoblast</a:t>
            </a:r>
          </a:p>
          <a:p>
            <a:r>
              <a:rPr lang="en-US" smtClean="0"/>
              <a:t>Ba</a:t>
            </a:r>
            <a:r>
              <a:rPr lang="cs-CZ" smtClean="0"/>
              <a:t>zofilní</a:t>
            </a:r>
            <a:r>
              <a:rPr lang="en-US" smtClean="0"/>
              <a:t> normoblast</a:t>
            </a:r>
          </a:p>
          <a:p>
            <a:r>
              <a:rPr lang="en-US" smtClean="0"/>
              <a:t>Polychromato</a:t>
            </a:r>
            <a:r>
              <a:rPr lang="cs-CZ" smtClean="0"/>
              <a:t>filní</a:t>
            </a:r>
            <a:r>
              <a:rPr lang="en-US" smtClean="0"/>
              <a:t> </a:t>
            </a:r>
            <a:r>
              <a:rPr lang="cs-CZ" smtClean="0"/>
              <a:t>n</a:t>
            </a:r>
            <a:r>
              <a:rPr lang="en-US" smtClean="0"/>
              <a:t>ormoblast</a:t>
            </a:r>
          </a:p>
          <a:p>
            <a:r>
              <a:rPr lang="en-US" smtClean="0"/>
              <a:t>Ort</a:t>
            </a:r>
            <a:r>
              <a:rPr lang="cs-CZ" smtClean="0"/>
              <a:t>o</a:t>
            </a:r>
            <a:r>
              <a:rPr lang="en-US" smtClean="0"/>
              <a:t>chromato</a:t>
            </a:r>
            <a:r>
              <a:rPr lang="cs-CZ" smtClean="0"/>
              <a:t>filní</a:t>
            </a:r>
            <a:r>
              <a:rPr lang="en-US" smtClean="0"/>
              <a:t> </a:t>
            </a:r>
            <a:r>
              <a:rPr lang="cs-CZ" smtClean="0"/>
              <a:t>n</a:t>
            </a:r>
            <a:r>
              <a:rPr lang="en-US" smtClean="0"/>
              <a:t>ormoblast</a:t>
            </a:r>
          </a:p>
          <a:p>
            <a:r>
              <a:rPr lang="en-US" smtClean="0"/>
              <a:t>Reticulocyt</a:t>
            </a:r>
          </a:p>
          <a:p>
            <a:r>
              <a:rPr lang="cs-CZ" smtClean="0"/>
              <a:t>Zralý erytrocyt</a:t>
            </a:r>
            <a:endParaRPr lang="en-US" smtClean="0"/>
          </a:p>
          <a:p>
            <a:r>
              <a:rPr lang="en-US" smtClean="0"/>
              <a:t>5</a:t>
            </a:r>
            <a:r>
              <a:rPr lang="cs-CZ" smtClean="0"/>
              <a:t>–</a:t>
            </a:r>
            <a:r>
              <a:rPr lang="en-US" smtClean="0"/>
              <a:t>7 d</a:t>
            </a:r>
            <a:r>
              <a:rPr lang="cs-CZ" smtClean="0"/>
              <a:t>ní od p</a:t>
            </a:r>
            <a:r>
              <a:rPr lang="en-US" smtClean="0"/>
              <a:t>ronormoblast</a:t>
            </a:r>
            <a:r>
              <a:rPr lang="cs-CZ" smtClean="0"/>
              <a:t>u k retikulocytu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6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696744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673014" cy="50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56" y="1196752"/>
            <a:ext cx="670165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6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768752" cy="50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komponenty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smtClean="0"/>
              <a:t>celá krev (8 % hmotnosti) – pevné krevní elementy x plazma</a:t>
            </a:r>
          </a:p>
          <a:p>
            <a:endParaRPr lang="cs-CZ" smtClean="0"/>
          </a:p>
          <a:p>
            <a:r>
              <a:rPr lang="cs-CZ" smtClean="0"/>
              <a:t>erytrocyty  4,</a:t>
            </a:r>
            <a:r>
              <a:rPr lang="en-US" smtClean="0"/>
              <a:t>2</a:t>
            </a:r>
            <a:r>
              <a:rPr lang="cs-CZ" smtClean="0"/>
              <a:t>–6,0x10</a:t>
            </a:r>
            <a:r>
              <a:rPr lang="cs-CZ" baseline="30000" smtClean="0"/>
              <a:t>12</a:t>
            </a:r>
            <a:r>
              <a:rPr lang="cs-CZ" smtClean="0"/>
              <a:t>/l</a:t>
            </a:r>
          </a:p>
          <a:p>
            <a:r>
              <a:rPr lang="cs-CZ" smtClean="0"/>
              <a:t>leukocyty 3–11x10</a:t>
            </a:r>
            <a:r>
              <a:rPr lang="cs-CZ" baseline="30000" smtClean="0"/>
              <a:t>9</a:t>
            </a:r>
            <a:r>
              <a:rPr lang="cs-CZ" smtClean="0"/>
              <a:t>/l</a:t>
            </a:r>
          </a:p>
          <a:p>
            <a:r>
              <a:rPr lang="cs-CZ" smtClean="0"/>
              <a:t>trombocyty 170–360x10</a:t>
            </a:r>
            <a:r>
              <a:rPr lang="cs-CZ" baseline="30000" smtClean="0"/>
              <a:t>9</a:t>
            </a:r>
            <a:r>
              <a:rPr lang="cs-CZ" smtClean="0"/>
              <a:t>/l</a:t>
            </a:r>
          </a:p>
          <a:p>
            <a:endParaRPr lang="cs-CZ" smtClean="0"/>
          </a:p>
          <a:p>
            <a:r>
              <a:rPr lang="cs-CZ" smtClean="0"/>
              <a:t>sérum x plazma (plazmatické proteiny 80 g/l)</a:t>
            </a:r>
          </a:p>
          <a:p>
            <a:pPr lvl="1"/>
            <a:endParaRPr lang="cs-CZ" smtClean="0"/>
          </a:p>
          <a:p>
            <a:r>
              <a:rPr lang="cs-CZ" smtClean="0"/>
              <a:t>hematokrit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4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9429"/>
            <a:ext cx="6768752" cy="50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</a:t>
            </a:r>
            <a:r>
              <a:rPr lang="cs-CZ" smtClean="0"/>
              <a:t>K</a:t>
            </a:r>
            <a:r>
              <a:rPr lang="en-US" smtClean="0"/>
              <a:t>ULOCYT</a:t>
            </a:r>
            <a:r>
              <a:rPr lang="cs-CZ" smtClean="0"/>
              <a:t>Y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Mladé erytrocyty s malým zbytkovým množstvím RNA</a:t>
            </a:r>
            <a:endParaRPr lang="en-US" smtClean="0"/>
          </a:p>
          <a:p>
            <a:r>
              <a:rPr lang="cs-CZ" smtClean="0"/>
              <a:t>Jsou trošku větší než zralý erytrocyt</a:t>
            </a:r>
          </a:p>
          <a:p>
            <a:r>
              <a:rPr lang="cs-CZ" smtClean="0"/>
              <a:t>Odstranění RNA se děje během 1. dne jejich pobytu v krvi při průchodu slezinou</a:t>
            </a:r>
            <a:endParaRPr lang="en-US" smtClean="0"/>
          </a:p>
          <a:p>
            <a:r>
              <a:rPr lang="cs-CZ" smtClean="0"/>
              <a:t>Důležitý marker produkce erytrocytů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696744" cy="51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Počet retikulocytů</a:t>
            </a:r>
            <a:endParaRPr lang="en-US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= % </a:t>
            </a:r>
            <a:r>
              <a:rPr lang="cs-CZ" smtClean="0"/>
              <a:t>retikulocytů </a:t>
            </a:r>
            <a:r>
              <a:rPr lang="en-US" smtClean="0"/>
              <a:t>x </a:t>
            </a:r>
            <a:r>
              <a:rPr lang="cs-CZ" smtClean="0"/>
              <a:t>počet erytrocytů</a:t>
            </a:r>
            <a:endParaRPr lang="en-US" smtClean="0"/>
          </a:p>
          <a:p>
            <a:pPr lvl="1"/>
            <a:r>
              <a:rPr lang="cs-CZ" smtClean="0"/>
              <a:t>Např.</a:t>
            </a:r>
            <a:r>
              <a:rPr lang="en-US" smtClean="0"/>
              <a:t> 0</a:t>
            </a:r>
            <a:r>
              <a:rPr lang="cs-CZ" smtClean="0"/>
              <a:t>,</a:t>
            </a:r>
            <a:r>
              <a:rPr lang="en-US" smtClean="0"/>
              <a:t>01 x 5</a:t>
            </a:r>
            <a:r>
              <a:rPr lang="cs-CZ" smtClean="0"/>
              <a:t> </a:t>
            </a:r>
            <a:r>
              <a:rPr lang="en-US" smtClean="0"/>
              <a:t>000</a:t>
            </a:r>
            <a:r>
              <a:rPr lang="cs-CZ" smtClean="0"/>
              <a:t> </a:t>
            </a:r>
            <a:r>
              <a:rPr lang="en-US" smtClean="0"/>
              <a:t>000 = 50</a:t>
            </a:r>
            <a:r>
              <a:rPr lang="cs-CZ" smtClean="0"/>
              <a:t> </a:t>
            </a:r>
            <a:r>
              <a:rPr lang="en-US" smtClean="0"/>
              <a:t>000</a:t>
            </a:r>
          </a:p>
          <a:p>
            <a:r>
              <a:rPr lang="cs-CZ" smtClean="0"/>
              <a:t>Norma do </a:t>
            </a:r>
            <a:r>
              <a:rPr lang="en-US" smtClean="0"/>
              <a:t>100</a:t>
            </a:r>
            <a:r>
              <a:rPr lang="cs-CZ" smtClean="0"/>
              <a:t> </a:t>
            </a:r>
            <a:r>
              <a:rPr lang="en-US" smtClean="0"/>
              <a:t>000</a:t>
            </a:r>
          </a:p>
          <a:p>
            <a:r>
              <a:rPr lang="cs-CZ" smtClean="0"/>
              <a:t>Pomáhá posoudit odpověď organismu na anémii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Extravaskulární destrukce erytrocytů</a:t>
            </a:r>
            <a:endParaRPr lang="en-US" smtClean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Hem</a:t>
            </a:r>
            <a:r>
              <a:rPr lang="cs-CZ" smtClean="0"/>
              <a:t> je metabolizován na bilirubin v makrofázích</a:t>
            </a:r>
            <a:r>
              <a:rPr lang="en-US" smtClean="0"/>
              <a:t>; globin</a:t>
            </a:r>
            <a:r>
              <a:rPr lang="cs-CZ" smtClean="0"/>
              <a:t> se metabolizuje intracelulárně</a:t>
            </a:r>
            <a:endParaRPr lang="en-US" smtClean="0"/>
          </a:p>
          <a:p>
            <a:r>
              <a:rPr lang="cs-CZ" smtClean="0"/>
              <a:t>Nekonjugovaný bilirubin se vylučuje do krve a je distribuován do jater</a:t>
            </a:r>
            <a:endParaRPr lang="en-US" smtClean="0"/>
          </a:p>
          <a:p>
            <a:r>
              <a:rPr lang="en-US" smtClean="0"/>
              <a:t>Bilirubin </a:t>
            </a:r>
            <a:r>
              <a:rPr lang="cs-CZ" smtClean="0"/>
              <a:t>se v játrech konjuguje s kyselinou glukoronovou (glukuronyl transferázou) a je vyloučen do žluče a dále do GIT.</a:t>
            </a:r>
            <a:endParaRPr lang="en-US" smtClean="0"/>
          </a:p>
          <a:p>
            <a:r>
              <a:rPr lang="cs-CZ" smtClean="0"/>
              <a:t>Zde je metabolizován na </a:t>
            </a:r>
            <a:r>
              <a:rPr lang="en-US" smtClean="0"/>
              <a:t>urobilinogen, </a:t>
            </a:r>
            <a:r>
              <a:rPr lang="cs-CZ" smtClean="0"/>
              <a:t>který se vylučuje do stolice a moče</a:t>
            </a:r>
            <a:r>
              <a:rPr lang="en-US" smtClean="0"/>
              <a:t>hich is excreted into stool &amp;</a:t>
            </a:r>
            <a:r>
              <a:rPr lang="cs-CZ" smtClean="0"/>
              <a:t> </a:t>
            </a:r>
            <a:r>
              <a:rPr lang="en-US" smtClean="0"/>
              <a:t>urine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Intravaskulární destrukce erytrocytů (=hemolýza)</a:t>
            </a:r>
            <a:endParaRPr lang="en-US" smtClean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Volný hemoglobin v krvi se váže na haptoglobin, což snižuje jeho hladinu v plazmě.</a:t>
            </a:r>
          </a:p>
          <a:p>
            <a:r>
              <a:rPr lang="en-US" smtClean="0"/>
              <a:t>Hemoglobin </a:t>
            </a:r>
            <a:r>
              <a:rPr lang="cs-CZ" smtClean="0"/>
              <a:t>je filtován ledvinami a reabsorbován tubuly, což vede k </a:t>
            </a:r>
            <a:r>
              <a:rPr lang="en-US" smtClean="0"/>
              <a:t> hemosiderinuri</a:t>
            </a:r>
            <a:r>
              <a:rPr lang="cs-CZ" smtClean="0"/>
              <a:t>i</a:t>
            </a:r>
          </a:p>
          <a:p>
            <a:r>
              <a:rPr lang="cs-CZ" smtClean="0"/>
              <a:t>Hemoblobiurie se objevuje při překročení kapacity ledvin zpětně resorbovat hemoglobin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Intravaskulární hemolýza erytrocytů</a:t>
            </a:r>
            <a:endParaRPr lang="en-US" smtClean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45" y="1895185"/>
            <a:ext cx="6922022" cy="4291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Fetální hemoglobin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37 AK ze 146 se liší od </a:t>
            </a:r>
            <a:r>
              <a:rPr lang="cs-CZ" smtClean="0">
                <a:sym typeface="Symbol" pitchFamily="18" charset="2"/>
              </a:rPr>
              <a:t> řetězce</a:t>
            </a:r>
          </a:p>
          <a:p>
            <a:r>
              <a:rPr lang="cs-CZ" smtClean="0">
                <a:sym typeface="Symbol" pitchFamily="18" charset="2"/>
              </a:rPr>
              <a:t>Váže méně 2,3-DPG, a proto váže při stejném pO</a:t>
            </a:r>
            <a:r>
              <a:rPr lang="cs-CZ" baseline="-25000" smtClean="0">
                <a:sym typeface="Symbol" pitchFamily="18" charset="2"/>
              </a:rPr>
              <a:t>2</a:t>
            </a:r>
            <a:r>
              <a:rPr lang="cs-CZ" smtClean="0">
                <a:sym typeface="Symbol" pitchFamily="18" charset="2"/>
              </a:rPr>
              <a:t> více kyslíku než adultní hemoglobin</a:t>
            </a:r>
          </a:p>
          <a:p>
            <a:r>
              <a:rPr lang="cs-CZ" smtClean="0">
                <a:sym typeface="Symbol" pitchFamily="18" charset="2"/>
              </a:rPr>
              <a:t>Saturační křivka posunuta doleva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9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Hemoglobin</a:t>
            </a:r>
          </a:p>
        </p:txBody>
      </p:sp>
      <p:pic>
        <p:nvPicPr>
          <p:cNvPr id="6" name="Picture 10" descr="hemoglb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77" y="1773238"/>
            <a:ext cx="5669358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Hemoglobin</a:t>
            </a:r>
          </a:p>
        </p:txBody>
      </p:sp>
      <p:pic>
        <p:nvPicPr>
          <p:cNvPr id="43011" name="Picture 4" descr="hbs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056" y="1897856"/>
            <a:ext cx="55626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Složení plazmy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Voda</a:t>
            </a:r>
          </a:p>
          <a:p>
            <a:r>
              <a:rPr lang="cs-CZ" smtClean="0"/>
              <a:t>Ionty (kationty a anionty</a:t>
            </a:r>
          </a:p>
          <a:p>
            <a:r>
              <a:rPr lang="cs-CZ" smtClean="0"/>
              <a:t>Bílkoviny 70–80 g/l </a:t>
            </a:r>
          </a:p>
          <a:p>
            <a:r>
              <a:rPr lang="cs-CZ" smtClean="0"/>
              <a:t>Glukóza 3,3–6,1 mmol/l </a:t>
            </a:r>
          </a:p>
          <a:p>
            <a:r>
              <a:rPr lang="cs-CZ" smtClean="0"/>
              <a:t>Močovina 2–7,5 mmol/l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Bohrův efekt</a:t>
            </a:r>
          </a:p>
        </p:txBody>
      </p:sp>
      <p:pic>
        <p:nvPicPr>
          <p:cNvPr id="44035" name="Picture 6" descr="hbsatbo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56" y="1897856"/>
            <a:ext cx="55626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Posunutí disociační křivky hemoglobinu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Disociační křivka hemoglobinu může být posunut doprava nebo doleva pod </a:t>
            </a:r>
            <a:r>
              <a:rPr lang="cs-CZ" smtClean="0"/>
              <a:t>vlivem:</a:t>
            </a:r>
            <a:endParaRPr lang="cs-CZ"/>
          </a:p>
          <a:p>
            <a:pPr lvl="1"/>
            <a:r>
              <a:rPr lang="cs-CZ" smtClean="0"/>
              <a:t>Hladiny pCO</a:t>
            </a:r>
            <a:r>
              <a:rPr lang="cs-CZ" baseline="-25000" smtClean="0"/>
              <a:t>2</a:t>
            </a:r>
          </a:p>
          <a:p>
            <a:pPr lvl="1"/>
            <a:r>
              <a:rPr lang="cs-CZ" smtClean="0"/>
              <a:t>pH</a:t>
            </a:r>
          </a:p>
          <a:p>
            <a:pPr lvl="1"/>
            <a:r>
              <a:rPr lang="cs-CZ" smtClean="0"/>
              <a:t>Teploty</a:t>
            </a:r>
          </a:p>
          <a:p>
            <a:pPr lvl="1"/>
            <a:r>
              <a:rPr lang="cs-CZ" smtClean="0"/>
              <a:t>Metabolického stavu erytrocytů (hladina 2,3 DPG)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Myoglobin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ve svalech</a:t>
            </a:r>
          </a:p>
          <a:p>
            <a:r>
              <a:rPr lang="cs-CZ" smtClean="0"/>
              <a:t>sat. křivka vlevo</a:t>
            </a:r>
          </a:p>
          <a:p>
            <a:pPr lvl="1"/>
            <a:r>
              <a:rPr lang="cs-CZ" smtClean="0"/>
              <a:t>kyslík se uvolňuje jen při velmi nízkých pO</a:t>
            </a:r>
            <a:r>
              <a:rPr lang="cs-CZ" baseline="-25000" smtClean="0"/>
              <a:t>2</a:t>
            </a:r>
            <a:r>
              <a:rPr lang="cs-CZ" smtClean="0"/>
              <a:t> (dlouhotrvající kontrakce)</a:t>
            </a:r>
          </a:p>
          <a:p>
            <a:pPr lvl="1"/>
            <a:r>
              <a:rPr lang="cs-CZ" smtClean="0"/>
              <a:t>přebírá kyslík od Hb z krve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Odbourávání Hb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hladina v krvi 120–180 g/l</a:t>
            </a:r>
          </a:p>
          <a:p>
            <a:pPr marL="0" indent="0">
              <a:buNone/>
            </a:pPr>
            <a:endParaRPr lang="cs-CZ" smtClean="0"/>
          </a:p>
          <a:p>
            <a:r>
              <a:rPr lang="cs-CZ" smtClean="0"/>
              <a:t>globin se rozpadá na AK</a:t>
            </a:r>
          </a:p>
          <a:p>
            <a:r>
              <a:rPr lang="cs-CZ" smtClean="0"/>
              <a:t>hem – biliverdin – bilirubin (žluč)</a:t>
            </a:r>
          </a:p>
          <a:p>
            <a:r>
              <a:rPr lang="cs-CZ" smtClean="0"/>
              <a:t>bilirubin – lumirubin (kratší poločas rozpadu)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Metabolismus železa</a:t>
            </a:r>
            <a:endParaRPr lang="cs-CZ" dirty="0" smtClean="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v potravě Fe</a:t>
            </a:r>
            <a:r>
              <a:rPr lang="cs-CZ" baseline="30000" smtClean="0"/>
              <a:t>3+</a:t>
            </a:r>
            <a:r>
              <a:rPr lang="cs-CZ" smtClean="0"/>
              <a:t>, ale snáze se vstřebává Fe</a:t>
            </a:r>
            <a:r>
              <a:rPr lang="cs-CZ" baseline="30000" smtClean="0"/>
              <a:t>2+</a:t>
            </a:r>
          </a:p>
          <a:p>
            <a:pPr lvl="1"/>
            <a:r>
              <a:rPr lang="cs-CZ" smtClean="0"/>
              <a:t>žaludeční šťáva a vitamín C pomáhají redukci Fe, proto po resekci žaludku vzniká anémie</a:t>
            </a:r>
          </a:p>
          <a:p>
            <a:r>
              <a:rPr lang="cs-CZ" smtClean="0"/>
              <a:t>vstřebávání v horní části tenkého střeva</a:t>
            </a:r>
          </a:p>
          <a:p>
            <a:r>
              <a:rPr lang="cs-CZ" smtClean="0"/>
              <a:t>hladina Fe</a:t>
            </a:r>
            <a:r>
              <a:rPr lang="cs-CZ" baseline="30000" smtClean="0"/>
              <a:t>2+</a:t>
            </a:r>
            <a:r>
              <a:rPr lang="cs-CZ" smtClean="0"/>
              <a:t> v séru 10–35 </a:t>
            </a:r>
            <a:r>
              <a:rPr lang="cs-CZ" smtClean="0">
                <a:sym typeface="Symbol" pitchFamily="18" charset="2"/>
              </a:rPr>
              <a:t>mol/l</a:t>
            </a:r>
            <a:endParaRPr lang="cs-CZ" smtClean="0"/>
          </a:p>
          <a:p>
            <a:r>
              <a:rPr lang="cs-CZ" b="1" smtClean="0"/>
              <a:t>apoferitin</a:t>
            </a:r>
            <a:r>
              <a:rPr lang="cs-CZ" smtClean="0"/>
              <a:t> (sliznice), </a:t>
            </a:r>
            <a:r>
              <a:rPr lang="cs-CZ" b="1" smtClean="0"/>
              <a:t>transferin</a:t>
            </a:r>
            <a:r>
              <a:rPr lang="cs-CZ" smtClean="0"/>
              <a:t> (2 Fe</a:t>
            </a:r>
            <a:r>
              <a:rPr lang="cs-CZ" baseline="30000" smtClean="0"/>
              <a:t>3+</a:t>
            </a:r>
            <a:r>
              <a:rPr lang="cs-CZ" smtClean="0"/>
              <a:t>; plazma; </a:t>
            </a:r>
            <a:r>
              <a:rPr lang="el-GR"/>
              <a:t>β</a:t>
            </a:r>
            <a:r>
              <a:rPr lang="cs-CZ" baseline="-25000" smtClean="0"/>
              <a:t>1</a:t>
            </a:r>
            <a:r>
              <a:rPr lang="cs-CZ" smtClean="0"/>
              <a:t>-globulin), </a:t>
            </a:r>
            <a:r>
              <a:rPr lang="cs-CZ" b="1" smtClean="0"/>
              <a:t>feritin</a:t>
            </a:r>
            <a:r>
              <a:rPr lang="cs-CZ" smtClean="0"/>
              <a:t> (4500 Fe</a:t>
            </a:r>
            <a:r>
              <a:rPr lang="cs-CZ" baseline="30000" smtClean="0"/>
              <a:t>3+</a:t>
            </a:r>
            <a:r>
              <a:rPr lang="cs-CZ" smtClean="0"/>
              <a:t>; slezina, játra, dřeň; </a:t>
            </a:r>
            <a:r>
              <a:rPr lang="cs-CZ" i="1" smtClean="0"/>
              <a:t>sérový feritin</a:t>
            </a:r>
            <a:r>
              <a:rPr lang="cs-CZ" smtClean="0"/>
              <a:t>), </a:t>
            </a:r>
            <a:r>
              <a:rPr lang="cs-CZ" b="1" smtClean="0"/>
              <a:t>hemosiderin</a:t>
            </a:r>
            <a:r>
              <a:rPr lang="cs-CZ" smtClean="0"/>
              <a:t> (agregáty feritinu)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Distribuce železa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068254"/>
              </p:ext>
            </p:extLst>
          </p:nvPr>
        </p:nvGraphicFramePr>
        <p:xfrm>
          <a:off x="1331913" y="1773238"/>
          <a:ext cx="7354887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Hemochromatóza – léčba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venepunkce: 500 ml (250 mg železa) týdně po 2–3 roky</a:t>
            </a:r>
          </a:p>
          <a:p>
            <a:r>
              <a:rPr lang="cs-CZ" smtClean="0"/>
              <a:t>chelatační činidlo </a:t>
            </a:r>
            <a:r>
              <a:rPr lang="cs-CZ" b="1" smtClean="0"/>
              <a:t>deferoxamin</a:t>
            </a:r>
            <a:r>
              <a:rPr lang="cs-CZ" smtClean="0"/>
              <a:t> (vychytá 30 mg železa denně)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Anémie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Pokles hladiny Hb a počtu erytrocytů</a:t>
            </a:r>
          </a:p>
          <a:p>
            <a:r>
              <a:rPr lang="cs-CZ" smtClean="0"/>
              <a:t>Poruchy erytropoézy:</a:t>
            </a:r>
          </a:p>
          <a:p>
            <a:pPr lvl="1"/>
            <a:r>
              <a:rPr lang="cs-CZ" smtClean="0"/>
              <a:t>aplastická a.,</a:t>
            </a:r>
          </a:p>
          <a:p>
            <a:pPr lvl="1"/>
            <a:r>
              <a:rPr lang="cs-CZ" smtClean="0"/>
              <a:t>renální a. (erytropoetin)</a:t>
            </a:r>
          </a:p>
          <a:p>
            <a:r>
              <a:rPr lang="cs-CZ" smtClean="0"/>
              <a:t>Poruchy syntézy DNA:</a:t>
            </a:r>
          </a:p>
          <a:p>
            <a:pPr lvl="1"/>
            <a:r>
              <a:rPr lang="cs-CZ" b="1" smtClean="0"/>
              <a:t>megaloblastová a</a:t>
            </a:r>
            <a:r>
              <a:rPr lang="cs-CZ" smtClean="0"/>
              <a:t>. (nedostatek folátu nebo vitamínu B</a:t>
            </a:r>
            <a:r>
              <a:rPr lang="cs-CZ" baseline="-25000" smtClean="0"/>
              <a:t>12</a:t>
            </a:r>
            <a:r>
              <a:rPr lang="cs-CZ" smtClean="0"/>
              <a:t>)</a:t>
            </a:r>
          </a:p>
          <a:p>
            <a:r>
              <a:rPr lang="cs-CZ" smtClean="0"/>
              <a:t>Poruchy syntézy Hb:</a:t>
            </a:r>
          </a:p>
          <a:p>
            <a:pPr lvl="1"/>
            <a:r>
              <a:rPr lang="el-GR" smtClean="0"/>
              <a:t>β</a:t>
            </a:r>
            <a:r>
              <a:rPr lang="cs-CZ" smtClean="0"/>
              <a:t>-thalasemie, </a:t>
            </a:r>
            <a:r>
              <a:rPr lang="el-GR" smtClean="0"/>
              <a:t>α</a:t>
            </a:r>
            <a:r>
              <a:rPr lang="cs-CZ" smtClean="0"/>
              <a:t>-thalasemie, </a:t>
            </a:r>
            <a:r>
              <a:rPr lang="cs-CZ" b="1" smtClean="0"/>
              <a:t>srpkovitá anémie</a:t>
            </a:r>
          </a:p>
          <a:p>
            <a:r>
              <a:rPr lang="cs-CZ" smtClean="0"/>
              <a:t>Nedostatek Fe: krvácení (GIT)</a:t>
            </a:r>
          </a:p>
          <a:p>
            <a:r>
              <a:rPr lang="cs-CZ" smtClean="0"/>
              <a:t>Hemolytické anémie: glu-6-PDH, hadí jed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Polycytémie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Primární x sekundární</a:t>
            </a:r>
          </a:p>
          <a:p>
            <a:r>
              <a:rPr lang="cs-CZ" smtClean="0"/>
              <a:t>7–8 mil. ery, HK 70 %</a:t>
            </a:r>
          </a:p>
          <a:p>
            <a:r>
              <a:rPr lang="cs-CZ" smtClean="0"/>
              <a:t>Polycythaemia vera:</a:t>
            </a:r>
          </a:p>
          <a:p>
            <a:pPr lvl="1"/>
            <a:r>
              <a:rPr lang="cs-CZ" smtClean="0"/>
              <a:t>vzácná</a:t>
            </a:r>
          </a:p>
          <a:p>
            <a:pPr lvl="1"/>
            <a:r>
              <a:rPr lang="cs-CZ" smtClean="0"/>
              <a:t>kůže modročervená</a:t>
            </a:r>
          </a:p>
          <a:p>
            <a:pPr lvl="1"/>
            <a:r>
              <a:rPr lang="cs-CZ" smtClean="0"/>
              <a:t>překrvení spojivek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Indexy erytrocytů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MCV</a:t>
            </a:r>
            <a:r>
              <a:rPr lang="cs-CZ" smtClean="0"/>
              <a:t> – střední objem erytrocytu</a:t>
            </a:r>
          </a:p>
          <a:p>
            <a:pPr lvl="1"/>
            <a:r>
              <a:rPr lang="cs-CZ" smtClean="0"/>
              <a:t>MCV=Ht/RBC (Norma: 80–96 fL) </a:t>
            </a:r>
          </a:p>
          <a:p>
            <a:r>
              <a:rPr lang="cs-CZ" b="1" smtClean="0"/>
              <a:t>MCH</a:t>
            </a:r>
            <a:r>
              <a:rPr lang="cs-CZ" smtClean="0"/>
              <a:t>  je množství Hb v jednom erytrocytu </a:t>
            </a:r>
            <a:br>
              <a:rPr lang="cs-CZ" smtClean="0"/>
            </a:br>
            <a:r>
              <a:rPr lang="cs-CZ" smtClean="0"/>
              <a:t>(</a:t>
            </a:r>
            <a:r>
              <a:rPr lang="cs-CZ" smtClean="0">
                <a:sym typeface="Symbol" pitchFamily="18" charset="2"/>
              </a:rPr>
              <a:t> u mikrocytárních,  u makrocytárních anémií</a:t>
            </a:r>
            <a:r>
              <a:rPr lang="cs-CZ" smtClean="0"/>
              <a:t> </a:t>
            </a:r>
          </a:p>
          <a:p>
            <a:pPr lvl="1"/>
            <a:r>
              <a:rPr lang="cs-CZ" smtClean="0"/>
              <a:t>MCH=Hgb/RBC (Norma 26,3–33,8 pg/ery)</a:t>
            </a:r>
          </a:p>
          <a:p>
            <a:r>
              <a:rPr lang="cs-CZ" b="1" smtClean="0"/>
              <a:t>MCHC</a:t>
            </a:r>
            <a:r>
              <a:rPr lang="cs-CZ" smtClean="0"/>
              <a:t> – střední koncentrace Hb</a:t>
            </a:r>
          </a:p>
          <a:p>
            <a:pPr lvl="1"/>
            <a:r>
              <a:rPr lang="cs-CZ" smtClean="0"/>
              <a:t>MCHC=Hgb/Ht (Norma 32–36 g/dl.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Koncentrace plasmatických iontů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</a:t>
            </a:r>
            <a:r>
              <a:rPr lang="cs-CZ" baseline="30000" smtClean="0"/>
              <a:t>+</a:t>
            </a:r>
            <a:r>
              <a:rPr lang="cs-CZ" smtClean="0"/>
              <a:t> 135–150 mmol/l, </a:t>
            </a:r>
          </a:p>
          <a:p>
            <a:r>
              <a:rPr lang="cs-CZ" smtClean="0"/>
              <a:t>K</a:t>
            </a:r>
            <a:r>
              <a:rPr lang="cs-CZ" baseline="30000" smtClean="0"/>
              <a:t>+</a:t>
            </a:r>
            <a:r>
              <a:rPr lang="cs-CZ" smtClean="0"/>
              <a:t> 3,8–5,5 mmol/l, </a:t>
            </a:r>
          </a:p>
          <a:p>
            <a:r>
              <a:rPr lang="cs-CZ" smtClean="0"/>
              <a:t>Ca</a:t>
            </a:r>
            <a:r>
              <a:rPr lang="cs-CZ" baseline="30000" smtClean="0"/>
              <a:t>++</a:t>
            </a:r>
            <a:r>
              <a:rPr lang="cs-CZ" smtClean="0"/>
              <a:t> 2,0–2,75 mmol/l, </a:t>
            </a:r>
          </a:p>
          <a:p>
            <a:r>
              <a:rPr lang="cs-CZ" smtClean="0"/>
              <a:t>Mg</a:t>
            </a:r>
            <a:r>
              <a:rPr lang="cs-CZ" baseline="30000" smtClean="0"/>
              <a:t>++</a:t>
            </a:r>
            <a:r>
              <a:rPr lang="cs-CZ" smtClean="0"/>
              <a:t> 0,66–0,94 mmol/l</a:t>
            </a:r>
          </a:p>
          <a:p>
            <a:r>
              <a:rPr lang="cs-CZ" smtClean="0"/>
              <a:t>Cl</a:t>
            </a:r>
            <a:r>
              <a:rPr lang="cs-CZ" baseline="30000" smtClean="0"/>
              <a:t>-</a:t>
            </a:r>
            <a:r>
              <a:rPr lang="cs-CZ" smtClean="0"/>
              <a:t> 97–108 mmol/l, </a:t>
            </a:r>
          </a:p>
          <a:p>
            <a:r>
              <a:rPr lang="cs-CZ" smtClean="0"/>
              <a:t>Bikarbonáty, fosfáty, sulfáty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Indexy erytrocytů u anémií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Retikulocytární produkční index </a:t>
            </a:r>
            <a:r>
              <a:rPr lang="cs-CZ" smtClean="0"/>
              <a:t>(RPI)</a:t>
            </a:r>
          </a:p>
          <a:p>
            <a:pPr lvl="1"/>
            <a:r>
              <a:rPr lang="cs-CZ" smtClean="0"/>
              <a:t>RPI = RP x Ht / NormHt</a:t>
            </a:r>
          </a:p>
          <a:p>
            <a:pPr lvl="1"/>
            <a:r>
              <a:rPr lang="cs-CZ" smtClean="0"/>
              <a:t>Norma: 1–2. </a:t>
            </a:r>
          </a:p>
          <a:p>
            <a:pPr lvl="1"/>
            <a:r>
              <a:rPr lang="cs-CZ" smtClean="0"/>
              <a:t>RPI &lt; 2 s anémií indikuje sníženou produkci ery </a:t>
            </a:r>
          </a:p>
          <a:p>
            <a:pPr lvl="1"/>
            <a:r>
              <a:rPr lang="cs-CZ" smtClean="0"/>
              <a:t>RPI &gt; 2 s anémií indikuje hemolýzu, která vede ke kompenzaci zvýšenou produkcí erytrocytů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výpočtu RPI 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1640" y="4581128"/>
            <a:ext cx="7355160" cy="1728192"/>
          </a:xfrm>
        </p:spPr>
        <p:txBody>
          <a:bodyPr>
            <a:normAutofit fontScale="85000" lnSpcReduction="10000"/>
          </a:bodyPr>
          <a:lstStyle/>
          <a:p>
            <a:r>
              <a:rPr lang="cs-CZ" smtClean="0"/>
              <a:t>Takže při počtu retikulocytů 5 %, hemoglobinu 7,5 g/dL, hematokritu 25 %, bude RPI u pacienta:</a:t>
            </a:r>
          </a:p>
          <a:p>
            <a:pPr lvl="1"/>
            <a:r>
              <a:rPr lang="cs-CZ" smtClean="0"/>
              <a:t>5 x [korigovaný počet retikulocytů podle Ht] = 5 x (25/45) / 2 = </a:t>
            </a:r>
            <a:r>
              <a:rPr lang="cs-CZ" b="1" smtClean="0"/>
              <a:t>1,4</a:t>
            </a:r>
            <a:endParaRPr lang="cs-CZ" b="1" dirty="0" smtClean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37707"/>
              </p:ext>
            </p:extLst>
          </p:nvPr>
        </p:nvGraphicFramePr>
        <p:xfrm>
          <a:off x="1619672" y="1628800"/>
          <a:ext cx="6192538" cy="2651710"/>
        </p:xfrm>
        <a:graphic>
          <a:graphicData uri="http://schemas.openxmlformats.org/drawingml/2006/table">
            <a:tbl>
              <a:tblPr/>
              <a:tblGrid>
                <a:gridCol w="3096269"/>
                <a:gridCol w="3096269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cs-CZ" sz="2400" smtClean="0"/>
                        <a:t>Hematokrit  (%)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2400" smtClean="0"/>
                        <a:t>Korekce na přežití/</a:t>
                      </a:r>
                      <a:br>
                        <a:rPr lang="cs-CZ" sz="2400" smtClean="0"/>
                      </a:br>
                      <a:r>
                        <a:rPr lang="cs-CZ" sz="2400" smtClean="0"/>
                        <a:t>zrání retikulocytů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36–45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r>
                        <a:rPr kumimoji="0" lang="cs-CZ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–35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</a:t>
                      </a:r>
                      <a:r>
                        <a:rPr kumimoji="0" lang="cs-CZ" sz="2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 a méně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9115" marR="3911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Price – Jonesova křivka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240089"/>
              </p:ext>
            </p:extLst>
          </p:nvPr>
        </p:nvGraphicFramePr>
        <p:xfrm>
          <a:off x="1331913" y="1773238"/>
          <a:ext cx="7354887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Posuzování erytrocytů</a:t>
            </a:r>
            <a:endParaRPr lang="en-US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Počet:</a:t>
            </a:r>
          </a:p>
          <a:p>
            <a:pPr lvl="1"/>
            <a:r>
              <a:rPr lang="cs-CZ" smtClean="0"/>
              <a:t>impedanční měření na automatizovaných co</a:t>
            </a:r>
            <a:r>
              <a:rPr lang="en-US" smtClean="0"/>
              <a:t>unter</a:t>
            </a:r>
            <a:r>
              <a:rPr lang="cs-CZ" smtClean="0"/>
              <a:t>ech</a:t>
            </a:r>
            <a:endParaRPr lang="en-US" smtClean="0"/>
          </a:p>
          <a:p>
            <a:r>
              <a:rPr lang="cs-CZ" smtClean="0"/>
              <a:t>Velikost:</a:t>
            </a:r>
          </a:p>
          <a:p>
            <a:pPr lvl="1"/>
            <a:r>
              <a:rPr lang="cs-CZ" smtClean="0"/>
              <a:t>větší normální menší</a:t>
            </a:r>
            <a:endParaRPr lang="cs-CZ"/>
          </a:p>
          <a:p>
            <a:pPr lvl="2"/>
            <a:r>
              <a:rPr lang="cs-CZ" smtClean="0"/>
              <a:t>např. </a:t>
            </a:r>
            <a:r>
              <a:rPr lang="en-US" smtClean="0"/>
              <a:t>ani</a:t>
            </a:r>
            <a:r>
              <a:rPr lang="cs-CZ" smtClean="0"/>
              <a:t>z</a:t>
            </a:r>
            <a:r>
              <a:rPr lang="en-US" smtClean="0"/>
              <a:t>ocyt</a:t>
            </a:r>
            <a:r>
              <a:rPr lang="cs-CZ" smtClean="0"/>
              <a:t>óza</a:t>
            </a:r>
            <a:endParaRPr lang="en-US" smtClean="0"/>
          </a:p>
          <a:p>
            <a:r>
              <a:rPr lang="cs-CZ" smtClean="0"/>
              <a:t>Tvar:</a:t>
            </a:r>
            <a:endParaRPr lang="cs-CZ"/>
          </a:p>
          <a:p>
            <a:pPr lvl="1"/>
            <a:r>
              <a:rPr lang="cs-CZ" smtClean="0"/>
              <a:t>normální bikonkávní tvar versus jiný tvar</a:t>
            </a:r>
          </a:p>
          <a:p>
            <a:pPr lvl="2"/>
            <a:r>
              <a:rPr lang="cs-CZ" smtClean="0"/>
              <a:t>např. sférocyty, </a:t>
            </a:r>
            <a:r>
              <a:rPr lang="en-US" smtClean="0"/>
              <a:t>poikilocyt</a:t>
            </a:r>
            <a:r>
              <a:rPr lang="cs-CZ" smtClean="0"/>
              <a:t>óza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N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6529107" cy="48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1344287" y="5613333"/>
            <a:ext cx="72008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50" smtClean="0">
                <a:cs typeface="Arial" pitchFamily="34" charset="0"/>
              </a:rPr>
              <a:t>*</a:t>
            </a:r>
            <a:r>
              <a:rPr lang="cs-CZ" sz="1450" smtClean="0">
                <a:cs typeface="Arial" pitchFamily="34" charset="0"/>
              </a:rPr>
              <a:t> např</a:t>
            </a:r>
            <a:r>
              <a:rPr lang="cs-CZ" sz="1450" dirty="0">
                <a:cs typeface="Arial" pitchFamily="34" charset="0"/>
              </a:rPr>
              <a:t>. srpkovitá anémie s nedostatkem </a:t>
            </a:r>
            <a:r>
              <a:rPr lang="cs-CZ" sz="1450" dirty="0" err="1">
                <a:cs typeface="Arial" pitchFamily="34" charset="0"/>
              </a:rPr>
              <a:t>Fe</a:t>
            </a:r>
            <a:r>
              <a:rPr lang="cs-CZ" sz="1450" dirty="0">
                <a:cs typeface="Arial" pitchFamily="34" charset="0"/>
              </a:rPr>
              <a:t> aj. s více než 1 příčinou anémie</a:t>
            </a:r>
          </a:p>
          <a:p>
            <a:pPr eaLnBrk="1" hangingPunct="1"/>
            <a:r>
              <a:rPr lang="en-US" sz="1450" dirty="0">
                <a:cs typeface="Arial" pitchFamily="34" charset="0"/>
              </a:rPr>
              <a:t>* *</a:t>
            </a:r>
            <a:r>
              <a:rPr lang="cs-CZ" sz="1450" dirty="0">
                <a:cs typeface="Arial" pitchFamily="34" charset="0"/>
              </a:rPr>
              <a:t> např. </a:t>
            </a:r>
            <a:r>
              <a:rPr lang="cs-CZ" sz="1450" dirty="0" smtClean="0">
                <a:cs typeface="Arial" pitchFamily="34" charset="0"/>
              </a:rPr>
              <a:t>dřeňový </a:t>
            </a:r>
            <a:r>
              <a:rPr lang="cs-CZ" sz="1450" dirty="0">
                <a:cs typeface="Arial" pitchFamily="34" charset="0"/>
              </a:rPr>
              <a:t>útlum nebo anémie u chronických nemocí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4080591" y="802797"/>
            <a:ext cx="1152127" cy="33855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>
              <a:cs typeface="Arial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3111211" y="1400310"/>
            <a:ext cx="941305" cy="3725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>
              <a:cs typeface="Arial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1321791" y="2132856"/>
            <a:ext cx="1616018" cy="173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 sz="1400">
              <a:cs typeface="Arial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3722179" y="2267874"/>
            <a:ext cx="1919801" cy="1469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 sz="1400">
              <a:cs typeface="Arial" pitchFamily="34" charset="0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6426350" y="2095557"/>
            <a:ext cx="1830705" cy="1813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>
              <a:cs typeface="Arial" pitchFamily="34" charset="0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794607" y="4509120"/>
            <a:ext cx="2448271" cy="6217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>
              <a:cs typeface="Arial" pitchFamily="34" charset="0"/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5289919" y="1400310"/>
            <a:ext cx="941305" cy="37250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>
              <a:cs typeface="Arial" pitchFamily="34" charset="0"/>
            </a:endParaRPr>
          </a:p>
        </p:txBody>
      </p:sp>
      <p:cxnSp>
        <p:nvCxnSpPr>
          <p:cNvPr id="5" name="Pravoúhlá spojnice 4"/>
          <p:cNvCxnSpPr>
            <a:stCxn id="39" idx="2"/>
            <a:endCxn id="50" idx="0"/>
          </p:cNvCxnSpPr>
          <p:nvPr/>
        </p:nvCxnSpPr>
        <p:spPr>
          <a:xfrm rot="5400000">
            <a:off x="3989781" y="733435"/>
            <a:ext cx="258959" cy="1074791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ravoúhlá spojnice 6"/>
          <p:cNvCxnSpPr>
            <a:stCxn id="49" idx="2"/>
            <a:endCxn id="76" idx="0"/>
          </p:cNvCxnSpPr>
          <p:nvPr/>
        </p:nvCxnSpPr>
        <p:spPr>
          <a:xfrm rot="16200000" flipH="1">
            <a:off x="5079134" y="718872"/>
            <a:ext cx="258958" cy="110391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>
            <a:stCxn id="50" idx="2"/>
            <a:endCxn id="52" idx="0"/>
          </p:cNvCxnSpPr>
          <p:nvPr/>
        </p:nvCxnSpPr>
        <p:spPr>
          <a:xfrm rot="5400000">
            <a:off x="2675812" y="1226804"/>
            <a:ext cx="360040" cy="1452064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>
            <a:stCxn id="40" idx="2"/>
            <a:endCxn id="54" idx="0"/>
          </p:cNvCxnSpPr>
          <p:nvPr/>
        </p:nvCxnSpPr>
        <p:spPr>
          <a:xfrm rot="16200000" flipH="1">
            <a:off x="5299619" y="53473"/>
            <a:ext cx="324328" cy="3759839"/>
          </a:xfrm>
          <a:prstGeom prst="bentConnector3">
            <a:avLst>
              <a:gd name="adj1" fmla="val 5587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>
            <a:endCxn id="53" idx="1"/>
          </p:cNvCxnSpPr>
          <p:nvPr/>
        </p:nvCxnSpPr>
        <p:spPr>
          <a:xfrm rot="16200000" flipH="1">
            <a:off x="2890503" y="2170816"/>
            <a:ext cx="1229676" cy="43367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1187624" y="4509120"/>
            <a:ext cx="2448271" cy="6217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>
              <a:cs typeface="Arial" pitchFamily="34" charset="0"/>
            </a:endParaRPr>
          </a:p>
        </p:txBody>
      </p: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6401589" y="4509120"/>
            <a:ext cx="2448271" cy="6217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>
              <a:cs typeface="Arial" pitchFamily="34" charset="0"/>
            </a:endParaRPr>
          </a:p>
        </p:txBody>
      </p:sp>
      <p:cxnSp>
        <p:nvCxnSpPr>
          <p:cNvPr id="28" name="Pravoúhlá spojnice 27"/>
          <p:cNvCxnSpPr>
            <a:stCxn id="78" idx="0"/>
            <a:endCxn id="77" idx="0"/>
          </p:cNvCxnSpPr>
          <p:nvPr/>
        </p:nvCxnSpPr>
        <p:spPr>
          <a:xfrm rot="16200000" flipV="1">
            <a:off x="5018743" y="1902137"/>
            <a:ext cx="12700" cy="5213965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>
            <a:stCxn id="52" idx="2"/>
          </p:cNvCxnSpPr>
          <p:nvPr/>
        </p:nvCxnSpPr>
        <p:spPr>
          <a:xfrm>
            <a:off x="2129800" y="3872129"/>
            <a:ext cx="0" cy="636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 flipH="1">
            <a:off x="5376735" y="3909428"/>
            <a:ext cx="1232526" cy="606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/>
          <p:cNvCxnSpPr/>
          <p:nvPr/>
        </p:nvCxnSpPr>
        <p:spPr>
          <a:xfrm flipH="1">
            <a:off x="3216495" y="3573016"/>
            <a:ext cx="505684" cy="92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/>
          <p:cNvCxnSpPr/>
          <p:nvPr/>
        </p:nvCxnSpPr>
        <p:spPr>
          <a:xfrm>
            <a:off x="5641980" y="3573016"/>
            <a:ext cx="1102907" cy="9297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344817" y="2202273"/>
            <a:ext cx="156996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Žádné </a:t>
            </a:r>
            <a:r>
              <a:rPr lang="cs-CZ" sz="1400" b="1">
                <a:solidFill>
                  <a:schemeClr val="accent1"/>
                </a:solidFill>
                <a:cs typeface="Arial" pitchFamily="34" charset="0"/>
              </a:rPr>
              <a:t>klinické </a:t>
            </a:r>
            <a:r>
              <a:rPr lang="cs-CZ" sz="1400" b="1" smtClean="0">
                <a:solidFill>
                  <a:schemeClr val="accent1"/>
                </a:solidFill>
                <a:cs typeface="Arial" pitchFamily="34" charset="0"/>
              </a:rPr>
              <a:t>příznaky</a:t>
            </a:r>
            <a:endParaRPr lang="cs-CZ" sz="1400" b="1" dirty="0">
              <a:solidFill>
                <a:schemeClr val="accent1"/>
              </a:solidFill>
              <a:cs typeface="Arial" pitchFamily="34" charset="0"/>
            </a:endParaRPr>
          </a:p>
          <a:p>
            <a:pPr eaLnBrk="1" hangingPunct="1"/>
            <a:r>
              <a:rPr lang="cs-CZ" sz="1400" dirty="0">
                <a:cs typeface="Arial" pitchFamily="34" charset="0"/>
              </a:rPr>
              <a:t>svědčící pro </a:t>
            </a:r>
            <a:r>
              <a:rPr lang="cs-CZ" sz="1400">
                <a:cs typeface="Arial" pitchFamily="34" charset="0"/>
              </a:rPr>
              <a:t>hemolýzu </a:t>
            </a:r>
            <a:r>
              <a:rPr lang="cs-CZ" sz="1400" smtClean="0">
                <a:cs typeface="Arial" pitchFamily="34" charset="0"/>
              </a:rPr>
              <a:t>nebo</a:t>
            </a:r>
          </a:p>
          <a:p>
            <a:pPr eaLnBrk="1" hangingPunct="1"/>
            <a:r>
              <a:rPr lang="cs-CZ" sz="1400" smtClean="0">
                <a:cs typeface="Arial" pitchFamily="34" charset="0"/>
              </a:rPr>
              <a:t>Krevní ztrátu: </a:t>
            </a:r>
          </a:p>
          <a:p>
            <a:pPr eaLnBrk="1" hangingPunct="1"/>
            <a:r>
              <a:rPr lang="cs-CZ" sz="1400" b="1" smtClean="0">
                <a:solidFill>
                  <a:schemeClr val="accent1"/>
                </a:solidFill>
                <a:cs typeface="Arial" pitchFamily="34" charset="0"/>
              </a:rPr>
              <a:t>čistá </a:t>
            </a:r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porucha produkce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795476" y="2309995"/>
            <a:ext cx="17732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Klinické </a:t>
            </a:r>
            <a:r>
              <a:rPr lang="cs-CZ" sz="1400" b="1">
                <a:solidFill>
                  <a:schemeClr val="accent1"/>
                </a:solidFill>
                <a:cs typeface="Arial" pitchFamily="34" charset="0"/>
              </a:rPr>
              <a:t>příznaky </a:t>
            </a:r>
            <a:r>
              <a:rPr lang="cs-CZ" sz="1400" b="1" smtClean="0">
                <a:cs typeface="Arial" pitchFamily="34" charset="0"/>
              </a:rPr>
              <a:t/>
            </a:r>
            <a:br>
              <a:rPr lang="cs-CZ" sz="1400" b="1" smtClean="0">
                <a:cs typeface="Arial" pitchFamily="34" charset="0"/>
              </a:rPr>
            </a:br>
            <a:r>
              <a:rPr lang="cs-CZ" sz="1400" smtClean="0">
                <a:cs typeface="Arial" pitchFamily="34" charset="0"/>
              </a:rPr>
              <a:t>a</a:t>
            </a:r>
            <a:r>
              <a:rPr lang="cs-CZ" sz="1400" b="1" smtClean="0">
                <a:cs typeface="Arial" pitchFamily="34" charset="0"/>
              </a:rPr>
              <a:t> </a:t>
            </a:r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abnormální </a:t>
            </a:r>
            <a:r>
              <a:rPr lang="cs-CZ" sz="1400" b="1">
                <a:solidFill>
                  <a:schemeClr val="accent1"/>
                </a:solidFill>
                <a:cs typeface="Arial" pitchFamily="34" charset="0"/>
              </a:rPr>
              <a:t>MCV</a:t>
            </a:r>
            <a:r>
              <a:rPr lang="cs-CZ" sz="140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cs-CZ" sz="1400" smtClean="0">
                <a:cs typeface="Arial" pitchFamily="34" charset="0"/>
              </a:rPr>
              <a:t>= akutní </a:t>
            </a:r>
            <a:r>
              <a:rPr lang="cs-CZ" sz="1400" dirty="0">
                <a:cs typeface="Arial" pitchFamily="34" charset="0"/>
              </a:rPr>
              <a:t>hemolýza nebo krevní ztráta </a:t>
            </a:r>
            <a:r>
              <a:rPr lang="cs-CZ" sz="1400" dirty="0" smtClean="0">
                <a:cs typeface="Arial" pitchFamily="34" charset="0"/>
              </a:rPr>
              <a:t>a chronická </a:t>
            </a:r>
            <a:r>
              <a:rPr lang="cs-CZ" sz="1400" dirty="0">
                <a:cs typeface="Arial" pitchFamily="34" charset="0"/>
              </a:rPr>
              <a:t>porucha produkce</a:t>
            </a:r>
            <a:r>
              <a:rPr lang="en-US" sz="1400" dirty="0">
                <a:cs typeface="Arial" pitchFamily="34" charset="0"/>
              </a:rPr>
              <a:t>*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441602" y="2209109"/>
            <a:ext cx="1800201" cy="15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Klinické příznaky </a:t>
            </a:r>
            <a:r>
              <a:rPr lang="cs-CZ" sz="1400" b="1" dirty="0" smtClean="0">
                <a:solidFill>
                  <a:schemeClr val="accent1"/>
                </a:solidFill>
                <a:cs typeface="Arial" pitchFamily="34" charset="0"/>
              </a:rPr>
              <a:t>a normální </a:t>
            </a:r>
            <a:r>
              <a:rPr lang="cs-CZ" sz="1400" b="1" dirty="0">
                <a:solidFill>
                  <a:schemeClr val="accent1"/>
                </a:solidFill>
                <a:cs typeface="Arial" pitchFamily="34" charset="0"/>
              </a:rPr>
              <a:t>MCV</a:t>
            </a:r>
          </a:p>
          <a:p>
            <a:r>
              <a:rPr lang="cs-CZ" sz="1400" smtClean="0">
                <a:cs typeface="Arial" pitchFamily="34" charset="0"/>
              </a:rPr>
              <a:t>= akutní </a:t>
            </a:r>
            <a:r>
              <a:rPr lang="cs-CZ" sz="1400" dirty="0">
                <a:cs typeface="Arial" pitchFamily="34" charset="0"/>
              </a:rPr>
              <a:t>hemolýza nebo krevní ztráta </a:t>
            </a:r>
            <a:r>
              <a:rPr lang="cs-CZ" sz="1400" dirty="0" smtClean="0">
                <a:cs typeface="Arial" pitchFamily="34" charset="0"/>
              </a:rPr>
              <a:t>s nedostatkem </a:t>
            </a:r>
            <a:r>
              <a:rPr lang="cs-CZ" sz="1400" dirty="0">
                <a:cs typeface="Arial" pitchFamily="34" charset="0"/>
              </a:rPr>
              <a:t>času </a:t>
            </a:r>
          </a:p>
          <a:p>
            <a:r>
              <a:rPr lang="cs-CZ" sz="1400" dirty="0">
                <a:cs typeface="Arial" pitchFamily="34" charset="0"/>
              </a:rPr>
              <a:t>pro kompenzaci poruchy dření </a:t>
            </a:r>
            <a:r>
              <a:rPr lang="en-US" sz="1400" dirty="0">
                <a:cs typeface="Arial" pitchFamily="34" charset="0"/>
              </a:rPr>
              <a:t>* *</a:t>
            </a:r>
            <a:endParaRPr lang="cs-CZ" sz="1400" dirty="0">
              <a:cs typeface="Arial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116595" y="802797"/>
            <a:ext cx="1080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1600" b="1" dirty="0">
                <a:solidFill>
                  <a:schemeClr val="bg1"/>
                </a:solidFill>
                <a:cs typeface="Arial" pitchFamily="34" charset="0"/>
              </a:rPr>
              <a:t>Anémie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101604" y="1401897"/>
            <a:ext cx="960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dirty="0">
                <a:solidFill>
                  <a:schemeClr val="bg1"/>
                </a:solidFill>
                <a:cs typeface="Arial" pitchFamily="34" charset="0"/>
              </a:rPr>
              <a:t>RPI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&lt;</a:t>
            </a:r>
            <a:r>
              <a:rPr lang="cs-CZ" dirty="0">
                <a:solidFill>
                  <a:schemeClr val="bg1"/>
                </a:solidFill>
                <a:cs typeface="Arial" pitchFamily="34" charset="0"/>
              </a:rPr>
              <a:t> 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5280312" y="1401897"/>
            <a:ext cx="960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>
                <a:solidFill>
                  <a:schemeClr val="bg1"/>
                </a:solidFill>
                <a:cs typeface="Arial" pitchFamily="34" charset="0"/>
              </a:rPr>
              <a:t>RPI ≥ </a:t>
            </a:r>
            <a:r>
              <a:rPr lang="cs-CZ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945371" y="4527611"/>
            <a:ext cx="21467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1600" dirty="0" err="1">
                <a:solidFill>
                  <a:schemeClr val="bg1"/>
                </a:solidFill>
                <a:cs typeface="Arial" pitchFamily="34" charset="0"/>
              </a:rPr>
              <a:t>Normocytární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anémie</a:t>
            </a:r>
          </a:p>
          <a:p>
            <a:pPr algn="ctr" eaLnBrk="1" hangingPunct="1"/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80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&lt;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MCV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&lt;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100</a:t>
            </a: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337967" y="4527611"/>
            <a:ext cx="21475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1600" dirty="0" err="1">
                <a:solidFill>
                  <a:schemeClr val="bg1"/>
                </a:solidFill>
                <a:cs typeface="Arial" pitchFamily="34" charset="0"/>
              </a:rPr>
              <a:t>Makrocytární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anémie</a:t>
            </a:r>
          </a:p>
          <a:p>
            <a:pPr algn="ctr" eaLnBrk="1" hangingPunct="1"/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MCV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&gt;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100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609260" y="4527611"/>
            <a:ext cx="20329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sz="1600" dirty="0" err="1">
                <a:solidFill>
                  <a:schemeClr val="bg1"/>
                </a:solidFill>
                <a:cs typeface="Arial" pitchFamily="34" charset="0"/>
              </a:rPr>
              <a:t>Mikrocytární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 anémie</a:t>
            </a:r>
          </a:p>
          <a:p>
            <a:pPr algn="ctr" eaLnBrk="1" hangingPunct="1"/>
            <a:r>
              <a:rPr lang="cs-CZ" sz="1600">
                <a:solidFill>
                  <a:schemeClr val="bg1"/>
                </a:solidFill>
                <a:cs typeface="Arial" pitchFamily="34" charset="0"/>
              </a:rPr>
              <a:t>MCV </a:t>
            </a:r>
            <a:r>
              <a:rPr lang="en-US" sz="1600" smtClean="0">
                <a:solidFill>
                  <a:schemeClr val="bg1"/>
                </a:solidFill>
                <a:cs typeface="Arial" pitchFamily="34" charset="0"/>
              </a:rPr>
              <a:t>&lt;</a:t>
            </a:r>
            <a:r>
              <a:rPr lang="cs-CZ" sz="160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cs-CZ" sz="1600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Plazmatické bílkoviny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syntéza v játrech</a:t>
            </a:r>
          </a:p>
          <a:p>
            <a:r>
              <a:rPr lang="cs-CZ" smtClean="0"/>
              <a:t>glykoproteinová povaha (mimo albuminu)</a:t>
            </a:r>
          </a:p>
          <a:p>
            <a:r>
              <a:rPr lang="cs-CZ" smtClean="0"/>
              <a:t>proteiny akutní fáze (CRP)</a:t>
            </a:r>
          </a:p>
          <a:p>
            <a:r>
              <a:rPr lang="cs-CZ" smtClean="0"/>
              <a:t>70–80 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1. Albumin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32–45 g/l, 60 % všech plamatických bílkovin, zajišťuje 80 % onkotického tlaku </a:t>
            </a:r>
          </a:p>
          <a:p>
            <a:r>
              <a:rPr lang="cs-CZ" smtClean="0"/>
              <a:t>játra tvoří 12 g/den (25 % jejich kapacity)</a:t>
            </a:r>
          </a:p>
          <a:p>
            <a:r>
              <a:rPr lang="cs-CZ"/>
              <a:t>t</a:t>
            </a:r>
            <a:r>
              <a:rPr lang="cs-CZ" smtClean="0"/>
              <a:t>ransportní funkce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2. Haptoglobin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glykoprotein, který váže volný Hb (asi 10 % Hb z rozpadlých erytrocytů), 0,4–1,8 g/l</a:t>
            </a:r>
          </a:p>
          <a:p>
            <a:r>
              <a:rPr lang="cs-CZ" smtClean="0"/>
              <a:t>volný Hb prochází přes GF a může poškodit tubuly (inkompatibilní transfúze)</a:t>
            </a:r>
          </a:p>
          <a:p>
            <a:r>
              <a:rPr lang="cs-CZ" smtClean="0"/>
              <a:t>Hp-Hb neprojde: šetření železem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3. Proteiny spjaté s pohybem železa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transferin</a:t>
            </a:r>
            <a:r>
              <a:rPr lang="cs-CZ" smtClean="0"/>
              <a:t> (2–4 g/l) </a:t>
            </a:r>
          </a:p>
          <a:p>
            <a:r>
              <a:rPr lang="cs-CZ" b="1" smtClean="0"/>
              <a:t>feritin</a:t>
            </a:r>
            <a:r>
              <a:rPr lang="cs-CZ" smtClean="0"/>
              <a:t> (hladina v plazmě odpovídá zásobám železa v těle) </a:t>
            </a:r>
          </a:p>
          <a:p>
            <a:r>
              <a:rPr lang="cs-CZ" b="1" smtClean="0"/>
              <a:t>hemosiderin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-modra-svetla">
  <a:themeElements>
    <a:clrScheme name="vínov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21245"/>
      </a:accent1>
      <a:accent2>
        <a:srgbClr val="C88C50"/>
      </a:accent2>
      <a:accent3>
        <a:srgbClr val="DDB893"/>
      </a:accent3>
      <a:accent4>
        <a:srgbClr val="956251"/>
      </a:accent4>
      <a:accent5>
        <a:srgbClr val="918485"/>
      </a:accent5>
      <a:accent6>
        <a:srgbClr val="855D5D"/>
      </a:accent6>
      <a:hlink>
        <a:srgbClr val="DE6B5C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elenooranzova-light-zuzena">
  <a:themeElements>
    <a:clrScheme name="Sablona Zeleno-oranzova">
      <a:dk1>
        <a:sysClr val="windowText" lastClr="000000"/>
      </a:dk1>
      <a:lt1>
        <a:sysClr val="window" lastClr="FFFFFF"/>
      </a:lt1>
      <a:dk2>
        <a:srgbClr val="336600"/>
      </a:dk2>
      <a:lt2>
        <a:srgbClr val="EEECE1"/>
      </a:lt2>
      <a:accent1>
        <a:srgbClr val="D7810F"/>
      </a:accent1>
      <a:accent2>
        <a:srgbClr val="9854D0"/>
      </a:accent2>
      <a:accent3>
        <a:srgbClr val="009900"/>
      </a:accent3>
      <a:accent4>
        <a:srgbClr val="5DA5A9"/>
      </a:accent4>
      <a:accent5>
        <a:srgbClr val="CC9900"/>
      </a:accent5>
      <a:accent6>
        <a:srgbClr val="B12929"/>
      </a:accent6>
      <a:hlink>
        <a:srgbClr val="009900"/>
      </a:hlink>
      <a:folHlink>
        <a:srgbClr val="33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sablona-vinova</Template>
  <TotalTime>292</TotalTime>
  <Words>1606</Words>
  <Application>Microsoft Office PowerPoint</Application>
  <PresentationFormat>Předvádění na obrazovce (4:3)</PresentationFormat>
  <Paragraphs>331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57" baseType="lpstr">
      <vt:lpstr>sablona-modra-svetla</vt:lpstr>
      <vt:lpstr>zelenooranzova-light-zuzena</vt:lpstr>
      <vt:lpstr>Krvetvorba</vt:lpstr>
      <vt:lpstr>Hlavní funkce krve </vt:lpstr>
      <vt:lpstr>Základní komponenty</vt:lpstr>
      <vt:lpstr>Složení plazmy</vt:lpstr>
      <vt:lpstr>Koncentrace plasmatických iontů</vt:lpstr>
      <vt:lpstr>Plazmatické bílkoviny</vt:lpstr>
      <vt:lpstr>1. Albumin</vt:lpstr>
      <vt:lpstr>2. Haptoglobin</vt:lpstr>
      <vt:lpstr>3. Proteiny spjaté s pohybem železa</vt:lpstr>
      <vt:lpstr>4. Ceruloplazmin</vt:lpstr>
      <vt:lpstr>5. Imunoglobuliny</vt:lpstr>
      <vt:lpstr>Hemoglobin</vt:lpstr>
      <vt:lpstr>Hematokrit (Hct)</vt:lpstr>
      <vt:lpstr>Krvetvorba</vt:lpstr>
      <vt:lpstr>Vývoj krevních elementů</vt:lpstr>
      <vt:lpstr>Erytrocyty</vt:lpstr>
      <vt:lpstr>Hormonální regulace erytropoézy</vt:lpstr>
      <vt:lpstr>Hemoglobin</vt:lpstr>
      <vt:lpstr>Typy globinových řetězců</vt:lpstr>
      <vt:lpstr>Saturační křivka hemoglobinu</vt:lpstr>
      <vt:lpstr>Erytrocyty</vt:lpstr>
      <vt:lpstr>Prezentace aplikace PowerPoint</vt:lpstr>
      <vt:lpstr>Erytropoetin</vt:lpstr>
      <vt:lpstr>Erytropoetin – regulace produkce</vt:lpstr>
      <vt:lpstr>Prekursory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RETIKULOCYTY</vt:lpstr>
      <vt:lpstr>Prezentace aplikace PowerPoint</vt:lpstr>
      <vt:lpstr>Počet retikulocytů</vt:lpstr>
      <vt:lpstr>Extravaskulární destrukce erytrocytů</vt:lpstr>
      <vt:lpstr>Intravaskulární destrukce erytrocytů (=hemolýza)</vt:lpstr>
      <vt:lpstr>Intravaskulární hemolýza erytrocytů</vt:lpstr>
      <vt:lpstr>Fetální hemoglobin</vt:lpstr>
      <vt:lpstr>Hemoglobin</vt:lpstr>
      <vt:lpstr>Hemoglobin</vt:lpstr>
      <vt:lpstr>Bohrův efekt</vt:lpstr>
      <vt:lpstr>Posunutí disociační křivky hemoglobinu</vt:lpstr>
      <vt:lpstr>Myoglobin</vt:lpstr>
      <vt:lpstr>Odbourávání Hb</vt:lpstr>
      <vt:lpstr>Metabolismus železa</vt:lpstr>
      <vt:lpstr>Distribuce železa</vt:lpstr>
      <vt:lpstr>Hemochromatóza – léčba</vt:lpstr>
      <vt:lpstr>Anémie</vt:lpstr>
      <vt:lpstr>Polycytémie</vt:lpstr>
      <vt:lpstr>Indexy erytrocytů</vt:lpstr>
      <vt:lpstr>Indexy erytrocytů u anémií</vt:lpstr>
      <vt:lpstr>Příklad výpočtu RPI </vt:lpstr>
      <vt:lpstr>Price – Jonesova křivka</vt:lpstr>
      <vt:lpstr>Posuzování erytrocytů</vt:lpstr>
      <vt:lpstr>Prezentace aplikace PowerPoint</vt:lpstr>
      <vt:lpstr>Prezentace aplikace PowerPoint</vt:lpstr>
    </vt:vector>
  </TitlesOfParts>
  <Company>Lékařská fakulta, MUNI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Krvetvorba</dc:title>
  <dc:creator>prof. MUDr. Anna Vašků, CSc</dc:creator>
  <cp:lastModifiedBy>Ada</cp:lastModifiedBy>
  <cp:revision>70</cp:revision>
  <dcterms:created xsi:type="dcterms:W3CDTF">2009-04-02T07:28:32Z</dcterms:created>
  <dcterms:modified xsi:type="dcterms:W3CDTF">2014-06-07T19:48:09Z</dcterms:modified>
</cp:coreProperties>
</file>