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63"/>
  </p:notesMasterIdLst>
  <p:sldIdLst>
    <p:sldId id="305" r:id="rId2"/>
    <p:sldId id="368" r:id="rId3"/>
    <p:sldId id="369" r:id="rId4"/>
    <p:sldId id="385" r:id="rId5"/>
    <p:sldId id="371" r:id="rId6"/>
    <p:sldId id="372" r:id="rId7"/>
    <p:sldId id="373" r:id="rId8"/>
    <p:sldId id="383" r:id="rId9"/>
    <p:sldId id="374" r:id="rId10"/>
    <p:sldId id="375" r:id="rId11"/>
    <p:sldId id="376" r:id="rId12"/>
    <p:sldId id="377" r:id="rId13"/>
    <p:sldId id="378" r:id="rId14"/>
    <p:sldId id="379" r:id="rId15"/>
    <p:sldId id="380" r:id="rId16"/>
    <p:sldId id="381" r:id="rId17"/>
    <p:sldId id="382" r:id="rId18"/>
    <p:sldId id="384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86" r:id="rId28"/>
    <p:sldId id="315" r:id="rId29"/>
    <p:sldId id="321" r:id="rId30"/>
    <p:sldId id="325" r:id="rId31"/>
    <p:sldId id="326" r:id="rId32"/>
    <p:sldId id="322" r:id="rId33"/>
    <p:sldId id="316" r:id="rId34"/>
    <p:sldId id="317" r:id="rId35"/>
    <p:sldId id="318" r:id="rId36"/>
    <p:sldId id="327" r:id="rId37"/>
    <p:sldId id="328" r:id="rId38"/>
    <p:sldId id="329" r:id="rId39"/>
    <p:sldId id="330" r:id="rId40"/>
    <p:sldId id="331" r:id="rId41"/>
    <p:sldId id="332" r:id="rId42"/>
    <p:sldId id="333" r:id="rId43"/>
    <p:sldId id="387" r:id="rId44"/>
    <p:sldId id="323" r:id="rId45"/>
    <p:sldId id="324" r:id="rId46"/>
    <p:sldId id="334" r:id="rId47"/>
    <p:sldId id="335" r:id="rId48"/>
    <p:sldId id="336" r:id="rId49"/>
    <p:sldId id="337" r:id="rId50"/>
    <p:sldId id="338" r:id="rId51"/>
    <p:sldId id="339" r:id="rId52"/>
    <p:sldId id="340" r:id="rId53"/>
    <p:sldId id="350" r:id="rId54"/>
    <p:sldId id="342" r:id="rId55"/>
    <p:sldId id="343" r:id="rId56"/>
    <p:sldId id="351" r:id="rId57"/>
    <p:sldId id="345" r:id="rId58"/>
    <p:sldId id="346" r:id="rId59"/>
    <p:sldId id="347" r:id="rId60"/>
    <p:sldId id="348" r:id="rId61"/>
    <p:sldId id="349" r:id="rId6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67" autoAdjust="0"/>
  </p:normalViewPr>
  <p:slideViewPr>
    <p:cSldViewPr>
      <p:cViewPr varScale="1">
        <p:scale>
          <a:sx n="125" d="100"/>
          <a:sy n="125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7D40386-738F-4956-B584-39CEDB3972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5185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5F94F51-D69F-4327-A29D-A8CF0BA4E13B}" type="slidenum">
              <a:rPr lang="cs-CZ" altLang="cs-CZ"/>
              <a:pPr>
                <a:spcBef>
                  <a:spcPct val="0"/>
                </a:spcBef>
              </a:pPr>
              <a:t>52</a:t>
            </a:fld>
            <a:endParaRPr lang="cs-CZ" altLang="cs-CZ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mtClean="0"/>
              <a:t>áá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4077072"/>
            <a:ext cx="6984776" cy="1296144"/>
          </a:xfrm>
        </p:spPr>
        <p:txBody>
          <a:bodyPr anchor="t" anchorCtr="0"/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91680" y="2780928"/>
            <a:ext cx="6984776" cy="1224136"/>
          </a:xfrm>
        </p:spPr>
        <p:txBody>
          <a:bodyPr anchor="b" anchorCtr="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BBD293-CEE6-4AFB-ABE6-2D46DE523EEA}" type="datetimeFigureOut">
              <a:rPr lang="en-US" smtClean="0"/>
              <a:pPr>
                <a:defRPr/>
              </a:pPr>
              <a:t>6/7/2014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CCE8-4E14-44DF-A467-0CD0BE1EA896}" type="slidenum">
              <a:rPr lang="en-US" altLang="cs-CZ" smtClean="0"/>
              <a:pPr/>
              <a:t>‹#›</a:t>
            </a:fld>
            <a:endParaRPr lang="en-US" alt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854700" y="5759475"/>
            <a:ext cx="3038475" cy="477837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300"/>
              </a:spcAft>
              <a:defRPr/>
            </a:pPr>
            <a:r>
              <a:rPr lang="cs-CZ" sz="9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CZ.1.07/2.2.00/28.0041</a:t>
            </a:r>
            <a:r>
              <a:rPr lang="cs-CZ" sz="1000" b="1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 </a:t>
            </a:r>
          </a:p>
          <a:p>
            <a:pPr rtl="0"/>
            <a:r>
              <a:rPr lang="cs-CZ" sz="800" kern="1200" baseline="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rPr>
              <a:t>Centrum interaktivních a multimediálních studijních opor</a:t>
            </a:r>
          </a:p>
          <a:p>
            <a:pPr rtl="0"/>
            <a:r>
              <a:rPr lang="cs-CZ" sz="800" kern="1200" baseline="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rPr>
              <a:t>pro inovaci výuky a efektivní učení</a:t>
            </a:r>
            <a:endParaRPr lang="cs-CZ" sz="800" baseline="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8" name="Obrázek 7" descr="horiz_full_logolink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1175" y="5675313"/>
            <a:ext cx="37020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íl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980728"/>
            <a:ext cx="2952328" cy="10081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5976" y="980728"/>
            <a:ext cx="4330824" cy="514543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31640" y="2060848"/>
            <a:ext cx="2952328" cy="40429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262F07-5A14-48A9-88DF-05376BF0747B}" type="datetimeFigureOut">
              <a:rPr lang="en-US" smtClean="0"/>
              <a:pPr>
                <a:defRPr/>
              </a:pPr>
              <a:t>6/7/2014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5570-C8D6-497B-B792-F21FEC03013A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4797152"/>
            <a:ext cx="5486400" cy="7200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67744" y="836712"/>
            <a:ext cx="5486400" cy="39604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267744" y="5517231"/>
            <a:ext cx="5486400" cy="654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C136CD-FE28-4741-9881-A20ED33B3618}" type="datetimeFigureOut">
              <a:rPr lang="en-US" smtClean="0"/>
              <a:pPr>
                <a:defRPr/>
              </a:pPr>
              <a:t>6/7/2014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3C72-56F3-4121-8CA4-767E47210655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725880" y="4005063"/>
            <a:ext cx="7166600" cy="1584177"/>
          </a:xfrm>
        </p:spPr>
        <p:txBody>
          <a:bodyPr anchor="t"/>
          <a:lstStyle>
            <a:lvl1pPr algn="l">
              <a:defRPr sz="3500" b="1" cap="none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0" name="Zástupný symbol pro text 2"/>
          <p:cNvSpPr>
            <a:spLocks noGrp="1"/>
          </p:cNvSpPr>
          <p:nvPr>
            <p:ph type="body" idx="1"/>
          </p:nvPr>
        </p:nvSpPr>
        <p:spPr>
          <a:xfrm>
            <a:off x="1725880" y="1988840"/>
            <a:ext cx="7166600" cy="187220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+mj-lt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EC91-E29A-430B-838A-087DC570FE1F}" type="datetimeFigureOut">
              <a:rPr lang="en-US" smtClean="0"/>
              <a:pPr>
                <a:defRPr/>
              </a:pPr>
              <a:t>6/7/2014</a:t>
            </a:fld>
            <a:endParaRPr lang="en-US" dirty="0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A1143-E60D-41D5-807D-FF7A974FA17C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6700" y="115888"/>
            <a:ext cx="8697913" cy="79216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250825" y="1268413"/>
            <a:ext cx="4244975" cy="5400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244975" cy="54006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816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7F8C79B-5A2A-4472-8753-C7DC9C80C7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4556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jednořá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>
            <a:lvl1pPr>
              <a:defRPr sz="3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772816"/>
            <a:ext cx="7355160" cy="4536504"/>
          </a:xfrm>
        </p:spPr>
        <p:txBody>
          <a:bodyPr/>
          <a:lstStyle>
            <a:lvl2pPr>
              <a:defRPr sz="3000"/>
            </a:lvl2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27EC91-E29A-430B-838A-087DC570FE1F}" type="datetimeFigureOut">
              <a:rPr lang="en-US" smtClean="0"/>
              <a:pPr>
                <a:defRPr/>
              </a:pPr>
              <a:t>6/7/2014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1143-E60D-41D5-807D-FF7A974FA17C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dvouřádkový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331640" y="908720"/>
            <a:ext cx="7355160" cy="1152128"/>
          </a:xfrm>
        </p:spPr>
        <p:txBody>
          <a:bodyPr anchor="t">
            <a:noAutofit/>
          </a:bodyPr>
          <a:lstStyle>
            <a:lvl1pPr>
              <a:defRPr sz="3500"/>
            </a:lvl1pPr>
          </a:lstStyle>
          <a:p>
            <a:r>
              <a:rPr lang="cs-CZ" dirty="0" smtClean="0"/>
              <a:t>Klepnutím lze upravit styl předlohy dvouřádkových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2204864"/>
            <a:ext cx="7355160" cy="41044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27EC91-E29A-430B-838A-087DC570FE1F}" type="datetimeFigureOut">
              <a:rPr lang="en-US" smtClean="0"/>
              <a:pPr>
                <a:defRPr/>
              </a:pPr>
              <a:t>6/7/2014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1143-E60D-41D5-807D-FF7A974FA17C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331640" y="1700808"/>
            <a:ext cx="3528392" cy="453650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4048" y="1700808"/>
            <a:ext cx="3682752" cy="453650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E5E43D-5B40-47AA-A40D-B330395D3BBC}" type="datetimeFigureOut">
              <a:rPr lang="en-US" smtClean="0"/>
              <a:pPr>
                <a:defRPr/>
              </a:pPr>
              <a:t>6/7/2014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424A9-258A-4753-90B8-B3B3F7589171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dstavce +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1640" y="980728"/>
            <a:ext cx="3600400" cy="856950"/>
          </a:xfrm>
        </p:spPr>
        <p:txBody>
          <a:bodyPr anchor="b">
            <a:noAutofit/>
          </a:bodyPr>
          <a:lstStyle>
            <a:lvl1pPr marL="0" indent="0">
              <a:buNone/>
              <a:defRPr sz="25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31640" y="1988841"/>
            <a:ext cx="3600400" cy="413732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48064" y="980728"/>
            <a:ext cx="3538736" cy="856950"/>
          </a:xfrm>
        </p:spPr>
        <p:txBody>
          <a:bodyPr anchor="b">
            <a:noAutofit/>
          </a:bodyPr>
          <a:lstStyle>
            <a:lvl1pPr marL="0" indent="0">
              <a:buNone/>
              <a:defRPr sz="25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8064" y="1988841"/>
            <a:ext cx="3538736" cy="413732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27EC91-E29A-430B-838A-087DC570FE1F}" type="datetimeFigureOut">
              <a:rPr lang="en-US" smtClean="0"/>
              <a:pPr>
                <a:defRPr/>
              </a:pPr>
              <a:t>6/7/2014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1143-E60D-41D5-807D-FF7A974FA17C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1640" y="1700808"/>
            <a:ext cx="3600400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31640" y="2420887"/>
            <a:ext cx="3600400" cy="37052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48064" y="1700808"/>
            <a:ext cx="3538736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8064" y="2420887"/>
            <a:ext cx="3538736" cy="370527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83659C-C85D-4CDF-8A23-8DAB279AF4B9}" type="datetimeFigureOut">
              <a:rPr lang="en-US" smtClean="0"/>
              <a:pPr>
                <a:defRPr/>
              </a:pPr>
              <a:t>6/7/2014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54A88-0AF0-4104-850A-BE44BF70FA79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 jedno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27EC91-E29A-430B-838A-087DC570FE1F}" type="datetimeFigureOut">
              <a:rPr lang="en-US" smtClean="0"/>
              <a:pPr>
                <a:defRPr/>
              </a:pPr>
              <a:t>6/7/2014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1143-E60D-41D5-807D-FF7A974FA17C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 dvouřádk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331640" y="908720"/>
            <a:ext cx="7355160" cy="115212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Klepnutím lze upravit styl předlohy dvouřádkových 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27EC91-E29A-430B-838A-087DC570FE1F}" type="datetimeFigureOut">
              <a:rPr lang="en-US" smtClean="0"/>
              <a:pPr>
                <a:defRPr/>
              </a:pPr>
              <a:t>6/7/2014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1143-E60D-41D5-807D-FF7A974FA17C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EB865C-F083-4953-8292-251C0F66FE99}" type="datetimeFigureOut">
              <a:rPr lang="en-US" smtClean="0"/>
              <a:pPr>
                <a:defRPr/>
              </a:pPr>
              <a:t>6/7/2014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CA937-425E-4987-8A7D-5E06417AE08D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331640" y="908720"/>
            <a:ext cx="7355160" cy="62711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31640" y="1844824"/>
            <a:ext cx="735516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691680" y="6356350"/>
            <a:ext cx="16561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27EC91-E29A-430B-838A-087DC570FE1F}" type="datetimeFigureOut">
              <a:rPr lang="en-US" smtClean="0"/>
              <a:pPr>
                <a:defRPr/>
              </a:pPr>
              <a:t>6/7/2014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707904" y="6356350"/>
            <a:ext cx="27363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804248" y="6356350"/>
            <a:ext cx="1882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EDA1143-E60D-41D5-807D-FF7A974FA17C}" type="slidenum">
              <a:rPr lang="en-US" altLang="cs-CZ" smtClean="0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500" b="1" kern="1200">
          <a:solidFill>
            <a:schemeClr val="accent1"/>
          </a:solidFill>
          <a:latin typeface="+mj-lt"/>
          <a:ea typeface="+mj-ea"/>
          <a:cs typeface="Arial" pitchFamily="34" charset="0"/>
        </a:defRPr>
      </a:lvl1pPr>
    </p:titleStyle>
    <p:bodyStyle>
      <a:lvl1pPr marL="266700" indent="-266700" algn="l" defTabSz="914400" rtl="0" eaLnBrk="1" latinLnBrk="0" hangingPunct="1">
        <a:spcBef>
          <a:spcPct val="20000"/>
        </a:spcBef>
        <a:buFontTx/>
        <a:buBlip>
          <a:blip r:embed="rId18"/>
        </a:buBlip>
        <a:defRPr sz="32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541338" indent="-274638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bg2">
              <a:lumMod val="25000"/>
            </a:schemeClr>
          </a:solidFill>
          <a:latin typeface="+mn-lt"/>
          <a:ea typeface="+mn-ea"/>
          <a:cs typeface="Arial" pitchFamily="34" charset="0"/>
        </a:defRPr>
      </a:lvl2pPr>
      <a:lvl3pPr marL="808038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Arial" pitchFamily="34" charset="0"/>
        </a:defRPr>
      </a:lvl3pPr>
      <a:lvl4pPr marL="985838" indent="-1778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Arial" pitchFamily="34" charset="0"/>
        </a:defRPr>
      </a:lvl4pPr>
      <a:lvl5pPr marL="1163638" indent="-1778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Malnutrice, malabsorpce, poruchy výživového stavu, hypovitaminózy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/>
              <a:t>doc. MUDr. Julie Bienertová Vašků, Ph.D</a:t>
            </a:r>
            <a:r>
              <a:rPr lang="cs-CZ" smtClean="0"/>
              <a:t>.</a:t>
            </a:r>
          </a:p>
          <a:p>
            <a:r>
              <a:rPr lang="cs-CZ" smtClean="0"/>
              <a:t>Ústav </a:t>
            </a:r>
            <a:r>
              <a:rPr lang="cs-CZ"/>
              <a:t>patologické fyziologie LF </a:t>
            </a:r>
            <a:r>
              <a:rPr lang="cs-CZ" smtClean="0"/>
              <a:t>MU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Nádory pankreatu</a:t>
            </a:r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Adenokarcinom, převážně z buněk vývodů než z acinárních buněk.</a:t>
            </a:r>
          </a:p>
          <a:p>
            <a:r>
              <a:rPr lang="cs-CZ" altLang="cs-CZ" smtClean="0"/>
              <a:t>Endokrinní nádory</a:t>
            </a:r>
          </a:p>
          <a:p>
            <a:pPr lvl="1"/>
            <a:r>
              <a:rPr lang="cs-CZ" altLang="cs-CZ" smtClean="0"/>
              <a:t>nefunkční</a:t>
            </a:r>
          </a:p>
          <a:p>
            <a:pPr lvl="1"/>
            <a:r>
              <a:rPr lang="cs-CZ" altLang="cs-CZ" smtClean="0"/>
              <a:t>funkční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Funkční endokrinní nádory</a:t>
            </a:r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Inzulinom hypoglykémie</a:t>
            </a:r>
          </a:p>
          <a:p>
            <a:r>
              <a:rPr lang="cs-CZ" altLang="cs-CZ" smtClean="0"/>
              <a:t>gastrinom Z-E syndrom</a:t>
            </a:r>
          </a:p>
          <a:p>
            <a:r>
              <a:rPr lang="cs-CZ" altLang="cs-CZ" smtClean="0"/>
              <a:t>VIPom průjmy, hypokalémie</a:t>
            </a:r>
          </a:p>
          <a:p>
            <a:r>
              <a:rPr lang="cs-CZ" altLang="cs-CZ" smtClean="0"/>
              <a:t>karcinoid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Střevo</a:t>
            </a:r>
            <a:endParaRPr 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Poruchy průchodnosti</a:t>
            </a:r>
          </a:p>
          <a:p>
            <a:r>
              <a:rPr lang="cs-CZ" altLang="cs-CZ" smtClean="0"/>
              <a:t>Poruchy trávení</a:t>
            </a:r>
          </a:p>
          <a:p>
            <a:r>
              <a:rPr lang="cs-CZ" altLang="cs-CZ" smtClean="0"/>
              <a:t>Poruchy absorpce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Střevní neprůchodnost</a:t>
            </a:r>
            <a:endParaRPr lang="cs-CZ"/>
          </a:p>
        </p:txBody>
      </p:sp>
      <p:sp>
        <p:nvSpPr>
          <p:cNvPr id="235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Mechanická příčina</a:t>
            </a:r>
          </a:p>
          <a:p>
            <a:pPr lvl="1"/>
            <a:r>
              <a:rPr lang="cs-CZ" altLang="cs-CZ" smtClean="0"/>
              <a:t>obturace</a:t>
            </a:r>
          </a:p>
          <a:p>
            <a:pPr lvl="1"/>
            <a:r>
              <a:rPr lang="cs-CZ" altLang="cs-CZ" smtClean="0"/>
              <a:t>komprese</a:t>
            </a:r>
          </a:p>
          <a:p>
            <a:pPr lvl="1"/>
            <a:r>
              <a:rPr lang="cs-CZ" altLang="cs-CZ" smtClean="0"/>
              <a:t>strangulace</a:t>
            </a:r>
          </a:p>
          <a:p>
            <a:r>
              <a:rPr lang="cs-CZ" altLang="cs-CZ" smtClean="0"/>
              <a:t>„Funkční“ příčina</a:t>
            </a:r>
          </a:p>
          <a:p>
            <a:pPr lvl="1"/>
            <a:r>
              <a:rPr lang="cs-CZ" altLang="cs-CZ" smtClean="0"/>
              <a:t>spasmus</a:t>
            </a:r>
          </a:p>
          <a:p>
            <a:pPr lvl="1"/>
            <a:r>
              <a:rPr lang="cs-CZ" altLang="cs-CZ" smtClean="0"/>
              <a:t>paralýza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Atrézie pyloru</a:t>
            </a:r>
            <a:endParaRPr lang="cs-CZ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mtClean="0"/>
              <a:t>Explozivní zvracení novorozenců</a:t>
            </a:r>
          </a:p>
          <a:p>
            <a:r>
              <a:rPr lang="cs-CZ" altLang="cs-CZ" smtClean="0"/>
              <a:t>Pylorostenóza</a:t>
            </a:r>
          </a:p>
          <a:p>
            <a:pPr lvl="1"/>
            <a:r>
              <a:rPr lang="cs-CZ" altLang="cs-CZ" smtClean="0"/>
              <a:t>polygenně dědičná vývojová vada</a:t>
            </a:r>
          </a:p>
          <a:p>
            <a:pPr lvl="1"/>
            <a:r>
              <a:rPr lang="cs-CZ" altLang="cs-CZ" smtClean="0"/>
              <a:t>častěji se vyskytuje u chlapců a vyšší genetické riziko je tedy pro příbuzné postižených dívek</a:t>
            </a:r>
          </a:p>
          <a:p>
            <a:pPr lvl="1"/>
            <a:r>
              <a:rPr lang="cs-CZ" altLang="cs-CZ" smtClean="0"/>
              <a:t>populační frekvence ve studiích v Británii se uvádí 3 na 1000 (5 na 1000 chlapců a 1 na 1000 dívek) 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Poruchy trávení</a:t>
            </a:r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Nepřiměřené mísení</a:t>
            </a:r>
          </a:p>
          <a:p>
            <a:pPr lvl="1"/>
            <a:r>
              <a:rPr lang="cs-CZ" altLang="cs-CZ" smtClean="0"/>
              <a:t>gastroenterostomie, gastrektomie,</a:t>
            </a:r>
          </a:p>
          <a:p>
            <a:r>
              <a:rPr lang="cs-CZ" altLang="cs-CZ" smtClean="0"/>
              <a:t>Nedostatek trávících látek</a:t>
            </a:r>
          </a:p>
          <a:p>
            <a:pPr lvl="1"/>
            <a:r>
              <a:rPr lang="cs-CZ" altLang="cs-CZ" smtClean="0"/>
              <a:t>Chron. pankreatitida, chronické selhání jater, obstrukce žlučových cest, alaktazie</a:t>
            </a:r>
          </a:p>
          <a:p>
            <a:r>
              <a:rPr lang="cs-CZ" altLang="cs-CZ" smtClean="0"/>
              <a:t>Nepřiměřené prostředí</a:t>
            </a:r>
          </a:p>
          <a:p>
            <a:pPr lvl="1"/>
            <a:r>
              <a:rPr lang="cs-CZ" altLang="cs-CZ" smtClean="0"/>
              <a:t>Z-E sy, přerůstání mikrobů (žlučové kyseliny)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Poruchy absorpce</a:t>
            </a:r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poruchy epitelu akutní (infekce, neomycin, alkohol) chronické (celiakie, tropická sprue, Crohnova choroba, Whippleova choroba, amyloidóza</a:t>
            </a:r>
          </a:p>
          <a:p>
            <a:r>
              <a:rPr lang="cs-CZ" altLang="cs-CZ" smtClean="0"/>
              <a:t>krátké střevo</a:t>
            </a:r>
          </a:p>
          <a:p>
            <a:r>
              <a:rPr lang="cs-CZ" altLang="cs-CZ" smtClean="0"/>
              <a:t>porucha transportu – poruchy lymfatické drenáže střeva, porucha transportu glukózy a galaktózy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Malabsopční syndromy</a:t>
            </a: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syndromy vyvolané poruchou absorpce živin z tenkého střeva pro poruchu trávení nebo vlastní absorpce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Celiakie</a:t>
            </a:r>
            <a:endParaRPr 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smtClean="0"/>
              <a:t>Polygenně dědičné onemocnění, dispozice je spojována s přítomností specifických HLA-DQ alel, riziko pro příbuzné prvního stupně je asi 10 %, pro vzdálenější příbuzné pravděpodobně pod 1 %. HLA testování je pouze částečně využitelné pro testování predispozice u příbuzných. Jsou testovány další genetické lokusy související s onemocněním. </a:t>
            </a:r>
          </a:p>
          <a:p>
            <a:r>
              <a:rPr lang="cs-CZ" altLang="cs-CZ" smtClean="0"/>
              <a:t>Onemocnění je častější u pacientů s některými vrozenými chromosomovými aberacemi, jako je Downův nebo Turnerův syndrom, kde doporučujeme preventivní vyšetření. Také u neobjasněných případů neplodnosti a opakovaných fetálních ztrát se uvádí zvýšená frekvence tohoto onemocnění. 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Malnutrice (špatná výživa)</a:t>
            </a:r>
            <a:endParaRPr lang="cs-CZ"/>
          </a:p>
        </p:txBody>
      </p:sp>
      <p:sp>
        <p:nvSpPr>
          <p:cNvPr id="2970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Malus, lat. = špatný, zlý, škodlivý</a:t>
            </a:r>
          </a:p>
          <a:p>
            <a:r>
              <a:rPr lang="cs-CZ" altLang="cs-CZ" smtClean="0"/>
              <a:t>Nútritió, lat. = živit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Pankreas</a:t>
            </a:r>
            <a:endParaRPr lang="cs-CZ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Exokrinní část</a:t>
            </a:r>
          </a:p>
          <a:p>
            <a:pPr lvl="1"/>
            <a:r>
              <a:rPr lang="cs-CZ" altLang="cs-CZ" smtClean="0"/>
              <a:t>enzymy, voda, elektrolyty</a:t>
            </a:r>
          </a:p>
          <a:p>
            <a:r>
              <a:rPr lang="cs-CZ" altLang="cs-CZ" smtClean="0"/>
              <a:t>Endokrinní část</a:t>
            </a:r>
          </a:p>
          <a:p>
            <a:pPr lvl="1"/>
            <a:r>
              <a:rPr lang="cs-CZ" altLang="cs-CZ" smtClean="0"/>
              <a:t>Inzulin</a:t>
            </a:r>
          </a:p>
          <a:p>
            <a:pPr lvl="1"/>
            <a:r>
              <a:rPr lang="cs-CZ" altLang="cs-CZ" smtClean="0"/>
              <a:t>Gukagon</a:t>
            </a:r>
          </a:p>
          <a:p>
            <a:pPr lvl="1"/>
            <a:r>
              <a:rPr lang="cs-CZ" altLang="cs-CZ"/>
              <a:t>S</a:t>
            </a:r>
            <a:r>
              <a:rPr lang="cs-CZ" altLang="cs-CZ" smtClean="0"/>
              <a:t>omatostatin, VIP, pankreatický polypeptid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Malnutrice</a:t>
            </a:r>
            <a:endParaRPr lang="cs-CZ" dirty="0"/>
          </a:p>
        </p:txBody>
      </p:sp>
      <p:sp>
        <p:nvSpPr>
          <p:cNvPr id="30724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Následek dlouhodobého:</a:t>
            </a:r>
          </a:p>
          <a:p>
            <a:pPr lvl="1"/>
            <a:r>
              <a:rPr lang="cs-CZ" altLang="cs-CZ" b="1" smtClean="0"/>
              <a:t>nedostatečného</a:t>
            </a:r>
            <a:r>
              <a:rPr lang="cs-CZ" altLang="cs-CZ" smtClean="0"/>
              <a:t> příjmu jedné nebo více živin (podvýživa)</a:t>
            </a:r>
          </a:p>
          <a:p>
            <a:pPr lvl="1"/>
            <a:r>
              <a:rPr lang="cs-CZ" altLang="cs-CZ" b="1" smtClean="0"/>
              <a:t>nadměrného</a:t>
            </a:r>
            <a:r>
              <a:rPr lang="cs-CZ" altLang="cs-CZ" smtClean="0"/>
              <a:t> příjmu jedné nebo více živin (nadvýživa)</a:t>
            </a:r>
          </a:p>
          <a:p>
            <a:pPr lvl="1"/>
            <a:r>
              <a:rPr lang="cs-CZ" altLang="cs-CZ" b="1" smtClean="0"/>
              <a:t>nevyrovnaného</a:t>
            </a:r>
            <a:r>
              <a:rPr lang="cs-CZ" altLang="cs-CZ" smtClean="0"/>
              <a:t> příjmu živin (deficit mikronutrientů)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Malnutrice</a:t>
            </a:r>
            <a:endParaRPr lang="cs-CZ"/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Důsledky </a:t>
            </a:r>
            <a:r>
              <a:rPr lang="cs-CZ" altLang="cs-CZ" b="1" smtClean="0"/>
              <a:t>nadměrného</a:t>
            </a:r>
            <a:r>
              <a:rPr lang="cs-CZ" altLang="cs-CZ" smtClean="0"/>
              <a:t> příjmu jedné nebo více živin:</a:t>
            </a:r>
          </a:p>
          <a:p>
            <a:pPr lvl="1"/>
            <a:r>
              <a:rPr lang="cs-CZ" altLang="cs-CZ" b="1" smtClean="0"/>
              <a:t>Nadvýživa</a:t>
            </a:r>
            <a:r>
              <a:rPr lang="cs-CZ" altLang="cs-CZ" smtClean="0"/>
              <a:t> – nadváha, obezita, těžká obezita</a:t>
            </a:r>
          </a:p>
          <a:p>
            <a:pPr lvl="1"/>
            <a:r>
              <a:rPr lang="cs-CZ" altLang="cs-CZ" b="1" smtClean="0"/>
              <a:t>Hypervitaminózy</a:t>
            </a:r>
            <a:r>
              <a:rPr lang="cs-CZ" altLang="cs-CZ" smtClean="0"/>
              <a:t> (v tucích rozpustné vitaminy)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Malnutrice </a:t>
            </a:r>
            <a:endParaRPr lang="cs-CZ"/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Důsledky </a:t>
            </a:r>
            <a:r>
              <a:rPr lang="cs-CZ" altLang="cs-CZ" b="1" smtClean="0"/>
              <a:t>nedostatečného</a:t>
            </a:r>
            <a:r>
              <a:rPr lang="cs-CZ" altLang="cs-CZ" smtClean="0"/>
              <a:t> příjmu jedné nebo více živin:</a:t>
            </a:r>
          </a:p>
          <a:p>
            <a:pPr lvl="1"/>
            <a:r>
              <a:rPr lang="cs-CZ" altLang="cs-CZ" b="1" smtClean="0"/>
              <a:t>Podvýživa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Malnutrice – typy podvýživy</a:t>
            </a:r>
            <a:endParaRPr lang="cs-CZ"/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smtClean="0"/>
              <a:t>marasmus</a:t>
            </a:r>
          </a:p>
          <a:p>
            <a:pPr lvl="1"/>
            <a:r>
              <a:rPr lang="cs-CZ" altLang="cs-CZ" smtClean="0"/>
              <a:t>nedostatečná výživa u dětí do 1 roku života</a:t>
            </a:r>
          </a:p>
          <a:p>
            <a:r>
              <a:rPr lang="cs-CZ" altLang="cs-CZ" smtClean="0"/>
              <a:t>proteino-energetická malnutrice (PEM)</a:t>
            </a:r>
          </a:p>
          <a:p>
            <a:pPr lvl="1"/>
            <a:r>
              <a:rPr lang="cs-CZ" altLang="cs-CZ" smtClean="0"/>
              <a:t> nedostatečná výživa u starších dětí a dospělých</a:t>
            </a:r>
          </a:p>
          <a:p>
            <a:r>
              <a:rPr lang="cs-CZ" altLang="cs-CZ" smtClean="0"/>
              <a:t>kwashiorkor</a:t>
            </a:r>
          </a:p>
          <a:p>
            <a:pPr lvl="1"/>
            <a:r>
              <a:rPr lang="cs-CZ" altLang="cs-CZ" smtClean="0"/>
              <a:t>deficit bílkovin</a:t>
            </a:r>
          </a:p>
          <a:p>
            <a:r>
              <a:rPr lang="cs-CZ" altLang="cs-CZ" smtClean="0"/>
              <a:t>kwashiorkor-like</a:t>
            </a:r>
          </a:p>
          <a:p>
            <a:pPr lvl="1"/>
            <a:r>
              <a:rPr lang="cs-CZ" altLang="cs-CZ" smtClean="0"/>
              <a:t>stresové hladovění</a:t>
            </a:r>
          </a:p>
          <a:p>
            <a:r>
              <a:rPr lang="cs-CZ" altLang="cs-CZ" smtClean="0"/>
              <a:t>kachexie</a:t>
            </a:r>
          </a:p>
          <a:p>
            <a:pPr lvl="1"/>
            <a:r>
              <a:rPr lang="cs-CZ" altLang="cs-CZ" smtClean="0"/>
              <a:t>nádorová vyhublost</a:t>
            </a:r>
          </a:p>
          <a:p>
            <a:r>
              <a:rPr lang="cs-CZ" altLang="cs-CZ" smtClean="0"/>
              <a:t>deficit mikronutrientů (hypovitaminózy,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Příčiny podvýživy </a:t>
            </a:r>
            <a:endParaRPr lang="cs-CZ"/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smtClean="0"/>
              <a:t>nedostatečný příjem potravy</a:t>
            </a:r>
          </a:p>
          <a:p>
            <a:pPr lvl="1"/>
            <a:r>
              <a:rPr lang="cs-CZ" altLang="cs-CZ" smtClean="0"/>
              <a:t>hadovění</a:t>
            </a:r>
          </a:p>
          <a:p>
            <a:r>
              <a:rPr lang="cs-CZ" altLang="cs-CZ" smtClean="0"/>
              <a:t>porucha trávení a vstřebávání živin</a:t>
            </a:r>
          </a:p>
          <a:p>
            <a:pPr lvl="1"/>
            <a:r>
              <a:rPr lang="cs-CZ" altLang="cs-CZ" smtClean="0"/>
              <a:t>maldigesce, malabsorpce</a:t>
            </a:r>
          </a:p>
          <a:p>
            <a:r>
              <a:rPr lang="cs-CZ" altLang="cs-CZ" smtClean="0"/>
              <a:t>neschopnost metabolizovat specifické živiny</a:t>
            </a:r>
          </a:p>
          <a:p>
            <a:pPr lvl="1"/>
            <a:r>
              <a:rPr lang="cs-CZ" altLang="cs-CZ" smtClean="0"/>
              <a:t>diabetes, onemocnění různých orgánů</a:t>
            </a:r>
          </a:p>
          <a:p>
            <a:r>
              <a:rPr lang="cs-CZ" altLang="cs-CZ" smtClean="0"/>
              <a:t>zvýšená potřeba živin</a:t>
            </a:r>
          </a:p>
          <a:p>
            <a:pPr lvl="1"/>
            <a:r>
              <a:rPr lang="cs-CZ" altLang="cs-CZ" smtClean="0"/>
              <a:t>(růst, těhotenství, kojení, rekonvalescence)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Podvýživa – klinické projevy</a:t>
            </a:r>
            <a:endParaRPr lang="cs-CZ"/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chybění podkožního tuku</a:t>
            </a:r>
          </a:p>
          <a:p>
            <a:r>
              <a:rPr lang="cs-CZ" altLang="cs-CZ" smtClean="0"/>
              <a:t>únava a svalová slabost</a:t>
            </a:r>
          </a:p>
          <a:p>
            <a:r>
              <a:rPr lang="cs-CZ" altLang="cs-CZ" smtClean="0"/>
              <a:t>poruchy růstu u dětí</a:t>
            </a:r>
          </a:p>
          <a:p>
            <a:r>
              <a:rPr lang="cs-CZ" altLang="cs-CZ" smtClean="0"/>
              <a:t>deprese, anxieta, nesoustředěnost, …</a:t>
            </a:r>
          </a:p>
          <a:p>
            <a:r>
              <a:rPr lang="cs-CZ" altLang="cs-CZ" smtClean="0"/>
              <a:t>poruchy hojení</a:t>
            </a:r>
          </a:p>
          <a:p>
            <a:r>
              <a:rPr lang="cs-CZ" altLang="cs-CZ" smtClean="0"/>
              <a:t>imunosuprese</a:t>
            </a:r>
          </a:p>
          <a:p>
            <a:r>
              <a:rPr lang="cs-CZ" altLang="cs-CZ" smtClean="0"/>
              <a:t>hepatomegalie, změny kůže a vlasů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Marasmus, PEM = prosté hladovění</a:t>
            </a:r>
            <a:endParaRPr lang="cs-CZ" dirty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31640" y="2132856"/>
            <a:ext cx="3528392" cy="3960440"/>
          </a:xfrm>
        </p:spPr>
        <p:txBody>
          <a:bodyPr/>
          <a:lstStyle/>
          <a:p>
            <a:r>
              <a:rPr lang="cs-CZ" altLang="cs-CZ" b="1" smtClean="0"/>
              <a:t>Příčina</a:t>
            </a:r>
          </a:p>
          <a:p>
            <a:pPr lvl="1"/>
            <a:r>
              <a:rPr lang="cs-CZ" altLang="cs-CZ" smtClean="0"/>
              <a:t>nedostatečný příjem potravy (energie a bílkovin)</a:t>
            </a:r>
          </a:p>
          <a:p>
            <a:pPr marL="0" indent="0">
              <a:buNone/>
            </a:pPr>
            <a:r>
              <a:rPr lang="cs-CZ" altLang="cs-CZ" smtClean="0">
                <a:sym typeface="Symbol" pitchFamily="18" charset="2"/>
              </a:rPr>
              <a:t>	</a:t>
            </a:r>
          </a:p>
          <a:p>
            <a:pPr lvl="1"/>
            <a:r>
              <a:rPr lang="cs-CZ" altLang="cs-CZ" smtClean="0">
                <a:sym typeface="Symbol" pitchFamily="18" charset="2"/>
              </a:rPr>
              <a:t>spotřeba vnitřních zásob energie (glykogen, tuk a svalová bílkovina)</a:t>
            </a:r>
            <a:endParaRPr lang="cs-CZ" altLang="cs-CZ" smtClean="0"/>
          </a:p>
        </p:txBody>
      </p:sp>
      <p:sp>
        <p:nvSpPr>
          <p:cNvPr id="36869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004048" y="2132856"/>
            <a:ext cx="3682752" cy="3960440"/>
          </a:xfrm>
        </p:spPr>
        <p:txBody>
          <a:bodyPr/>
          <a:lstStyle/>
          <a:p>
            <a:r>
              <a:rPr lang="cs-CZ" altLang="cs-CZ" b="1" smtClean="0"/>
              <a:t>Následek</a:t>
            </a:r>
          </a:p>
          <a:p>
            <a:pPr lvl="1"/>
            <a:r>
              <a:rPr lang="cs-CZ" altLang="cs-CZ" smtClean="0"/>
              <a:t>ztráta tělesného tuku a svalstva </a:t>
            </a:r>
          </a:p>
          <a:p>
            <a:pPr marL="0" indent="0">
              <a:buNone/>
            </a:pPr>
            <a:r>
              <a:rPr lang="cs-CZ" altLang="cs-CZ" smtClean="0">
                <a:sym typeface="Symbol" pitchFamily="18" charset="2"/>
              </a:rPr>
              <a:t>	</a:t>
            </a:r>
          </a:p>
          <a:p>
            <a:pPr lvl="1"/>
            <a:r>
              <a:rPr lang="cs-CZ" altLang="cs-CZ" smtClean="0">
                <a:sym typeface="Symbol" pitchFamily="18" charset="2"/>
              </a:rPr>
              <a:t>hubnutí, svalová slabost, apatie </a:t>
            </a:r>
          </a:p>
          <a:p>
            <a:pPr lvl="1"/>
            <a:r>
              <a:rPr lang="cs-CZ" altLang="cs-CZ" smtClean="0">
                <a:sym typeface="Symbol" pitchFamily="18" charset="2"/>
              </a:rPr>
              <a:t>pacient umírá na orgánové selhání nebo infekční komplikace</a:t>
            </a:r>
            <a:endParaRPr lang="cs-CZ" altLang="cs-CZ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31640" y="1556792"/>
            <a:ext cx="6863992" cy="3880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66700" indent="-26670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541338" indent="-274638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2pPr>
            <a:lvl3pPr marL="808038" indent="-2667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itchFamily="34" charset="0"/>
              </a:defRPr>
            </a:lvl3pPr>
            <a:lvl4pPr marL="985838" indent="-1778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defRPr>
            </a:lvl4pPr>
            <a:lvl5pPr marL="1163638" indent="-1778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altLang="cs-CZ" b="1" smtClean="0"/>
              <a:t>Vyvíjí </a:t>
            </a:r>
            <a:r>
              <a:rPr lang="cs-CZ" altLang="cs-CZ" b="1"/>
              <a:t>se dlouhou dobu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908720"/>
            <a:ext cx="7781820" cy="1152128"/>
          </a:xfrm>
        </p:spPr>
        <p:txBody>
          <a:bodyPr/>
          <a:lstStyle/>
          <a:p>
            <a:r>
              <a:rPr lang="cs-CZ" sz="2800"/>
              <a:t>Příklad změn tělesného složení u muže o průměrné tělesné hmotnosti po 24 týdnech hladovění</a:t>
            </a:r>
            <a:endParaRPr lang="cs-CZ" sz="2800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871" y="2205038"/>
            <a:ext cx="4476971" cy="4103687"/>
          </a:xfrm>
        </p:spPr>
      </p:pic>
    </p:spTree>
    <p:extLst>
      <p:ext uri="{BB962C8B-B14F-4D97-AF65-F5344CB8AC3E}">
        <p14:creationId xmlns:p14="http://schemas.microsoft.com/office/powerpoint/2010/main" val="50770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5" name="Object 102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965095609"/>
              </p:ext>
            </p:extLst>
          </p:nvPr>
        </p:nvGraphicFramePr>
        <p:xfrm>
          <a:off x="1610816" y="838200"/>
          <a:ext cx="67056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3" name="Rastrový obraz" r:id="rId3" imgW="6095238" imgH="4571429" progId="Obraz programu Malování">
                  <p:embed/>
                </p:oleObj>
              </mc:Choice>
              <mc:Fallback>
                <p:oleObj name="Rastrový obraz" r:id="rId3" imgW="6095238" imgH="4571429" progId="Obraz programu Malování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6000" contrast="3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64" t="6944" r="22911" b="4167"/>
                      <a:stretch>
                        <a:fillRect/>
                      </a:stretch>
                    </p:blipFill>
                    <p:spPr bwMode="auto">
                      <a:xfrm>
                        <a:off x="1610816" y="838200"/>
                        <a:ext cx="67056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Výživa – řízení </a:t>
            </a:r>
            <a:r>
              <a:rPr lang="cs-CZ" smtClean="0"/>
              <a:t>příjmu potravin</a:t>
            </a:r>
            <a:endParaRPr lang="cs-CZ" dirty="0"/>
          </a:p>
        </p:txBody>
      </p:sp>
      <p:sp>
        <p:nvSpPr>
          <p:cNvPr id="614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mtClean="0"/>
              <a:t>Dvě oblasti v </a:t>
            </a:r>
            <a:r>
              <a:rPr lang="cs-CZ" b="1" smtClean="0"/>
              <a:t>hypothalamu</a:t>
            </a:r>
            <a:r>
              <a:rPr lang="cs-CZ" smtClean="0"/>
              <a:t>:</a:t>
            </a:r>
          </a:p>
          <a:p>
            <a:pPr lvl="1"/>
            <a:r>
              <a:rPr lang="cs-CZ" b="1" smtClean="0"/>
              <a:t>centrum sytosti</a:t>
            </a:r>
          </a:p>
          <a:p>
            <a:pPr lvl="2"/>
            <a:r>
              <a:rPr lang="cs-CZ" smtClean="0"/>
              <a:t>ventromediální část hypothalamu</a:t>
            </a:r>
          </a:p>
          <a:p>
            <a:pPr lvl="2"/>
            <a:r>
              <a:rPr lang="cs-CZ" smtClean="0"/>
              <a:t>je-li aktivováno, organismus nemá potřebu přijímat potravu</a:t>
            </a:r>
          </a:p>
          <a:p>
            <a:pPr lvl="1"/>
            <a:r>
              <a:rPr lang="cs-CZ" b="1" smtClean="0"/>
              <a:t>centrum hladu</a:t>
            </a:r>
          </a:p>
          <a:p>
            <a:pPr lvl="2"/>
            <a:r>
              <a:rPr lang="cs-CZ" smtClean="0"/>
              <a:t>laterální část hypothalamu</a:t>
            </a:r>
          </a:p>
          <a:p>
            <a:pPr lvl="2"/>
            <a:r>
              <a:rPr lang="cs-CZ" smtClean="0"/>
              <a:t>je-li aktivováno, organismus vyhledává a přijímá potravu </a:t>
            </a:r>
          </a:p>
          <a:p>
            <a:r>
              <a:rPr lang="cs-CZ" b="1" smtClean="0"/>
              <a:t>Poruchy center </a:t>
            </a:r>
            <a:r>
              <a:rPr lang="cs-CZ" smtClean="0"/>
              <a:t>= vznik obezity nebo naopak kachexie</a:t>
            </a:r>
          </a:p>
          <a:p>
            <a:pPr lvl="1"/>
            <a:r>
              <a:rPr lang="cs-CZ" b="1" smtClean="0"/>
              <a:t>Anorexie</a:t>
            </a:r>
            <a:r>
              <a:rPr lang="cs-CZ" smtClean="0"/>
              <a:t> = trvalé nechutenství</a:t>
            </a:r>
          </a:p>
          <a:p>
            <a:pPr lvl="1"/>
            <a:r>
              <a:rPr lang="cs-CZ" b="1" smtClean="0"/>
              <a:t>Hyperfágie, bulimie</a:t>
            </a:r>
            <a:r>
              <a:rPr lang="cs-CZ" smtClean="0"/>
              <a:t> = trvalý zvýšený příjem potravy </a:t>
            </a:r>
            <a:endParaRPr lang="cs-CZ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Sekrety pankreatu</a:t>
            </a:r>
            <a:endParaRPr lang="cs-CZ" dirty="0"/>
          </a:p>
        </p:txBody>
      </p:sp>
      <p:sp>
        <p:nvSpPr>
          <p:cNvPr id="13315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smtClean="0"/>
              <a:t>Voda	1000ml</a:t>
            </a:r>
          </a:p>
          <a:p>
            <a:r>
              <a:rPr lang="cs-CZ" altLang="cs-CZ" smtClean="0"/>
              <a:t>Proteiny 5–10g</a:t>
            </a:r>
          </a:p>
          <a:p>
            <a:r>
              <a:rPr lang="cs-CZ" altLang="cs-CZ" smtClean="0"/>
              <a:t>Na</a:t>
            </a:r>
            <a:r>
              <a:rPr lang="cs-CZ" altLang="cs-CZ" baseline="30000" smtClean="0"/>
              <a:t>+</a:t>
            </a:r>
            <a:r>
              <a:rPr lang="cs-CZ" altLang="cs-CZ" smtClean="0"/>
              <a:t> 145 mmol</a:t>
            </a:r>
          </a:p>
          <a:p>
            <a:r>
              <a:rPr lang="cs-CZ" altLang="cs-CZ" smtClean="0"/>
              <a:t>K</a:t>
            </a:r>
            <a:r>
              <a:rPr lang="cs-CZ" altLang="cs-CZ" baseline="30000" smtClean="0"/>
              <a:t>+</a:t>
            </a:r>
            <a:r>
              <a:rPr lang="cs-CZ" altLang="cs-CZ" smtClean="0"/>
              <a:t> 5 mmol</a:t>
            </a:r>
          </a:p>
          <a:p>
            <a:r>
              <a:rPr lang="cs-CZ" altLang="cs-CZ" smtClean="0"/>
              <a:t>Ca</a:t>
            </a:r>
            <a:r>
              <a:rPr lang="cs-CZ" altLang="cs-CZ" baseline="30000" smtClean="0"/>
              <a:t>2+ </a:t>
            </a:r>
            <a:r>
              <a:rPr lang="cs-CZ" altLang="cs-CZ" smtClean="0"/>
              <a:t>1,6 mmol</a:t>
            </a:r>
          </a:p>
          <a:p>
            <a:r>
              <a:rPr lang="cs-CZ" altLang="cs-CZ" smtClean="0"/>
              <a:t>Mg</a:t>
            </a:r>
            <a:r>
              <a:rPr lang="cs-CZ" altLang="cs-CZ" baseline="30000" smtClean="0"/>
              <a:t>2+ </a:t>
            </a:r>
            <a:r>
              <a:rPr lang="cs-CZ" altLang="cs-CZ" smtClean="0"/>
              <a:t>0,4 mmol</a:t>
            </a:r>
          </a:p>
          <a:p>
            <a:r>
              <a:rPr lang="cs-CZ" altLang="cs-CZ" smtClean="0"/>
              <a:t>HCO</a:t>
            </a:r>
            <a:r>
              <a:rPr lang="cs-CZ" altLang="cs-CZ" baseline="30000" smtClean="0"/>
              <a:t>3-</a:t>
            </a:r>
            <a:r>
              <a:rPr lang="cs-CZ" altLang="cs-CZ" smtClean="0"/>
              <a:t>, Cl</a:t>
            </a:r>
            <a:r>
              <a:rPr lang="cs-CZ" altLang="cs-CZ" baseline="30000" smtClean="0"/>
              <a:t>-</a:t>
            </a:r>
            <a:r>
              <a:rPr lang="cs-CZ" altLang="cs-CZ" smtClean="0"/>
              <a:t> 155 mmol</a:t>
            </a:r>
          </a:p>
          <a:p>
            <a:r>
              <a:rPr lang="cs-CZ" altLang="cs-CZ"/>
              <a:t>Trypsinogen</a:t>
            </a:r>
          </a:p>
          <a:p>
            <a:r>
              <a:rPr lang="cs-CZ" altLang="cs-CZ"/>
              <a:t>Chymotrypsinogen</a:t>
            </a:r>
          </a:p>
          <a:p>
            <a:r>
              <a:rPr lang="cs-CZ" altLang="cs-CZ"/>
              <a:t>Prokarboxypeptidasa</a:t>
            </a:r>
          </a:p>
          <a:p>
            <a:r>
              <a:rPr lang="cs-CZ" altLang="cs-CZ"/>
              <a:t>Proelastaza</a:t>
            </a:r>
          </a:p>
          <a:p>
            <a:r>
              <a:rPr lang="cs-CZ" altLang="cs-CZ"/>
              <a:t>Proelastomukaza</a:t>
            </a:r>
          </a:p>
          <a:p>
            <a:r>
              <a:rPr lang="cs-CZ" altLang="cs-CZ"/>
              <a:t>Profosfolipaza A</a:t>
            </a:r>
          </a:p>
          <a:p>
            <a:r>
              <a:rPr lang="cs-CZ" altLang="cs-CZ"/>
              <a:t>Amylaza, lipaza, </a:t>
            </a:r>
            <a:r>
              <a:rPr lang="cs-CZ" altLang="cs-CZ" smtClean="0"/>
              <a:t>esteraza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3" descr="gitrac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913" y="1856916"/>
            <a:ext cx="7354887" cy="4368130"/>
          </a:xfr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3" descr="Image8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181" y="1774031"/>
            <a:ext cx="6610350" cy="453390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Výživa – řízení příjmu tekutin</a:t>
            </a:r>
            <a:endParaRPr lang="cs-CZ" dirty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Centra v </a:t>
            </a:r>
            <a:r>
              <a:rPr lang="cs-CZ" altLang="cs-CZ" b="1" smtClean="0"/>
              <a:t>hypothalamu</a:t>
            </a:r>
            <a:r>
              <a:rPr lang="cs-CZ" altLang="cs-CZ" smtClean="0"/>
              <a:t> v blízkosti nucleus paraventricularis </a:t>
            </a:r>
          </a:p>
          <a:p>
            <a:pPr lvl="1"/>
            <a:r>
              <a:rPr lang="cs-CZ" altLang="cs-CZ" b="1" smtClean="0"/>
              <a:t>centrum žízně </a:t>
            </a:r>
            <a:endParaRPr lang="en-US" altLang="cs-CZ" b="1" smtClean="0"/>
          </a:p>
          <a:p>
            <a:r>
              <a:rPr lang="cs-CZ" altLang="cs-CZ" smtClean="0"/>
              <a:t>Regulace </a:t>
            </a:r>
            <a:r>
              <a:rPr lang="cs-CZ" altLang="cs-CZ" b="1" smtClean="0"/>
              <a:t>osmoreceptory</a:t>
            </a:r>
            <a:r>
              <a:rPr lang="cs-CZ" altLang="cs-CZ" smtClean="0"/>
              <a:t> = reagují na změny osmotických poměrů vnitřního prostředí organismu</a:t>
            </a:r>
          </a:p>
          <a:p>
            <a:pPr lvl="1"/>
            <a:r>
              <a:rPr lang="cs-CZ" altLang="cs-CZ" b="1" smtClean="0"/>
              <a:t>hypertonické</a:t>
            </a:r>
            <a:r>
              <a:rPr lang="cs-CZ" altLang="cs-CZ" smtClean="0"/>
              <a:t> prostředí vyvolá pocit žízně</a:t>
            </a:r>
          </a:p>
          <a:p>
            <a:pPr lvl="1"/>
            <a:r>
              <a:rPr lang="cs-CZ" altLang="cs-CZ" b="1" smtClean="0"/>
              <a:t>hypotonické</a:t>
            </a:r>
            <a:r>
              <a:rPr lang="cs-CZ" altLang="cs-CZ" smtClean="0"/>
              <a:t> naopak</a:t>
            </a:r>
            <a:endParaRPr lang="en-US" altLang="cs-CZ" smtClean="0"/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A. Dobře živený pacient</a:t>
            </a:r>
            <a:endParaRPr lang="cs-CZ" dirty="0"/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pokles hmotnosti </a:t>
            </a:r>
            <a:r>
              <a:rPr lang="cs-CZ" altLang="cs-CZ" smtClean="0">
                <a:sym typeface="Symbol" pitchFamily="18" charset="2"/>
              </a:rPr>
              <a:t> </a:t>
            </a:r>
            <a:r>
              <a:rPr lang="cs-CZ" altLang="cs-CZ" smtClean="0"/>
              <a:t>10 % </a:t>
            </a:r>
          </a:p>
          <a:p>
            <a:pPr lvl="1"/>
            <a:r>
              <a:rPr lang="cs-CZ" altLang="cs-CZ" smtClean="0">
                <a:sym typeface="Symbol" pitchFamily="18" charset="2"/>
              </a:rPr>
              <a:t> 5</a:t>
            </a:r>
            <a:r>
              <a:rPr lang="cs-CZ" altLang="cs-CZ" smtClean="0"/>
              <a:t> % u onkologických pacientů</a:t>
            </a:r>
          </a:p>
          <a:p>
            <a:r>
              <a:rPr lang="cs-CZ" altLang="cs-CZ" smtClean="0"/>
              <a:t>po zhubnutí stabilizace hmotnosti nebo hmotnostní vzestup</a:t>
            </a:r>
          </a:p>
          <a:p>
            <a:r>
              <a:rPr lang="cs-CZ" altLang="cs-CZ" smtClean="0"/>
              <a:t>dostatečný nebo téměř dostatečný dietní příjem</a:t>
            </a:r>
          </a:p>
          <a:p>
            <a:r>
              <a:rPr lang="cs-CZ" altLang="cs-CZ" smtClean="0"/>
              <a:t>bez somatických a funkčních známek podvýživy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B. Mírně podvyživený pacient</a:t>
            </a:r>
            <a:endParaRPr lang="cs-CZ"/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pokles hmotnosti  </a:t>
            </a:r>
            <a:r>
              <a:rPr lang="cs-CZ" altLang="cs-CZ" smtClean="0">
                <a:sym typeface="Symbol" pitchFamily="18" charset="2"/>
              </a:rPr>
              <a:t> </a:t>
            </a:r>
            <a:r>
              <a:rPr lang="cs-CZ" altLang="cs-CZ" smtClean="0"/>
              <a:t>10 %</a:t>
            </a:r>
          </a:p>
          <a:p>
            <a:r>
              <a:rPr lang="cs-CZ" altLang="cs-CZ" smtClean="0"/>
              <a:t>hubnutí nepokračuje</a:t>
            </a:r>
          </a:p>
          <a:p>
            <a:r>
              <a:rPr lang="cs-CZ" altLang="cs-CZ" smtClean="0"/>
              <a:t>snížený dietní příjem</a:t>
            </a:r>
          </a:p>
          <a:p>
            <a:r>
              <a:rPr lang="cs-CZ" altLang="cs-CZ" smtClean="0"/>
              <a:t>somatické známky podvýživy </a:t>
            </a:r>
          </a:p>
          <a:p>
            <a:pPr lvl="1"/>
            <a:r>
              <a:rPr lang="cs-CZ" altLang="cs-CZ" smtClean="0"/>
              <a:t>úbytek podkožního tuku a kosterního svalstva</a:t>
            </a:r>
          </a:p>
          <a:p>
            <a:r>
              <a:rPr lang="cs-CZ" altLang="cs-CZ" smtClean="0"/>
              <a:t>bez funkčních známek podvýživy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C. Těžce podvyživený pacient</a:t>
            </a:r>
            <a:endParaRPr lang="cs-CZ"/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mtClean="0"/>
              <a:t>pokles hmotnosti </a:t>
            </a:r>
            <a:r>
              <a:rPr lang="cs-CZ" altLang="cs-CZ" smtClean="0">
                <a:sym typeface="Symbol" pitchFamily="18" charset="2"/>
              </a:rPr>
              <a:t> </a:t>
            </a:r>
            <a:r>
              <a:rPr lang="cs-CZ" altLang="cs-CZ" smtClean="0"/>
              <a:t>15 %</a:t>
            </a:r>
          </a:p>
          <a:p>
            <a:r>
              <a:rPr lang="cs-CZ" altLang="cs-CZ" smtClean="0"/>
              <a:t>úbytek hmotnosti pokračuje</a:t>
            </a:r>
          </a:p>
          <a:p>
            <a:r>
              <a:rPr lang="cs-CZ" altLang="cs-CZ" smtClean="0"/>
              <a:t>malý nebo žádný příjem živin</a:t>
            </a:r>
          </a:p>
          <a:p>
            <a:r>
              <a:rPr lang="cs-CZ" altLang="cs-CZ" smtClean="0"/>
              <a:t>somatické známky podvýživy </a:t>
            </a:r>
          </a:p>
          <a:p>
            <a:pPr lvl="1"/>
            <a:r>
              <a:rPr lang="cs-CZ" altLang="cs-CZ" smtClean="0"/>
              <a:t>úbytek podkožního tuku a svalstva, otoky</a:t>
            </a:r>
          </a:p>
          <a:p>
            <a:r>
              <a:rPr lang="cs-CZ" altLang="cs-CZ" smtClean="0"/>
              <a:t>funkční známky podvýživy</a:t>
            </a:r>
          </a:p>
          <a:p>
            <a:pPr lvl="1"/>
            <a:r>
              <a:rPr lang="cs-CZ" altLang="cs-CZ" smtClean="0"/>
              <a:t>upoutání na lůžko, neschopnost odkašlat, oslabený stisk ruky, rozpadlé rány, poruchy imunity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Výživa – sledování výživy</a:t>
            </a:r>
            <a:endParaRPr lang="cs-CZ" dirty="0"/>
          </a:p>
        </p:txBody>
      </p:sp>
      <p:sp>
        <p:nvSpPr>
          <p:cNvPr id="618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smtClean="0"/>
              <a:t>Kvantitativní hledisko</a:t>
            </a:r>
          </a:p>
          <a:p>
            <a:pPr lvl="1"/>
            <a:r>
              <a:rPr lang="cs-CZ" smtClean="0"/>
              <a:t>zda energie získaná z příjmu potravy odpovídá nárokům organismu a tedy energetickému výdeji</a:t>
            </a:r>
          </a:p>
          <a:p>
            <a:r>
              <a:rPr lang="cs-CZ" b="1" smtClean="0"/>
              <a:t>Kvalitativní hledisko</a:t>
            </a:r>
          </a:p>
          <a:p>
            <a:pPr lvl="1"/>
            <a:r>
              <a:rPr lang="cs-CZ" smtClean="0"/>
              <a:t>zda složení potravy odpovídá nárokům organismu na obnovu tkání (různé nároky s ohledem na věk, profesi, klimatické podmínky atd).</a:t>
            </a:r>
          </a:p>
          <a:p>
            <a:pPr lvl="1"/>
            <a:r>
              <a:rPr lang="cs-CZ" smtClean="0"/>
              <a:t>Sacharidy (jaterní a svalový glykogen) </a:t>
            </a:r>
          </a:p>
          <a:p>
            <a:pPr lvl="1"/>
            <a:r>
              <a:rPr lang="cs-CZ" smtClean="0"/>
              <a:t>Lipidy (tuková tkáň) jsou v organismu v rezervní formě = při hladovění  je možno zásoby mobilizovat.</a:t>
            </a:r>
          </a:p>
          <a:p>
            <a:pPr lvl="1"/>
            <a:r>
              <a:rPr lang="cs-CZ" smtClean="0"/>
              <a:t>Proteiny (endogenní proteiny, hlavně ve střevní sliznici) v rezervní formě neexistují. </a:t>
            </a:r>
          </a:p>
          <a:p>
            <a:r>
              <a:rPr lang="cs-CZ" smtClean="0"/>
              <a:t>Při hladovění 70–80% glukózy spotřebuje mozek, zbytek erytrocyty. Svaly spotřebovávají mastné kyseliny.</a:t>
            </a:r>
          </a:p>
          <a:p>
            <a:endParaRPr lang="cs-CZ" dirty="0"/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Výživa – sacharidy</a:t>
            </a:r>
          </a:p>
        </p:txBody>
      </p:sp>
      <p:sp>
        <p:nvSpPr>
          <p:cNvPr id="6195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mtClean="0"/>
              <a:t>Mají tvořit asi </a:t>
            </a:r>
            <a:r>
              <a:rPr lang="cs-CZ" b="1" smtClean="0"/>
              <a:t>50–80 %</a:t>
            </a:r>
            <a:r>
              <a:rPr lang="cs-CZ" smtClean="0"/>
              <a:t> potravy.</a:t>
            </a:r>
          </a:p>
          <a:p>
            <a:r>
              <a:rPr lang="cs-CZ" smtClean="0"/>
              <a:t>Kalorický ekvivalent</a:t>
            </a:r>
          </a:p>
          <a:p>
            <a:pPr lvl="1"/>
            <a:r>
              <a:rPr lang="cs-CZ" smtClean="0"/>
              <a:t>energie uvolněná při spotřebě 1 litru kyslíku) = 20,9 kJ</a:t>
            </a:r>
          </a:p>
          <a:p>
            <a:r>
              <a:rPr lang="cs-CZ" smtClean="0"/>
              <a:t>Přeměňují se na CO</a:t>
            </a:r>
            <a:r>
              <a:rPr lang="cs-CZ" baseline="-25000" smtClean="0"/>
              <a:t>2</a:t>
            </a:r>
            <a:r>
              <a:rPr lang="cs-CZ" smtClean="0"/>
              <a:t> a H</a:t>
            </a:r>
            <a:r>
              <a:rPr lang="cs-CZ" baseline="-25000" smtClean="0"/>
              <a:t>2</a:t>
            </a:r>
            <a:r>
              <a:rPr lang="cs-CZ" smtClean="0"/>
              <a:t>O (snadno odstranitelné látky)</a:t>
            </a:r>
          </a:p>
          <a:p>
            <a:endParaRPr lang="cs-CZ" smtClean="0"/>
          </a:p>
          <a:p>
            <a:r>
              <a:rPr lang="cs-CZ" b="1" smtClean="0"/>
              <a:t>Význam sacharidů</a:t>
            </a:r>
          </a:p>
          <a:p>
            <a:pPr lvl="1"/>
            <a:r>
              <a:rPr lang="cs-CZ" smtClean="0"/>
              <a:t>Nejen energetická funkce v organismu, ale i strukturní i jiné</a:t>
            </a:r>
          </a:p>
          <a:p>
            <a:pPr lvl="2"/>
            <a:r>
              <a:rPr lang="cs-CZ" smtClean="0"/>
              <a:t>Pentózy = proteosyntéza, dědičnost, lipogeneza</a:t>
            </a:r>
            <a:endParaRPr lang="en-US" smtClean="0"/>
          </a:p>
          <a:p>
            <a:pPr lvl="2"/>
            <a:r>
              <a:rPr lang="cs-CZ" smtClean="0"/>
              <a:t>Fruktóza = v seminální tekutině a i v krvi fetů</a:t>
            </a:r>
            <a:endParaRPr lang="en-US" smtClean="0"/>
          </a:p>
          <a:p>
            <a:pPr lvl="2"/>
            <a:r>
              <a:rPr lang="cs-CZ" smtClean="0"/>
              <a:t>Galaktóza = vázána s lipidy = podílí se na struktuře a funkci CNS</a:t>
            </a:r>
            <a:endParaRPr lang="cs-CZ"/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Výživa – lipidy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cs-CZ" smtClean="0"/>
              <a:t>Mají tvořit asi </a:t>
            </a:r>
            <a:r>
              <a:rPr lang="en-US" altLang="cs-CZ" b="1" smtClean="0"/>
              <a:t>20</a:t>
            </a:r>
            <a:r>
              <a:rPr lang="cs-CZ" altLang="cs-CZ" b="1" smtClean="0"/>
              <a:t>–</a:t>
            </a:r>
            <a:r>
              <a:rPr lang="en-US" altLang="cs-CZ" b="1" smtClean="0"/>
              <a:t>30 % </a:t>
            </a:r>
            <a:r>
              <a:rPr lang="en-US" altLang="cs-CZ" smtClean="0"/>
              <a:t>potravy.</a:t>
            </a:r>
          </a:p>
          <a:p>
            <a:r>
              <a:rPr lang="en-US" altLang="cs-CZ" smtClean="0"/>
              <a:t>Mají vysoké spalné teplo = 39,2 kJ/g</a:t>
            </a:r>
          </a:p>
          <a:p>
            <a:r>
              <a:rPr lang="en-US" altLang="cs-CZ" b="1" smtClean="0"/>
              <a:t>Lipidy v potravě</a:t>
            </a:r>
            <a:r>
              <a:rPr lang="en-US" altLang="cs-CZ" smtClean="0"/>
              <a:t>:</a:t>
            </a:r>
          </a:p>
          <a:p>
            <a:pPr lvl="1"/>
            <a:r>
              <a:rPr lang="cs-CZ" altLang="cs-CZ" b="1" smtClean="0"/>
              <a:t>Jednoduché</a:t>
            </a:r>
            <a:r>
              <a:rPr lang="cs-CZ" altLang="cs-CZ" smtClean="0"/>
              <a:t> (glycerol + mastné kyseliny)</a:t>
            </a:r>
          </a:p>
          <a:p>
            <a:pPr lvl="1"/>
            <a:r>
              <a:rPr lang="cs-CZ" altLang="cs-CZ" b="1" smtClean="0"/>
              <a:t>Složené</a:t>
            </a:r>
            <a:endParaRPr lang="cs-CZ" altLang="cs-CZ"/>
          </a:p>
          <a:p>
            <a:pPr lvl="2"/>
            <a:r>
              <a:rPr lang="cs-CZ" altLang="cs-CZ" smtClean="0"/>
              <a:t>glycerol + mastné kyseliny + např. dusíková báze, kyselina fosforečná, aminokyseliny, cholin atd.</a:t>
            </a:r>
          </a:p>
          <a:p>
            <a:pPr lvl="2"/>
            <a:r>
              <a:rPr lang="cs-CZ" altLang="cs-CZ" smtClean="0"/>
              <a:t>integrální složka potravy (součást živé hmoty = jsou v buněčných membránách a membránách buněčných organel)</a:t>
            </a:r>
          </a:p>
          <a:p>
            <a:pPr lvl="1"/>
            <a:r>
              <a:rPr lang="cs-CZ" altLang="cs-CZ" b="1" smtClean="0"/>
              <a:t>Steroidy</a:t>
            </a:r>
            <a:r>
              <a:rPr lang="cs-CZ" altLang="cs-CZ" smtClean="0"/>
              <a:t> (výchozí struktura = cholesterol)</a:t>
            </a:r>
          </a:p>
          <a:p>
            <a:endParaRPr lang="cs-CZ" altLang="cs-CZ" smtClean="0"/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Výživa – lipidy </a:t>
            </a:r>
            <a:r>
              <a:rPr lang="cs-CZ" smtClean="0"/>
              <a:t>2</a:t>
            </a:r>
            <a:endParaRPr lang="cs-CZ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b="1" smtClean="0"/>
              <a:t>Význam lipidů</a:t>
            </a:r>
            <a:endParaRPr lang="en-US" altLang="cs-CZ" b="1" smtClean="0"/>
          </a:p>
          <a:p>
            <a:pPr lvl="1"/>
            <a:r>
              <a:rPr lang="cs-CZ" altLang="cs-CZ" b="1" smtClean="0"/>
              <a:t>Nenasycené mastné kyseliny</a:t>
            </a:r>
          </a:p>
          <a:p>
            <a:pPr lvl="2"/>
            <a:r>
              <a:rPr lang="cs-CZ" altLang="cs-CZ" b="1" smtClean="0"/>
              <a:t>esenciální</a:t>
            </a:r>
            <a:r>
              <a:rPr lang="cs-CZ" altLang="cs-CZ" smtClean="0"/>
              <a:t> pro organismus</a:t>
            </a:r>
          </a:p>
          <a:p>
            <a:pPr lvl="2"/>
            <a:r>
              <a:rPr lang="cs-CZ" altLang="cs-CZ" smtClean="0"/>
              <a:t>organismus je nedovede syntetizovat = </a:t>
            </a:r>
            <a:r>
              <a:rPr lang="cs-CZ" altLang="cs-CZ" b="1" i="1" smtClean="0"/>
              <a:t>kyselina arachidonová</a:t>
            </a:r>
            <a:r>
              <a:rPr lang="cs-CZ" altLang="cs-CZ" smtClean="0"/>
              <a:t>, </a:t>
            </a:r>
            <a:r>
              <a:rPr lang="cs-CZ" altLang="cs-CZ" b="1" i="1" smtClean="0"/>
              <a:t>linolová</a:t>
            </a:r>
            <a:r>
              <a:rPr lang="cs-CZ" altLang="cs-CZ" smtClean="0"/>
              <a:t> a </a:t>
            </a:r>
            <a:r>
              <a:rPr lang="cs-CZ" altLang="cs-CZ" b="1" i="1" smtClean="0"/>
              <a:t>linolenová</a:t>
            </a:r>
            <a:r>
              <a:rPr lang="cs-CZ" altLang="cs-CZ" smtClean="0"/>
              <a:t> (nejvíce v rostlinných olejích = obsahují i důležité </a:t>
            </a:r>
            <a:r>
              <a:rPr lang="cs-CZ" altLang="cs-CZ" b="1" smtClean="0"/>
              <a:t>fosfolipidy</a:t>
            </a:r>
            <a:r>
              <a:rPr lang="cs-CZ" altLang="cs-CZ" smtClean="0"/>
              <a:t>)</a:t>
            </a:r>
            <a:endParaRPr lang="en-US" altLang="cs-CZ" smtClean="0"/>
          </a:p>
          <a:p>
            <a:pPr lvl="1"/>
            <a:r>
              <a:rPr lang="cs-CZ" altLang="cs-CZ" b="1" smtClean="0"/>
              <a:t>Máslo</a:t>
            </a:r>
            <a:r>
              <a:rPr lang="cs-CZ" altLang="cs-CZ" smtClean="0"/>
              <a:t> = obsahuje velký počet mastných kyselin a vitamíny (především A) a některé soli (Ca).</a:t>
            </a:r>
            <a:endParaRPr lang="en-US" altLang="cs-CZ" smtClean="0"/>
          </a:p>
          <a:p>
            <a:pPr lvl="1"/>
            <a:r>
              <a:rPr lang="cs-CZ" altLang="cs-CZ" b="1" smtClean="0"/>
              <a:t>Živočišný tuk – sádlo </a:t>
            </a:r>
            <a:r>
              <a:rPr lang="cs-CZ" altLang="cs-CZ" smtClean="0"/>
              <a:t>= výhradně energetický zdroj</a:t>
            </a:r>
            <a:endParaRPr lang="en-US" altLang="cs-CZ" smtClean="0"/>
          </a:p>
          <a:p>
            <a:r>
              <a:rPr lang="cs-CZ" altLang="cs-CZ" b="1" smtClean="0"/>
              <a:t>Rizika vysokého příjmu lipidů</a:t>
            </a:r>
          </a:p>
          <a:p>
            <a:pPr lvl="1"/>
            <a:r>
              <a:rPr lang="en-US" altLang="cs-CZ" smtClean="0"/>
              <a:t>Kardiovaskulární choroby</a:t>
            </a:r>
          </a:p>
          <a:p>
            <a:pPr lvl="1"/>
            <a:r>
              <a:rPr lang="en-US" altLang="cs-CZ" smtClean="0"/>
              <a:t>Norma:</a:t>
            </a:r>
            <a:endParaRPr lang="cs-CZ" altLang="cs-CZ"/>
          </a:p>
          <a:p>
            <a:pPr lvl="2"/>
            <a:r>
              <a:rPr lang="en-US" altLang="cs-CZ" smtClean="0"/>
              <a:t>cholesterolémie &lt; 5</a:t>
            </a:r>
            <a:r>
              <a:rPr lang="cs-CZ" altLang="cs-CZ" smtClean="0"/>
              <a:t>,</a:t>
            </a:r>
            <a:r>
              <a:rPr lang="en-US" altLang="cs-CZ" smtClean="0"/>
              <a:t>2 mmol/l </a:t>
            </a:r>
          </a:p>
          <a:p>
            <a:pPr lvl="2"/>
            <a:r>
              <a:rPr lang="en-US" altLang="cs-CZ" smtClean="0"/>
              <a:t>koncentrace triacylglycerolů &lt; 2</a:t>
            </a:r>
            <a:r>
              <a:rPr lang="cs-CZ" altLang="cs-CZ" smtClean="0"/>
              <a:t>,</a:t>
            </a:r>
            <a:r>
              <a:rPr lang="en-US" altLang="cs-CZ" smtClean="0"/>
              <a:t>2 mmol/l </a:t>
            </a:r>
            <a:endParaRPr lang="cs-CZ" altLang="cs-CZ" smtClean="0"/>
          </a:p>
          <a:p>
            <a:pPr lvl="2"/>
            <a:r>
              <a:rPr lang="en-US" altLang="cs-CZ" smtClean="0"/>
              <a:t>koncentrace HDL &gt; 0</a:t>
            </a:r>
            <a:r>
              <a:rPr lang="cs-CZ" altLang="cs-CZ" smtClean="0"/>
              <a:t>,</a:t>
            </a:r>
            <a:r>
              <a:rPr lang="en-US" altLang="cs-CZ" smtClean="0"/>
              <a:t>9 mmol/l</a:t>
            </a:r>
          </a:p>
          <a:p>
            <a:endParaRPr lang="cs-CZ" altLang="cs-CZ" smtClean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Aktivace enzymů</a:t>
            </a:r>
            <a:endParaRPr lang="cs-CZ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913" y="1848472"/>
            <a:ext cx="7354887" cy="4385018"/>
          </a:xfrm>
        </p:spPr>
      </p:pic>
    </p:spTree>
    <p:extLst>
      <p:ext uri="{BB962C8B-B14F-4D97-AF65-F5344CB8AC3E}">
        <p14:creationId xmlns:p14="http://schemas.microsoft.com/office/powerpoint/2010/main" val="16564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Výživa – proteiny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Mají tvořit asi </a:t>
            </a:r>
            <a:r>
              <a:rPr lang="en-US" b="1" smtClean="0"/>
              <a:t>10</a:t>
            </a:r>
            <a:r>
              <a:rPr lang="cs-CZ" b="1" smtClean="0"/>
              <a:t>–</a:t>
            </a:r>
            <a:r>
              <a:rPr lang="en-US" b="1" smtClean="0"/>
              <a:t>15 % </a:t>
            </a:r>
            <a:r>
              <a:rPr lang="en-US" smtClean="0"/>
              <a:t>potravy.</a:t>
            </a:r>
          </a:p>
          <a:p>
            <a:r>
              <a:rPr lang="en-US" b="1" smtClean="0"/>
              <a:t>Esenciální aminokyseliny</a:t>
            </a:r>
            <a:r>
              <a:rPr lang="en-US" smtClean="0"/>
              <a:t>: leucin, izoleucin, valin, methionin, fenylalanin, lyzin, threonin, tryptofan.</a:t>
            </a:r>
          </a:p>
          <a:p>
            <a:r>
              <a:rPr lang="en-US" b="1" smtClean="0"/>
              <a:t>Semiesenciální aminokyseliny</a:t>
            </a:r>
            <a:r>
              <a:rPr lang="en-US" smtClean="0"/>
              <a:t>: histidin, arginin (údobí růstu), tyrosin (selhání ledvin = enzymatický blok v urémii</a:t>
            </a:r>
            <a:r>
              <a:rPr lang="cs-CZ" smtClean="0"/>
              <a:t> –</a:t>
            </a:r>
            <a:r>
              <a:rPr lang="en-US" smtClean="0"/>
              <a:t> ne tvorba z fenylalaninu).</a:t>
            </a:r>
            <a:r>
              <a:rPr lang="cs-CZ" smtClean="0"/>
              <a:t> </a:t>
            </a:r>
          </a:p>
          <a:p>
            <a:r>
              <a:rPr lang="cs-CZ" b="1" smtClean="0"/>
              <a:t>Bílkoviny v potravě</a:t>
            </a:r>
            <a:r>
              <a:rPr lang="cs-CZ" smtClean="0"/>
              <a:t>:</a:t>
            </a:r>
          </a:p>
          <a:p>
            <a:pPr lvl="1"/>
            <a:r>
              <a:rPr lang="cs-CZ" b="1" smtClean="0"/>
              <a:t>Živočišného původu</a:t>
            </a:r>
          </a:p>
          <a:p>
            <a:pPr lvl="2"/>
            <a:r>
              <a:rPr lang="cs-CZ" smtClean="0"/>
              <a:t>jsou hodnotnější co do komplexnosti složení = maso, mléčné výrobky, vajíčka</a:t>
            </a:r>
          </a:p>
          <a:p>
            <a:pPr lvl="1"/>
            <a:r>
              <a:rPr lang="cs-CZ" b="1" smtClean="0"/>
              <a:t>Rostlinného původu</a:t>
            </a:r>
          </a:p>
          <a:p>
            <a:pPr lvl="2"/>
            <a:r>
              <a:rPr lang="cs-CZ" smtClean="0"/>
              <a:t>nepokrývají plně nároky organismu = luštěniny, sója, podzemnice olejná</a:t>
            </a:r>
          </a:p>
          <a:p>
            <a:endParaRPr lang="cs-CZ"/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Výživa – proteiny </a:t>
            </a:r>
            <a:r>
              <a:rPr lang="cs-CZ" smtClean="0"/>
              <a:t>2</a:t>
            </a:r>
            <a:endParaRPr lang="cs-CZ"/>
          </a:p>
        </p:txBody>
      </p:sp>
      <p:sp>
        <p:nvSpPr>
          <p:cNvPr id="5222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smtClean="0"/>
              <a:t>Metabolismus proteinů</a:t>
            </a:r>
          </a:p>
          <a:p>
            <a:pPr lvl="1"/>
            <a:r>
              <a:rPr lang="cs-CZ" altLang="cs-CZ" smtClean="0"/>
              <a:t>deaminace, aminace, transaminace</a:t>
            </a:r>
            <a:endParaRPr lang="en-US" altLang="cs-CZ" smtClean="0"/>
          </a:p>
          <a:p>
            <a:r>
              <a:rPr lang="cs-CZ" altLang="cs-CZ" smtClean="0"/>
              <a:t>Dusíková bilance = srovnání dusíku přijatého (téměř výhradně v proteinech) a vyloučeného za časový interval (příjem a výdej má být v rovnováze)</a:t>
            </a:r>
          </a:p>
          <a:p>
            <a:pPr lvl="1"/>
            <a:r>
              <a:rPr lang="cs-CZ" altLang="cs-CZ" b="1" smtClean="0"/>
              <a:t>Pozitivní dusíková bilance</a:t>
            </a:r>
            <a:endParaRPr lang="cs-CZ" altLang="cs-CZ" b="1"/>
          </a:p>
          <a:p>
            <a:pPr lvl="2"/>
            <a:r>
              <a:rPr lang="cs-CZ" altLang="cs-CZ" smtClean="0"/>
              <a:t>množství přijatého N je vyšší než vyloučeného</a:t>
            </a:r>
          </a:p>
          <a:p>
            <a:pPr lvl="1"/>
            <a:r>
              <a:rPr lang="en-US" altLang="cs-CZ" b="1" smtClean="0"/>
              <a:t>Optimum příjmu proteinů</a:t>
            </a:r>
            <a:endParaRPr lang="cs-CZ" altLang="cs-CZ" b="1" smtClean="0"/>
          </a:p>
          <a:p>
            <a:pPr lvl="2"/>
            <a:r>
              <a:rPr lang="en-US" altLang="cs-CZ" smtClean="0"/>
              <a:t>0,8 g proteinů / 1</a:t>
            </a:r>
            <a:r>
              <a:rPr lang="cs-CZ" altLang="cs-CZ" smtClean="0"/>
              <a:t> </a:t>
            </a:r>
            <a:r>
              <a:rPr lang="en-US" altLang="cs-CZ" smtClean="0"/>
              <a:t>kg hmotnosti (u dětí a těhotných 1,3</a:t>
            </a:r>
            <a:r>
              <a:rPr lang="cs-CZ" altLang="cs-CZ" smtClean="0"/>
              <a:t>–</a:t>
            </a:r>
            <a:r>
              <a:rPr lang="en-US" altLang="cs-CZ" smtClean="0"/>
              <a:t>2,0 g/kg)</a:t>
            </a:r>
          </a:p>
          <a:p>
            <a:endParaRPr lang="cs-CZ" altLang="cs-CZ" smtClean="0"/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Výživa – proteiny </a:t>
            </a:r>
            <a:r>
              <a:rPr lang="cs-CZ" smtClean="0"/>
              <a:t>3</a:t>
            </a:r>
            <a:endParaRPr lang="cs-CZ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cs-CZ" b="1" smtClean="0"/>
              <a:t>Nedostatek bílkovin ve výživě</a:t>
            </a:r>
          </a:p>
          <a:p>
            <a:pPr lvl="1"/>
            <a:r>
              <a:rPr lang="en-US" altLang="cs-CZ" b="1" smtClean="0"/>
              <a:t>Marasmus</a:t>
            </a:r>
            <a:r>
              <a:rPr lang="en-US" altLang="cs-CZ" smtClean="0"/>
              <a:t> = nedostatečn</a:t>
            </a:r>
            <a:r>
              <a:rPr lang="cs-CZ" altLang="cs-CZ" smtClean="0"/>
              <a:t>é</a:t>
            </a:r>
            <a:r>
              <a:rPr lang="en-US" altLang="cs-CZ" smtClean="0"/>
              <a:t> množství stravy s vyváženým složením vzájemného zastoupení živin</a:t>
            </a:r>
            <a:endParaRPr lang="cs-CZ" altLang="cs-CZ" smtClean="0"/>
          </a:p>
          <a:p>
            <a:pPr lvl="2"/>
            <a:r>
              <a:rPr lang="en-US" altLang="cs-CZ" smtClean="0"/>
              <a:t>extrémně snížené množství tuku v těle, svalovou atrofii ("autokanibalismus") a extrémně nízkou hmotnost</a:t>
            </a:r>
            <a:endParaRPr lang="cs-CZ" altLang="cs-CZ" smtClean="0"/>
          </a:p>
          <a:p>
            <a:pPr lvl="2"/>
            <a:r>
              <a:rPr lang="en-US" altLang="cs-CZ" smtClean="0"/>
              <a:t>při mentální anorexii</a:t>
            </a:r>
          </a:p>
          <a:p>
            <a:pPr lvl="1"/>
            <a:r>
              <a:rPr lang="en-US" altLang="cs-CZ" b="1" smtClean="0"/>
              <a:t>Kwashiorkor</a:t>
            </a:r>
            <a:r>
              <a:rPr lang="en-US" altLang="cs-CZ" smtClean="0"/>
              <a:t> = onemocnění vyvolané dlouhodobou stravou s kritickým nedostkem bílkovin (především biologicky hodnotných) a relativním dostatkem energie,</a:t>
            </a:r>
            <a:r>
              <a:rPr lang="cs-CZ" altLang="cs-CZ" smtClean="0"/>
              <a:t> </a:t>
            </a:r>
            <a:r>
              <a:rPr lang="en-US" altLang="cs-CZ" smtClean="0"/>
              <a:t>jejímž hlavním zdrojem jsou sacharidy</a:t>
            </a:r>
          </a:p>
          <a:p>
            <a:endParaRPr lang="cs-CZ" altLang="cs-CZ" smtClean="0"/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1027"/>
          <p:cNvSpPr>
            <a:spLocks noChangeArrowheads="1"/>
          </p:cNvSpPr>
          <p:nvPr/>
        </p:nvSpPr>
        <p:spPr bwMode="auto">
          <a:xfrm>
            <a:off x="6156325" y="5373688"/>
            <a:ext cx="2376488" cy="431800"/>
          </a:xfrm>
          <a:prstGeom prst="rect">
            <a:avLst/>
          </a:prstGeom>
          <a:solidFill>
            <a:schemeClr val="bg1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909315"/>
            <a:ext cx="5809878" cy="5544021"/>
          </a:xfrm>
        </p:spPr>
      </p:pic>
    </p:spTree>
    <p:extLst>
      <p:ext uri="{BB962C8B-B14F-4D97-AF65-F5344CB8AC3E}">
        <p14:creationId xmlns:p14="http://schemas.microsoft.com/office/powerpoint/2010/main" val="13884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Výživa – řízení příjmu potravin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mtClean="0"/>
              <a:t>Dvě oblasti v </a:t>
            </a:r>
            <a:r>
              <a:rPr lang="cs-CZ" b="1" smtClean="0"/>
              <a:t>hypothalamu</a:t>
            </a:r>
            <a:r>
              <a:rPr lang="cs-CZ" smtClean="0"/>
              <a:t>:</a:t>
            </a:r>
          </a:p>
          <a:p>
            <a:pPr lvl="1"/>
            <a:r>
              <a:rPr lang="cs-CZ" b="1" smtClean="0"/>
              <a:t>centrum sytosti </a:t>
            </a:r>
            <a:r>
              <a:rPr lang="cs-CZ" smtClean="0"/>
              <a:t>(ventromediální část hypothalamu)</a:t>
            </a:r>
          </a:p>
          <a:p>
            <a:pPr lvl="2"/>
            <a:r>
              <a:rPr lang="cs-CZ" smtClean="0"/>
              <a:t>je-li aktivováno, organismus nemá potřebu přijímat potravu</a:t>
            </a:r>
          </a:p>
          <a:p>
            <a:pPr lvl="1"/>
            <a:r>
              <a:rPr lang="cs-CZ" b="1" smtClean="0"/>
              <a:t>centrum hladu </a:t>
            </a:r>
            <a:r>
              <a:rPr lang="cs-CZ" smtClean="0"/>
              <a:t>(laterální část hypothalamu)</a:t>
            </a:r>
          </a:p>
          <a:p>
            <a:pPr lvl="2"/>
            <a:r>
              <a:rPr lang="cs-CZ" smtClean="0"/>
              <a:t>je-li aktivováno, organismus vyhledává a přijímá potravu </a:t>
            </a:r>
          </a:p>
          <a:p>
            <a:r>
              <a:rPr lang="cs-CZ" b="1" smtClean="0"/>
              <a:t>Poruchy center </a:t>
            </a:r>
            <a:r>
              <a:rPr lang="cs-CZ" smtClean="0"/>
              <a:t>= vznik obezity nebo naopak kachexie</a:t>
            </a:r>
          </a:p>
          <a:p>
            <a:pPr lvl="1"/>
            <a:r>
              <a:rPr lang="cs-CZ" b="1" smtClean="0"/>
              <a:t>Anorexie</a:t>
            </a:r>
            <a:r>
              <a:rPr lang="cs-CZ" smtClean="0"/>
              <a:t> = trvalé nechutenství</a:t>
            </a:r>
          </a:p>
          <a:p>
            <a:pPr lvl="1"/>
            <a:r>
              <a:rPr lang="cs-CZ" b="1" smtClean="0"/>
              <a:t>Hyperfágie</a:t>
            </a:r>
            <a:r>
              <a:rPr lang="cs-CZ" smtClean="0"/>
              <a:t>, </a:t>
            </a:r>
            <a:r>
              <a:rPr lang="cs-CZ" b="1" smtClean="0"/>
              <a:t>bulimie </a:t>
            </a:r>
            <a:r>
              <a:rPr lang="cs-CZ" smtClean="0"/>
              <a:t>= trvalý zvýšený příjem potravy </a:t>
            </a:r>
            <a:endParaRPr lang="cs-CZ"/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Výživa – řízení příjmu tekutin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mtClean="0"/>
              <a:t>Centra v </a:t>
            </a:r>
            <a:r>
              <a:rPr lang="cs-CZ" altLang="cs-CZ" b="1" smtClean="0"/>
              <a:t>hypothalamu </a:t>
            </a:r>
            <a:r>
              <a:rPr lang="cs-CZ" altLang="cs-CZ" smtClean="0"/>
              <a:t>v blízkosti nucleus paraventricularis </a:t>
            </a:r>
          </a:p>
          <a:p>
            <a:pPr lvl="1"/>
            <a:r>
              <a:rPr lang="cs-CZ" altLang="cs-CZ" b="1" smtClean="0"/>
              <a:t>centrum žízně </a:t>
            </a:r>
            <a:endParaRPr lang="en-US" altLang="cs-CZ" b="1" smtClean="0"/>
          </a:p>
          <a:p>
            <a:r>
              <a:rPr lang="cs-CZ" altLang="cs-CZ" smtClean="0"/>
              <a:t>Regulace </a:t>
            </a:r>
            <a:r>
              <a:rPr lang="cs-CZ" altLang="cs-CZ" b="1" smtClean="0"/>
              <a:t>osmoreceptory</a:t>
            </a:r>
            <a:r>
              <a:rPr lang="cs-CZ" altLang="cs-CZ" smtClean="0"/>
              <a:t> = reagují na změny osmotických poměrů vnitřního prostředí organismu</a:t>
            </a:r>
          </a:p>
          <a:p>
            <a:pPr lvl="1"/>
            <a:r>
              <a:rPr lang="cs-CZ" altLang="cs-CZ" b="1" smtClean="0"/>
              <a:t>hypertonické</a:t>
            </a:r>
            <a:r>
              <a:rPr lang="cs-CZ" altLang="cs-CZ" smtClean="0"/>
              <a:t> prostředí vyvolá pocit žízně</a:t>
            </a:r>
          </a:p>
          <a:p>
            <a:pPr lvl="1"/>
            <a:r>
              <a:rPr lang="cs-CZ" altLang="cs-CZ" b="1" smtClean="0"/>
              <a:t>hypotonické</a:t>
            </a:r>
            <a:r>
              <a:rPr lang="cs-CZ" altLang="cs-CZ" smtClean="0"/>
              <a:t> naopak</a:t>
            </a:r>
            <a:endParaRPr lang="en-US" altLang="cs-CZ" smtClean="0"/>
          </a:p>
          <a:p>
            <a:endParaRPr lang="cs-CZ" altLang="cs-CZ" smtClean="0"/>
          </a:p>
        </p:txBody>
      </p:sp>
    </p:spTree>
  </p:cSld>
  <p:clrMapOvr>
    <a:masterClrMapping/>
  </p:clrMapOvr>
  <p:transition spd="slow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Vitamíny</a:t>
            </a:r>
            <a:endParaRPr lang="cs-CZ"/>
          </a:p>
        </p:txBody>
      </p:sp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mtClean="0"/>
              <a:t>Název </a:t>
            </a:r>
            <a:r>
              <a:rPr lang="cs-CZ"/>
              <a:t>odvozen od latinského slova </a:t>
            </a:r>
            <a:r>
              <a:rPr lang="cs-CZ" b="1" smtClean="0"/>
              <a:t>VITA </a:t>
            </a:r>
            <a:r>
              <a:rPr lang="cs-CZ" smtClean="0"/>
              <a:t>= </a:t>
            </a:r>
            <a:r>
              <a:rPr lang="cs-CZ" b="1"/>
              <a:t>ŽIVOT</a:t>
            </a:r>
          </a:p>
          <a:p>
            <a:r>
              <a:rPr lang="cs-CZ" smtClean="0"/>
              <a:t>Zásadní význam pro vývoj a existenci organismu</a:t>
            </a:r>
          </a:p>
          <a:p>
            <a:r>
              <a:rPr lang="cs-CZ" b="1" smtClean="0"/>
              <a:t>Avitaminóza</a:t>
            </a:r>
          </a:p>
          <a:p>
            <a:pPr lvl="1"/>
            <a:r>
              <a:rPr lang="cs-CZ" smtClean="0"/>
              <a:t>kompletní nedostatek vitamínů</a:t>
            </a:r>
          </a:p>
          <a:p>
            <a:r>
              <a:rPr lang="cs-CZ" b="1" smtClean="0"/>
              <a:t>Hypovitaminóza</a:t>
            </a:r>
          </a:p>
          <a:p>
            <a:pPr lvl="1"/>
            <a:r>
              <a:rPr lang="cs-CZ" smtClean="0"/>
              <a:t>částečný nedostatek vitamínů</a:t>
            </a:r>
          </a:p>
          <a:p>
            <a:pPr lvl="1"/>
            <a:r>
              <a:rPr lang="cs-CZ" smtClean="0"/>
              <a:t>Nedostatek může být způsoben:</a:t>
            </a:r>
          </a:p>
          <a:p>
            <a:pPr lvl="2"/>
            <a:r>
              <a:rPr lang="cs-CZ" smtClean="0"/>
              <a:t>Nedostatečným příjmem</a:t>
            </a:r>
          </a:p>
          <a:p>
            <a:pPr lvl="2"/>
            <a:r>
              <a:rPr lang="cs-CZ" smtClean="0"/>
              <a:t>Poruchou žaludeční sekrece (B12)</a:t>
            </a:r>
          </a:p>
          <a:p>
            <a:pPr lvl="2"/>
            <a:r>
              <a:rPr lang="cs-CZ" smtClean="0"/>
              <a:t>Působením antivitamínů</a:t>
            </a:r>
          </a:p>
          <a:p>
            <a:r>
              <a:rPr lang="cs-CZ" b="1" smtClean="0"/>
              <a:t>Hypervitaminóza</a:t>
            </a:r>
          </a:p>
          <a:p>
            <a:pPr lvl="1"/>
            <a:r>
              <a:rPr lang="cs-CZ" smtClean="0"/>
              <a:t>nadbytek vitamínů</a:t>
            </a:r>
          </a:p>
          <a:p>
            <a:pPr lvl="1"/>
            <a:r>
              <a:rPr lang="cs-CZ" smtClean="0"/>
              <a:t>možné v podstatě jen u vitamínů rozpustných v tucích (výjimka vitamín B6 – periferní neuropatie z předávkování)</a:t>
            </a:r>
          </a:p>
          <a:p>
            <a:pPr lvl="1"/>
            <a:endParaRPr lang="cs-CZ" smtClean="0"/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  <p:transition spd="slow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Vitamíny rozpustné ve vodě</a:t>
            </a:r>
            <a:endParaRPr lang="cs-CZ"/>
          </a:p>
        </p:txBody>
      </p:sp>
      <p:sp>
        <p:nvSpPr>
          <p:cNvPr id="5837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mtClean="0"/>
              <a:t>C vitamín </a:t>
            </a:r>
          </a:p>
          <a:p>
            <a:r>
              <a:rPr lang="cs-CZ" altLang="cs-CZ" smtClean="0"/>
              <a:t>B komplex </a:t>
            </a:r>
          </a:p>
          <a:p>
            <a:pPr lvl="1"/>
            <a:r>
              <a:rPr lang="cs-CZ" altLang="cs-CZ" smtClean="0"/>
              <a:t> B1</a:t>
            </a:r>
          </a:p>
          <a:p>
            <a:pPr lvl="1"/>
            <a:r>
              <a:rPr lang="cs-CZ" altLang="cs-CZ" smtClean="0"/>
              <a:t> B2</a:t>
            </a:r>
          </a:p>
          <a:p>
            <a:pPr lvl="1"/>
            <a:r>
              <a:rPr lang="cs-CZ" altLang="cs-CZ" smtClean="0"/>
              <a:t> Kyselina listová (B3)</a:t>
            </a:r>
          </a:p>
          <a:p>
            <a:pPr lvl="1"/>
            <a:r>
              <a:rPr lang="cs-CZ" altLang="cs-CZ" smtClean="0"/>
              <a:t> B6</a:t>
            </a:r>
          </a:p>
          <a:p>
            <a:pPr lvl="1"/>
            <a:r>
              <a:rPr lang="cs-CZ" altLang="cs-CZ" smtClean="0"/>
              <a:t> B12</a:t>
            </a:r>
          </a:p>
          <a:p>
            <a:pPr lvl="1"/>
            <a:r>
              <a:rPr lang="cs-CZ" altLang="cs-CZ" smtClean="0"/>
              <a:t> Niacin</a:t>
            </a:r>
            <a:r>
              <a:rPr lang="en-US" altLang="cs-CZ" smtClean="0"/>
              <a:t> </a:t>
            </a:r>
            <a:r>
              <a:rPr lang="cs-CZ" altLang="cs-CZ" smtClean="0"/>
              <a:t>(PP)</a:t>
            </a:r>
          </a:p>
          <a:p>
            <a:pPr lvl="1"/>
            <a:r>
              <a:rPr lang="cs-CZ" altLang="cs-CZ" smtClean="0"/>
              <a:t> Biotin</a:t>
            </a:r>
          </a:p>
          <a:p>
            <a:pPr lvl="1"/>
            <a:r>
              <a:rPr lang="cs-CZ" altLang="cs-CZ" smtClean="0"/>
              <a:t> Kyselina pantotenová</a:t>
            </a:r>
          </a:p>
        </p:txBody>
      </p:sp>
    </p:spTree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ve </a:t>
            </a:r>
            <a:r>
              <a:rPr lang="cs-CZ" smtClean="0"/>
              <a:t>vodě 2</a:t>
            </a:r>
            <a:endParaRPr lang="cs-CZ"/>
          </a:p>
        </p:txBody>
      </p:sp>
      <p:sp>
        <p:nvSpPr>
          <p:cNvPr id="5939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b="1" smtClean="0"/>
              <a:t>C  Kyselina askorbová</a:t>
            </a:r>
          </a:p>
          <a:p>
            <a:pPr lvl="1"/>
            <a:r>
              <a:rPr lang="cs-CZ" altLang="cs-CZ" b="1" smtClean="0"/>
              <a:t>Zdroj</a:t>
            </a:r>
            <a:endParaRPr lang="cs-CZ" altLang="cs-CZ"/>
          </a:p>
          <a:p>
            <a:pPr lvl="2"/>
            <a:r>
              <a:rPr lang="cs-CZ" altLang="cs-CZ" smtClean="0"/>
              <a:t>citrusové plody, zelí, šípky, černý rybíz, paprika, špenát</a:t>
            </a:r>
          </a:p>
          <a:p>
            <a:pPr lvl="1"/>
            <a:r>
              <a:rPr lang="cs-CZ" altLang="cs-CZ" b="1" smtClean="0"/>
              <a:t>Denní potřeba</a:t>
            </a:r>
            <a:endParaRPr lang="cs-CZ" altLang="cs-CZ"/>
          </a:p>
          <a:p>
            <a:pPr lvl="2"/>
            <a:r>
              <a:rPr lang="cs-CZ" altLang="cs-CZ" smtClean="0"/>
              <a:t>75 mg/osobu</a:t>
            </a:r>
          </a:p>
          <a:p>
            <a:pPr lvl="1"/>
            <a:r>
              <a:rPr lang="cs-CZ" altLang="cs-CZ" b="1" smtClean="0"/>
              <a:t>Účinek</a:t>
            </a:r>
          </a:p>
          <a:p>
            <a:pPr lvl="2"/>
            <a:r>
              <a:rPr lang="cs-CZ" altLang="cs-CZ" smtClean="0"/>
              <a:t>nezbytný pro hydroxilaci prolinu a lysinu při syntéze kolagenu, antioxidant</a:t>
            </a:r>
          </a:p>
          <a:p>
            <a:pPr lvl="1"/>
            <a:r>
              <a:rPr lang="cs-CZ" altLang="cs-CZ" b="1" smtClean="0"/>
              <a:t>Hypovitaminóza</a:t>
            </a:r>
            <a:endParaRPr lang="cs-CZ" altLang="cs-CZ"/>
          </a:p>
          <a:p>
            <a:pPr lvl="2"/>
            <a:r>
              <a:rPr lang="cs-CZ" altLang="cs-CZ" smtClean="0"/>
              <a:t>skorbut (kurděje)</a:t>
            </a:r>
          </a:p>
          <a:p>
            <a:pPr lvl="2"/>
            <a:r>
              <a:rPr lang="cs-CZ" altLang="cs-CZ" smtClean="0"/>
              <a:t>u dětí Moeller-Barlowova nemoc (nedostatečná tvorba osteoidu, krvácení do subperiostálního prostoru dlouhých kostí)</a:t>
            </a:r>
          </a:p>
        </p:txBody>
      </p:sp>
    </p:spTree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ve vodě </a:t>
            </a:r>
            <a:r>
              <a:rPr lang="cs-CZ" smtClean="0"/>
              <a:t>3</a:t>
            </a:r>
            <a:endParaRPr lang="cs-CZ"/>
          </a:p>
        </p:txBody>
      </p:sp>
      <p:sp>
        <p:nvSpPr>
          <p:cNvPr id="604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b="1" smtClean="0"/>
              <a:t>B1 Thiamin</a:t>
            </a:r>
          </a:p>
          <a:p>
            <a:pPr lvl="1"/>
            <a:r>
              <a:rPr lang="cs-CZ" altLang="cs-CZ" b="1" smtClean="0"/>
              <a:t>Zdroj</a:t>
            </a:r>
            <a:r>
              <a:rPr lang="cs-CZ" altLang="cs-CZ" smtClean="0"/>
              <a:t>	</a:t>
            </a:r>
          </a:p>
          <a:p>
            <a:pPr lvl="2"/>
            <a:r>
              <a:rPr lang="cs-CZ" altLang="cs-CZ" smtClean="0"/>
              <a:t>kvasnice, luštěniny, obilniny, játra</a:t>
            </a:r>
          </a:p>
          <a:p>
            <a:pPr lvl="1"/>
            <a:r>
              <a:rPr lang="cs-CZ" altLang="cs-CZ" b="1" smtClean="0"/>
              <a:t>Denní potřeba</a:t>
            </a:r>
          </a:p>
          <a:p>
            <a:pPr lvl="2"/>
            <a:r>
              <a:rPr lang="cs-CZ" altLang="cs-CZ" smtClean="0"/>
              <a:t>1–2 mg </a:t>
            </a:r>
          </a:p>
          <a:p>
            <a:pPr lvl="1"/>
            <a:r>
              <a:rPr lang="cs-CZ" altLang="cs-CZ" b="1" smtClean="0"/>
              <a:t>Účinek</a:t>
            </a:r>
          </a:p>
          <a:p>
            <a:pPr lvl="2"/>
            <a:r>
              <a:rPr lang="cs-CZ" altLang="cs-CZ" smtClean="0"/>
              <a:t>kofaktor při dekarboxylacích</a:t>
            </a:r>
          </a:p>
          <a:p>
            <a:pPr lvl="1"/>
            <a:r>
              <a:rPr lang="cs-CZ" altLang="cs-CZ" b="1" smtClean="0"/>
              <a:t>Hypovitaminóza</a:t>
            </a:r>
          </a:p>
          <a:p>
            <a:pPr lvl="2"/>
            <a:r>
              <a:rPr lang="cs-CZ" altLang="cs-CZ" smtClean="0"/>
              <a:t>beri-beri (</a:t>
            </a:r>
            <a:r>
              <a:rPr lang="cs-CZ" altLang="cs-CZ" i="1" smtClean="0"/>
              <a:t>v oblastech, kde je hlavním zdrojem potravy loupaná rýže</a:t>
            </a:r>
            <a:r>
              <a:rPr lang="cs-CZ" altLang="cs-CZ" smtClean="0"/>
              <a:t>), GIT poruchy (</a:t>
            </a:r>
            <a:r>
              <a:rPr lang="cs-CZ" altLang="cs-CZ" i="1" smtClean="0"/>
              <a:t>anorexie, nauzea, zvracení</a:t>
            </a:r>
            <a:r>
              <a:rPr lang="cs-CZ" altLang="cs-CZ" smtClean="0"/>
              <a:t>), únava, slabost, poruchy periferních nervů (</a:t>
            </a:r>
            <a:r>
              <a:rPr lang="cs-CZ" altLang="cs-CZ" i="1" smtClean="0"/>
              <a:t>hyperstézie, parestézie, poruchy koordinace</a:t>
            </a:r>
            <a:r>
              <a:rPr lang="cs-CZ" altLang="cs-CZ" smtClean="0"/>
              <a:t>), psychické poruchy (</a:t>
            </a:r>
            <a:r>
              <a:rPr lang="cs-CZ" altLang="cs-CZ" i="1" smtClean="0"/>
              <a:t>deprese, dráždivost, poruchy paměti a koordinace</a:t>
            </a:r>
            <a:r>
              <a:rPr lang="cs-CZ" altLang="cs-CZ" smtClean="0"/>
              <a:t>).</a:t>
            </a:r>
          </a:p>
          <a:p>
            <a:endParaRPr lang="cs-CZ" altLang="cs-CZ" smtClean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Pankreatitis</a:t>
            </a:r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31640" y="1772816"/>
            <a:ext cx="4464496" cy="4536504"/>
          </a:xfrm>
        </p:spPr>
        <p:txBody>
          <a:bodyPr/>
          <a:lstStyle/>
          <a:p>
            <a:r>
              <a:rPr lang="cs-CZ" altLang="cs-CZ" smtClean="0"/>
              <a:t>Zánětlivé onemocnění pankreatu spojené s poškozením sekretorických buňek.</a:t>
            </a:r>
          </a:p>
        </p:txBody>
      </p:sp>
      <p:pic>
        <p:nvPicPr>
          <p:cNvPr id="14" name="Picture 5" descr="GI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405" y="980728"/>
            <a:ext cx="3441811" cy="52565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ve vodě </a:t>
            </a:r>
            <a:r>
              <a:rPr lang="cs-CZ" smtClean="0"/>
              <a:t>4</a:t>
            </a:r>
            <a:endParaRPr lang="cs-CZ"/>
          </a:p>
        </p:txBody>
      </p:sp>
      <p:sp>
        <p:nvSpPr>
          <p:cNvPr id="614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smtClean="0"/>
              <a:t>B2 Riboflavin</a:t>
            </a:r>
          </a:p>
          <a:p>
            <a:pPr lvl="1"/>
            <a:r>
              <a:rPr lang="cs-CZ" altLang="cs-CZ" b="1" smtClean="0"/>
              <a:t>Zdroj</a:t>
            </a:r>
          </a:p>
          <a:p>
            <a:pPr lvl="2"/>
            <a:r>
              <a:rPr lang="cs-CZ" altLang="cs-CZ" smtClean="0"/>
              <a:t>maso, mléko (rozkládá se UV zářením –   nenechávat stát mléko na světle)</a:t>
            </a:r>
          </a:p>
          <a:p>
            <a:pPr lvl="1"/>
            <a:r>
              <a:rPr lang="cs-CZ" altLang="cs-CZ" b="1" smtClean="0"/>
              <a:t>Denní potřeba</a:t>
            </a:r>
          </a:p>
          <a:p>
            <a:pPr lvl="2"/>
            <a:r>
              <a:rPr lang="cs-CZ" altLang="cs-CZ" smtClean="0"/>
              <a:t>1,8 mg/osobu </a:t>
            </a:r>
          </a:p>
          <a:p>
            <a:pPr lvl="1"/>
            <a:r>
              <a:rPr lang="cs-CZ" altLang="cs-CZ" b="1" smtClean="0"/>
              <a:t>Účinek</a:t>
            </a:r>
          </a:p>
          <a:p>
            <a:pPr lvl="2"/>
            <a:r>
              <a:rPr lang="cs-CZ" altLang="cs-CZ" smtClean="0"/>
              <a:t>složka flavoproteinů</a:t>
            </a:r>
          </a:p>
          <a:p>
            <a:pPr lvl="1"/>
            <a:r>
              <a:rPr lang="cs-CZ" altLang="cs-CZ" b="1" smtClean="0"/>
              <a:t>Hypovitaminóza</a:t>
            </a:r>
          </a:p>
          <a:p>
            <a:pPr lvl="2"/>
            <a:r>
              <a:rPr lang="cs-CZ" altLang="cs-CZ" smtClean="0"/>
              <a:t>léze sliznic GIT (glossitis, stomatitis, ragády ústních koutků, cheilitis), kůže (dermatitis)</a:t>
            </a:r>
          </a:p>
        </p:txBody>
      </p: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Vitamíny rozpustné ve vodě 5</a:t>
            </a:r>
            <a:endParaRPr lang="cs-CZ"/>
          </a:p>
        </p:txBody>
      </p:sp>
      <p:sp>
        <p:nvSpPr>
          <p:cNvPr id="624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b="1" smtClean="0"/>
              <a:t>B3 Kyselina pantothenová</a:t>
            </a:r>
          </a:p>
          <a:p>
            <a:pPr lvl="1"/>
            <a:r>
              <a:rPr lang="cs-CZ" altLang="cs-CZ" b="1" smtClean="0"/>
              <a:t>Zdroj</a:t>
            </a:r>
          </a:p>
          <a:p>
            <a:pPr lvl="2"/>
            <a:r>
              <a:rPr lang="cs-CZ" altLang="cs-CZ" smtClean="0"/>
              <a:t>vejce, </a:t>
            </a:r>
            <a:r>
              <a:rPr lang="en-US" altLang="cs-CZ" smtClean="0"/>
              <a:t>kvasnice</a:t>
            </a:r>
            <a:r>
              <a:rPr lang="cs-CZ" altLang="cs-CZ" smtClean="0"/>
              <a:t>, játra</a:t>
            </a:r>
          </a:p>
          <a:p>
            <a:pPr lvl="1"/>
            <a:r>
              <a:rPr lang="cs-CZ" altLang="cs-CZ" b="1" smtClean="0"/>
              <a:t>Denní potřeba</a:t>
            </a:r>
          </a:p>
          <a:p>
            <a:pPr lvl="2"/>
            <a:r>
              <a:rPr lang="cs-CZ" altLang="cs-CZ" smtClean="0"/>
              <a:t>10 mg/osobu </a:t>
            </a:r>
          </a:p>
          <a:p>
            <a:pPr lvl="1"/>
            <a:r>
              <a:rPr lang="cs-CZ" altLang="cs-CZ" b="1" smtClean="0"/>
              <a:t>Účinek</a:t>
            </a:r>
          </a:p>
          <a:p>
            <a:pPr lvl="2"/>
            <a:r>
              <a:rPr lang="cs-CZ" altLang="cs-CZ" smtClean="0"/>
              <a:t>složka CoA</a:t>
            </a:r>
          </a:p>
          <a:p>
            <a:pPr lvl="1"/>
            <a:r>
              <a:rPr lang="cs-CZ" altLang="cs-CZ" b="1" smtClean="0"/>
              <a:t>Hypovitaminóza</a:t>
            </a:r>
          </a:p>
          <a:p>
            <a:pPr lvl="2"/>
            <a:r>
              <a:rPr lang="cs-CZ" altLang="cs-CZ" smtClean="0"/>
              <a:t>dermatitis, enteritis, alopecia, nedostatečnost ledvin</a:t>
            </a:r>
          </a:p>
          <a:p>
            <a:pPr lvl="1"/>
            <a:endParaRPr lang="cs-CZ" altLang="cs-CZ" smtClean="0"/>
          </a:p>
        </p:txBody>
      </p:sp>
    </p:spTree>
  </p:cSld>
  <p:clrMapOvr>
    <a:masterClrMapping/>
  </p:clrMapOvr>
  <p:transition spd="slow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ve vodě </a:t>
            </a:r>
            <a:r>
              <a:rPr lang="cs-CZ" smtClean="0"/>
              <a:t>6</a:t>
            </a:r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smtClean="0"/>
              <a:t>B6 Pyridoxin</a:t>
            </a:r>
          </a:p>
          <a:p>
            <a:pPr lvl="1"/>
            <a:r>
              <a:rPr lang="cs-CZ" altLang="cs-CZ" b="1" smtClean="0"/>
              <a:t>Zdroj</a:t>
            </a:r>
          </a:p>
          <a:p>
            <a:pPr lvl="2"/>
            <a:r>
              <a:rPr lang="cs-CZ" altLang="cs-CZ" smtClean="0"/>
              <a:t>kvasnice, játra, obilniny</a:t>
            </a:r>
          </a:p>
          <a:p>
            <a:pPr lvl="1"/>
            <a:r>
              <a:rPr lang="cs-CZ" altLang="cs-CZ" b="1" smtClean="0"/>
              <a:t>Denní potřeba</a:t>
            </a:r>
          </a:p>
          <a:p>
            <a:pPr lvl="2"/>
            <a:r>
              <a:rPr lang="cs-CZ" altLang="cs-CZ" smtClean="0"/>
              <a:t>1,8–2,0 mg/osobu </a:t>
            </a:r>
          </a:p>
          <a:p>
            <a:pPr lvl="1"/>
            <a:r>
              <a:rPr lang="cs-CZ" altLang="cs-CZ" b="1" smtClean="0"/>
              <a:t>Účinek</a:t>
            </a:r>
          </a:p>
          <a:p>
            <a:pPr lvl="2"/>
            <a:r>
              <a:rPr lang="cs-CZ" altLang="cs-CZ" smtClean="0"/>
              <a:t>tvoří prosthetické skupiny některých dekarboxyláz a transamináz, v těle se mění na pyridoxalfosfát a pyridoxaminfosfát</a:t>
            </a:r>
          </a:p>
          <a:p>
            <a:pPr lvl="1"/>
            <a:r>
              <a:rPr lang="cs-CZ" altLang="cs-CZ" b="1" smtClean="0"/>
              <a:t>Hypovitaminóza</a:t>
            </a:r>
          </a:p>
          <a:p>
            <a:pPr lvl="2"/>
            <a:r>
              <a:rPr lang="cs-CZ" altLang="cs-CZ" smtClean="0"/>
              <a:t>křeče, zvýšená dráždivost</a:t>
            </a: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ve vodě </a:t>
            </a:r>
            <a:r>
              <a:rPr lang="cs-CZ" smtClean="0"/>
              <a:t>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800" b="1"/>
              <a:t>B9 </a:t>
            </a:r>
            <a:r>
              <a:rPr lang="cs-CZ" altLang="cs-CZ" sz="2800" b="1" smtClean="0"/>
              <a:t>Folacin </a:t>
            </a:r>
            <a:r>
              <a:rPr lang="cs-CZ" altLang="cs-CZ" sz="2800" smtClean="0"/>
              <a:t>(Kyselina </a:t>
            </a:r>
            <a:r>
              <a:rPr lang="cs-CZ" altLang="cs-CZ" sz="2800"/>
              <a:t>listová a příbuzné </a:t>
            </a:r>
            <a:r>
              <a:rPr lang="cs-CZ" altLang="cs-CZ" sz="2800" smtClean="0"/>
              <a:t>látky)</a:t>
            </a:r>
            <a:endParaRPr lang="cs-CZ" altLang="cs-CZ" sz="2800"/>
          </a:p>
          <a:p>
            <a:pPr lvl="1"/>
            <a:r>
              <a:rPr lang="cs-CZ" altLang="cs-CZ" sz="2600" b="1" smtClean="0"/>
              <a:t>Zdroj</a:t>
            </a:r>
          </a:p>
          <a:p>
            <a:pPr lvl="2"/>
            <a:r>
              <a:rPr lang="cs-CZ" altLang="cs-CZ" sz="2400" smtClean="0"/>
              <a:t>zelenina</a:t>
            </a:r>
            <a:endParaRPr lang="cs-CZ" altLang="cs-CZ" sz="2400"/>
          </a:p>
          <a:p>
            <a:pPr lvl="1"/>
            <a:r>
              <a:rPr lang="cs-CZ" altLang="cs-CZ" sz="2600" b="1"/>
              <a:t>Denní </a:t>
            </a:r>
            <a:r>
              <a:rPr lang="cs-CZ" altLang="cs-CZ" sz="2600" b="1" smtClean="0"/>
              <a:t>potřeba</a:t>
            </a:r>
          </a:p>
          <a:p>
            <a:pPr lvl="2"/>
            <a:r>
              <a:rPr lang="cs-CZ" altLang="cs-CZ" sz="2400" smtClean="0"/>
              <a:t>0,5 </a:t>
            </a:r>
            <a:r>
              <a:rPr lang="cs-CZ" altLang="cs-CZ" sz="2400"/>
              <a:t>mg/osobu </a:t>
            </a:r>
          </a:p>
          <a:p>
            <a:pPr lvl="1"/>
            <a:r>
              <a:rPr lang="cs-CZ" altLang="cs-CZ" sz="2600" b="1" smtClean="0"/>
              <a:t>Účinek</a:t>
            </a:r>
          </a:p>
          <a:p>
            <a:pPr lvl="2"/>
            <a:r>
              <a:rPr lang="cs-CZ" altLang="cs-CZ" sz="2400" smtClean="0"/>
              <a:t>koenzymy </a:t>
            </a:r>
            <a:r>
              <a:rPr lang="cs-CZ" altLang="cs-CZ" sz="2400"/>
              <a:t>pro přenos jednouhlíkových zbytků, účastní se methylačních reakcí</a:t>
            </a:r>
          </a:p>
          <a:p>
            <a:pPr lvl="1"/>
            <a:r>
              <a:rPr lang="cs-CZ" altLang="cs-CZ" sz="2600" b="1" smtClean="0"/>
              <a:t>Hypovitaminóza</a:t>
            </a:r>
          </a:p>
          <a:p>
            <a:pPr lvl="2"/>
            <a:r>
              <a:rPr lang="cs-CZ" altLang="cs-CZ" sz="2400" smtClean="0"/>
              <a:t>sprue</a:t>
            </a:r>
            <a:r>
              <a:rPr lang="cs-CZ" altLang="cs-CZ" sz="2400"/>
              <a:t>, megaloblastová </a:t>
            </a:r>
            <a:r>
              <a:rPr lang="cs-CZ" altLang="cs-CZ" sz="2400" smtClean="0"/>
              <a:t>anémie</a:t>
            </a:r>
            <a:endParaRPr lang="cs-CZ" altLang="cs-CZ" sz="24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ve </a:t>
            </a:r>
            <a:r>
              <a:rPr lang="cs-CZ" smtClean="0"/>
              <a:t>vodě 8</a:t>
            </a:r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smtClean="0"/>
              <a:t>B12 cyanocobaltamin</a:t>
            </a:r>
          </a:p>
          <a:p>
            <a:pPr lvl="1"/>
            <a:r>
              <a:rPr lang="cs-CZ" altLang="cs-CZ" b="1" smtClean="0"/>
              <a:t>Zdroj</a:t>
            </a:r>
          </a:p>
          <a:p>
            <a:pPr lvl="2"/>
            <a:r>
              <a:rPr lang="cs-CZ" altLang="cs-CZ" smtClean="0"/>
              <a:t>játra, maso, vejce, mléko</a:t>
            </a:r>
          </a:p>
          <a:p>
            <a:pPr lvl="1"/>
            <a:r>
              <a:rPr lang="cs-CZ" altLang="cs-CZ" b="1" smtClean="0"/>
              <a:t>Denní potřeba</a:t>
            </a:r>
          </a:p>
          <a:p>
            <a:pPr lvl="2"/>
            <a:r>
              <a:rPr lang="cs-CZ" altLang="cs-CZ" smtClean="0"/>
              <a:t>0,005 mg/osobu, vstřebávání až po navázání na vnitřní faktor žaludku</a:t>
            </a:r>
          </a:p>
          <a:p>
            <a:pPr lvl="1"/>
            <a:r>
              <a:rPr lang="cs-CZ" altLang="cs-CZ" b="1" smtClean="0"/>
              <a:t>Účinek</a:t>
            </a:r>
          </a:p>
          <a:p>
            <a:pPr lvl="2"/>
            <a:r>
              <a:rPr lang="cs-CZ" altLang="cs-CZ" smtClean="0"/>
              <a:t>koenzym v metabolismu aminokyselin, stimuluje erytropoézu</a:t>
            </a:r>
          </a:p>
          <a:p>
            <a:pPr lvl="1"/>
            <a:r>
              <a:rPr lang="cs-CZ" altLang="cs-CZ" b="1" smtClean="0"/>
              <a:t>Hypovitaminóza</a:t>
            </a:r>
          </a:p>
          <a:p>
            <a:pPr lvl="2"/>
            <a:r>
              <a:rPr lang="cs-CZ" altLang="cs-CZ" smtClean="0"/>
              <a:t>perniciózní anémie, postižení periferních nervů </a:t>
            </a:r>
          </a:p>
          <a:p>
            <a:pPr lvl="1"/>
            <a:endParaRPr lang="cs-CZ" altLang="cs-CZ" smtClean="0"/>
          </a:p>
          <a:p>
            <a:pPr lvl="1"/>
            <a:endParaRPr lang="cs-CZ" altLang="cs-CZ" smtClean="0"/>
          </a:p>
        </p:txBody>
      </p:sp>
    </p:spTree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ve </a:t>
            </a:r>
            <a:r>
              <a:rPr lang="cs-CZ" smtClean="0"/>
              <a:t>vodě 9</a:t>
            </a: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b="1" smtClean="0"/>
              <a:t>Niacin</a:t>
            </a:r>
            <a:r>
              <a:rPr lang="cs-CZ" altLang="cs-CZ" smtClean="0"/>
              <a:t> (vitamín PP</a:t>
            </a:r>
            <a:r>
              <a:rPr lang="en-US" altLang="cs-CZ" smtClean="0"/>
              <a:t>; kys. nikotinov</a:t>
            </a:r>
            <a:r>
              <a:rPr lang="cs-CZ" altLang="cs-CZ" smtClean="0"/>
              <a:t>á)</a:t>
            </a:r>
          </a:p>
          <a:p>
            <a:pPr lvl="1"/>
            <a:r>
              <a:rPr lang="cs-CZ" altLang="cs-CZ" b="1" smtClean="0"/>
              <a:t>Zdroj</a:t>
            </a:r>
          </a:p>
          <a:p>
            <a:pPr lvl="2"/>
            <a:r>
              <a:rPr lang="cs-CZ" altLang="cs-CZ" smtClean="0"/>
              <a:t>kvasnice, libové maso, játra</a:t>
            </a:r>
          </a:p>
          <a:p>
            <a:pPr lvl="1"/>
            <a:r>
              <a:rPr lang="cs-CZ" altLang="cs-CZ" b="1" smtClean="0"/>
              <a:t>Denní potřeba</a:t>
            </a:r>
          </a:p>
          <a:p>
            <a:pPr lvl="2"/>
            <a:r>
              <a:rPr lang="cs-CZ" altLang="cs-CZ" smtClean="0"/>
              <a:t>10–20 mg</a:t>
            </a:r>
          </a:p>
          <a:p>
            <a:pPr lvl="1"/>
            <a:r>
              <a:rPr lang="cs-CZ" altLang="cs-CZ" b="1" smtClean="0"/>
              <a:t>Účinek</a:t>
            </a:r>
          </a:p>
          <a:p>
            <a:pPr lvl="2"/>
            <a:r>
              <a:rPr lang="cs-CZ" altLang="cs-CZ" smtClean="0"/>
              <a:t>složka NAD+ a NADP+</a:t>
            </a:r>
          </a:p>
          <a:p>
            <a:pPr lvl="1"/>
            <a:r>
              <a:rPr lang="cs-CZ" altLang="cs-CZ" b="1" smtClean="0"/>
              <a:t>Hypovitaminóza</a:t>
            </a:r>
          </a:p>
          <a:p>
            <a:pPr lvl="2"/>
            <a:r>
              <a:rPr lang="cs-CZ" altLang="cs-CZ" smtClean="0"/>
              <a:t>pelagra (nemoc 3D = dermatitis, diarrhoe, demence)</a:t>
            </a:r>
            <a:r>
              <a:rPr lang="en-US" altLang="cs-CZ" smtClean="0"/>
              <a:t> </a:t>
            </a:r>
          </a:p>
        </p:txBody>
      </p:sp>
    </p:spTree>
  </p:cSld>
  <p:clrMapOvr>
    <a:masterClrMapping/>
  </p:clrMapOvr>
  <p:transition spd="slow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ve </a:t>
            </a:r>
            <a:r>
              <a:rPr lang="cs-CZ" smtClean="0"/>
              <a:t>vodě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/>
              <a:t>Biotin</a:t>
            </a:r>
            <a:r>
              <a:rPr lang="cs-CZ" altLang="cs-CZ" sz="2400"/>
              <a:t> (vitamín H)</a:t>
            </a:r>
          </a:p>
          <a:p>
            <a:pPr lvl="1"/>
            <a:r>
              <a:rPr lang="cs-CZ" altLang="cs-CZ" sz="2200" b="1" smtClean="0"/>
              <a:t>Zdroj</a:t>
            </a:r>
          </a:p>
          <a:p>
            <a:pPr lvl="2"/>
            <a:r>
              <a:rPr lang="cs-CZ" altLang="cs-CZ" sz="2000" smtClean="0"/>
              <a:t>vejce</a:t>
            </a:r>
            <a:r>
              <a:rPr lang="cs-CZ" altLang="cs-CZ" sz="2000"/>
              <a:t>,  játra, ledviny, kvasnice, rajčata</a:t>
            </a:r>
          </a:p>
          <a:p>
            <a:pPr lvl="1"/>
            <a:r>
              <a:rPr lang="cs-CZ" altLang="cs-CZ" sz="2200" b="1"/>
              <a:t>Denní </a:t>
            </a:r>
            <a:r>
              <a:rPr lang="cs-CZ" altLang="cs-CZ" sz="2200" b="1" smtClean="0"/>
              <a:t>potřeba</a:t>
            </a:r>
          </a:p>
          <a:p>
            <a:pPr lvl="2"/>
            <a:r>
              <a:rPr lang="cs-CZ" altLang="cs-CZ" sz="2000" smtClean="0"/>
              <a:t>0,25 </a:t>
            </a:r>
            <a:r>
              <a:rPr lang="cs-CZ" altLang="cs-CZ" sz="2000"/>
              <a:t>mg/osobu, vytvářen střevní flórou v nadbytečném množství </a:t>
            </a:r>
          </a:p>
          <a:p>
            <a:pPr lvl="1"/>
            <a:r>
              <a:rPr lang="cs-CZ" altLang="cs-CZ" sz="2200" b="1" smtClean="0"/>
              <a:t>Účinek</a:t>
            </a:r>
          </a:p>
          <a:p>
            <a:pPr lvl="2"/>
            <a:r>
              <a:rPr lang="cs-CZ" altLang="cs-CZ" sz="2000" smtClean="0"/>
              <a:t>katalyzuje </a:t>
            </a:r>
            <a:r>
              <a:rPr lang="cs-CZ" altLang="cs-CZ" sz="2000"/>
              <a:t>„fixaci“ CO</a:t>
            </a:r>
            <a:r>
              <a:rPr lang="cs-CZ" altLang="cs-CZ" sz="2000" baseline="-25000"/>
              <a:t>2</a:t>
            </a:r>
            <a:r>
              <a:rPr lang="cs-CZ" altLang="cs-CZ" sz="2000"/>
              <a:t> při syntéze mastných kyselin</a:t>
            </a:r>
          </a:p>
          <a:p>
            <a:pPr lvl="1"/>
            <a:r>
              <a:rPr lang="cs-CZ" altLang="cs-CZ" sz="2200" b="1" smtClean="0"/>
              <a:t>Hypovitaminóza</a:t>
            </a:r>
          </a:p>
          <a:p>
            <a:pPr lvl="2"/>
            <a:r>
              <a:rPr lang="cs-CZ" altLang="cs-CZ" sz="2000" smtClean="0"/>
              <a:t>nervové </a:t>
            </a:r>
            <a:r>
              <a:rPr lang="cs-CZ" altLang="cs-CZ" sz="2000"/>
              <a:t>poruchy, dermatitis, hyperkeratóza, </a:t>
            </a:r>
            <a:r>
              <a:rPr lang="cs-CZ" altLang="cs-CZ" sz="2000" smtClean="0"/>
              <a:t>enteritis</a:t>
            </a:r>
            <a:endParaRPr lang="cs-CZ" altLang="cs-CZ" sz="20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</a:t>
            </a:r>
            <a:r>
              <a:rPr lang="cs-CZ" smtClean="0"/>
              <a:t>v tucích</a:t>
            </a:r>
            <a:endParaRPr lang="cs-CZ"/>
          </a:p>
        </p:txBody>
      </p:sp>
      <p:sp>
        <p:nvSpPr>
          <p:cNvPr id="6000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A vitamín</a:t>
            </a:r>
          </a:p>
          <a:p>
            <a:r>
              <a:rPr lang="cs-CZ" smtClean="0"/>
              <a:t>D vitamín</a:t>
            </a:r>
          </a:p>
          <a:p>
            <a:r>
              <a:rPr lang="cs-CZ" smtClean="0"/>
              <a:t>E vitamín</a:t>
            </a:r>
          </a:p>
          <a:p>
            <a:r>
              <a:rPr lang="cs-CZ" smtClean="0"/>
              <a:t>K vitamín</a:t>
            </a:r>
          </a:p>
          <a:p>
            <a:endParaRPr lang="cs-CZ" smtClean="0"/>
          </a:p>
          <a:p>
            <a:r>
              <a:rPr lang="cs-CZ" b="1" smtClean="0"/>
              <a:t>Hypervitaminózy</a:t>
            </a:r>
          </a:p>
          <a:p>
            <a:pPr lvl="1"/>
            <a:r>
              <a:rPr lang="cs-CZ" smtClean="0"/>
              <a:t>Při předávkování mohou působit toxicky</a:t>
            </a:r>
          </a:p>
        </p:txBody>
      </p:sp>
    </p:spTree>
  </p:cSld>
  <p:clrMapOvr>
    <a:masterClrMapping/>
  </p:clrMapOvr>
  <p:transition spd="slow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 tucích</a:t>
            </a:r>
            <a:endParaRPr lang="cs-CZ" dirty="0"/>
          </a:p>
        </p:txBody>
      </p:sp>
      <p:sp>
        <p:nvSpPr>
          <p:cNvPr id="602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smtClean="0"/>
              <a:t>A  (A1, A2)</a:t>
            </a:r>
          </a:p>
          <a:p>
            <a:pPr lvl="1"/>
            <a:r>
              <a:rPr lang="cs-CZ" b="1" smtClean="0"/>
              <a:t>Zdroj</a:t>
            </a:r>
          </a:p>
          <a:p>
            <a:pPr lvl="2"/>
            <a:r>
              <a:rPr lang="cs-CZ" smtClean="0"/>
              <a:t>mléko, vejce, mrkev, listová zelenina, rybí tuk</a:t>
            </a:r>
          </a:p>
          <a:p>
            <a:pPr lvl="1"/>
            <a:r>
              <a:rPr lang="cs-CZ" b="1" smtClean="0"/>
              <a:t>Denní potřeba</a:t>
            </a:r>
          </a:p>
          <a:p>
            <a:pPr lvl="2"/>
            <a:r>
              <a:rPr lang="cs-CZ" smtClean="0"/>
              <a:t>1,5–2,0 mg/osobu</a:t>
            </a:r>
          </a:p>
          <a:p>
            <a:pPr lvl="1"/>
            <a:r>
              <a:rPr lang="cs-CZ" b="1" smtClean="0"/>
              <a:t>Účinek</a:t>
            </a:r>
          </a:p>
          <a:p>
            <a:pPr lvl="2"/>
            <a:r>
              <a:rPr lang="cs-CZ" smtClean="0"/>
              <a:t>složky zrakových pigmentů, nezbytné pro vývoj plodu a vývoj buněk po celý život, antioxidant</a:t>
            </a:r>
          </a:p>
          <a:p>
            <a:pPr lvl="1"/>
            <a:r>
              <a:rPr lang="cs-CZ" b="1" smtClean="0"/>
              <a:t>Hypovitaminóza</a:t>
            </a:r>
          </a:p>
          <a:p>
            <a:pPr lvl="2"/>
            <a:r>
              <a:rPr lang="cs-CZ" smtClean="0"/>
              <a:t>šeroslepost, suchá kůže</a:t>
            </a:r>
          </a:p>
          <a:p>
            <a:pPr lvl="1"/>
            <a:r>
              <a:rPr lang="cs-CZ" b="1" smtClean="0"/>
              <a:t>Hypervitaminóza</a:t>
            </a:r>
          </a:p>
          <a:p>
            <a:pPr lvl="2"/>
            <a:r>
              <a:rPr lang="cs-CZ" smtClean="0"/>
              <a:t>GIT poruchy (anorexie), zvětšení jater a sleziny, šupinovitá dermatitida, ložisková ztráta ochlupení a vlasů, bolesti v kostech a hyperostóza, bolesti hlavy, podráždění</a:t>
            </a:r>
          </a:p>
          <a:p>
            <a:pPr lvl="2"/>
            <a:r>
              <a:rPr lang="cs-CZ" smtClean="0"/>
              <a:t>Poprvé popsána výzkumníky v Arktidě, kteří měli po požití jater ledního medvěda bolesti hlavy, závratě a průjmy.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  <a:p>
            <a:pPr lvl="1"/>
            <a:endParaRPr lang="cs-CZ" smtClean="0"/>
          </a:p>
          <a:p>
            <a:endParaRPr lang="cs-CZ" dirty="0"/>
          </a:p>
        </p:txBody>
      </p:sp>
    </p:spTree>
  </p:cSld>
  <p:clrMapOvr>
    <a:masterClrMapping/>
  </p:clrMapOvr>
  <p:transition spd="slow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 </a:t>
            </a:r>
            <a:r>
              <a:rPr lang="cs-CZ" smtClean="0"/>
              <a:t>tucích 3</a:t>
            </a:r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smtClean="0"/>
              <a:t>E skupina </a:t>
            </a:r>
            <a:r>
              <a:rPr lang="cs-CZ" altLang="cs-CZ" smtClean="0"/>
              <a:t>(tokoferoly)</a:t>
            </a:r>
          </a:p>
          <a:p>
            <a:pPr lvl="1"/>
            <a:r>
              <a:rPr lang="cs-CZ" altLang="cs-CZ" b="1" smtClean="0"/>
              <a:t>Zdroj</a:t>
            </a:r>
          </a:p>
          <a:p>
            <a:pPr lvl="2"/>
            <a:r>
              <a:rPr lang="cs-CZ" altLang="cs-CZ" smtClean="0"/>
              <a:t>mléko, vejce, maso, listová zelenina</a:t>
            </a:r>
          </a:p>
          <a:p>
            <a:pPr lvl="1"/>
            <a:r>
              <a:rPr lang="cs-CZ" altLang="cs-CZ" b="1" smtClean="0"/>
              <a:t>Denní potřeba</a:t>
            </a:r>
          </a:p>
          <a:p>
            <a:pPr lvl="2"/>
            <a:r>
              <a:rPr lang="cs-CZ" altLang="cs-CZ" smtClean="0"/>
              <a:t>10–30 mg/osobu</a:t>
            </a:r>
          </a:p>
          <a:p>
            <a:pPr lvl="1"/>
            <a:r>
              <a:rPr lang="cs-CZ" altLang="cs-CZ" b="1" smtClean="0"/>
              <a:t>Účinek</a:t>
            </a:r>
          </a:p>
          <a:p>
            <a:pPr lvl="2"/>
            <a:r>
              <a:rPr lang="cs-CZ" altLang="cs-CZ" smtClean="0"/>
              <a:t>antioxidant, kofaktor elektronového transportu v cytochromovém řetězci</a:t>
            </a:r>
          </a:p>
          <a:p>
            <a:pPr lvl="1"/>
            <a:r>
              <a:rPr lang="cs-CZ" altLang="cs-CZ" b="1" smtClean="0"/>
              <a:t>Hypovitaminóza</a:t>
            </a:r>
          </a:p>
          <a:p>
            <a:pPr lvl="2"/>
            <a:r>
              <a:rPr lang="cs-CZ" altLang="cs-CZ" smtClean="0"/>
              <a:t>svalová dystrofie, sterilita, úmrtí plodu (u zvířat)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Pankreatitis</a:t>
            </a:r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Akutní</a:t>
            </a:r>
          </a:p>
          <a:p>
            <a:pPr lvl="1"/>
            <a:r>
              <a:rPr lang="cs-CZ" altLang="cs-CZ" smtClean="0"/>
              <a:t>edematosní </a:t>
            </a:r>
          </a:p>
          <a:p>
            <a:pPr lvl="1"/>
            <a:r>
              <a:rPr lang="cs-CZ" altLang="cs-CZ" smtClean="0"/>
              <a:t>hemoragická</a:t>
            </a:r>
          </a:p>
          <a:p>
            <a:r>
              <a:rPr lang="cs-CZ" altLang="cs-CZ" smtClean="0"/>
              <a:t>Chronická</a:t>
            </a:r>
          </a:p>
          <a:p>
            <a:r>
              <a:rPr lang="cs-CZ" altLang="cs-CZ" smtClean="0"/>
              <a:t>Obstrukční</a:t>
            </a:r>
          </a:p>
          <a:p>
            <a:r>
              <a:rPr lang="cs-CZ" altLang="cs-CZ" smtClean="0"/>
              <a:t>Bez obstrukce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 </a:t>
            </a:r>
            <a:r>
              <a:rPr lang="cs-CZ" smtClean="0"/>
              <a:t>tucích 4</a:t>
            </a:r>
            <a:endParaRPr lang="cs-CZ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b="1" smtClean="0"/>
              <a:t>D skupina</a:t>
            </a:r>
            <a:r>
              <a:rPr lang="cs-CZ" altLang="cs-CZ" smtClean="0"/>
              <a:t> </a:t>
            </a:r>
          </a:p>
          <a:p>
            <a:pPr lvl="1"/>
            <a:r>
              <a:rPr lang="cs-CZ" altLang="cs-CZ" b="1" smtClean="0"/>
              <a:t>Zdroj</a:t>
            </a:r>
          </a:p>
          <a:p>
            <a:pPr lvl="2"/>
            <a:r>
              <a:rPr lang="cs-CZ" altLang="cs-CZ" smtClean="0"/>
              <a:t>rybí tuk, rybí játra</a:t>
            </a:r>
          </a:p>
          <a:p>
            <a:pPr lvl="1"/>
            <a:r>
              <a:rPr lang="cs-CZ" altLang="cs-CZ" b="1" smtClean="0"/>
              <a:t>Denní potřeba</a:t>
            </a:r>
          </a:p>
          <a:p>
            <a:pPr lvl="2"/>
            <a:r>
              <a:rPr lang="cs-CZ" altLang="cs-CZ" smtClean="0"/>
              <a:t>0,01 mg/osobu</a:t>
            </a:r>
          </a:p>
          <a:p>
            <a:pPr lvl="1"/>
            <a:r>
              <a:rPr lang="cs-CZ" altLang="cs-CZ" b="1" smtClean="0"/>
              <a:t>Účinek</a:t>
            </a:r>
          </a:p>
          <a:p>
            <a:pPr lvl="2"/>
            <a:r>
              <a:rPr lang="cs-CZ" altLang="cs-CZ" smtClean="0"/>
              <a:t>zvyšuje střevní resorpci vápníku a fosfátů</a:t>
            </a:r>
          </a:p>
          <a:p>
            <a:pPr lvl="1"/>
            <a:r>
              <a:rPr lang="cs-CZ" altLang="cs-CZ" b="1" smtClean="0"/>
              <a:t>Hypovitaminóza</a:t>
            </a:r>
          </a:p>
          <a:p>
            <a:pPr lvl="2"/>
            <a:r>
              <a:rPr lang="cs-CZ" altLang="cs-CZ" smtClean="0"/>
              <a:t>rachitis (děti), osteomalacie (dospělí)</a:t>
            </a:r>
          </a:p>
          <a:p>
            <a:pPr lvl="1"/>
            <a:r>
              <a:rPr lang="cs-CZ" altLang="cs-CZ" b="1" smtClean="0"/>
              <a:t>Hypervitaminóza</a:t>
            </a:r>
          </a:p>
          <a:p>
            <a:pPr lvl="2"/>
            <a:r>
              <a:rPr lang="cs-CZ" altLang="cs-CZ" smtClean="0"/>
              <a:t>kalcifikace tkání, ztráta tělesné hmotnosti, poruchy ledvin až selhání</a:t>
            </a:r>
          </a:p>
          <a:p>
            <a:endParaRPr lang="cs-CZ" altLang="cs-CZ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Vitamíny rozpustné v </a:t>
            </a:r>
            <a:r>
              <a:rPr lang="cs-CZ" smtClean="0"/>
              <a:t>tucích 5</a:t>
            </a: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b="1" smtClean="0"/>
              <a:t>K skupina </a:t>
            </a:r>
          </a:p>
          <a:p>
            <a:pPr lvl="1"/>
            <a:r>
              <a:rPr lang="cs-CZ" altLang="cs-CZ" b="1" smtClean="0"/>
              <a:t>Zdroj</a:t>
            </a:r>
          </a:p>
          <a:p>
            <a:pPr lvl="2"/>
            <a:r>
              <a:rPr lang="cs-CZ" altLang="cs-CZ" smtClean="0"/>
              <a:t>čerstvá zelenina</a:t>
            </a:r>
          </a:p>
          <a:p>
            <a:pPr lvl="1"/>
            <a:r>
              <a:rPr lang="cs-CZ" altLang="cs-CZ" b="1" smtClean="0"/>
              <a:t>Denní potřeba</a:t>
            </a:r>
          </a:p>
          <a:p>
            <a:pPr lvl="2"/>
            <a:r>
              <a:rPr lang="cs-CZ" altLang="cs-CZ" smtClean="0"/>
              <a:t>0,001 mg/osobu</a:t>
            </a:r>
          </a:p>
          <a:p>
            <a:pPr lvl="1"/>
            <a:r>
              <a:rPr lang="cs-CZ" altLang="cs-CZ" b="1" smtClean="0"/>
              <a:t>Účinek</a:t>
            </a:r>
          </a:p>
          <a:p>
            <a:pPr lvl="2"/>
            <a:r>
              <a:rPr lang="cs-CZ" altLang="cs-CZ" smtClean="0"/>
              <a:t>katalyzuje </a:t>
            </a:r>
            <a:r>
              <a:rPr lang="cs-CZ" altLang="cs-CZ" smtClean="0">
                <a:sym typeface="Symbol" pitchFamily="18" charset="2"/>
              </a:rPr>
              <a:t></a:t>
            </a:r>
            <a:r>
              <a:rPr lang="cs-CZ" altLang="cs-CZ" smtClean="0"/>
              <a:t>-karboxilaci zbytků glutamové kyseliny v různých proteinech podílejících se na vzniku krevní sraženiny</a:t>
            </a:r>
            <a:r>
              <a:rPr lang="en-US" altLang="cs-CZ" smtClean="0"/>
              <a:t> </a:t>
            </a:r>
            <a:endParaRPr lang="cs-CZ" altLang="cs-CZ" smtClean="0"/>
          </a:p>
          <a:p>
            <a:pPr lvl="1"/>
            <a:r>
              <a:rPr lang="cs-CZ" altLang="cs-CZ" b="1" smtClean="0"/>
              <a:t>Hypovitaminóza</a:t>
            </a:r>
          </a:p>
          <a:p>
            <a:pPr lvl="2"/>
            <a:r>
              <a:rPr lang="cs-CZ" altLang="cs-CZ" smtClean="0"/>
              <a:t>krvácivost</a:t>
            </a:r>
            <a:r>
              <a:rPr lang="en-US" altLang="cs-CZ" smtClean="0"/>
              <a:t> </a:t>
            </a:r>
            <a:endParaRPr lang="cs-CZ" altLang="cs-CZ" smtClean="0"/>
          </a:p>
          <a:p>
            <a:pPr lvl="1"/>
            <a:r>
              <a:rPr lang="cs-CZ" altLang="cs-CZ" b="1" smtClean="0"/>
              <a:t>Hypervitaminóza</a:t>
            </a:r>
          </a:p>
          <a:p>
            <a:pPr lvl="2"/>
            <a:r>
              <a:rPr lang="cs-CZ" altLang="cs-CZ" smtClean="0"/>
              <a:t>GIT poruchy, anémie</a:t>
            </a:r>
          </a:p>
          <a:p>
            <a:endParaRPr lang="cs-CZ" altLang="cs-CZ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Pankreatitis</a:t>
            </a:r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Aktivace enzymů, nekróza tkáně, rozrušení cév elastázou, hemoragie, přestup enzymů do krevního oběhu, šok, poškození plic.</a:t>
            </a:r>
          </a:p>
          <a:p>
            <a:r>
              <a:rPr lang="cs-CZ" altLang="cs-CZ" smtClean="0"/>
              <a:t>Infekce nekrózy, pankreatická pseudocysta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Hereditární pankreatitida</a:t>
            </a:r>
            <a:endParaRPr lang="cs-CZ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altLang="cs-CZ" smtClean="0"/>
          </a:p>
          <a:p>
            <a:r>
              <a:rPr lang="cs-CZ" altLang="cs-CZ" smtClean="0"/>
              <a:t>Jedním z typů chronické pankreatitidy jsou pankreatitidy hereditární. Jejich dědičnost je autosomálně dominantní asi s 80% penetrancí. Jedná se o poměrně vzácnou, ale velmi důležitou příčinu opakovaných bolestí břicha u dětí a mladých dospělých, která může být predispozicí ke vzniku karcinomu pankreatu. V současné době lze v souvislosti s predispozicí k chronické hereditární pankreatitidě testovat gen pro kationický tripsinogen PRSS1, gen SPINK1 (Serine protease inhibitor Kazal type I) a dále také gen CFTR. Molekulárně genetické vyšetření je třeba interpretovat s ohledem na velkou variabilitu onemocnění. Nález mutace u nemocného je důvodem ke genetickému poradenství v rodině a k nabídce presymptomatického testování uvedených genů u příbuzných pacienta. </a:t>
            </a:r>
          </a:p>
          <a:p>
            <a:r>
              <a:rPr lang="cs-CZ" altLang="cs-CZ" smtClean="0"/>
              <a:t>Příčinou rekurentní pankreatitidy může být také autosomálně receivně dědičná hyperlipoproteinemie typ V. </a:t>
            </a:r>
          </a:p>
          <a:p>
            <a:endParaRPr lang="cs-CZ" alt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Nedostatečnost exokrinního pankreatu</a:t>
            </a:r>
            <a:endParaRPr lang="cs-CZ" sz="32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Při snížení exokrinní sekrece pankreatu pod 10 %</a:t>
            </a:r>
          </a:p>
          <a:p>
            <a:r>
              <a:rPr lang="cs-CZ" altLang="cs-CZ" smtClean="0"/>
              <a:t>steatorea, kreatorea (tuk ve stolici a nestrávené zbytky masa – svalová vlákna)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elena-zuzena">
  <a:themeElements>
    <a:clrScheme name="Sablona Zeleno-oranzova">
      <a:dk1>
        <a:sysClr val="windowText" lastClr="000000"/>
      </a:dk1>
      <a:lt1>
        <a:sysClr val="window" lastClr="FFFFFF"/>
      </a:lt1>
      <a:dk2>
        <a:srgbClr val="336600"/>
      </a:dk2>
      <a:lt2>
        <a:srgbClr val="EEECE1"/>
      </a:lt2>
      <a:accent1>
        <a:srgbClr val="D7810F"/>
      </a:accent1>
      <a:accent2>
        <a:srgbClr val="9854D0"/>
      </a:accent2>
      <a:accent3>
        <a:srgbClr val="009900"/>
      </a:accent3>
      <a:accent4>
        <a:srgbClr val="5DA5A9"/>
      </a:accent4>
      <a:accent5>
        <a:srgbClr val="CC9900"/>
      </a:accent5>
      <a:accent6>
        <a:srgbClr val="B12929"/>
      </a:accent6>
      <a:hlink>
        <a:srgbClr val="009900"/>
      </a:hlink>
      <a:folHlink>
        <a:srgbClr val="3366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zelenooranzova-light-zuzena</Template>
  <TotalTime>221</TotalTime>
  <Words>2013</Words>
  <Application>Microsoft Office PowerPoint</Application>
  <PresentationFormat>Předvádění na obrazovce (4:3)</PresentationFormat>
  <Paragraphs>439</Paragraphs>
  <Slides>61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3" baseType="lpstr">
      <vt:lpstr>zelena-zuzena</vt:lpstr>
      <vt:lpstr>Rastrový obraz</vt:lpstr>
      <vt:lpstr>Malnutrice, malabsorpce, poruchy výživového stavu, hypovitaminózy</vt:lpstr>
      <vt:lpstr>Pankreas</vt:lpstr>
      <vt:lpstr>Sekrety pankreatu</vt:lpstr>
      <vt:lpstr>Aktivace enzymů</vt:lpstr>
      <vt:lpstr>Pankreatitis</vt:lpstr>
      <vt:lpstr>Pankreatitis</vt:lpstr>
      <vt:lpstr>Pankreatitis</vt:lpstr>
      <vt:lpstr>Hereditární pankreatitida</vt:lpstr>
      <vt:lpstr>Nedostatečnost exokrinního pankreatu</vt:lpstr>
      <vt:lpstr>Nádory pankreatu</vt:lpstr>
      <vt:lpstr>Funkční endokrinní nádory</vt:lpstr>
      <vt:lpstr>Střevo</vt:lpstr>
      <vt:lpstr>Střevní neprůchodnost</vt:lpstr>
      <vt:lpstr>Atrézie pyloru</vt:lpstr>
      <vt:lpstr>Poruchy trávení</vt:lpstr>
      <vt:lpstr>Poruchy absorpce</vt:lpstr>
      <vt:lpstr>Malabsopční syndromy</vt:lpstr>
      <vt:lpstr>Celiakie</vt:lpstr>
      <vt:lpstr>Malnutrice (špatná výživa)</vt:lpstr>
      <vt:lpstr>Malnutrice</vt:lpstr>
      <vt:lpstr>Malnutrice</vt:lpstr>
      <vt:lpstr>Malnutrice </vt:lpstr>
      <vt:lpstr>Malnutrice – typy podvýživy</vt:lpstr>
      <vt:lpstr>Příčiny podvýživy </vt:lpstr>
      <vt:lpstr>Podvýživa – klinické projevy</vt:lpstr>
      <vt:lpstr>Marasmus, PEM = prosté hladovění</vt:lpstr>
      <vt:lpstr>Příklad změn tělesného složení u muže o průměrné tělesné hmotnosti po 24 týdnech hladovění</vt:lpstr>
      <vt:lpstr>Prezentace aplikace PowerPoint</vt:lpstr>
      <vt:lpstr>Výživa – řízení příjmu potravin</vt:lpstr>
      <vt:lpstr>Prezentace aplikace PowerPoint</vt:lpstr>
      <vt:lpstr>Prezentace aplikace PowerPoint</vt:lpstr>
      <vt:lpstr>Výživa – řízení příjmu tekutin</vt:lpstr>
      <vt:lpstr>A. Dobře živený pacient</vt:lpstr>
      <vt:lpstr>B. Mírně podvyživený pacient</vt:lpstr>
      <vt:lpstr>C. Těžce podvyživený pacient</vt:lpstr>
      <vt:lpstr>Výživa – sledování výživy</vt:lpstr>
      <vt:lpstr>Výživa – sacharidy</vt:lpstr>
      <vt:lpstr>Výživa – lipidy</vt:lpstr>
      <vt:lpstr>Výživa – lipidy 2</vt:lpstr>
      <vt:lpstr>Výživa – proteiny</vt:lpstr>
      <vt:lpstr>Výživa – proteiny 2</vt:lpstr>
      <vt:lpstr>Výživa – proteiny 3</vt:lpstr>
      <vt:lpstr>Prezentace aplikace PowerPoint</vt:lpstr>
      <vt:lpstr>Výživa – řízení příjmu potravin</vt:lpstr>
      <vt:lpstr>Výživa – řízení příjmu tekutin</vt:lpstr>
      <vt:lpstr>Vitamíny</vt:lpstr>
      <vt:lpstr>Vitamíny rozpustné ve vodě</vt:lpstr>
      <vt:lpstr>Vitamíny rozpustné ve vodě 2</vt:lpstr>
      <vt:lpstr>Vitamíny rozpustné ve vodě 3</vt:lpstr>
      <vt:lpstr>Vitamíny rozpustné ve vodě 4</vt:lpstr>
      <vt:lpstr>Vitamíny rozpustné ve vodě 5</vt:lpstr>
      <vt:lpstr>Vitamíny rozpustné ve vodě 6</vt:lpstr>
      <vt:lpstr>Vitamíny rozpustné ve vodě 7</vt:lpstr>
      <vt:lpstr>Vitamíny rozpustné ve vodě 8</vt:lpstr>
      <vt:lpstr>Vitamíny rozpustné ve vodě 9</vt:lpstr>
      <vt:lpstr>Vitamíny rozpustné ve vodě 10</vt:lpstr>
      <vt:lpstr>Vitamíny rozpustné v tucích</vt:lpstr>
      <vt:lpstr>Vitamíny rozpustné v tucích</vt:lpstr>
      <vt:lpstr>Vitamíny rozpustné v tucích 3</vt:lpstr>
      <vt:lpstr>Vitamíny rozpustné v tucích 4</vt:lpstr>
      <vt:lpstr>Vitamíny rozpustné v tucích 5</vt:lpstr>
    </vt:vector>
  </TitlesOfParts>
  <Company>Lékařská fakulta, 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Patofyziologie poruch příjmu potravy</dc:title>
  <dc:creator>julka</dc:creator>
  <cp:lastModifiedBy>Ada</cp:lastModifiedBy>
  <cp:revision>43</cp:revision>
  <dcterms:created xsi:type="dcterms:W3CDTF">2007-05-02T15:02:15Z</dcterms:created>
  <dcterms:modified xsi:type="dcterms:W3CDTF">2014-06-07T19:50:19Z</dcterms:modified>
</cp:coreProperties>
</file>