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B10-F3AF-48E8-920F-5154DD181DF9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3630" y="0"/>
            <a:ext cx="8578850" cy="6408712"/>
          </a:xfrm>
        </p:spPr>
        <p:txBody>
          <a:bodyPr>
            <a:noAutofit/>
          </a:bodyPr>
          <a:lstStyle/>
          <a:p>
            <a:pPr marL="571500" indent="-571500">
              <a:buNone/>
            </a:pPr>
            <a:endParaRPr lang="cs-CZ" sz="1600" dirty="0" smtClean="0"/>
          </a:p>
          <a:p>
            <a:pPr marL="571500" indent="-571500" algn="ctr">
              <a:buNone/>
            </a:pPr>
            <a:r>
              <a:rPr lang="cs-CZ" sz="2000" b="1" u="sng" dirty="0" smtClean="0"/>
              <a:t>ÚKOLY:</a:t>
            </a:r>
            <a:endParaRPr lang="cs-CZ" sz="1600" dirty="0" smtClean="0"/>
          </a:p>
          <a:p>
            <a:pPr marL="571500" indent="-571500">
              <a:buNone/>
            </a:pPr>
            <a:r>
              <a:rPr lang="cs-CZ" sz="1400" b="1" dirty="0" smtClean="0"/>
              <a:t>I. </a:t>
            </a:r>
            <a:r>
              <a:rPr lang="cs-CZ" sz="1400" dirty="0" smtClean="0"/>
              <a:t>Pomocí roztahování buněk </a:t>
            </a:r>
            <a:r>
              <a:rPr lang="cs-CZ" sz="1400" dirty="0" err="1" smtClean="0"/>
              <a:t>vyplťe</a:t>
            </a:r>
            <a:r>
              <a:rPr lang="cs-CZ" sz="1400" dirty="0" smtClean="0"/>
              <a:t> </a:t>
            </a:r>
            <a:r>
              <a:rPr lang="en-US" sz="1400" dirty="0" err="1" smtClean="0"/>
              <a:t>sloupec</a:t>
            </a:r>
            <a:r>
              <a:rPr lang="en-US" sz="1400" dirty="0" smtClean="0"/>
              <a:t> </a:t>
            </a:r>
            <a:r>
              <a:rPr lang="cs-CZ" sz="1400" b="1" dirty="0" smtClean="0">
                <a:solidFill>
                  <a:srgbClr val="00B0F0"/>
                </a:solidFill>
              </a:rPr>
              <a:t>„ID</a:t>
            </a:r>
            <a:r>
              <a:rPr lang="en-US" sz="1400" b="1" dirty="0" smtClean="0">
                <a:solidFill>
                  <a:srgbClr val="00B0F0"/>
                </a:solidFill>
              </a:rPr>
              <a:t>”</a:t>
            </a:r>
            <a:r>
              <a:rPr lang="cs-CZ" sz="1400" b="1" dirty="0" smtClean="0">
                <a:solidFill>
                  <a:srgbClr val="00B0F0"/>
                </a:solidFill>
              </a:rPr>
              <a:t> </a:t>
            </a:r>
            <a:r>
              <a:rPr lang="cs-CZ" sz="1400" dirty="0" smtClean="0"/>
              <a:t>čísly od 1 do 87</a:t>
            </a:r>
          </a:p>
          <a:p>
            <a:pPr marL="360000" indent="-571500">
              <a:buAutoNum type="romanUcPeriod"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II. </a:t>
            </a:r>
            <a:r>
              <a:rPr lang="cs-CZ" sz="1400" dirty="0" smtClean="0"/>
              <a:t>Spojte </a:t>
            </a:r>
            <a:r>
              <a:rPr lang="cs-CZ" sz="1400" b="1" dirty="0" smtClean="0">
                <a:solidFill>
                  <a:srgbClr val="00B0F0"/>
                </a:solidFill>
              </a:rPr>
              <a:t>„Jméno“ </a:t>
            </a:r>
            <a:r>
              <a:rPr lang="cs-CZ" sz="1400" dirty="0" smtClean="0"/>
              <a:t>a </a:t>
            </a:r>
            <a:r>
              <a:rPr lang="cs-CZ" sz="1400" b="1" dirty="0" smtClean="0">
                <a:solidFill>
                  <a:srgbClr val="00B0F0"/>
                </a:solidFill>
              </a:rPr>
              <a:t>„Příjmení“ </a:t>
            </a:r>
            <a:r>
              <a:rPr lang="cs-CZ" sz="1400" dirty="0" smtClean="0"/>
              <a:t>do jednoho sloupce (např. Zdeněk Novák..)</a:t>
            </a:r>
          </a:p>
          <a:p>
            <a:pPr marL="571500" indent="-571500">
              <a:buNone/>
            </a:pPr>
            <a:r>
              <a:rPr lang="cs-CZ" sz="1400" dirty="0" smtClean="0"/>
              <a:t>    </a:t>
            </a:r>
            <a:r>
              <a:rPr lang="cs-CZ" sz="1400" b="1" dirty="0" smtClean="0"/>
              <a:t>Nápověda: </a:t>
            </a:r>
            <a:r>
              <a:rPr lang="cs-CZ" sz="1400" dirty="0" smtClean="0"/>
              <a:t>Vzoreček tažením (jako v příkladu I.) roztáhnu na celý sloupec datového souboru!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III. </a:t>
            </a:r>
            <a:r>
              <a:rPr lang="cs-CZ" sz="1400" dirty="0" smtClean="0"/>
              <a:t>Spočítejte </a:t>
            </a:r>
            <a:r>
              <a:rPr lang="cs-CZ" sz="1400" dirty="0" smtClean="0"/>
              <a:t>délku hospitalizace z </a:t>
            </a:r>
            <a:r>
              <a:rPr lang="cs-CZ" sz="1400" b="1" dirty="0" smtClean="0">
                <a:solidFill>
                  <a:srgbClr val="00B0F0"/>
                </a:solidFill>
              </a:rPr>
              <a:t>„první kontrola“ </a:t>
            </a:r>
            <a:r>
              <a:rPr lang="cs-CZ" sz="1400" dirty="0" smtClean="0"/>
              <a:t>a </a:t>
            </a:r>
            <a:r>
              <a:rPr lang="cs-CZ" sz="1400" b="1" dirty="0" smtClean="0">
                <a:solidFill>
                  <a:srgbClr val="00B0F0"/>
                </a:solidFill>
              </a:rPr>
              <a:t>„poslední kontrola“ </a:t>
            </a:r>
          </a:p>
          <a:p>
            <a:pPr marL="571500" indent="-571500">
              <a:buNone/>
            </a:pPr>
            <a:r>
              <a:rPr lang="cs-CZ" sz="1400" dirty="0" smtClean="0"/>
              <a:t>            - je získaná hodnota všude reálná? Pokud ne u kterých </a:t>
            </a:r>
            <a:r>
              <a:rPr lang="cs-CZ" sz="1400" dirty="0" smtClean="0"/>
              <a:t>pacientů?</a:t>
            </a:r>
            <a:endParaRPr lang="cs-CZ" sz="1400" dirty="0" smtClean="0"/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IV. </a:t>
            </a:r>
            <a:r>
              <a:rPr lang="cs-CZ" sz="1400" dirty="0" smtClean="0"/>
              <a:t>Z data </a:t>
            </a:r>
            <a:r>
              <a:rPr lang="cs-CZ" sz="1400" b="1" dirty="0" smtClean="0">
                <a:solidFill>
                  <a:srgbClr val="00B0F0"/>
                </a:solidFill>
              </a:rPr>
              <a:t>„poslední kontrola“ </a:t>
            </a:r>
            <a:r>
              <a:rPr lang="cs-CZ" sz="1400" dirty="0" smtClean="0"/>
              <a:t>vyber pouze rok </a:t>
            </a:r>
          </a:p>
          <a:p>
            <a:pPr marL="571500" indent="-571500">
              <a:buNone/>
            </a:pPr>
            <a:r>
              <a:rPr lang="cs-CZ" sz="1400" dirty="0" smtClean="0"/>
              <a:t>     </a:t>
            </a:r>
            <a:r>
              <a:rPr lang="cs-CZ" sz="1400" b="1" dirty="0" smtClean="0"/>
              <a:t>Nápověda: </a:t>
            </a:r>
            <a:r>
              <a:rPr lang="cs-CZ" sz="1400" dirty="0" smtClean="0"/>
              <a:t>vyber funkci z Knihovny funkcí – Datum a čas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V. </a:t>
            </a:r>
            <a:r>
              <a:rPr lang="cs-CZ" sz="1400" dirty="0" smtClean="0"/>
              <a:t>Sloupec </a:t>
            </a:r>
            <a:r>
              <a:rPr lang="cs-CZ" sz="1400" b="1" dirty="0" smtClean="0">
                <a:solidFill>
                  <a:srgbClr val="00B0F0"/>
                </a:solidFill>
              </a:rPr>
              <a:t>„nemocný“ </a:t>
            </a:r>
            <a:r>
              <a:rPr lang="cs-CZ" sz="1400" dirty="0" smtClean="0"/>
              <a:t>překóduj pomocí funkce „když“ následovně: 1-nemocný, 0 –zdravý</a:t>
            </a:r>
          </a:p>
          <a:p>
            <a:pPr marL="571500" indent="-571500">
              <a:buNone/>
            </a:pPr>
            <a:r>
              <a:rPr lang="cs-CZ" sz="1400" i="1" dirty="0" smtClean="0"/>
              <a:t>     </a:t>
            </a:r>
            <a:r>
              <a:rPr lang="cs-CZ" sz="1400" b="1" dirty="0" smtClean="0"/>
              <a:t>Nápověda: </a:t>
            </a:r>
            <a:r>
              <a:rPr lang="cs-CZ" sz="1400" dirty="0" smtClean="0"/>
              <a:t>následující slide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VI. </a:t>
            </a:r>
            <a:r>
              <a:rPr lang="cs-CZ" sz="1400" dirty="0" smtClean="0"/>
              <a:t>Převeď </a:t>
            </a:r>
            <a:r>
              <a:rPr lang="cs-CZ" sz="1400" b="1" dirty="0" smtClean="0">
                <a:solidFill>
                  <a:srgbClr val="00B0F0"/>
                </a:solidFill>
              </a:rPr>
              <a:t>„výšku“ </a:t>
            </a:r>
            <a:r>
              <a:rPr lang="cs-CZ" sz="1400" dirty="0" smtClean="0"/>
              <a:t>na metry</a:t>
            </a:r>
          </a:p>
          <a:p>
            <a:pPr marL="571500" indent="-571500">
              <a:buAutoNum type="romanUcPeriod" startAt="6"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VII. </a:t>
            </a:r>
            <a:r>
              <a:rPr lang="cs-CZ" sz="1400" dirty="0" smtClean="0"/>
              <a:t>Vypočítej </a:t>
            </a:r>
            <a:r>
              <a:rPr lang="cs-CZ" sz="1400" b="1" dirty="0" smtClean="0">
                <a:solidFill>
                  <a:srgbClr val="00B0F0"/>
                </a:solidFill>
              </a:rPr>
              <a:t>BMI</a:t>
            </a:r>
          </a:p>
          <a:p>
            <a:pPr marL="571500" indent="-571500">
              <a:buNone/>
            </a:pPr>
            <a:endParaRPr lang="cs-CZ" sz="1400" b="1" dirty="0" smtClean="0">
              <a:solidFill>
                <a:srgbClr val="00B0F0"/>
              </a:solidFill>
            </a:endParaRPr>
          </a:p>
          <a:p>
            <a:pPr marL="571500" indent="-571500">
              <a:buNone/>
            </a:pPr>
            <a:r>
              <a:rPr lang="cs-CZ" sz="1400" b="1" dirty="0" smtClean="0"/>
              <a:t>VIII. </a:t>
            </a:r>
            <a:r>
              <a:rPr lang="cs-CZ" sz="1400" dirty="0" smtClean="0"/>
              <a:t>Spočítej k jaké změně </a:t>
            </a:r>
            <a:r>
              <a:rPr lang="cs-CZ" sz="1400" b="1" dirty="0" smtClean="0">
                <a:solidFill>
                  <a:srgbClr val="00B0F0"/>
                </a:solidFill>
              </a:rPr>
              <a:t>„tepu před“ </a:t>
            </a:r>
            <a:r>
              <a:rPr lang="cs-CZ" sz="1400" dirty="0" smtClean="0"/>
              <a:t>a </a:t>
            </a:r>
            <a:r>
              <a:rPr lang="cs-CZ" sz="1400" b="1" dirty="0" smtClean="0">
                <a:solidFill>
                  <a:srgbClr val="00B0F0"/>
                </a:solidFill>
              </a:rPr>
              <a:t>„tepu po“ </a:t>
            </a:r>
            <a:r>
              <a:rPr lang="cs-CZ" sz="1400" dirty="0" smtClean="0"/>
              <a:t>došlo (např. léčbě nebo podání léku)</a:t>
            </a:r>
          </a:p>
          <a:p>
            <a:pPr marL="571500" indent="-571500">
              <a:buNone/>
            </a:pPr>
            <a:endParaRPr lang="cs-CZ" sz="1400" i="1" dirty="0" smtClean="0"/>
          </a:p>
          <a:p>
            <a:pPr marL="571500" indent="-571500">
              <a:buNone/>
            </a:pPr>
            <a:r>
              <a:rPr lang="cs-CZ" sz="1400" b="1" dirty="0" smtClean="0"/>
              <a:t>IX. </a:t>
            </a:r>
            <a:r>
              <a:rPr lang="cs-CZ" sz="1400" dirty="0" smtClean="0"/>
              <a:t>Spočítej počet oblíbených činností (sloupec U-Y)</a:t>
            </a:r>
          </a:p>
          <a:p>
            <a:pPr marL="571500" indent="-571500">
              <a:buNone/>
            </a:pPr>
            <a:endParaRPr lang="cs-CZ" sz="1400" dirty="0" smtClean="0"/>
          </a:p>
          <a:p>
            <a:pPr marL="571500" indent="-571500">
              <a:buNone/>
            </a:pPr>
            <a:r>
              <a:rPr lang="cs-CZ" sz="1400" b="1" dirty="0" smtClean="0"/>
              <a:t>X. </a:t>
            </a:r>
            <a:r>
              <a:rPr lang="cs-CZ" sz="1400" dirty="0" smtClean="0"/>
              <a:t>Spočítej minimální, maximální a průměrnou hodnotu leukocytů</a:t>
            </a:r>
            <a:br>
              <a:rPr lang="cs-CZ" sz="1400" dirty="0" smtClean="0"/>
            </a:br>
            <a:endParaRPr lang="cs-CZ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467544" y="556319"/>
            <a:ext cx="4896544" cy="6041033"/>
            <a:chOff x="467544" y="556319"/>
            <a:chExt cx="4896544" cy="604103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2075" t="15120" r="52751" b="16321"/>
            <a:stretch>
              <a:fillRect/>
            </a:stretch>
          </p:blipFill>
          <p:spPr bwMode="auto">
            <a:xfrm>
              <a:off x="539552" y="720080"/>
              <a:ext cx="4824536" cy="587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3347864" y="684112"/>
              <a:ext cx="684000" cy="324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936104"/>
              <a:ext cx="576064" cy="7200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3203848" y="556319"/>
              <a:ext cx="360040" cy="307777"/>
              <a:chOff x="3275856" y="116632"/>
              <a:chExt cx="360040" cy="307777"/>
            </a:xfrm>
          </p:grpSpPr>
          <p:sp>
            <p:nvSpPr>
              <p:cNvPr id="11" name="Elipsa 10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1.</a:t>
                </a:r>
                <a:endParaRPr lang="cs-CZ" sz="1400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467544" y="792088"/>
              <a:ext cx="360040" cy="307777"/>
              <a:chOff x="3275856" y="116632"/>
              <a:chExt cx="360040" cy="307777"/>
            </a:xfrm>
          </p:grpSpPr>
          <p:sp>
            <p:nvSpPr>
              <p:cNvPr id="15" name="Elipsa 14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2.</a:t>
                </a:r>
                <a:endParaRPr lang="cs-CZ" sz="1400" dirty="0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2195736" y="3800201"/>
              <a:ext cx="2196000" cy="252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627784" y="3672408"/>
              <a:ext cx="360040" cy="307777"/>
              <a:chOff x="3275856" y="116632"/>
              <a:chExt cx="360040" cy="307777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3.</a:t>
                </a:r>
                <a:endParaRPr lang="cs-CZ" sz="1400" dirty="0"/>
              </a:p>
            </p:txBody>
          </p:sp>
        </p:grpSp>
        <p:sp>
          <p:nvSpPr>
            <p:cNvPr id="20" name="Šipka doprava 19"/>
            <p:cNvSpPr/>
            <p:nvPr/>
          </p:nvSpPr>
          <p:spPr>
            <a:xfrm rot="10800000">
              <a:off x="1943776" y="4536504"/>
              <a:ext cx="61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 doprava 20"/>
            <p:cNvSpPr/>
            <p:nvPr/>
          </p:nvSpPr>
          <p:spPr>
            <a:xfrm rot="7621727">
              <a:off x="1821625" y="5876048"/>
              <a:ext cx="43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Obdélník 21"/>
          <p:cNvSpPr/>
          <p:nvPr/>
        </p:nvSpPr>
        <p:spPr>
          <a:xfrm>
            <a:off x="0" y="0"/>
            <a:ext cx="2402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nápověda k funkci KDYŽ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196</Words>
  <Application>Microsoft Office PowerPoint</Application>
  <PresentationFormat>Předvádění na obrazovce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maluskova</cp:lastModifiedBy>
  <cp:revision>33</cp:revision>
  <dcterms:created xsi:type="dcterms:W3CDTF">2011-04-11T08:59:14Z</dcterms:created>
  <dcterms:modified xsi:type="dcterms:W3CDTF">2012-10-05T13:18:00Z</dcterms:modified>
</cp:coreProperties>
</file>