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30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FB468-082D-42EF-A32B-5CC7D0EE23EC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DD398-CF09-41E1-B77A-01DC1F003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97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FB468-082D-42EF-A32B-5CC7D0EE23EC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DD398-CF09-41E1-B77A-01DC1F003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77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FB468-082D-42EF-A32B-5CC7D0EE23EC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DD398-CF09-41E1-B77A-01DC1F003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25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 descr="ceitec_PPT_podklad_uv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744" t="-93658"/>
          <a:stretch>
            <a:fillRect/>
          </a:stretch>
        </p:blipFill>
        <p:spPr bwMode="auto">
          <a:xfrm>
            <a:off x="1250950" y="801688"/>
            <a:ext cx="7883525" cy="5913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0" y="0"/>
            <a:ext cx="9140825" cy="2698750"/>
          </a:xfrm>
          <a:prstGeom prst="rect">
            <a:avLst/>
          </a:prstGeom>
          <a:solidFill>
            <a:srgbClr val="69BE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5" name="Picture 24" descr="logo+napis_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679450"/>
            <a:ext cx="445135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5" descr="OPVaVpI_loga-eu_pos_H_EN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5826125"/>
            <a:ext cx="361632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09625" y="3057525"/>
            <a:ext cx="7989888" cy="1058863"/>
          </a:xfrm>
        </p:spPr>
        <p:txBody>
          <a:bodyPr/>
          <a:lstStyle>
            <a:lvl1pPr>
              <a:defRPr sz="4100">
                <a:solidFill>
                  <a:schemeClr val="bg2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1753501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FB468-082D-42EF-A32B-5CC7D0EE23EC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DD398-CF09-41E1-B77A-01DC1F003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95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FB468-082D-42EF-A32B-5CC7D0EE23EC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DD398-CF09-41E1-B77A-01DC1F003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786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FB468-082D-42EF-A32B-5CC7D0EE23EC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DD398-CF09-41E1-B77A-01DC1F003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14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FB468-082D-42EF-A32B-5CC7D0EE23EC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DD398-CF09-41E1-B77A-01DC1F003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068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FB468-082D-42EF-A32B-5CC7D0EE23EC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DD398-CF09-41E1-B77A-01DC1F003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521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FB468-082D-42EF-A32B-5CC7D0EE23EC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DD398-CF09-41E1-B77A-01DC1F003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389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FB468-082D-42EF-A32B-5CC7D0EE23EC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DD398-CF09-41E1-B77A-01DC1F003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267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FB468-082D-42EF-A32B-5CC7D0EE23EC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DD398-CF09-41E1-B77A-01DC1F003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103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FB468-082D-42EF-A32B-5CC7D0EE23EC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DD398-CF09-41E1-B77A-01DC1F003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06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2924944"/>
            <a:ext cx="9144000" cy="1058863"/>
          </a:xfrm>
        </p:spPr>
        <p:txBody>
          <a:bodyPr>
            <a:noAutofit/>
          </a:bodyPr>
          <a:lstStyle/>
          <a:p>
            <a:pPr eaLnBrk="1" hangingPunct="1"/>
            <a:r>
              <a:rPr lang="en-US" sz="4400" b="1" dirty="0" smtClean="0">
                <a:solidFill>
                  <a:schemeClr val="tx1"/>
                </a:solidFill>
                <a:ea typeface="ＭＳ Ｐゴシック" pitchFamily="34" charset="-128"/>
              </a:rPr>
              <a:t>Modern</a:t>
            </a:r>
            <a:r>
              <a:rPr lang="cs-CZ" sz="4400" b="1" dirty="0" smtClean="0">
                <a:solidFill>
                  <a:schemeClr val="tx1"/>
                </a:solidFill>
                <a:ea typeface="ＭＳ Ｐゴシック" pitchFamily="34" charset="-128"/>
              </a:rPr>
              <a:t>í metody analýzy genomu</a:t>
            </a:r>
            <a:br>
              <a:rPr lang="cs-CZ" sz="4400" b="1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cs-CZ" sz="4400" b="1" dirty="0" smtClean="0">
                <a:solidFill>
                  <a:schemeClr val="tx1"/>
                </a:solidFill>
                <a:ea typeface="ＭＳ Ｐゴシック" pitchFamily="34" charset="-128"/>
              </a:rPr>
              <a:t>- </a:t>
            </a:r>
            <a:r>
              <a:rPr lang="en-US" sz="4400" b="1" dirty="0" smtClean="0">
                <a:solidFill>
                  <a:schemeClr val="tx1"/>
                </a:solidFill>
                <a:ea typeface="ＭＳ Ｐゴシック" pitchFamily="34" charset="-128"/>
              </a:rPr>
              <a:t>anal</a:t>
            </a:r>
            <a:r>
              <a:rPr lang="cs-CZ" sz="4400" b="1" dirty="0" smtClean="0">
                <a:solidFill>
                  <a:schemeClr val="tx1"/>
                </a:solidFill>
                <a:ea typeface="ＭＳ Ｐゴシック" pitchFamily="34" charset="-128"/>
              </a:rPr>
              <a:t>ýza</a:t>
            </a:r>
            <a:endParaRPr lang="cs-CZ" sz="4400" b="1" dirty="0" smtClean="0">
              <a:solidFill>
                <a:schemeClr val="tx1"/>
              </a:solidFill>
            </a:endParaRPr>
          </a:p>
        </p:txBody>
      </p:sp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539552" y="4181018"/>
            <a:ext cx="77768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800" b="1" dirty="0" smtClean="0">
                <a:solidFill>
                  <a:srgbClr val="7AC143"/>
                </a:solidFill>
                <a:ea typeface="ＭＳ Ｐゴシック" pitchFamily="34" charset="-128"/>
              </a:rPr>
              <a:t>Mgr. Nikola Tom</a:t>
            </a:r>
          </a:p>
        </p:txBody>
      </p:sp>
      <p:sp>
        <p:nvSpPr>
          <p:cNvPr id="8197" name="Text Box 8"/>
          <p:cNvSpPr txBox="1">
            <a:spLocks noChangeArrowheads="1"/>
          </p:cNvSpPr>
          <p:nvPr/>
        </p:nvSpPr>
        <p:spPr bwMode="auto">
          <a:xfrm>
            <a:off x="539552" y="5013176"/>
            <a:ext cx="17491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b="1" dirty="0" smtClean="0">
              <a:solidFill>
                <a:srgbClr val="7F7F7F"/>
              </a:solidFill>
              <a:ea typeface="ＭＳ Ｐゴシック" pitchFamily="34" charset="-128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err="1" smtClean="0">
                <a:solidFill>
                  <a:srgbClr val="7F7F7F"/>
                </a:solidFill>
                <a:ea typeface="ＭＳ Ｐゴシック" pitchFamily="34" charset="-128"/>
              </a:rPr>
              <a:t>Brn</a:t>
            </a:r>
            <a:r>
              <a:rPr lang="cs-CZ" b="1" dirty="0" smtClean="0">
                <a:solidFill>
                  <a:srgbClr val="7F7F7F"/>
                </a:solidFill>
                <a:ea typeface="ＭＳ Ｐゴシック" pitchFamily="34" charset="-128"/>
              </a:rPr>
              <a:t>o</a:t>
            </a:r>
            <a:r>
              <a:rPr lang="en-US" b="1" dirty="0" smtClean="0">
                <a:solidFill>
                  <a:srgbClr val="7F7F7F"/>
                </a:solidFill>
                <a:ea typeface="ＭＳ Ｐゴシック" pitchFamily="34" charset="-128"/>
              </a:rPr>
              <a:t>, </a:t>
            </a:r>
            <a:r>
              <a:rPr lang="en-US" b="1" dirty="0" smtClean="0">
                <a:solidFill>
                  <a:srgbClr val="7F7F7F"/>
                </a:solidFill>
                <a:ea typeface="ＭＳ Ｐゴシック" pitchFamily="34" charset="-128"/>
              </a:rPr>
              <a:t>2.4</a:t>
            </a:r>
            <a:r>
              <a:rPr lang="cs-CZ" b="1" dirty="0" smtClean="0">
                <a:solidFill>
                  <a:srgbClr val="7F7F7F"/>
                </a:solidFill>
                <a:ea typeface="ＭＳ Ｐゴシック" pitchFamily="34" charset="-128"/>
              </a:rPr>
              <a:t>.201</a:t>
            </a:r>
            <a:r>
              <a:rPr lang="en-US" b="1" dirty="0">
                <a:solidFill>
                  <a:srgbClr val="7F7F7F"/>
                </a:solidFill>
                <a:ea typeface="ＭＳ Ｐゴシック" pitchFamily="34" charset="-128"/>
              </a:rPr>
              <a:t>4</a:t>
            </a:r>
            <a:endParaRPr lang="cs-CZ" b="1" dirty="0" smtClean="0">
              <a:solidFill>
                <a:srgbClr val="7F7F7F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381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Mapping, Coverage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Important checkout for lab protocol</a:t>
            </a:r>
          </a:p>
          <a:p>
            <a:r>
              <a:rPr lang="en-US" dirty="0" smtClean="0"/>
              <a:t>Specificity of PCR</a:t>
            </a:r>
          </a:p>
          <a:p>
            <a:r>
              <a:rPr lang="en-US" dirty="0" smtClean="0"/>
              <a:t>Normalization</a:t>
            </a:r>
          </a:p>
          <a:p>
            <a:r>
              <a:rPr lang="en-US" dirty="0" smtClean="0"/>
              <a:t>Settings of variant calling threshold, CNV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12" y="4077072"/>
            <a:ext cx="7848871" cy="2544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9369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2656"/>
            <a:ext cx="4590510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0146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SNV and small </a:t>
            </a:r>
            <a:r>
              <a:rPr lang="en-US" dirty="0" err="1" smtClean="0"/>
              <a:t>InDel</a:t>
            </a:r>
            <a:r>
              <a:rPr lang="en-US" dirty="0" smtClean="0"/>
              <a:t> Calling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Coverage</a:t>
            </a:r>
          </a:p>
          <a:p>
            <a:r>
              <a:rPr lang="en-US" dirty="0" smtClean="0"/>
              <a:t>Frequency</a:t>
            </a:r>
          </a:p>
          <a:p>
            <a:r>
              <a:rPr lang="en-US" dirty="0" smtClean="0"/>
              <a:t>Base quality</a:t>
            </a:r>
          </a:p>
          <a:p>
            <a:endParaRPr lang="en-US" dirty="0" smtClean="0"/>
          </a:p>
          <a:p>
            <a:r>
              <a:rPr lang="en-US" dirty="0" smtClean="0"/>
              <a:t>!!!</a:t>
            </a:r>
            <a:endParaRPr lang="en-US" dirty="0"/>
          </a:p>
          <a:p>
            <a:r>
              <a:rPr lang="en-US" dirty="0" smtClean="0"/>
              <a:t>Genomic context (</a:t>
            </a:r>
            <a:r>
              <a:rPr lang="en-US" dirty="0" err="1" smtClean="0"/>
              <a:t>homopolymers</a:t>
            </a:r>
            <a:r>
              <a:rPr lang="en-US" dirty="0" smtClean="0"/>
              <a:t>)</a:t>
            </a:r>
          </a:p>
          <a:p>
            <a:r>
              <a:rPr lang="en-US" dirty="0" smtClean="0"/>
              <a:t>Nucleotide type</a:t>
            </a:r>
          </a:p>
          <a:p>
            <a:r>
              <a:rPr lang="en-US" dirty="0" smtClean="0"/>
              <a:t>Position in read (errors at the read end)</a:t>
            </a:r>
          </a:p>
          <a:p>
            <a:r>
              <a:rPr lang="en-US" dirty="0" smtClean="0"/>
              <a:t>Alignment errors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24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CNV variations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9" t="11609" r="10241" b="26018"/>
          <a:stretch/>
        </p:blipFill>
        <p:spPr bwMode="auto">
          <a:xfrm>
            <a:off x="2093495" y="1323474"/>
            <a:ext cx="5089358" cy="5342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090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variations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Mate-pair library</a:t>
            </a:r>
          </a:p>
          <a:p>
            <a:r>
              <a:rPr lang="en-US" dirty="0" smtClean="0"/>
              <a:t>Long </a:t>
            </a:r>
            <a:r>
              <a:rPr lang="en-US" dirty="0" err="1" smtClean="0"/>
              <a:t>InDel</a:t>
            </a:r>
            <a:endParaRPr lang="en-US" dirty="0" smtClean="0"/>
          </a:p>
          <a:p>
            <a:r>
              <a:rPr lang="en-US" dirty="0" smtClean="0"/>
              <a:t>Translocation</a:t>
            </a:r>
          </a:p>
          <a:p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204376"/>
            <a:ext cx="3631416" cy="565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323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8640"/>
            <a:ext cx="4826136" cy="6434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525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Annotating and filtering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Gene </a:t>
            </a:r>
          </a:p>
          <a:p>
            <a:r>
              <a:rPr lang="en-US" dirty="0" smtClean="0"/>
              <a:t>Transcript</a:t>
            </a:r>
          </a:p>
          <a:p>
            <a:r>
              <a:rPr lang="en-US" dirty="0" err="1" smtClean="0"/>
              <a:t>dbSNP</a:t>
            </a:r>
            <a:endParaRPr lang="en-US" dirty="0" smtClean="0"/>
          </a:p>
          <a:p>
            <a:r>
              <a:rPr lang="en-US" dirty="0" smtClean="0"/>
              <a:t>Regulation</a:t>
            </a:r>
          </a:p>
          <a:p>
            <a:r>
              <a:rPr lang="en-US" dirty="0" smtClean="0"/>
              <a:t>Comparative genomics</a:t>
            </a:r>
          </a:p>
          <a:p>
            <a:r>
              <a:rPr lang="en-US" dirty="0" smtClean="0"/>
              <a:t>Repeats</a:t>
            </a:r>
          </a:p>
          <a:p>
            <a:r>
              <a:rPr lang="en-US" dirty="0" smtClean="0"/>
              <a:t>Functional </a:t>
            </a:r>
          </a:p>
          <a:p>
            <a:r>
              <a:rPr lang="en-US" dirty="0" smtClean="0"/>
              <a:t>Gene ontology</a:t>
            </a:r>
          </a:p>
          <a:p>
            <a:r>
              <a:rPr lang="en-US" dirty="0" err="1" smtClean="0"/>
              <a:t>miRNA</a:t>
            </a:r>
            <a:r>
              <a:rPr lang="en-US" dirty="0" smtClean="0"/>
              <a:t> targets</a:t>
            </a:r>
          </a:p>
          <a:p>
            <a:r>
              <a:rPr lang="en-US" dirty="0" smtClean="0"/>
              <a:t>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880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/>
              <a:t>Workflow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076200"/>
            <a:ext cx="4332625" cy="5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944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Raw sequence = </a:t>
            </a:r>
            <a:r>
              <a:rPr lang="en-US" dirty="0" err="1" smtClean="0"/>
              <a:t>fastq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Biological sequence</a:t>
            </a:r>
          </a:p>
          <a:p>
            <a:r>
              <a:rPr lang="en-US" dirty="0" smtClean="0"/>
              <a:t>Corresponding quality scores</a:t>
            </a:r>
          </a:p>
          <a:p>
            <a:r>
              <a:rPr lang="en-US" dirty="0" smtClean="0"/>
              <a:t>ASCII character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fasta</a:t>
            </a:r>
            <a:r>
              <a:rPr lang="en-US" dirty="0" smtClean="0"/>
              <a:t>+ </a:t>
            </a:r>
            <a:r>
              <a:rPr lang="en-US" dirty="0" err="1" smtClean="0"/>
              <a:t>qual</a:t>
            </a:r>
            <a:r>
              <a:rPr lang="en-US" dirty="0" smtClean="0"/>
              <a:t>, </a:t>
            </a:r>
            <a:r>
              <a:rPr lang="en-US" dirty="0" err="1" smtClean="0"/>
              <a:t>csfasta</a:t>
            </a:r>
            <a:r>
              <a:rPr lang="en-US" dirty="0" smtClean="0"/>
              <a:t> + </a:t>
            </a:r>
            <a:r>
              <a:rPr lang="en-US" dirty="0" err="1" smtClean="0"/>
              <a:t>csqual</a:t>
            </a:r>
            <a:r>
              <a:rPr lang="en-US" dirty="0" smtClean="0"/>
              <a:t>, </a:t>
            </a:r>
            <a:r>
              <a:rPr lang="en-US" dirty="0" err="1" smtClean="0"/>
              <a:t>sff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1600" dirty="0" smtClean="0"/>
              <a:t>@</a:t>
            </a:r>
          </a:p>
          <a:p>
            <a:pPr marL="0" indent="0">
              <a:buNone/>
            </a:pPr>
            <a:r>
              <a:rPr lang="en-US" sz="1600" dirty="0" smtClean="0"/>
              <a:t>SEQ_ID GATTTGGGGTTCAAAGCAGTATCGATCAAATAGTAAATCCATTTGTTCAACTCACAGTTT </a:t>
            </a:r>
          </a:p>
          <a:p>
            <a:pPr marL="0" indent="0">
              <a:buNone/>
            </a:pPr>
            <a:r>
              <a:rPr lang="en-US" sz="1600" dirty="0" smtClean="0"/>
              <a:t>+</a:t>
            </a:r>
          </a:p>
          <a:p>
            <a:pPr marL="0" indent="0">
              <a:buNone/>
            </a:pPr>
            <a:r>
              <a:rPr lang="en-US" sz="1600" dirty="0" smtClean="0"/>
              <a:t> !''*((((***+))%%%++)(%%%%).1***-+*''))**55CCF&gt;&gt;&gt;&gt;&gt;&gt;CCCCCCC65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4519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FastQC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631" y="1556792"/>
            <a:ext cx="7258050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319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Cutadapt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Adaptor trimming (</a:t>
            </a:r>
            <a:r>
              <a:rPr lang="en-US" dirty="0" err="1" smtClean="0"/>
              <a:t>miRNA</a:t>
            </a:r>
            <a:r>
              <a:rPr lang="en-US" dirty="0" smtClean="0"/>
              <a:t>)</a:t>
            </a:r>
          </a:p>
          <a:p>
            <a:r>
              <a:rPr lang="en-US" dirty="0" smtClean="0"/>
              <a:t>Quality filtering</a:t>
            </a:r>
          </a:p>
          <a:p>
            <a:r>
              <a:rPr lang="en-US" dirty="0" smtClean="0"/>
              <a:t>Length filtering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730" y="3979418"/>
            <a:ext cx="6696744" cy="2013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9214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3" y="355023"/>
            <a:ext cx="4471193" cy="5963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2662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mapping =&gt; SAM, BAM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Usually mapping reads on reference</a:t>
            </a:r>
          </a:p>
          <a:p>
            <a:r>
              <a:rPr lang="en-US" dirty="0" err="1" smtClean="0"/>
              <a:t>miRNA</a:t>
            </a:r>
            <a:r>
              <a:rPr lang="en-US" dirty="0" smtClean="0"/>
              <a:t> - special case</a:t>
            </a:r>
          </a:p>
          <a:p>
            <a:pPr lvl="1"/>
            <a:r>
              <a:rPr lang="en-US" dirty="0" smtClean="0"/>
              <a:t>Grouping and annotate against </a:t>
            </a:r>
            <a:r>
              <a:rPr lang="en-US" dirty="0" err="1" smtClean="0"/>
              <a:t>mirBase</a:t>
            </a:r>
            <a:endParaRPr lang="en-US" dirty="0" smtClean="0"/>
          </a:p>
          <a:p>
            <a:r>
              <a:rPr lang="en-US" b="1" dirty="0" smtClean="0"/>
              <a:t>DNA</a:t>
            </a:r>
          </a:p>
          <a:p>
            <a:pPr lvl="1"/>
            <a:r>
              <a:rPr lang="en-US" dirty="0" smtClean="0"/>
              <a:t>BWA, Bowtie, </a:t>
            </a:r>
            <a:r>
              <a:rPr lang="en-US" dirty="0" err="1" smtClean="0"/>
              <a:t>Bfast</a:t>
            </a:r>
            <a:r>
              <a:rPr lang="en-US" dirty="0" smtClean="0"/>
              <a:t>, </a:t>
            </a:r>
            <a:r>
              <a:rPr lang="en-US" dirty="0" err="1" smtClean="0"/>
              <a:t>SHRiMPclc</a:t>
            </a:r>
            <a:endParaRPr lang="en-US" dirty="0" smtClean="0"/>
          </a:p>
          <a:p>
            <a:r>
              <a:rPr lang="en-US" b="1" dirty="0" smtClean="0"/>
              <a:t>RNA</a:t>
            </a:r>
          </a:p>
          <a:p>
            <a:pPr lvl="1"/>
            <a:r>
              <a:rPr lang="en-US" dirty="0" err="1" smtClean="0"/>
              <a:t>TopHat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i="1" dirty="0" smtClean="0"/>
              <a:t>de novo</a:t>
            </a:r>
            <a:r>
              <a:rPr lang="en-US" dirty="0" smtClean="0"/>
              <a:t> splice aligner)</a:t>
            </a:r>
          </a:p>
          <a:p>
            <a:r>
              <a:rPr lang="en-US" b="1" dirty="0" smtClean="0"/>
              <a:t>Commercial</a:t>
            </a:r>
          </a:p>
          <a:p>
            <a:pPr lvl="1"/>
            <a:r>
              <a:rPr lang="en-US" dirty="0" smtClean="0"/>
              <a:t>CLC Genomics Workbench</a:t>
            </a:r>
          </a:p>
        </p:txBody>
      </p:sp>
    </p:spTree>
    <p:extLst>
      <p:ext uri="{BB962C8B-B14F-4D97-AF65-F5344CB8AC3E}">
        <p14:creationId xmlns:p14="http://schemas.microsoft.com/office/powerpoint/2010/main" val="1833609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08912" cy="407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386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933056"/>
            <a:ext cx="5665865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217392" cy="2061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623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177</Words>
  <Application>Microsoft Office PowerPoint</Application>
  <PresentationFormat>On-screen Show (4:3)</PresentationFormat>
  <Paragraphs>63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Moderní metody analýzy genomu - analýza</vt:lpstr>
      <vt:lpstr>Workflow</vt:lpstr>
      <vt:lpstr>Raw sequence = fastq</vt:lpstr>
      <vt:lpstr>FastQC</vt:lpstr>
      <vt:lpstr>Cutadapt</vt:lpstr>
      <vt:lpstr>PowerPoint Presentation</vt:lpstr>
      <vt:lpstr>Read mapping =&gt; SAM, BAM</vt:lpstr>
      <vt:lpstr>SAM</vt:lpstr>
      <vt:lpstr>Alignment</vt:lpstr>
      <vt:lpstr>Mapping, Coverage reports</vt:lpstr>
      <vt:lpstr>PowerPoint Presentation</vt:lpstr>
      <vt:lpstr>SNV and small InDel Calling</vt:lpstr>
      <vt:lpstr>CNV variations</vt:lpstr>
      <vt:lpstr>Structural variations</vt:lpstr>
      <vt:lpstr>PowerPoint Presentation</vt:lpstr>
      <vt:lpstr>Annotating and filtering</vt:lpstr>
    </vt:vector>
  </TitlesOfParts>
  <Company>CEITEC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Nikola Tom</dc:creator>
  <cp:lastModifiedBy>Nikola Tom</cp:lastModifiedBy>
  <cp:revision>12</cp:revision>
  <dcterms:created xsi:type="dcterms:W3CDTF">2014-04-01T17:03:35Z</dcterms:created>
  <dcterms:modified xsi:type="dcterms:W3CDTF">2014-04-01T19:04:48Z</dcterms:modified>
</cp:coreProperties>
</file>