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14.png" ContentType="image/png"/>
  <Override PartName="/ppt/media/image6.wmf" ContentType="image/x-wmf"/>
  <Override PartName="/ppt/media/image4.png" ContentType="image/png"/>
  <Override PartName="/ppt/media/image8.png" ContentType="image/png"/>
  <Override PartName="/ppt/media/image13.png" ContentType="image/png"/>
  <Override PartName="/ppt/media/image5.jpeg" ContentType="image/jpeg"/>
  <Override PartName="/ppt/media/image3.png" ContentType="image/png"/>
  <Override PartName="/ppt/media/image12.png" ContentType="image/png"/>
  <Override PartName="/ppt/media/image16.png" ContentType="image/png"/>
  <Override PartName="/ppt/media/image2.png" ContentType="image/png"/>
  <Override PartName="/ppt/media/image11.png" ContentType="image/png"/>
  <Override PartName="/ppt/media/image15.png" ContentType="image/png"/>
  <Override PartName="/ppt/media/image1.png" ContentType="image/png"/>
  <Override PartName="/ppt/media/image7.wmf" ContentType="image/x-wmf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504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504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504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504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1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5040" cy="2158200"/>
          </a:xfrm>
          <a:prstGeom prst="rect">
            <a:avLst/>
          </a:prstGeom>
          <a:ln>
            <a:noFill/>
          </a:ln>
        </p:spPr>
      </p:pic>
      <p:pic>
        <p:nvPicPr>
          <p:cNvPr descr="" id="11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504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jpeg"/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" sz="1200">
                <a:solidFill>
                  <a:srgbClr val="8b8b8b"/>
                </a:solidFill>
                <a:latin typeface="Calibri"/>
              </a:rPr>
              <a:t>5/27/14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0E7F275-1688-4E9B-92DA-A3F02791C53E}" type="slidenum">
              <a:rPr lang="en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" sz="1200">
                <a:solidFill>
                  <a:srgbClr val="8b8b8b"/>
                </a:solidFill>
                <a:latin typeface="Calibri"/>
              </a:rPr>
              <a:t>5/27/14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0237209-1F56-4855-A880-9319C6AFEAB5}" type="slidenum">
              <a:rPr lang="en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78" name="Picture 19"/>
          <p:cNvPicPr/>
          <p:nvPr/>
        </p:nvPicPr>
        <p:blipFill>
          <a:blip r:embed="rId2"/>
          <a:srcRect b="0" l="-59740" r="0" t="-93646"/>
          <a:stretch>
            <a:fillRect/>
          </a:stretch>
        </p:blipFill>
        <p:spPr>
          <a:xfrm>
            <a:off x="1251000" y="801720"/>
            <a:ext cx="7883280" cy="5913000"/>
          </a:xfrm>
          <a:prstGeom prst="rect">
            <a:avLst/>
          </a:prstGeom>
          <a:ln>
            <a:noFill/>
          </a:ln>
        </p:spPr>
      </p:pic>
      <p:sp>
        <p:nvSpPr>
          <p:cNvPr id="79" name="CustomShape 1"/>
          <p:cNvSpPr/>
          <p:nvPr/>
        </p:nvSpPr>
        <p:spPr>
          <a:xfrm>
            <a:off x="0" y="0"/>
            <a:ext cx="9140400" cy="2698560"/>
          </a:xfrm>
          <a:prstGeom prst="rect">
            <a:avLst/>
          </a:prstGeom>
          <a:solidFill>
            <a:srgbClr val="69be28"/>
          </a:solidFill>
          <a:ln>
            <a:noFill/>
          </a:ln>
        </p:spPr>
      </p:sp>
      <p:pic>
        <p:nvPicPr>
          <p:cNvPr descr="" id="80" name="Picture 24"/>
          <p:cNvPicPr/>
          <p:nvPr/>
        </p:nvPicPr>
        <p:blipFill>
          <a:blip r:embed="rId3"/>
          <a:stretch>
            <a:fillRect/>
          </a:stretch>
        </p:blipFill>
        <p:spPr>
          <a:xfrm>
            <a:off x="452520" y="679320"/>
            <a:ext cx="4451040" cy="1366560"/>
          </a:xfrm>
          <a:prstGeom prst="rect">
            <a:avLst/>
          </a:prstGeom>
          <a:ln>
            <a:noFill/>
          </a:ln>
        </p:spPr>
      </p:pic>
      <p:pic>
        <p:nvPicPr>
          <p:cNvPr descr="" id="81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809640" y="5826240"/>
            <a:ext cx="3615840" cy="630000"/>
          </a:xfrm>
          <a:prstGeom prst="rect">
            <a:avLst/>
          </a:prstGeom>
          <a:ln>
            <a:noFill/>
          </a:ln>
        </p:spPr>
      </p:pic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809640" y="3057480"/>
            <a:ext cx="7989480" cy="10584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4100">
                <a:solidFill>
                  <a:srgbClr val="eeece1"/>
                </a:solidFill>
                <a:latin typeface="Calibri"/>
              </a:rPr>
              <a:t>Click to edit the title text formatKlepnutím lze upravit styl předlohy nadpisů.</a:t>
            </a:r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0" y="2925000"/>
            <a:ext cx="9143640" cy="10584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cs-CZ" sz="4400">
                <a:solidFill>
                  <a:srgbClr val="000000"/>
                </a:solidFill>
                <a:latin typeface="Calibri"/>
                <a:ea typeface="ＭＳ Ｐゴシック"/>
              </a:rPr>
              <a:t>Moderní metody analýzy genomu</a:t>
            </a:r>
            <a:r>
              <a:rPr b="1" lang="cs-CZ" sz="4400">
                <a:solidFill>
                  <a:srgbClr val="000000"/>
                </a:solidFill>
                <a:latin typeface="Calibri"/>
                <a:ea typeface="ＭＳ Ｐゴシック"/>
              </a:rPr>
              <a:t>
</a:t>
            </a:r>
            <a:r>
              <a:rPr b="1" lang="cs-CZ" sz="4400">
                <a:solidFill>
                  <a:srgbClr val="000000"/>
                </a:solidFill>
                <a:latin typeface="Calibri"/>
                <a:ea typeface="ＭＳ Ｐゴシック"/>
              </a:rPr>
              <a:t>- aplikace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539640" y="4181040"/>
            <a:ext cx="7776360" cy="5169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" sz="2800">
                <a:solidFill>
                  <a:srgbClr val="7ac143"/>
                </a:solidFill>
                <a:latin typeface="Arial"/>
                <a:ea typeface="ＭＳ Ｐゴシック"/>
              </a:rPr>
              <a:t>Mgr. Nikola Tom</a:t>
            </a:r>
            <a:endParaRPr/>
          </a:p>
        </p:txBody>
      </p:sp>
      <p:sp>
        <p:nvSpPr>
          <p:cNvPr id="120" name="CustomShape 3"/>
          <p:cNvSpPr/>
          <p:nvPr/>
        </p:nvSpPr>
        <p:spPr>
          <a:xfrm>
            <a:off x="933480" y="5013000"/>
            <a:ext cx="115344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">
                <a:solidFill>
                  <a:srgbClr val="7f7f7f"/>
                </a:solidFill>
                <a:latin typeface="Arial"/>
                <a:ea typeface="ＭＳ Ｐゴシック"/>
              </a:rPr>
              <a:t>Brno, 24.3.2014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Zkušenosti</a:t>
            </a: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Whole genome (SOLiD 5500, ABI)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Exomové sekvenování u CLL pacientů (SOLiD 5500, ABI)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Panel genů u pacientů s Duchenova muskulární dystrofie (GS Junior, Roche)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Deep sekvenování p53 u CLL, CML pacientů (Miseq, Illumina)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RNA sekvenování</a:t>
            </a:r>
            <a:r>
              <a:rPr lang="en-US" sz="4400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Analýza hladiny exprese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Alternativní splicing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Postranskripční změny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Genové fúze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Mutace v transkriptech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Calibri"/>
              </a:rPr>
              <a:t>De novo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assembly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RNA sekvenování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Transkriptomové sekvenování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Single end (kvantifikace)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Paired end (struktura transkriptů)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Tag sekvenování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3´ tagy (kvantifikace bez informace o struktuře)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5´ tagy (identifikace cílů miRNA = degradome sequencing)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Sekvenování krátkých RNA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Identifikace a kvantifikace miRNA, tRNA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Analýza exprese</a:t>
            </a: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Analýza exprese konkrétní alely (GWAS) – muže být rozdíl od genotypu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Množství mRNA nekoreluje s hladinou proteinů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Místo a čas specifické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Chybí info o intronové sekvenci (regulatorní fce)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Náročnost bioinformatického zpracování a interpretace (biologická, klinická a regulatorní funkce)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Data storage, speciální algoritmy (mapování)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Cena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Izolace RNA</a:t>
            </a:r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3200">
                <a:solidFill>
                  <a:srgbClr val="000000"/>
                </a:solidFill>
                <a:latin typeface="Calibri"/>
              </a:rPr>
              <a:t>mRNA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Oligo-dT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3´ konec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Hexamer priming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5´ konec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3200">
                <a:solidFill>
                  <a:srgbClr val="000000"/>
                </a:solidFill>
                <a:latin typeface="Calibri"/>
              </a:rPr>
              <a:t>ncRNA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PolyA selekce vs. rRNA deplece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Zastoupení non-polyA (non-coding) RNA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Podle délky z gelu (miRNA, tRNA)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Izolace mRNA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15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1268640"/>
            <a:ext cx="5252760" cy="3939480"/>
          </a:xfrm>
          <a:prstGeom prst="rect">
            <a:avLst/>
          </a:prstGeom>
          <a:ln>
            <a:noFill/>
          </a:ln>
        </p:spPr>
      </p:pic>
      <p:pic>
        <p:nvPicPr>
          <p:cNvPr descr="" id="153" name="Picture 4"/>
          <p:cNvPicPr/>
          <p:nvPr/>
        </p:nvPicPr>
        <p:blipFill>
          <a:blip r:embed="rId2"/>
          <a:srcRect b="0" l="0" r="214583" t="0"/>
          <a:stretch>
            <a:fillRect/>
          </a:stretch>
        </p:blipFill>
        <p:spPr>
          <a:xfrm>
            <a:off x="4716000" y="3107880"/>
            <a:ext cx="4427640" cy="3723480"/>
          </a:xfrm>
          <a:prstGeom prst="rect">
            <a:avLst/>
          </a:prstGeom>
          <a:ln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Zkušenosti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miRNA (SOLiD 5500)</a:t>
            </a:r>
            <a:endParaRPr/>
          </a:p>
        </p:txBody>
      </p:sp>
      <p:pic>
        <p:nvPicPr>
          <p:cNvPr descr="" id="15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308400" y="2493000"/>
            <a:ext cx="2572920" cy="2377800"/>
          </a:xfrm>
          <a:prstGeom prst="rect">
            <a:avLst/>
          </a:prstGeom>
          <a:ln>
            <a:noFill/>
          </a:ln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Epigenomika</a:t>
            </a:r>
            <a:endParaRPr/>
          </a:p>
        </p:txBody>
      </p:sp>
      <p:sp>
        <p:nvSpPr>
          <p:cNvPr id="15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Reverzibilni změny DNA nebo histonů ovlivňující genovou expresi a regulaci bez změny struktury DNA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Methylace DNA (v místě promotoru)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Modifikace histonů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Metylace DNA</a:t>
            </a:r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MeDIP – imunoprecipitace methylované DNA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Protilátka rozpoznávající Met-C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Pozice metylovaných úseků DNA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Bisulfite sekvenování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Konverze C → U, Met-C se nemění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Přesná identifikace jednotlivých metylovaných bazí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Modifikace histonů</a:t>
            </a:r>
            <a:endParaRPr/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Detekce DNA sekvence s navázaným histonem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6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619640" y="2205000"/>
            <a:ext cx="5976360" cy="44820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Možnosti aplikace NGS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SNV (single nucleotide variant)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InDel (krátké inzerce a delece)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Strukturalní varianty (dlouhé inzerce delece, translokace, inverze, atp.)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CNV (copy number variation)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Analýza genové exprese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Calibri"/>
              </a:rPr>
              <a:t>De novo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assembly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Epigenetika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Metagenomika </a:t>
            </a:r>
            <a:endParaRPr/>
          </a:p>
        </p:txBody>
      </p:sp>
      <p:pic>
        <p:nvPicPr>
          <p:cNvPr descr="" id="123" name="Picture 3"/>
          <p:cNvPicPr/>
          <p:nvPr/>
        </p:nvPicPr>
        <p:blipFill>
          <a:blip r:embed="rId1"/>
          <a:srcRect b="17529" l="343684" r="471578" t="252390"/>
          <a:stretch>
            <a:fillRect/>
          </a:stretch>
        </p:blipFill>
        <p:spPr>
          <a:xfrm>
            <a:off x="5969880" y="3141000"/>
            <a:ext cx="2971440" cy="371664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DNA sekvenování</a:t>
            </a:r>
            <a:r>
              <a:rPr lang="en-US" sz="4400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Whole genome re-sequencing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Targeted re-sequencing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Calibri"/>
              </a:rPr>
              <a:t>De novo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 assembly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Whole genome re-sequencing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&lt; 1000 $ (Illumina HiSeq X)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Resekvenační microarrays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</a:t>
            </a:r>
            <a:r>
              <a:rPr lang="en-US" sz="3200">
                <a:solidFill>
                  <a:srgbClr val="000000"/>
                </a:solidFill>
                <a:latin typeface="Calibri"/>
              </a:rPr>
              <a:t>(1 milion variant – 500 $)</a:t>
            </a:r>
            <a:endParaRPr/>
          </a:p>
        </p:txBody>
      </p:sp>
      <p:pic>
        <p:nvPicPr>
          <p:cNvPr descr="" id="128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331640" y="3249720"/>
            <a:ext cx="6464880" cy="3607920"/>
          </a:xfrm>
          <a:prstGeom prst="rect">
            <a:avLst/>
          </a:prstGeom>
          <a:ln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Asociační studie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GWAS (genome-wide association study)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hl. SNP ve spojitosti se určitým fenotypem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Analýza komplexních onemocnění,  predikce, prognóza, perzonalizovaná medicína, preventivní medicína, vývoj léčiv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Case – control studie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HapMap Project (detekce haplotypů)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1000 genomes (SNP nad 1 %)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Targeted re-sequencing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Sekvenování vybrané oblasti (target enrichment)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exom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chromozóm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gen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exon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Využití multiplexování (amplikony, vzorky)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Nižší cena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Vyšší citlivost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Diagnostika i výzkum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Target enchrichment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Hybridizace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Na čipu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V roztoku (levnější, vyšší uniformita pokrytí, méně vstupního materiálu)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PCR (vhodná pro obohacení menších genomových oblastí – geny, skupiny genů)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Klasická PCR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Mikrofluidní (Fluidigm, Raindance)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Hybridizace v roztoku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Magnet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Protilátky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3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636000" y="1218600"/>
            <a:ext cx="5506200" cy="563904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Deep sequencing</a:t>
            </a:r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= sekvenování s vysokým pokrytím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= určitý region je sekvenován ˃ 100x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Senzitivita dána chybovostí enzymů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Analýza somatických mutací a polyklonálních nádorů (detekce klonů s výskytem &lt; 1 %)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Klonální evoluce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Solidní tumory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