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256" r:id="rId2"/>
    <p:sldId id="277" r:id="rId3"/>
    <p:sldId id="281" r:id="rId4"/>
    <p:sldId id="282" r:id="rId5"/>
    <p:sldId id="283" r:id="rId6"/>
    <p:sldId id="276" r:id="rId7"/>
    <p:sldId id="274" r:id="rId8"/>
    <p:sldId id="275" r:id="rId9"/>
    <p:sldId id="279" r:id="rId10"/>
    <p:sldId id="278" r:id="rId11"/>
    <p:sldId id="258" r:id="rId12"/>
    <p:sldId id="259" r:id="rId13"/>
    <p:sldId id="260" r:id="rId14"/>
    <p:sldId id="261" r:id="rId15"/>
    <p:sldId id="262" r:id="rId16"/>
    <p:sldId id="263" r:id="rId17"/>
    <p:sldId id="264" r:id="rId18"/>
    <p:sldId id="266" r:id="rId19"/>
    <p:sldId id="265" r:id="rId20"/>
    <p:sldId id="267" r:id="rId21"/>
    <p:sldId id="268" r:id="rId22"/>
    <p:sldId id="270" r:id="rId23"/>
    <p:sldId id="269" r:id="rId24"/>
    <p:sldId id="271" r:id="rId25"/>
    <p:sldId id="272" r:id="rId26"/>
    <p:sldId id="273" r:id="rId27"/>
    <p:sldId id="316"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2" r:id="rId46"/>
    <p:sldId id="301" r:id="rId47"/>
    <p:sldId id="303" r:id="rId48"/>
    <p:sldId id="304" r:id="rId49"/>
    <p:sldId id="306" r:id="rId50"/>
    <p:sldId id="305" r:id="rId51"/>
    <p:sldId id="307" r:id="rId52"/>
    <p:sldId id="308" r:id="rId53"/>
    <p:sldId id="309" r:id="rId54"/>
    <p:sldId id="310" r:id="rId55"/>
    <p:sldId id="311" r:id="rId56"/>
    <p:sldId id="312" r:id="rId57"/>
    <p:sldId id="314" r:id="rId58"/>
    <p:sldId id="313" r:id="rId59"/>
    <p:sldId id="327" r:id="rId60"/>
  </p:sldIdLst>
  <p:sldSz cx="9144000" cy="6858000" type="screen4x3"/>
  <p:notesSz cx="6858000" cy="9144000"/>
  <p:defaultTextStyle>
    <a:defPPr>
      <a:defRPr lang="cs-CZ"/>
    </a:defPPr>
    <a:lvl1pPr marL="0" algn="l" defTabSz="914021" rtl="0" eaLnBrk="1" latinLnBrk="0" hangingPunct="1">
      <a:defRPr sz="1800" kern="1200">
        <a:solidFill>
          <a:schemeClr val="tx1"/>
        </a:solidFill>
        <a:latin typeface="+mn-lt"/>
        <a:ea typeface="+mn-ea"/>
        <a:cs typeface="+mn-cs"/>
      </a:defRPr>
    </a:lvl1pPr>
    <a:lvl2pPr marL="457011" algn="l" defTabSz="914021" rtl="0" eaLnBrk="1" latinLnBrk="0" hangingPunct="1">
      <a:defRPr sz="1800" kern="1200">
        <a:solidFill>
          <a:schemeClr val="tx1"/>
        </a:solidFill>
        <a:latin typeface="+mn-lt"/>
        <a:ea typeface="+mn-ea"/>
        <a:cs typeface="+mn-cs"/>
      </a:defRPr>
    </a:lvl2pPr>
    <a:lvl3pPr marL="914021" algn="l" defTabSz="914021" rtl="0" eaLnBrk="1" latinLnBrk="0" hangingPunct="1">
      <a:defRPr sz="1800" kern="1200">
        <a:solidFill>
          <a:schemeClr val="tx1"/>
        </a:solidFill>
        <a:latin typeface="+mn-lt"/>
        <a:ea typeface="+mn-ea"/>
        <a:cs typeface="+mn-cs"/>
      </a:defRPr>
    </a:lvl3pPr>
    <a:lvl4pPr marL="1371032" algn="l" defTabSz="914021" rtl="0" eaLnBrk="1" latinLnBrk="0" hangingPunct="1">
      <a:defRPr sz="1800" kern="1200">
        <a:solidFill>
          <a:schemeClr val="tx1"/>
        </a:solidFill>
        <a:latin typeface="+mn-lt"/>
        <a:ea typeface="+mn-ea"/>
        <a:cs typeface="+mn-cs"/>
      </a:defRPr>
    </a:lvl4pPr>
    <a:lvl5pPr marL="1828041" algn="l" defTabSz="914021" rtl="0" eaLnBrk="1" latinLnBrk="0" hangingPunct="1">
      <a:defRPr sz="1800" kern="1200">
        <a:solidFill>
          <a:schemeClr val="tx1"/>
        </a:solidFill>
        <a:latin typeface="+mn-lt"/>
        <a:ea typeface="+mn-ea"/>
        <a:cs typeface="+mn-cs"/>
      </a:defRPr>
    </a:lvl5pPr>
    <a:lvl6pPr marL="2285052" algn="l" defTabSz="914021" rtl="0" eaLnBrk="1" latinLnBrk="0" hangingPunct="1">
      <a:defRPr sz="1800" kern="1200">
        <a:solidFill>
          <a:schemeClr val="tx1"/>
        </a:solidFill>
        <a:latin typeface="+mn-lt"/>
        <a:ea typeface="+mn-ea"/>
        <a:cs typeface="+mn-cs"/>
      </a:defRPr>
    </a:lvl6pPr>
    <a:lvl7pPr marL="2742062" algn="l" defTabSz="914021" rtl="0" eaLnBrk="1" latinLnBrk="0" hangingPunct="1">
      <a:defRPr sz="1800" kern="1200">
        <a:solidFill>
          <a:schemeClr val="tx1"/>
        </a:solidFill>
        <a:latin typeface="+mn-lt"/>
        <a:ea typeface="+mn-ea"/>
        <a:cs typeface="+mn-cs"/>
      </a:defRPr>
    </a:lvl7pPr>
    <a:lvl8pPr marL="3199072" algn="l" defTabSz="914021" rtl="0" eaLnBrk="1" latinLnBrk="0" hangingPunct="1">
      <a:defRPr sz="1800" kern="1200">
        <a:solidFill>
          <a:schemeClr val="tx1"/>
        </a:solidFill>
        <a:latin typeface="+mn-lt"/>
        <a:ea typeface="+mn-ea"/>
        <a:cs typeface="+mn-cs"/>
      </a:defRPr>
    </a:lvl8pPr>
    <a:lvl9pPr marL="3656083" algn="l" defTabSz="914021"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669" autoAdjust="0"/>
    <p:restoredTop sz="81871" autoAdjust="0"/>
  </p:normalViewPr>
  <p:slideViewPr>
    <p:cSldViewPr>
      <p:cViewPr varScale="1">
        <p:scale>
          <a:sx n="92" d="100"/>
          <a:sy n="92" d="100"/>
        </p:scale>
        <p:origin x="-158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E45B09-4704-47A5-843C-7AC5EC058317}" type="datetimeFigureOut">
              <a:rPr lang="cs-CZ" smtClean="0"/>
              <a:t>26.5.2014</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156F12-E2EB-4E41-A5BC-10E8429E59E7}" type="slidenum">
              <a:rPr lang="cs-CZ" smtClean="0"/>
              <a:t>‹#›</a:t>
            </a:fld>
            <a:endParaRPr lang="cs-CZ"/>
          </a:p>
        </p:txBody>
      </p:sp>
    </p:spTree>
    <p:extLst>
      <p:ext uri="{BB962C8B-B14F-4D97-AF65-F5344CB8AC3E}">
        <p14:creationId xmlns:p14="http://schemas.microsoft.com/office/powerpoint/2010/main" val="3248325303"/>
      </p:ext>
    </p:extLst>
  </p:cSld>
  <p:clrMap bg1="lt1" tx1="dk1" bg2="lt2" tx2="dk2" accent1="accent1" accent2="accent2" accent3="accent3" accent4="accent4" accent5="accent5" accent6="accent6" hlink="hlink" folHlink="folHlink"/>
  <p:notesStyle>
    <a:lvl1pPr marL="0" algn="l" defTabSz="914021" rtl="0" eaLnBrk="1" latinLnBrk="0" hangingPunct="1">
      <a:defRPr sz="1200" kern="1200">
        <a:solidFill>
          <a:schemeClr val="tx1"/>
        </a:solidFill>
        <a:latin typeface="+mn-lt"/>
        <a:ea typeface="+mn-ea"/>
        <a:cs typeface="+mn-cs"/>
      </a:defRPr>
    </a:lvl1pPr>
    <a:lvl2pPr marL="457011" algn="l" defTabSz="914021" rtl="0" eaLnBrk="1" latinLnBrk="0" hangingPunct="1">
      <a:defRPr sz="1200" kern="1200">
        <a:solidFill>
          <a:schemeClr val="tx1"/>
        </a:solidFill>
        <a:latin typeface="+mn-lt"/>
        <a:ea typeface="+mn-ea"/>
        <a:cs typeface="+mn-cs"/>
      </a:defRPr>
    </a:lvl2pPr>
    <a:lvl3pPr marL="914021" algn="l" defTabSz="914021" rtl="0" eaLnBrk="1" latinLnBrk="0" hangingPunct="1">
      <a:defRPr sz="1200" kern="1200">
        <a:solidFill>
          <a:schemeClr val="tx1"/>
        </a:solidFill>
        <a:latin typeface="+mn-lt"/>
        <a:ea typeface="+mn-ea"/>
        <a:cs typeface="+mn-cs"/>
      </a:defRPr>
    </a:lvl3pPr>
    <a:lvl4pPr marL="1371032" algn="l" defTabSz="914021" rtl="0" eaLnBrk="1" latinLnBrk="0" hangingPunct="1">
      <a:defRPr sz="1200" kern="1200">
        <a:solidFill>
          <a:schemeClr val="tx1"/>
        </a:solidFill>
        <a:latin typeface="+mn-lt"/>
        <a:ea typeface="+mn-ea"/>
        <a:cs typeface="+mn-cs"/>
      </a:defRPr>
    </a:lvl4pPr>
    <a:lvl5pPr marL="1828041" algn="l" defTabSz="914021" rtl="0" eaLnBrk="1" latinLnBrk="0" hangingPunct="1">
      <a:defRPr sz="1200" kern="1200">
        <a:solidFill>
          <a:schemeClr val="tx1"/>
        </a:solidFill>
        <a:latin typeface="+mn-lt"/>
        <a:ea typeface="+mn-ea"/>
        <a:cs typeface="+mn-cs"/>
      </a:defRPr>
    </a:lvl5pPr>
    <a:lvl6pPr marL="2285052" algn="l" defTabSz="914021" rtl="0" eaLnBrk="1" latinLnBrk="0" hangingPunct="1">
      <a:defRPr sz="1200" kern="1200">
        <a:solidFill>
          <a:schemeClr val="tx1"/>
        </a:solidFill>
        <a:latin typeface="+mn-lt"/>
        <a:ea typeface="+mn-ea"/>
        <a:cs typeface="+mn-cs"/>
      </a:defRPr>
    </a:lvl6pPr>
    <a:lvl7pPr marL="2742062" algn="l" defTabSz="914021" rtl="0" eaLnBrk="1" latinLnBrk="0" hangingPunct="1">
      <a:defRPr sz="1200" kern="1200">
        <a:solidFill>
          <a:schemeClr val="tx1"/>
        </a:solidFill>
        <a:latin typeface="+mn-lt"/>
        <a:ea typeface="+mn-ea"/>
        <a:cs typeface="+mn-cs"/>
      </a:defRPr>
    </a:lvl7pPr>
    <a:lvl8pPr marL="3199072" algn="l" defTabSz="914021" rtl="0" eaLnBrk="1" latinLnBrk="0" hangingPunct="1">
      <a:defRPr sz="1200" kern="1200">
        <a:solidFill>
          <a:schemeClr val="tx1"/>
        </a:solidFill>
        <a:latin typeface="+mn-lt"/>
        <a:ea typeface="+mn-ea"/>
        <a:cs typeface="+mn-cs"/>
      </a:defRPr>
    </a:lvl8pPr>
    <a:lvl9pPr marL="3656083" algn="l" defTabSz="91402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smtClean="0">
                <a:effectLst/>
              </a:rPr>
              <a:t>Hypothetical </a:t>
            </a:r>
            <a:r>
              <a:rPr lang="en-US" dirty="0" err="1" smtClean="0">
                <a:effectLst/>
              </a:rPr>
              <a:t>Illumina</a:t>
            </a:r>
            <a:r>
              <a:rPr lang="en-US" dirty="0" smtClean="0">
                <a:effectLst/>
              </a:rPr>
              <a:t> GA flow cell with mRNA isolated from subjects within seven different treatment groups and loaded into individual lanes (</a:t>
            </a:r>
            <a:r>
              <a:rPr lang="en-US" i="1" dirty="0" smtClean="0">
                <a:effectLst/>
              </a:rPr>
              <a:t>e.g</a:t>
            </a:r>
            <a:r>
              <a:rPr lang="en-US" dirty="0" smtClean="0">
                <a:effectLst/>
              </a:rPr>
              <a:t>., the mRNA from the subject within treatment group 1 is sequenced in lane 1). As a control, a genomic sample is often loaded into lane 5 (can be used to recalibrate the quality scoring of sequencing reads from other lanes).</a:t>
            </a:r>
            <a:endParaRPr lang="cs-CZ" dirty="0"/>
          </a:p>
        </p:txBody>
      </p:sp>
      <p:sp>
        <p:nvSpPr>
          <p:cNvPr id="4" name="Zástupný symbol pro číslo snímku 3"/>
          <p:cNvSpPr>
            <a:spLocks noGrp="1"/>
          </p:cNvSpPr>
          <p:nvPr>
            <p:ph type="sldNum" sz="quarter" idx="10"/>
          </p:nvPr>
        </p:nvSpPr>
        <p:spPr/>
        <p:txBody>
          <a:bodyPr/>
          <a:lstStyle/>
          <a:p>
            <a:fld id="{47156F12-E2EB-4E41-A5BC-10E8429E59E7}" type="slidenum">
              <a:rPr lang="cs-CZ" smtClean="0"/>
              <a:t>14</a:t>
            </a:fld>
            <a:endParaRPr lang="cs-CZ"/>
          </a:p>
        </p:txBody>
      </p:sp>
    </p:spTree>
    <p:extLst>
      <p:ext uri="{BB962C8B-B14F-4D97-AF65-F5344CB8AC3E}">
        <p14:creationId xmlns:p14="http://schemas.microsoft.com/office/powerpoint/2010/main" val="1782630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47156F12-E2EB-4E41-A5BC-10E8429E59E7}" type="slidenum">
              <a:rPr lang="cs-CZ" smtClean="0"/>
              <a:t>15</a:t>
            </a:fld>
            <a:endParaRPr lang="cs-CZ"/>
          </a:p>
        </p:txBody>
      </p:sp>
    </p:spTree>
    <p:extLst>
      <p:ext uri="{BB962C8B-B14F-4D97-AF65-F5344CB8AC3E}">
        <p14:creationId xmlns:p14="http://schemas.microsoft.com/office/powerpoint/2010/main" val="4286674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47156F12-E2EB-4E41-A5BC-10E8429E59E7}" type="slidenum">
              <a:rPr lang="cs-CZ" smtClean="0"/>
              <a:t>18</a:t>
            </a:fld>
            <a:endParaRPr lang="cs-CZ"/>
          </a:p>
        </p:txBody>
      </p:sp>
    </p:spTree>
    <p:extLst>
      <p:ext uri="{BB962C8B-B14F-4D97-AF65-F5344CB8AC3E}">
        <p14:creationId xmlns:p14="http://schemas.microsoft.com/office/powerpoint/2010/main" val="1782630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smtClean="0">
                <a:effectLst/>
              </a:rPr>
              <a:t>Treatment A is denoted by red tones and treatment B by blue tones. In the ideal balanced block design (left), six samples are bar coded, pooled, and processed together. The pool is then divided into six equal portions that are input to six lanes</a:t>
            </a:r>
            <a:endParaRPr lang="cs-CZ" dirty="0"/>
          </a:p>
        </p:txBody>
      </p:sp>
      <p:sp>
        <p:nvSpPr>
          <p:cNvPr id="4" name="Zástupný symbol pro číslo snímku 3"/>
          <p:cNvSpPr>
            <a:spLocks noGrp="1"/>
          </p:cNvSpPr>
          <p:nvPr>
            <p:ph type="sldNum" sz="quarter" idx="10"/>
          </p:nvPr>
        </p:nvSpPr>
        <p:spPr/>
        <p:txBody>
          <a:bodyPr/>
          <a:lstStyle/>
          <a:p>
            <a:fld id="{47156F12-E2EB-4E41-A5BC-10E8429E59E7}" type="slidenum">
              <a:rPr lang="cs-CZ" smtClean="0"/>
              <a:t>21</a:t>
            </a:fld>
            <a:endParaRPr lang="cs-CZ"/>
          </a:p>
        </p:txBody>
      </p:sp>
    </p:spTree>
    <p:extLst>
      <p:ext uri="{BB962C8B-B14F-4D97-AF65-F5344CB8AC3E}">
        <p14:creationId xmlns:p14="http://schemas.microsoft.com/office/powerpoint/2010/main" val="739620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8"/>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2"/>
            <a:ext cx="6400800" cy="1752600"/>
          </a:xfrm>
        </p:spPr>
        <p:txBody>
          <a:bodyPr/>
          <a:lstStyle>
            <a:lvl1pPr marL="0" indent="0" algn="ctr">
              <a:buNone/>
              <a:defRPr>
                <a:solidFill>
                  <a:schemeClr val="tx1">
                    <a:tint val="75000"/>
                  </a:schemeClr>
                </a:solidFill>
              </a:defRPr>
            </a:lvl1pPr>
            <a:lvl2pPr marL="457011" indent="0" algn="ctr">
              <a:buNone/>
              <a:defRPr>
                <a:solidFill>
                  <a:schemeClr val="tx1">
                    <a:tint val="75000"/>
                  </a:schemeClr>
                </a:solidFill>
              </a:defRPr>
            </a:lvl2pPr>
            <a:lvl3pPr marL="914021" indent="0" algn="ctr">
              <a:buNone/>
              <a:defRPr>
                <a:solidFill>
                  <a:schemeClr val="tx1">
                    <a:tint val="75000"/>
                  </a:schemeClr>
                </a:solidFill>
              </a:defRPr>
            </a:lvl3pPr>
            <a:lvl4pPr marL="1371032" indent="0" algn="ctr">
              <a:buNone/>
              <a:defRPr>
                <a:solidFill>
                  <a:schemeClr val="tx1">
                    <a:tint val="75000"/>
                  </a:schemeClr>
                </a:solidFill>
              </a:defRPr>
            </a:lvl4pPr>
            <a:lvl5pPr marL="1828041" indent="0" algn="ctr">
              <a:buNone/>
              <a:defRPr>
                <a:solidFill>
                  <a:schemeClr val="tx1">
                    <a:tint val="75000"/>
                  </a:schemeClr>
                </a:solidFill>
              </a:defRPr>
            </a:lvl5pPr>
            <a:lvl6pPr marL="2285052" indent="0" algn="ctr">
              <a:buNone/>
              <a:defRPr>
                <a:solidFill>
                  <a:schemeClr val="tx1">
                    <a:tint val="75000"/>
                  </a:schemeClr>
                </a:solidFill>
              </a:defRPr>
            </a:lvl6pPr>
            <a:lvl7pPr marL="2742062" indent="0" algn="ctr">
              <a:buNone/>
              <a:defRPr>
                <a:solidFill>
                  <a:schemeClr val="tx1">
                    <a:tint val="75000"/>
                  </a:schemeClr>
                </a:solidFill>
              </a:defRPr>
            </a:lvl7pPr>
            <a:lvl8pPr marL="3199072" indent="0" algn="ctr">
              <a:buNone/>
              <a:defRPr>
                <a:solidFill>
                  <a:schemeClr val="tx1">
                    <a:tint val="75000"/>
                  </a:schemeClr>
                </a:solidFill>
              </a:defRPr>
            </a:lvl8pPr>
            <a:lvl9pPr marL="3656083"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FADC9446-E11D-4E5B-83AD-8E9EC1DF0A71}" type="datetimeFigureOut">
              <a:rPr lang="cs-CZ" smtClean="0"/>
              <a:t>26.5.2014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89D0323-C257-44F8-BCDD-F2D65BDC9165}" type="slidenum">
              <a:rPr lang="cs-CZ" smtClean="0"/>
              <a:t>‹#›</a:t>
            </a:fld>
            <a:endParaRPr lang="cs-CZ"/>
          </a:p>
        </p:txBody>
      </p:sp>
    </p:spTree>
    <p:extLst>
      <p:ext uri="{BB962C8B-B14F-4D97-AF65-F5344CB8AC3E}">
        <p14:creationId xmlns:p14="http://schemas.microsoft.com/office/powerpoint/2010/main" val="896117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FADC9446-E11D-4E5B-83AD-8E9EC1DF0A71}" type="datetimeFigureOut">
              <a:rPr lang="cs-CZ" smtClean="0"/>
              <a:t>26.5.2014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89D0323-C257-44F8-BCDD-F2D65BDC9165}" type="slidenum">
              <a:rPr lang="cs-CZ" smtClean="0"/>
              <a:t>‹#›</a:t>
            </a:fld>
            <a:endParaRPr lang="cs-CZ"/>
          </a:p>
        </p:txBody>
      </p:sp>
    </p:spTree>
    <p:extLst>
      <p:ext uri="{BB962C8B-B14F-4D97-AF65-F5344CB8AC3E}">
        <p14:creationId xmlns:p14="http://schemas.microsoft.com/office/powerpoint/2010/main" val="3518181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1" y="274642"/>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42"/>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FADC9446-E11D-4E5B-83AD-8E9EC1DF0A71}" type="datetimeFigureOut">
              <a:rPr lang="cs-CZ" smtClean="0"/>
              <a:t>26.5.2014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89D0323-C257-44F8-BCDD-F2D65BDC9165}" type="slidenum">
              <a:rPr lang="cs-CZ" smtClean="0"/>
              <a:t>‹#›</a:t>
            </a:fld>
            <a:endParaRPr lang="cs-CZ"/>
          </a:p>
        </p:txBody>
      </p:sp>
    </p:spTree>
    <p:extLst>
      <p:ext uri="{BB962C8B-B14F-4D97-AF65-F5344CB8AC3E}">
        <p14:creationId xmlns:p14="http://schemas.microsoft.com/office/powerpoint/2010/main" val="561594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FADC9446-E11D-4E5B-83AD-8E9EC1DF0A71}" type="datetimeFigureOut">
              <a:rPr lang="cs-CZ" smtClean="0"/>
              <a:t>26.5.2014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89D0323-C257-44F8-BCDD-F2D65BDC9165}" type="slidenum">
              <a:rPr lang="cs-CZ" smtClean="0"/>
              <a:t>‹#›</a:t>
            </a:fld>
            <a:endParaRPr lang="cs-CZ"/>
          </a:p>
        </p:txBody>
      </p:sp>
    </p:spTree>
    <p:extLst>
      <p:ext uri="{BB962C8B-B14F-4D97-AF65-F5344CB8AC3E}">
        <p14:creationId xmlns:p14="http://schemas.microsoft.com/office/powerpoint/2010/main" val="4195867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4"/>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7"/>
            <a:ext cx="7772400" cy="1500187"/>
          </a:xfrm>
        </p:spPr>
        <p:txBody>
          <a:bodyPr anchor="b"/>
          <a:lstStyle>
            <a:lvl1pPr marL="0" indent="0">
              <a:buNone/>
              <a:defRPr sz="2000">
                <a:solidFill>
                  <a:schemeClr val="tx1">
                    <a:tint val="75000"/>
                  </a:schemeClr>
                </a:solidFill>
              </a:defRPr>
            </a:lvl1pPr>
            <a:lvl2pPr marL="457011" indent="0">
              <a:buNone/>
              <a:defRPr sz="1800">
                <a:solidFill>
                  <a:schemeClr val="tx1">
                    <a:tint val="75000"/>
                  </a:schemeClr>
                </a:solidFill>
              </a:defRPr>
            </a:lvl2pPr>
            <a:lvl3pPr marL="914021" indent="0">
              <a:buNone/>
              <a:defRPr sz="1600">
                <a:solidFill>
                  <a:schemeClr val="tx1">
                    <a:tint val="75000"/>
                  </a:schemeClr>
                </a:solidFill>
              </a:defRPr>
            </a:lvl3pPr>
            <a:lvl4pPr marL="1371032" indent="0">
              <a:buNone/>
              <a:defRPr sz="1400">
                <a:solidFill>
                  <a:schemeClr val="tx1">
                    <a:tint val="75000"/>
                  </a:schemeClr>
                </a:solidFill>
              </a:defRPr>
            </a:lvl4pPr>
            <a:lvl5pPr marL="1828041" indent="0">
              <a:buNone/>
              <a:defRPr sz="1400">
                <a:solidFill>
                  <a:schemeClr val="tx1">
                    <a:tint val="75000"/>
                  </a:schemeClr>
                </a:solidFill>
              </a:defRPr>
            </a:lvl5pPr>
            <a:lvl6pPr marL="2285052" indent="0">
              <a:buNone/>
              <a:defRPr sz="1400">
                <a:solidFill>
                  <a:schemeClr val="tx1">
                    <a:tint val="75000"/>
                  </a:schemeClr>
                </a:solidFill>
              </a:defRPr>
            </a:lvl6pPr>
            <a:lvl7pPr marL="2742062" indent="0">
              <a:buNone/>
              <a:defRPr sz="1400">
                <a:solidFill>
                  <a:schemeClr val="tx1">
                    <a:tint val="75000"/>
                  </a:schemeClr>
                </a:solidFill>
              </a:defRPr>
            </a:lvl7pPr>
            <a:lvl8pPr marL="3199072" indent="0">
              <a:buNone/>
              <a:defRPr sz="1400">
                <a:solidFill>
                  <a:schemeClr val="tx1">
                    <a:tint val="75000"/>
                  </a:schemeClr>
                </a:solidFill>
              </a:defRPr>
            </a:lvl8pPr>
            <a:lvl9pPr marL="3656083"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FADC9446-E11D-4E5B-83AD-8E9EC1DF0A71}" type="datetimeFigureOut">
              <a:rPr lang="cs-CZ" smtClean="0"/>
              <a:t>26.5.2014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89D0323-C257-44F8-BCDD-F2D65BDC9165}" type="slidenum">
              <a:rPr lang="cs-CZ" smtClean="0"/>
              <a:t>‹#›</a:t>
            </a:fld>
            <a:endParaRPr lang="cs-CZ"/>
          </a:p>
        </p:txBody>
      </p:sp>
    </p:spTree>
    <p:extLst>
      <p:ext uri="{BB962C8B-B14F-4D97-AF65-F5344CB8AC3E}">
        <p14:creationId xmlns:p14="http://schemas.microsoft.com/office/powerpoint/2010/main" val="2711636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FADC9446-E11D-4E5B-83AD-8E9EC1DF0A71}" type="datetimeFigureOut">
              <a:rPr lang="cs-CZ" smtClean="0"/>
              <a:t>26.5.2014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89D0323-C257-44F8-BCDD-F2D65BDC9165}" type="slidenum">
              <a:rPr lang="cs-CZ" smtClean="0"/>
              <a:t>‹#›</a:t>
            </a:fld>
            <a:endParaRPr lang="cs-CZ"/>
          </a:p>
        </p:txBody>
      </p:sp>
    </p:spTree>
    <p:extLst>
      <p:ext uri="{BB962C8B-B14F-4D97-AF65-F5344CB8AC3E}">
        <p14:creationId xmlns:p14="http://schemas.microsoft.com/office/powerpoint/2010/main" val="3708927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4"/>
            <a:ext cx="4040188" cy="639762"/>
          </a:xfrm>
        </p:spPr>
        <p:txBody>
          <a:bodyPr anchor="b"/>
          <a:lstStyle>
            <a:lvl1pPr marL="0" indent="0">
              <a:buNone/>
              <a:defRPr sz="2400" b="1"/>
            </a:lvl1pPr>
            <a:lvl2pPr marL="457011" indent="0">
              <a:buNone/>
              <a:defRPr sz="2000" b="1"/>
            </a:lvl2pPr>
            <a:lvl3pPr marL="914021" indent="0">
              <a:buNone/>
              <a:defRPr sz="1800" b="1"/>
            </a:lvl3pPr>
            <a:lvl4pPr marL="1371032" indent="0">
              <a:buNone/>
              <a:defRPr sz="1600" b="1"/>
            </a:lvl4pPr>
            <a:lvl5pPr marL="1828041" indent="0">
              <a:buNone/>
              <a:defRPr sz="1600" b="1"/>
            </a:lvl5pPr>
            <a:lvl6pPr marL="2285052" indent="0">
              <a:buNone/>
              <a:defRPr sz="1600" b="1"/>
            </a:lvl6pPr>
            <a:lvl7pPr marL="2742062" indent="0">
              <a:buNone/>
              <a:defRPr sz="1600" b="1"/>
            </a:lvl7pPr>
            <a:lvl8pPr marL="3199072" indent="0">
              <a:buNone/>
              <a:defRPr sz="1600" b="1"/>
            </a:lvl8pPr>
            <a:lvl9pPr marL="3656083"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4"/>
            <a:ext cx="4041775" cy="639762"/>
          </a:xfrm>
        </p:spPr>
        <p:txBody>
          <a:bodyPr anchor="b"/>
          <a:lstStyle>
            <a:lvl1pPr marL="0" indent="0">
              <a:buNone/>
              <a:defRPr sz="2400" b="1"/>
            </a:lvl1pPr>
            <a:lvl2pPr marL="457011" indent="0">
              <a:buNone/>
              <a:defRPr sz="2000" b="1"/>
            </a:lvl2pPr>
            <a:lvl3pPr marL="914021" indent="0">
              <a:buNone/>
              <a:defRPr sz="1800" b="1"/>
            </a:lvl3pPr>
            <a:lvl4pPr marL="1371032" indent="0">
              <a:buNone/>
              <a:defRPr sz="1600" b="1"/>
            </a:lvl4pPr>
            <a:lvl5pPr marL="1828041" indent="0">
              <a:buNone/>
              <a:defRPr sz="1600" b="1"/>
            </a:lvl5pPr>
            <a:lvl6pPr marL="2285052" indent="0">
              <a:buNone/>
              <a:defRPr sz="1600" b="1"/>
            </a:lvl6pPr>
            <a:lvl7pPr marL="2742062" indent="0">
              <a:buNone/>
              <a:defRPr sz="1600" b="1"/>
            </a:lvl7pPr>
            <a:lvl8pPr marL="3199072" indent="0">
              <a:buNone/>
              <a:defRPr sz="1600" b="1"/>
            </a:lvl8pPr>
            <a:lvl9pPr marL="3656083"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FADC9446-E11D-4E5B-83AD-8E9EC1DF0A71}" type="datetimeFigureOut">
              <a:rPr lang="cs-CZ" smtClean="0"/>
              <a:t>26.5.2014</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489D0323-C257-44F8-BCDD-F2D65BDC9165}" type="slidenum">
              <a:rPr lang="cs-CZ" smtClean="0"/>
              <a:t>‹#›</a:t>
            </a:fld>
            <a:endParaRPr lang="cs-CZ"/>
          </a:p>
        </p:txBody>
      </p:sp>
    </p:spTree>
    <p:extLst>
      <p:ext uri="{BB962C8B-B14F-4D97-AF65-F5344CB8AC3E}">
        <p14:creationId xmlns:p14="http://schemas.microsoft.com/office/powerpoint/2010/main" val="1808221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FADC9446-E11D-4E5B-83AD-8E9EC1DF0A71}" type="datetimeFigureOut">
              <a:rPr lang="cs-CZ" smtClean="0"/>
              <a:t>26.5.2014</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489D0323-C257-44F8-BCDD-F2D65BDC9165}" type="slidenum">
              <a:rPr lang="cs-CZ" smtClean="0"/>
              <a:t>‹#›</a:t>
            </a:fld>
            <a:endParaRPr lang="cs-CZ"/>
          </a:p>
        </p:txBody>
      </p:sp>
    </p:spTree>
    <p:extLst>
      <p:ext uri="{BB962C8B-B14F-4D97-AF65-F5344CB8AC3E}">
        <p14:creationId xmlns:p14="http://schemas.microsoft.com/office/powerpoint/2010/main" val="1873910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FADC9446-E11D-4E5B-83AD-8E9EC1DF0A71}" type="datetimeFigureOut">
              <a:rPr lang="cs-CZ" smtClean="0"/>
              <a:t>26.5.2014</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489D0323-C257-44F8-BCDD-F2D65BDC9165}" type="slidenum">
              <a:rPr lang="cs-CZ" smtClean="0"/>
              <a:t>‹#›</a:t>
            </a:fld>
            <a:endParaRPr lang="cs-CZ"/>
          </a:p>
        </p:txBody>
      </p:sp>
    </p:spTree>
    <p:extLst>
      <p:ext uri="{BB962C8B-B14F-4D97-AF65-F5344CB8AC3E}">
        <p14:creationId xmlns:p14="http://schemas.microsoft.com/office/powerpoint/2010/main" val="3503396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2"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4"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2" y="1435104"/>
            <a:ext cx="3008313" cy="4691063"/>
          </a:xfrm>
        </p:spPr>
        <p:txBody>
          <a:bodyPr/>
          <a:lstStyle>
            <a:lvl1pPr marL="0" indent="0">
              <a:buNone/>
              <a:defRPr sz="1400"/>
            </a:lvl1pPr>
            <a:lvl2pPr marL="457011" indent="0">
              <a:buNone/>
              <a:defRPr sz="1200"/>
            </a:lvl2pPr>
            <a:lvl3pPr marL="914021" indent="0">
              <a:buNone/>
              <a:defRPr sz="1000"/>
            </a:lvl3pPr>
            <a:lvl4pPr marL="1371032" indent="0">
              <a:buNone/>
              <a:defRPr sz="900"/>
            </a:lvl4pPr>
            <a:lvl5pPr marL="1828041" indent="0">
              <a:buNone/>
              <a:defRPr sz="900"/>
            </a:lvl5pPr>
            <a:lvl6pPr marL="2285052" indent="0">
              <a:buNone/>
              <a:defRPr sz="900"/>
            </a:lvl6pPr>
            <a:lvl7pPr marL="2742062" indent="0">
              <a:buNone/>
              <a:defRPr sz="900"/>
            </a:lvl7pPr>
            <a:lvl8pPr marL="3199072" indent="0">
              <a:buNone/>
              <a:defRPr sz="900"/>
            </a:lvl8pPr>
            <a:lvl9pPr marL="3656083"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FADC9446-E11D-4E5B-83AD-8E9EC1DF0A71}" type="datetimeFigureOut">
              <a:rPr lang="cs-CZ" smtClean="0"/>
              <a:t>26.5.2014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89D0323-C257-44F8-BCDD-F2D65BDC9165}" type="slidenum">
              <a:rPr lang="cs-CZ" smtClean="0"/>
              <a:t>‹#›</a:t>
            </a:fld>
            <a:endParaRPr lang="cs-CZ"/>
          </a:p>
        </p:txBody>
      </p:sp>
    </p:spTree>
    <p:extLst>
      <p:ext uri="{BB962C8B-B14F-4D97-AF65-F5344CB8AC3E}">
        <p14:creationId xmlns:p14="http://schemas.microsoft.com/office/powerpoint/2010/main" val="595047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1" indent="0">
              <a:buNone/>
              <a:defRPr sz="2400"/>
            </a:lvl3pPr>
            <a:lvl4pPr marL="1371032" indent="0">
              <a:buNone/>
              <a:defRPr sz="2000"/>
            </a:lvl4pPr>
            <a:lvl5pPr marL="1828041" indent="0">
              <a:buNone/>
              <a:defRPr sz="2000"/>
            </a:lvl5pPr>
            <a:lvl6pPr marL="2285052" indent="0">
              <a:buNone/>
              <a:defRPr sz="2000"/>
            </a:lvl6pPr>
            <a:lvl7pPr marL="2742062" indent="0">
              <a:buNone/>
              <a:defRPr sz="2000"/>
            </a:lvl7pPr>
            <a:lvl8pPr marL="3199072" indent="0">
              <a:buNone/>
              <a:defRPr sz="2000"/>
            </a:lvl8pPr>
            <a:lvl9pPr marL="3656083"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1" indent="0">
              <a:buNone/>
              <a:defRPr sz="1000"/>
            </a:lvl3pPr>
            <a:lvl4pPr marL="1371032" indent="0">
              <a:buNone/>
              <a:defRPr sz="900"/>
            </a:lvl4pPr>
            <a:lvl5pPr marL="1828041" indent="0">
              <a:buNone/>
              <a:defRPr sz="900"/>
            </a:lvl5pPr>
            <a:lvl6pPr marL="2285052" indent="0">
              <a:buNone/>
              <a:defRPr sz="900"/>
            </a:lvl6pPr>
            <a:lvl7pPr marL="2742062" indent="0">
              <a:buNone/>
              <a:defRPr sz="900"/>
            </a:lvl7pPr>
            <a:lvl8pPr marL="3199072" indent="0">
              <a:buNone/>
              <a:defRPr sz="900"/>
            </a:lvl8pPr>
            <a:lvl9pPr marL="3656083"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FADC9446-E11D-4E5B-83AD-8E9EC1DF0A71}" type="datetimeFigureOut">
              <a:rPr lang="cs-CZ" smtClean="0"/>
              <a:t>26.5.2014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89D0323-C257-44F8-BCDD-F2D65BDC9165}" type="slidenum">
              <a:rPr lang="cs-CZ" smtClean="0"/>
              <a:t>‹#›</a:t>
            </a:fld>
            <a:endParaRPr lang="cs-CZ"/>
          </a:p>
        </p:txBody>
      </p:sp>
    </p:spTree>
    <p:extLst>
      <p:ext uri="{BB962C8B-B14F-4D97-AF65-F5344CB8AC3E}">
        <p14:creationId xmlns:p14="http://schemas.microsoft.com/office/powerpoint/2010/main" val="2581348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00" tIns="45702" rIns="91400" bIns="45702"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3"/>
            <a:ext cx="8229600" cy="4525963"/>
          </a:xfrm>
          <a:prstGeom prst="rect">
            <a:avLst/>
          </a:prstGeom>
        </p:spPr>
        <p:txBody>
          <a:bodyPr vert="horz" lIns="91400" tIns="45702" rIns="91400" bIns="45702"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4"/>
            <a:ext cx="2133600" cy="365125"/>
          </a:xfrm>
          <a:prstGeom prst="rect">
            <a:avLst/>
          </a:prstGeom>
        </p:spPr>
        <p:txBody>
          <a:bodyPr vert="horz" lIns="91400" tIns="45702" rIns="91400" bIns="45702" rtlCol="0" anchor="ctr"/>
          <a:lstStyle>
            <a:lvl1pPr algn="l">
              <a:defRPr sz="1200">
                <a:solidFill>
                  <a:schemeClr val="tx1">
                    <a:tint val="75000"/>
                  </a:schemeClr>
                </a:solidFill>
              </a:defRPr>
            </a:lvl1pPr>
          </a:lstStyle>
          <a:p>
            <a:fld id="{FADC9446-E11D-4E5B-83AD-8E9EC1DF0A71}" type="datetimeFigureOut">
              <a:rPr lang="cs-CZ" smtClean="0"/>
              <a:t>26.5.2014</a:t>
            </a:fld>
            <a:endParaRPr lang="cs-CZ"/>
          </a:p>
        </p:txBody>
      </p:sp>
      <p:sp>
        <p:nvSpPr>
          <p:cNvPr id="5" name="Zástupný symbol pro zápatí 4"/>
          <p:cNvSpPr>
            <a:spLocks noGrp="1"/>
          </p:cNvSpPr>
          <p:nvPr>
            <p:ph type="ftr" sz="quarter" idx="3"/>
          </p:nvPr>
        </p:nvSpPr>
        <p:spPr>
          <a:xfrm>
            <a:off x="3124200" y="6356354"/>
            <a:ext cx="2895600" cy="365125"/>
          </a:xfrm>
          <a:prstGeom prst="rect">
            <a:avLst/>
          </a:prstGeom>
        </p:spPr>
        <p:txBody>
          <a:bodyPr vert="horz" lIns="91400" tIns="45702" rIns="91400" bIns="45702"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4"/>
            <a:ext cx="2133600" cy="365125"/>
          </a:xfrm>
          <a:prstGeom prst="rect">
            <a:avLst/>
          </a:prstGeom>
        </p:spPr>
        <p:txBody>
          <a:bodyPr vert="horz" lIns="91400" tIns="45702" rIns="91400" bIns="45702" rtlCol="0" anchor="ctr"/>
          <a:lstStyle>
            <a:lvl1pPr algn="r">
              <a:defRPr sz="1200">
                <a:solidFill>
                  <a:schemeClr val="tx1">
                    <a:tint val="75000"/>
                  </a:schemeClr>
                </a:solidFill>
              </a:defRPr>
            </a:lvl1pPr>
          </a:lstStyle>
          <a:p>
            <a:fld id="{489D0323-C257-44F8-BCDD-F2D65BDC9165}" type="slidenum">
              <a:rPr lang="cs-CZ" smtClean="0"/>
              <a:t>‹#›</a:t>
            </a:fld>
            <a:endParaRPr lang="cs-CZ"/>
          </a:p>
        </p:txBody>
      </p:sp>
    </p:spTree>
    <p:extLst>
      <p:ext uri="{BB962C8B-B14F-4D97-AF65-F5344CB8AC3E}">
        <p14:creationId xmlns:p14="http://schemas.microsoft.com/office/powerpoint/2010/main" val="2157944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021" rtl="0" eaLnBrk="1" latinLnBrk="0" hangingPunct="1">
        <a:spcBef>
          <a:spcPct val="0"/>
        </a:spcBef>
        <a:buNone/>
        <a:defRPr sz="4400" kern="1200">
          <a:solidFill>
            <a:schemeClr val="tx1"/>
          </a:solidFill>
          <a:latin typeface="+mj-lt"/>
          <a:ea typeface="+mj-ea"/>
          <a:cs typeface="+mj-cs"/>
        </a:defRPr>
      </a:lvl1pPr>
    </p:titleStyle>
    <p:bodyStyle>
      <a:lvl1pPr marL="342758" indent="-342758" algn="l" defTabSz="914021"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42" indent="-285630" algn="l" defTabSz="914021"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28" indent="-228506" algn="l" defTabSz="914021"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37" indent="-228506" algn="l" defTabSz="91402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47" indent="-228506" algn="l" defTabSz="91402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58" indent="-228506" algn="l" defTabSz="91402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68" indent="-228506" algn="l" defTabSz="91402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79" indent="-228506" algn="l" defTabSz="91402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89" indent="-228506" algn="l" defTabSz="91402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021" rtl="0" eaLnBrk="1" latinLnBrk="0" hangingPunct="1">
        <a:defRPr sz="1800" kern="1200">
          <a:solidFill>
            <a:schemeClr val="tx1"/>
          </a:solidFill>
          <a:latin typeface="+mn-lt"/>
          <a:ea typeface="+mn-ea"/>
          <a:cs typeface="+mn-cs"/>
        </a:defRPr>
      </a:lvl1pPr>
      <a:lvl2pPr marL="457011" algn="l" defTabSz="914021" rtl="0" eaLnBrk="1" latinLnBrk="0" hangingPunct="1">
        <a:defRPr sz="1800" kern="1200">
          <a:solidFill>
            <a:schemeClr val="tx1"/>
          </a:solidFill>
          <a:latin typeface="+mn-lt"/>
          <a:ea typeface="+mn-ea"/>
          <a:cs typeface="+mn-cs"/>
        </a:defRPr>
      </a:lvl2pPr>
      <a:lvl3pPr marL="914021" algn="l" defTabSz="914021" rtl="0" eaLnBrk="1" latinLnBrk="0" hangingPunct="1">
        <a:defRPr sz="1800" kern="1200">
          <a:solidFill>
            <a:schemeClr val="tx1"/>
          </a:solidFill>
          <a:latin typeface="+mn-lt"/>
          <a:ea typeface="+mn-ea"/>
          <a:cs typeface="+mn-cs"/>
        </a:defRPr>
      </a:lvl3pPr>
      <a:lvl4pPr marL="1371032" algn="l" defTabSz="914021" rtl="0" eaLnBrk="1" latinLnBrk="0" hangingPunct="1">
        <a:defRPr sz="1800" kern="1200">
          <a:solidFill>
            <a:schemeClr val="tx1"/>
          </a:solidFill>
          <a:latin typeface="+mn-lt"/>
          <a:ea typeface="+mn-ea"/>
          <a:cs typeface="+mn-cs"/>
        </a:defRPr>
      </a:lvl4pPr>
      <a:lvl5pPr marL="1828041" algn="l" defTabSz="914021" rtl="0" eaLnBrk="1" latinLnBrk="0" hangingPunct="1">
        <a:defRPr sz="1800" kern="1200">
          <a:solidFill>
            <a:schemeClr val="tx1"/>
          </a:solidFill>
          <a:latin typeface="+mn-lt"/>
          <a:ea typeface="+mn-ea"/>
          <a:cs typeface="+mn-cs"/>
        </a:defRPr>
      </a:lvl5pPr>
      <a:lvl6pPr marL="2285052" algn="l" defTabSz="914021" rtl="0" eaLnBrk="1" latinLnBrk="0" hangingPunct="1">
        <a:defRPr sz="1800" kern="1200">
          <a:solidFill>
            <a:schemeClr val="tx1"/>
          </a:solidFill>
          <a:latin typeface="+mn-lt"/>
          <a:ea typeface="+mn-ea"/>
          <a:cs typeface="+mn-cs"/>
        </a:defRPr>
      </a:lvl6pPr>
      <a:lvl7pPr marL="2742062" algn="l" defTabSz="914021" rtl="0" eaLnBrk="1" latinLnBrk="0" hangingPunct="1">
        <a:defRPr sz="1800" kern="1200">
          <a:solidFill>
            <a:schemeClr val="tx1"/>
          </a:solidFill>
          <a:latin typeface="+mn-lt"/>
          <a:ea typeface="+mn-ea"/>
          <a:cs typeface="+mn-cs"/>
        </a:defRPr>
      </a:lvl7pPr>
      <a:lvl8pPr marL="3199072" algn="l" defTabSz="914021" rtl="0" eaLnBrk="1" latinLnBrk="0" hangingPunct="1">
        <a:defRPr sz="1800" kern="1200">
          <a:solidFill>
            <a:schemeClr val="tx1"/>
          </a:solidFill>
          <a:latin typeface="+mn-lt"/>
          <a:ea typeface="+mn-ea"/>
          <a:cs typeface="+mn-cs"/>
        </a:defRPr>
      </a:lvl8pPr>
      <a:lvl9pPr marL="3656083" algn="l" defTabSz="91402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nature.com/nprot/journal/v8/n9/full/nprot.2013.099.html" TargetMode="External"/><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iki.bits.vib.be/index.php/File:OverviewNGSdataanalysis.png"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en-US" dirty="0" smtClean="0"/>
              <a:t>Brief workflow</a:t>
            </a:r>
            <a:endParaRPr lang="cs-CZ" dirty="0"/>
          </a:p>
        </p:txBody>
      </p:sp>
      <p:sp>
        <p:nvSpPr>
          <p:cNvPr id="5" name="Zástupný symbol pro obsah 4"/>
          <p:cNvSpPr>
            <a:spLocks noGrp="1"/>
          </p:cNvSpPr>
          <p:nvPr>
            <p:ph idx="1"/>
          </p:nvPr>
        </p:nvSpPr>
        <p:spPr>
          <a:xfrm>
            <a:off x="4283968" y="1270620"/>
            <a:ext cx="4402832" cy="5587380"/>
          </a:xfrm>
        </p:spPr>
        <p:txBody>
          <a:bodyPr>
            <a:normAutofit fontScale="70000" lnSpcReduction="20000"/>
          </a:bodyPr>
          <a:lstStyle/>
          <a:p>
            <a:r>
              <a:rPr lang="en-US" dirty="0" smtClean="0">
                <a:effectLst/>
              </a:rPr>
              <a:t>RNA is isolated from cells, fragmented at random positions, and copied into complementary DNA (cDNA). </a:t>
            </a:r>
          </a:p>
          <a:p>
            <a:r>
              <a:rPr lang="en-US" dirty="0" smtClean="0">
                <a:effectLst/>
              </a:rPr>
              <a:t>Fragments meeting a certain size specification (</a:t>
            </a:r>
            <a:r>
              <a:rPr lang="en-US" i="1" dirty="0" smtClean="0">
                <a:effectLst/>
              </a:rPr>
              <a:t>e.g.</a:t>
            </a:r>
            <a:r>
              <a:rPr lang="en-US" dirty="0" smtClean="0">
                <a:effectLst/>
              </a:rPr>
              <a:t>, 200–300 bases long) are retained for amplification using PCR. </a:t>
            </a:r>
          </a:p>
          <a:p>
            <a:r>
              <a:rPr lang="en-US" dirty="0" smtClean="0">
                <a:effectLst/>
              </a:rPr>
              <a:t>After amplification, the cDNA is sequenced using NGS; the resulting reads are aligned to a reference genome, and the number of sequencing reads mapped to each gene in the reference is tabulated. </a:t>
            </a:r>
          </a:p>
          <a:p>
            <a:r>
              <a:rPr lang="en-US" dirty="0" smtClean="0">
                <a:effectLst/>
              </a:rPr>
              <a:t>These gene counts, or digital gene expression (DGE) measures, can be transformed and used to test differential expression </a:t>
            </a:r>
            <a:endParaRPr lang="cs-CZ" dirty="0"/>
          </a:p>
        </p:txBody>
      </p:sp>
      <p:pic>
        <p:nvPicPr>
          <p:cNvPr id="6" name="Picture 2" descr="http://www.seqwright.com/images/mRNA%20Seq%20Workflo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76" y="1918692"/>
            <a:ext cx="4343400"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57089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From microarrays to NGS data</a:t>
            </a:r>
            <a:endParaRPr lang="cs-CZ" dirty="0"/>
          </a:p>
        </p:txBody>
      </p:sp>
      <p:sp>
        <p:nvSpPr>
          <p:cNvPr id="3" name="Zástupný symbol pro obsah 2"/>
          <p:cNvSpPr>
            <a:spLocks noGrp="1"/>
          </p:cNvSpPr>
          <p:nvPr>
            <p:ph idx="1"/>
          </p:nvPr>
        </p:nvSpPr>
        <p:spPr/>
        <p:txBody>
          <a:bodyPr/>
          <a:lstStyle/>
          <a:p>
            <a:r>
              <a:rPr lang="en-US" dirty="0" smtClean="0">
                <a:effectLst/>
              </a:rPr>
              <a:t>As research transitions from microarrays to sequencing-based approaches, it is essential that we revisit many of the same concerns that the statistical community had at the beginning of the microarray era </a:t>
            </a:r>
          </a:p>
          <a:p>
            <a:r>
              <a:rPr lang="en-US" dirty="0" smtClean="0">
                <a:effectLst/>
              </a:rPr>
              <a:t>series of articles was published elucidating the need for proper experimental design</a:t>
            </a:r>
            <a:endParaRPr lang="cs-CZ" dirty="0" smtClean="0"/>
          </a:p>
          <a:p>
            <a:endParaRPr lang="cs-CZ" dirty="0"/>
          </a:p>
        </p:txBody>
      </p:sp>
    </p:spTree>
    <p:extLst>
      <p:ext uri="{BB962C8B-B14F-4D97-AF65-F5344CB8AC3E}">
        <p14:creationId xmlns:p14="http://schemas.microsoft.com/office/powerpoint/2010/main" val="321075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Experimental design</a:t>
            </a:r>
            <a:endParaRPr lang="cs-CZ" dirty="0"/>
          </a:p>
        </p:txBody>
      </p:sp>
      <p:sp>
        <p:nvSpPr>
          <p:cNvPr id="3" name="Zástupný symbol pro obsah 2"/>
          <p:cNvSpPr>
            <a:spLocks noGrp="1"/>
          </p:cNvSpPr>
          <p:nvPr>
            <p:ph idx="1"/>
          </p:nvPr>
        </p:nvSpPr>
        <p:spPr/>
        <p:txBody>
          <a:bodyPr>
            <a:normAutofit fontScale="92500" lnSpcReduction="10000"/>
          </a:bodyPr>
          <a:lstStyle/>
          <a:p>
            <a:r>
              <a:rPr lang="en-US" dirty="0" smtClean="0">
                <a:effectLst/>
              </a:rPr>
              <a:t>All of these articles rely on the three fundamental aspects of sound experimental design formalized by R. A. Fisher 70 years (!!!) ago, namely </a:t>
            </a:r>
            <a:r>
              <a:rPr lang="en-US" u="sng" dirty="0" smtClean="0">
                <a:effectLst/>
              </a:rPr>
              <a:t>replication, randomization,</a:t>
            </a:r>
            <a:r>
              <a:rPr lang="en-US" dirty="0" smtClean="0">
                <a:effectLst/>
              </a:rPr>
              <a:t> and </a:t>
            </a:r>
            <a:r>
              <a:rPr lang="en-US" u="sng" dirty="0" smtClean="0">
                <a:effectLst/>
              </a:rPr>
              <a:t>blocking</a:t>
            </a:r>
            <a:r>
              <a:rPr lang="en-US" dirty="0" smtClean="0">
                <a:effectLst/>
              </a:rPr>
              <a:t>:</a:t>
            </a:r>
          </a:p>
          <a:p>
            <a:pPr marL="0" indent="0">
              <a:buNone/>
            </a:pPr>
            <a:endParaRPr lang="en-US" dirty="0"/>
          </a:p>
          <a:p>
            <a:pPr marL="0" indent="0">
              <a:buNone/>
            </a:pPr>
            <a:r>
              <a:rPr lang="en-US" dirty="0" smtClean="0"/>
              <a:t>the</a:t>
            </a:r>
            <a:r>
              <a:rPr lang="en-US" dirty="0" smtClean="0">
                <a:effectLst/>
              </a:rPr>
              <a:t> experimental design would include many different subjects (</a:t>
            </a:r>
            <a:r>
              <a:rPr lang="en-US" i="1" dirty="0" smtClean="0">
                <a:effectLst/>
              </a:rPr>
              <a:t>i.e.</a:t>
            </a:r>
            <a:r>
              <a:rPr lang="en-US" dirty="0" smtClean="0">
                <a:effectLst/>
              </a:rPr>
              <a:t>, </a:t>
            </a:r>
            <a:r>
              <a:rPr lang="en-US" i="1" dirty="0" smtClean="0">
                <a:effectLst/>
              </a:rPr>
              <a:t>replication</a:t>
            </a:r>
            <a:r>
              <a:rPr lang="en-US" dirty="0" smtClean="0">
                <a:effectLst/>
              </a:rPr>
              <a:t>) recruited from multiple weight loss centers (</a:t>
            </a:r>
            <a:r>
              <a:rPr lang="en-US" i="1" dirty="0" smtClean="0">
                <a:effectLst/>
              </a:rPr>
              <a:t>i.e</a:t>
            </a:r>
            <a:r>
              <a:rPr lang="en-US" dirty="0" smtClean="0">
                <a:effectLst/>
              </a:rPr>
              <a:t>.</a:t>
            </a:r>
            <a:r>
              <a:rPr lang="en-US" i="1" dirty="0" smtClean="0">
                <a:effectLst/>
              </a:rPr>
              <a:t>, blocking</a:t>
            </a:r>
            <a:r>
              <a:rPr lang="en-US" dirty="0" smtClean="0">
                <a:effectLst/>
              </a:rPr>
              <a:t>). Each center would randomly assign its subjects to one of the two diets (</a:t>
            </a:r>
            <a:r>
              <a:rPr lang="en-US" i="1" dirty="0" smtClean="0">
                <a:effectLst/>
              </a:rPr>
              <a:t>i.e., randomization</a:t>
            </a:r>
            <a:r>
              <a:rPr lang="en-US" dirty="0" smtClean="0">
                <a:effectLst/>
              </a:rPr>
              <a:t>). </a:t>
            </a:r>
            <a:endParaRPr lang="cs-CZ" dirty="0"/>
          </a:p>
        </p:txBody>
      </p:sp>
    </p:spTree>
    <p:extLst>
      <p:ext uri="{BB962C8B-B14F-4D97-AF65-F5344CB8AC3E}">
        <p14:creationId xmlns:p14="http://schemas.microsoft.com/office/powerpoint/2010/main" val="1854497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In case of bad experimental design</a:t>
            </a:r>
            <a:endParaRPr lang="cs-CZ" dirty="0"/>
          </a:p>
        </p:txBody>
      </p:sp>
      <p:sp>
        <p:nvSpPr>
          <p:cNvPr id="3" name="Zástupný symbol pro obsah 2"/>
          <p:cNvSpPr>
            <a:spLocks noGrp="1"/>
          </p:cNvSpPr>
          <p:nvPr>
            <p:ph idx="1"/>
          </p:nvPr>
        </p:nvSpPr>
        <p:spPr/>
        <p:txBody>
          <a:bodyPr/>
          <a:lstStyle/>
          <a:p>
            <a:r>
              <a:rPr lang="en-US" dirty="0" smtClean="0">
                <a:effectLst/>
              </a:rPr>
              <a:t>it is essentially impossible to partition biological variation from technical variation</a:t>
            </a:r>
          </a:p>
          <a:p>
            <a:r>
              <a:rPr lang="en-US" dirty="0" smtClean="0">
                <a:effectLst/>
              </a:rPr>
              <a:t>No amount of statistical sophistication can separate confounded factors </a:t>
            </a:r>
            <a:r>
              <a:rPr lang="en-US" i="1" dirty="0" smtClean="0">
                <a:effectLst/>
              </a:rPr>
              <a:t>after</a:t>
            </a:r>
            <a:r>
              <a:rPr lang="en-US" dirty="0" smtClean="0">
                <a:effectLst/>
              </a:rPr>
              <a:t> data have been collected. </a:t>
            </a:r>
            <a:endParaRPr lang="cs-CZ" dirty="0"/>
          </a:p>
        </p:txBody>
      </p:sp>
    </p:spTree>
    <p:extLst>
      <p:ext uri="{BB962C8B-B14F-4D97-AF65-F5344CB8AC3E}">
        <p14:creationId xmlns:p14="http://schemas.microsoft.com/office/powerpoint/2010/main" val="1402174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Good news for NGS</a:t>
            </a:r>
            <a:endParaRPr lang="cs-CZ" dirty="0"/>
          </a:p>
        </p:txBody>
      </p:sp>
      <p:sp>
        <p:nvSpPr>
          <p:cNvPr id="3" name="Zástupný symbol pro obsah 2"/>
          <p:cNvSpPr>
            <a:spLocks noGrp="1"/>
          </p:cNvSpPr>
          <p:nvPr>
            <p:ph idx="1"/>
          </p:nvPr>
        </p:nvSpPr>
        <p:spPr/>
        <p:txBody>
          <a:bodyPr/>
          <a:lstStyle/>
          <a:p>
            <a:r>
              <a:rPr lang="en-US" dirty="0" smtClean="0">
                <a:effectLst/>
              </a:rPr>
              <a:t>certain properties of the platforms can be leveraged to ensure proper design</a:t>
            </a:r>
          </a:p>
          <a:p>
            <a:r>
              <a:rPr lang="en-US" dirty="0" smtClean="0"/>
              <a:t>Capacity to bar code</a:t>
            </a:r>
            <a:endParaRPr lang="cs-CZ" dirty="0"/>
          </a:p>
        </p:txBody>
      </p:sp>
    </p:spTree>
    <p:extLst>
      <p:ext uri="{BB962C8B-B14F-4D97-AF65-F5344CB8AC3E}">
        <p14:creationId xmlns:p14="http://schemas.microsoft.com/office/powerpoint/2010/main" val="1340964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sz="4900" dirty="0"/>
              <a:t>Replication</a:t>
            </a:r>
            <a:r>
              <a:rPr lang="en-US" dirty="0"/>
              <a:t/>
            </a:r>
            <a:br>
              <a:rPr lang="en-US" dirty="0"/>
            </a:br>
            <a:r>
              <a:rPr lang="en-US" dirty="0" smtClean="0"/>
              <a:t>1. no biological replication</a:t>
            </a:r>
            <a:endParaRPr lang="cs-CZ" dirty="0"/>
          </a:p>
        </p:txBody>
      </p:sp>
      <p:sp>
        <p:nvSpPr>
          <p:cNvPr id="7" name="Zástupný symbol pro obsah 6"/>
          <p:cNvSpPr>
            <a:spLocks noGrp="1"/>
          </p:cNvSpPr>
          <p:nvPr>
            <p:ph sz="half" idx="2"/>
          </p:nvPr>
        </p:nvSpPr>
        <p:spPr>
          <a:xfrm>
            <a:off x="4648200" y="1600200"/>
            <a:ext cx="4038600" cy="5257800"/>
          </a:xfrm>
        </p:spPr>
        <p:txBody>
          <a:bodyPr>
            <a:normAutofit lnSpcReduction="10000"/>
          </a:bodyPr>
          <a:lstStyle/>
          <a:p>
            <a:r>
              <a:rPr lang="en-US" dirty="0" err="1" smtClean="0">
                <a:effectLst/>
              </a:rPr>
              <a:t>Unreplicated</a:t>
            </a:r>
            <a:r>
              <a:rPr lang="en-US" dirty="0" smtClean="0">
                <a:effectLst/>
              </a:rPr>
              <a:t> data consider only a single subject per treatment group</a:t>
            </a:r>
          </a:p>
          <a:p>
            <a:r>
              <a:rPr lang="en-US" dirty="0" smtClean="0">
                <a:effectLst/>
              </a:rPr>
              <a:t>it is not possible to estimate variability within treatment group, and the analysis must proceed without any information regarding within-group biological variation</a:t>
            </a:r>
            <a:endParaRPr lang="cs-CZ" dirty="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2348880"/>
            <a:ext cx="3463992" cy="223224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xt Box 4"/>
          <p:cNvSpPr txBox="1">
            <a:spLocks noChangeArrowheads="1"/>
          </p:cNvSpPr>
          <p:nvPr/>
        </p:nvSpPr>
        <p:spPr bwMode="auto">
          <a:xfrm>
            <a:off x="794115" y="4725144"/>
            <a:ext cx="3353445" cy="3600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defPPr>
              <a:defRPr lang="en-GB"/>
            </a:defPPr>
            <a:lvl1pPr algn="l" defTabSz="457200" rtl="0" fontAlgn="base" hangingPunct="0">
              <a:lnSpc>
                <a:spcPct val="93000"/>
              </a:lnSpc>
              <a:spcBef>
                <a:spcPct val="0"/>
              </a:spcBef>
              <a:spcAft>
                <a:spcPct val="0"/>
              </a:spcAft>
              <a:buClr>
                <a:srgbClr val="000000"/>
              </a:buClr>
              <a:buSzPct val="45000"/>
              <a:buFont typeface="Wingdings" charset="2"/>
              <a:defRPr sz="2400" kern="1200">
                <a:solidFill>
                  <a:schemeClr val="tx1"/>
                </a:solidFill>
                <a:latin typeface="Times New Roman" pitchFamily="16" charset="0"/>
                <a:ea typeface="+mn-ea"/>
                <a:cs typeface="+mn-cs"/>
              </a:defRPr>
            </a:lvl1pPr>
            <a:lvl2pPr marL="431800" indent="-215900" algn="l" defTabSz="457200" rtl="0" fontAlgn="base" hangingPunct="0">
              <a:lnSpc>
                <a:spcPct val="93000"/>
              </a:lnSpc>
              <a:spcBef>
                <a:spcPct val="0"/>
              </a:spcBef>
              <a:spcAft>
                <a:spcPct val="0"/>
              </a:spcAft>
              <a:buClr>
                <a:srgbClr val="000000"/>
              </a:buClr>
              <a:buSzPct val="45000"/>
              <a:buFont typeface="Wingdings" charset="2"/>
              <a:defRPr sz="2400" kern="1200">
                <a:solidFill>
                  <a:schemeClr val="tx1"/>
                </a:solidFill>
                <a:latin typeface="Times New Roman" pitchFamily="16" charset="0"/>
                <a:ea typeface="+mn-ea"/>
                <a:cs typeface="+mn-cs"/>
              </a:defRPr>
            </a:lvl2pPr>
            <a:lvl3pPr marL="647700" indent="-215900" algn="l" defTabSz="457200" rtl="0" fontAlgn="base" hangingPunct="0">
              <a:lnSpc>
                <a:spcPct val="93000"/>
              </a:lnSpc>
              <a:spcBef>
                <a:spcPct val="0"/>
              </a:spcBef>
              <a:spcAft>
                <a:spcPct val="0"/>
              </a:spcAft>
              <a:buClr>
                <a:srgbClr val="000000"/>
              </a:buClr>
              <a:buSzPct val="45000"/>
              <a:buFont typeface="Wingdings" charset="2"/>
              <a:defRPr sz="2400" kern="1200">
                <a:solidFill>
                  <a:schemeClr val="tx1"/>
                </a:solidFill>
                <a:latin typeface="Times New Roman" pitchFamily="16" charset="0"/>
                <a:ea typeface="+mn-ea"/>
                <a:cs typeface="+mn-cs"/>
              </a:defRPr>
            </a:lvl3pPr>
            <a:lvl4pPr marL="863600" indent="-215900" algn="l" defTabSz="457200" rtl="0" fontAlgn="base" hangingPunct="0">
              <a:lnSpc>
                <a:spcPct val="93000"/>
              </a:lnSpc>
              <a:spcBef>
                <a:spcPct val="0"/>
              </a:spcBef>
              <a:spcAft>
                <a:spcPct val="0"/>
              </a:spcAft>
              <a:buClr>
                <a:srgbClr val="000000"/>
              </a:buClr>
              <a:buSzPct val="45000"/>
              <a:buFont typeface="Wingdings" charset="2"/>
              <a:defRPr sz="2400" kern="1200">
                <a:solidFill>
                  <a:schemeClr val="tx1"/>
                </a:solidFill>
                <a:latin typeface="Times New Roman" pitchFamily="16" charset="0"/>
                <a:ea typeface="+mn-ea"/>
                <a:cs typeface="+mn-cs"/>
              </a:defRPr>
            </a:lvl4pPr>
            <a:lvl5pPr marL="1079500" indent="-215900" algn="l" defTabSz="457200" rtl="0" fontAlgn="base" hangingPunct="0">
              <a:lnSpc>
                <a:spcPct val="93000"/>
              </a:lnSpc>
              <a:spcBef>
                <a:spcPct val="0"/>
              </a:spcBef>
              <a:spcAft>
                <a:spcPct val="0"/>
              </a:spcAft>
              <a:buClr>
                <a:srgbClr val="000000"/>
              </a:buClr>
              <a:buSzPct val="45000"/>
              <a:buFont typeface="Wingdings" charset="2"/>
              <a:defRPr sz="2400" kern="1200">
                <a:solidFill>
                  <a:schemeClr val="tx1"/>
                </a:solidFill>
                <a:latin typeface="Times New Roman" pitchFamily="16" charset="0"/>
                <a:ea typeface="+mn-ea"/>
                <a:cs typeface="+mn-cs"/>
              </a:defRPr>
            </a:lvl5pPr>
            <a:lvl6pPr marL="2286000" algn="l" defTabSz="914400" rtl="0" eaLnBrk="1" latinLnBrk="0" hangingPunct="1">
              <a:defRPr sz="2400" kern="1200">
                <a:solidFill>
                  <a:schemeClr val="tx1"/>
                </a:solidFill>
                <a:latin typeface="Times New Roman" pitchFamily="16" charset="0"/>
                <a:ea typeface="+mn-ea"/>
                <a:cs typeface="+mn-cs"/>
              </a:defRPr>
            </a:lvl6pPr>
            <a:lvl7pPr marL="2743200" algn="l" defTabSz="914400" rtl="0" eaLnBrk="1" latinLnBrk="0" hangingPunct="1">
              <a:defRPr sz="2400" kern="1200">
                <a:solidFill>
                  <a:schemeClr val="tx1"/>
                </a:solidFill>
                <a:latin typeface="Times New Roman" pitchFamily="16" charset="0"/>
                <a:ea typeface="+mn-ea"/>
                <a:cs typeface="+mn-cs"/>
              </a:defRPr>
            </a:lvl7pPr>
            <a:lvl8pPr marL="3200400" algn="l" defTabSz="914400" rtl="0" eaLnBrk="1" latinLnBrk="0" hangingPunct="1">
              <a:defRPr sz="2400" kern="1200">
                <a:solidFill>
                  <a:schemeClr val="tx1"/>
                </a:solidFill>
                <a:latin typeface="Times New Roman" pitchFamily="16" charset="0"/>
                <a:ea typeface="+mn-ea"/>
                <a:cs typeface="+mn-cs"/>
              </a:defRPr>
            </a:lvl8pPr>
            <a:lvl9pPr marL="3657600" algn="l" defTabSz="914400" rtl="0" eaLnBrk="1" latinLnBrk="0" hangingPunct="1">
              <a:defRPr sz="2400" kern="1200">
                <a:solidFill>
                  <a:schemeClr val="tx1"/>
                </a:solidFill>
                <a:latin typeface="Times New Roman" pitchFamily="16" charset="0"/>
                <a:ea typeface="+mn-ea"/>
                <a:cs typeface="+mn-cs"/>
              </a:defRPr>
            </a:lvl9pPr>
          </a:lstStyle>
          <a:p>
            <a:r>
              <a:rPr lang="en-GB" altLang="cs-CZ" sz="1200" b="1" dirty="0">
                <a:latin typeface="Arial" charset="0"/>
              </a:rPr>
              <a:t>Auer P L , and </a:t>
            </a:r>
            <a:r>
              <a:rPr lang="en-GB" altLang="cs-CZ" sz="1200" b="1" dirty="0" err="1">
                <a:latin typeface="Arial" charset="0"/>
              </a:rPr>
              <a:t>Doerge</a:t>
            </a:r>
            <a:r>
              <a:rPr lang="en-GB" altLang="cs-CZ" sz="1200" b="1" dirty="0">
                <a:latin typeface="Arial" charset="0"/>
              </a:rPr>
              <a:t> R W Genetics 2010;185:405-416</a:t>
            </a:r>
          </a:p>
        </p:txBody>
      </p:sp>
    </p:spTree>
    <p:extLst>
      <p:ext uri="{BB962C8B-B14F-4D97-AF65-F5344CB8AC3E}">
        <p14:creationId xmlns:p14="http://schemas.microsoft.com/office/powerpoint/2010/main" val="33137169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dirty="0" err="1"/>
              <a:t>Fisher's</a:t>
            </a:r>
            <a:r>
              <a:rPr lang="cs-CZ" sz="3200" dirty="0"/>
              <a:t> </a:t>
            </a:r>
            <a:r>
              <a:rPr lang="cs-CZ" sz="3200" dirty="0" err="1"/>
              <a:t>exact</a:t>
            </a:r>
            <a:r>
              <a:rPr lang="cs-CZ" sz="3200" dirty="0"/>
              <a:t> test</a:t>
            </a:r>
          </a:p>
        </p:txBody>
      </p:sp>
      <p:sp>
        <p:nvSpPr>
          <p:cNvPr id="4" name="Zástupný symbol pro obsah 3"/>
          <p:cNvSpPr>
            <a:spLocks noGrp="1"/>
          </p:cNvSpPr>
          <p:nvPr>
            <p:ph sz="half" idx="2"/>
          </p:nvPr>
        </p:nvSpPr>
        <p:spPr>
          <a:xfrm>
            <a:off x="323528" y="4005068"/>
            <a:ext cx="8363272" cy="2121099"/>
          </a:xfrm>
        </p:spPr>
        <p:txBody>
          <a:bodyPr/>
          <a:lstStyle/>
          <a:p>
            <a:r>
              <a:rPr lang="en-US" dirty="0" smtClean="0">
                <a:effectLst/>
              </a:rPr>
              <a:t>The cell counts represent the DGE count for gene A or the remaining genes, for Treatment 1, and 2.  </a:t>
            </a:r>
          </a:p>
          <a:p>
            <a:r>
              <a:rPr lang="en-US" dirty="0" smtClean="0"/>
              <a:t>Several methods for p-value </a:t>
            </a:r>
            <a:r>
              <a:rPr lang="en-US" dirty="0"/>
              <a:t>c</a:t>
            </a:r>
            <a:r>
              <a:rPr lang="en-US" dirty="0" smtClean="0"/>
              <a:t>omputation</a:t>
            </a:r>
          </a:p>
        </p:txBody>
      </p:sp>
      <p:graphicFrame>
        <p:nvGraphicFramePr>
          <p:cNvPr id="11" name="Zástupný symbol pro obsah 10"/>
          <p:cNvGraphicFramePr>
            <a:graphicFrameLocks noGrp="1"/>
          </p:cNvGraphicFramePr>
          <p:nvPr>
            <p:ph sz="half" idx="1"/>
            <p:extLst>
              <p:ext uri="{D42A27DB-BD31-4B8C-83A1-F6EECF244321}">
                <p14:modId xmlns:p14="http://schemas.microsoft.com/office/powerpoint/2010/main" val="2079219769"/>
              </p:ext>
            </p:extLst>
          </p:nvPr>
        </p:nvGraphicFramePr>
        <p:xfrm>
          <a:off x="1988939" y="1772816"/>
          <a:ext cx="4959328" cy="1865852"/>
        </p:xfrm>
        <a:graphic>
          <a:graphicData uri="http://schemas.openxmlformats.org/drawingml/2006/table">
            <a:tbl>
              <a:tblPr/>
              <a:tblGrid>
                <a:gridCol w="1440160"/>
                <a:gridCol w="1368152"/>
                <a:gridCol w="1368152"/>
                <a:gridCol w="782864"/>
              </a:tblGrid>
              <a:tr h="618863">
                <a:tc>
                  <a:txBody>
                    <a:bodyPr/>
                    <a:lstStyle/>
                    <a:p>
                      <a:pPr algn="l" fontAlgn="ctr"/>
                      <a:r>
                        <a:rPr lang="cs-CZ" sz="2000" b="0" i="0" u="none" strike="noStrike" dirty="0">
                          <a:solidFill>
                            <a:srgbClr val="403838"/>
                          </a:solidFill>
                          <a:effectLst/>
                          <a:latin typeface="Inherit"/>
                        </a:rPr>
                        <a:t> </a:t>
                      </a:r>
                    </a:p>
                  </a:txBody>
                  <a:tcPr marL="166731" marR="9263" marT="9263"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2000" b="0" i="0" u="none" strike="noStrike">
                          <a:solidFill>
                            <a:srgbClr val="403838"/>
                          </a:solidFill>
                          <a:effectLst/>
                          <a:latin typeface="Inherit"/>
                        </a:rPr>
                        <a:t>Treatment 1</a:t>
                      </a:r>
                    </a:p>
                  </a:txBody>
                  <a:tcPr marL="166731" marR="9263" marT="9263"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2000" b="0" i="0" u="none" strike="noStrike" dirty="0" err="1">
                          <a:solidFill>
                            <a:srgbClr val="403838"/>
                          </a:solidFill>
                          <a:effectLst/>
                          <a:latin typeface="Inherit"/>
                        </a:rPr>
                        <a:t>Treatment</a:t>
                      </a:r>
                      <a:r>
                        <a:rPr lang="cs-CZ" sz="2000" b="0" i="0" u="none" strike="noStrike" dirty="0">
                          <a:solidFill>
                            <a:srgbClr val="403838"/>
                          </a:solidFill>
                          <a:effectLst/>
                          <a:latin typeface="Inherit"/>
                        </a:rPr>
                        <a:t> 2</a:t>
                      </a:r>
                    </a:p>
                  </a:txBody>
                  <a:tcPr marL="166731" marR="9263" marT="9263"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cs-CZ" sz="2000" b="0" i="0" u="none" strike="noStrike">
                          <a:solidFill>
                            <a:srgbClr val="403838"/>
                          </a:solidFill>
                          <a:effectLst/>
                          <a:latin typeface="Inherit"/>
                        </a:rPr>
                        <a:t>Total</a:t>
                      </a:r>
                    </a:p>
                  </a:txBody>
                  <a:tcPr marL="166731" marR="9263" marT="9263"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314063">
                <a:tc>
                  <a:txBody>
                    <a:bodyPr/>
                    <a:lstStyle/>
                    <a:p>
                      <a:pPr algn="l" fontAlgn="ctr"/>
                      <a:r>
                        <a:rPr lang="cs-CZ" sz="2000" b="0" i="0" u="none" strike="noStrike">
                          <a:solidFill>
                            <a:srgbClr val="403838"/>
                          </a:solidFill>
                          <a:effectLst/>
                          <a:latin typeface="Inherit"/>
                        </a:rPr>
                        <a:t>Gene A</a:t>
                      </a:r>
                    </a:p>
                  </a:txBody>
                  <a:tcPr marL="166731" marR="9263" marT="92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cs-CZ" sz="2000" b="0" i="0" u="none" strike="noStrike" dirty="0">
                          <a:solidFill>
                            <a:srgbClr val="403838"/>
                          </a:solidFill>
                          <a:effectLst/>
                          <a:latin typeface="Inherit"/>
                        </a:rPr>
                        <a:t>n11</a:t>
                      </a:r>
                    </a:p>
                  </a:txBody>
                  <a:tcPr marL="9263" marR="9263" marT="9263"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cs-CZ" sz="2000" b="0" i="0" u="none" strike="noStrike">
                          <a:solidFill>
                            <a:srgbClr val="403838"/>
                          </a:solidFill>
                          <a:effectLst/>
                          <a:latin typeface="Inherit"/>
                        </a:rPr>
                        <a:t>n12</a:t>
                      </a:r>
                    </a:p>
                  </a:txBody>
                  <a:tcPr marL="9263" marR="9263" marT="9263"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cs-CZ" sz="2000" b="0" i="0" u="none" strike="noStrike">
                          <a:solidFill>
                            <a:srgbClr val="403838"/>
                          </a:solidFill>
                          <a:effectLst/>
                          <a:latin typeface="Inherit"/>
                        </a:rPr>
                        <a:t>N1.</a:t>
                      </a:r>
                    </a:p>
                  </a:txBody>
                  <a:tcPr marL="9263" marR="9263" marT="9263"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618863">
                <a:tc>
                  <a:txBody>
                    <a:bodyPr/>
                    <a:lstStyle/>
                    <a:p>
                      <a:pPr algn="l" fontAlgn="ctr"/>
                      <a:r>
                        <a:rPr lang="cs-CZ" sz="2000" b="0" i="0" u="none" strike="noStrike">
                          <a:solidFill>
                            <a:srgbClr val="403838"/>
                          </a:solidFill>
                          <a:effectLst/>
                          <a:latin typeface="Inherit"/>
                        </a:rPr>
                        <a:t>Remaining genes</a:t>
                      </a:r>
                    </a:p>
                  </a:txBody>
                  <a:tcPr marL="166731" marR="9263" marT="92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2000" b="0" i="0" u="none" strike="noStrike">
                          <a:solidFill>
                            <a:srgbClr val="403838"/>
                          </a:solidFill>
                          <a:effectLst/>
                          <a:latin typeface="Inherit"/>
                        </a:rPr>
                        <a:t>n21</a:t>
                      </a:r>
                    </a:p>
                  </a:txBody>
                  <a:tcPr marL="9263" marR="9263" marT="9263"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2000" b="0" i="0" u="none" strike="noStrike" dirty="0">
                          <a:solidFill>
                            <a:srgbClr val="403838"/>
                          </a:solidFill>
                          <a:effectLst/>
                          <a:latin typeface="Inherit"/>
                        </a:rPr>
                        <a:t>n22</a:t>
                      </a:r>
                    </a:p>
                  </a:txBody>
                  <a:tcPr marL="9263" marR="9263" marT="9263"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2000" b="0" i="0" u="none" strike="noStrike">
                          <a:solidFill>
                            <a:srgbClr val="403838"/>
                          </a:solidFill>
                          <a:effectLst/>
                          <a:latin typeface="Inherit"/>
                        </a:rPr>
                        <a:t>N2.</a:t>
                      </a:r>
                    </a:p>
                  </a:txBody>
                  <a:tcPr marL="9263" marR="9263" marT="9263"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314063">
                <a:tc>
                  <a:txBody>
                    <a:bodyPr/>
                    <a:lstStyle/>
                    <a:p>
                      <a:pPr algn="l" fontAlgn="ctr"/>
                      <a:r>
                        <a:rPr lang="cs-CZ" sz="2000" b="0" i="0" u="none" strike="noStrike">
                          <a:solidFill>
                            <a:srgbClr val="403838"/>
                          </a:solidFill>
                          <a:effectLst/>
                          <a:latin typeface="Inherit"/>
                        </a:rPr>
                        <a:t>Total</a:t>
                      </a:r>
                    </a:p>
                  </a:txBody>
                  <a:tcPr marL="166731" marR="9263" marT="9263"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cs-CZ" sz="2000" b="0" i="0" u="none" strike="noStrike">
                          <a:solidFill>
                            <a:srgbClr val="403838"/>
                          </a:solidFill>
                          <a:effectLst/>
                          <a:latin typeface="Inherit"/>
                        </a:rPr>
                        <a:t>N.1</a:t>
                      </a:r>
                    </a:p>
                  </a:txBody>
                  <a:tcPr marL="9263" marR="9263" marT="9263"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cs-CZ" sz="2000" b="0" i="0" u="none" strike="noStrike" dirty="0">
                          <a:solidFill>
                            <a:srgbClr val="403838"/>
                          </a:solidFill>
                          <a:effectLst/>
                          <a:latin typeface="Inherit"/>
                        </a:rPr>
                        <a:t>N.2</a:t>
                      </a:r>
                    </a:p>
                  </a:txBody>
                  <a:tcPr marL="9263" marR="9263" marT="9263"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cs-CZ" sz="2000" b="0" i="0" u="none" strike="noStrike" dirty="0">
                          <a:solidFill>
                            <a:srgbClr val="403838"/>
                          </a:solidFill>
                          <a:effectLst/>
                          <a:latin typeface="Inherit"/>
                        </a:rPr>
                        <a:t>N </a:t>
                      </a:r>
                    </a:p>
                  </a:txBody>
                  <a:tcPr marL="9263" marR="9263" marT="9263" marB="0" anchor="ctr">
                    <a:lnL>
                      <a:noFill/>
                    </a:lnL>
                    <a:lnR>
                      <a:noFill/>
                    </a:lnR>
                    <a:lnT>
                      <a:noFill/>
                    </a:lnT>
                    <a:lnB>
                      <a:noFill/>
                    </a:lnB>
                    <a:solidFill>
                      <a:srgbClr val="FFFFFF"/>
                    </a:solidFill>
                  </a:tcPr>
                </a:tc>
              </a:tr>
            </a:tbl>
          </a:graphicData>
        </a:graphic>
      </p:graphicFrame>
    </p:spTree>
    <p:extLst>
      <p:ext uri="{BB962C8B-B14F-4D97-AF65-F5344CB8AC3E}">
        <p14:creationId xmlns:p14="http://schemas.microsoft.com/office/powerpoint/2010/main" val="26123298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r>
              <a:rPr lang="en-US" dirty="0" smtClean="0"/>
              <a:t>Log2 FC</a:t>
            </a:r>
            <a:endParaRPr lang="cs-CZ" dirty="0"/>
          </a:p>
        </p:txBody>
      </p:sp>
      <p:sp>
        <p:nvSpPr>
          <p:cNvPr id="7" name="Zástupný symbol pro obsah 6"/>
          <p:cNvSpPr>
            <a:spLocks noGrp="1"/>
          </p:cNvSpPr>
          <p:nvPr>
            <p:ph sz="half" idx="2"/>
          </p:nvPr>
        </p:nvSpPr>
        <p:spPr>
          <a:xfrm>
            <a:off x="4966618" y="1600203"/>
            <a:ext cx="3997873" cy="4525963"/>
          </a:xfrm>
        </p:spPr>
        <p:txBody>
          <a:bodyPr>
            <a:normAutofit lnSpcReduction="10000"/>
          </a:bodyPr>
          <a:lstStyle/>
          <a:p>
            <a:pPr marL="0" indent="0">
              <a:buNone/>
            </a:pPr>
            <a:r>
              <a:rPr lang="en-GB" altLang="cs-CZ" dirty="0" smtClean="0">
                <a:latin typeface="Arial" charset="0"/>
                <a:ea typeface="msgothic" charset="0"/>
                <a:cs typeface="msgothic" charset="0"/>
              </a:rPr>
              <a:t>Gene expression counts were normalized by the column totals of the corresponding 2 × 2 table. Blue dots represent significantly differentially expressed genes (by Fisher's exact test); </a:t>
            </a:r>
            <a:r>
              <a:rPr lang="en-GB" altLang="cs-CZ" dirty="0" err="1" smtClean="0">
                <a:latin typeface="Arial" charset="0"/>
                <a:ea typeface="msgothic" charset="0"/>
                <a:cs typeface="msgothic" charset="0"/>
              </a:rPr>
              <a:t>gray</a:t>
            </a:r>
            <a:r>
              <a:rPr lang="en-GB" altLang="cs-CZ" dirty="0" smtClean="0">
                <a:latin typeface="Arial" charset="0"/>
                <a:ea typeface="msgothic" charset="0"/>
                <a:cs typeface="msgothic" charset="0"/>
              </a:rPr>
              <a:t> dots represent genes with similar expression.</a:t>
            </a:r>
            <a:endParaRPr lang="cs-CZ" dirty="0"/>
          </a:p>
        </p:txBody>
      </p:sp>
      <p:pic>
        <p:nvPicPr>
          <p:cNvPr id="10"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916832"/>
            <a:ext cx="4859111" cy="331351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 name="Text Box 4"/>
          <p:cNvSpPr txBox="1">
            <a:spLocks noChangeArrowheads="1"/>
          </p:cNvSpPr>
          <p:nvPr/>
        </p:nvSpPr>
        <p:spPr bwMode="auto">
          <a:xfrm>
            <a:off x="616744" y="5445628"/>
            <a:ext cx="4027264" cy="2944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defPPr>
              <a:defRPr lang="en-GB"/>
            </a:defPPr>
            <a:lvl1pPr algn="l" defTabSz="457200" rtl="0" fontAlgn="base" hangingPunct="0">
              <a:lnSpc>
                <a:spcPct val="93000"/>
              </a:lnSpc>
              <a:spcBef>
                <a:spcPct val="0"/>
              </a:spcBef>
              <a:spcAft>
                <a:spcPct val="0"/>
              </a:spcAft>
              <a:buClr>
                <a:srgbClr val="000000"/>
              </a:buClr>
              <a:buSzPct val="45000"/>
              <a:buFont typeface="Wingdings" charset="2"/>
              <a:defRPr sz="2400" kern="1200">
                <a:solidFill>
                  <a:schemeClr val="tx1"/>
                </a:solidFill>
                <a:latin typeface="Times New Roman" pitchFamily="16" charset="0"/>
                <a:ea typeface="+mn-ea"/>
                <a:cs typeface="+mn-cs"/>
              </a:defRPr>
            </a:lvl1pPr>
            <a:lvl2pPr marL="431800" indent="-215900" algn="l" defTabSz="457200" rtl="0" fontAlgn="base" hangingPunct="0">
              <a:lnSpc>
                <a:spcPct val="93000"/>
              </a:lnSpc>
              <a:spcBef>
                <a:spcPct val="0"/>
              </a:spcBef>
              <a:spcAft>
                <a:spcPct val="0"/>
              </a:spcAft>
              <a:buClr>
                <a:srgbClr val="000000"/>
              </a:buClr>
              <a:buSzPct val="45000"/>
              <a:buFont typeface="Wingdings" charset="2"/>
              <a:defRPr sz="2400" kern="1200">
                <a:solidFill>
                  <a:schemeClr val="tx1"/>
                </a:solidFill>
                <a:latin typeface="Times New Roman" pitchFamily="16" charset="0"/>
                <a:ea typeface="+mn-ea"/>
                <a:cs typeface="+mn-cs"/>
              </a:defRPr>
            </a:lvl2pPr>
            <a:lvl3pPr marL="647700" indent="-215900" algn="l" defTabSz="457200" rtl="0" fontAlgn="base" hangingPunct="0">
              <a:lnSpc>
                <a:spcPct val="93000"/>
              </a:lnSpc>
              <a:spcBef>
                <a:spcPct val="0"/>
              </a:spcBef>
              <a:spcAft>
                <a:spcPct val="0"/>
              </a:spcAft>
              <a:buClr>
                <a:srgbClr val="000000"/>
              </a:buClr>
              <a:buSzPct val="45000"/>
              <a:buFont typeface="Wingdings" charset="2"/>
              <a:defRPr sz="2400" kern="1200">
                <a:solidFill>
                  <a:schemeClr val="tx1"/>
                </a:solidFill>
                <a:latin typeface="Times New Roman" pitchFamily="16" charset="0"/>
                <a:ea typeface="+mn-ea"/>
                <a:cs typeface="+mn-cs"/>
              </a:defRPr>
            </a:lvl3pPr>
            <a:lvl4pPr marL="863600" indent="-215900" algn="l" defTabSz="457200" rtl="0" fontAlgn="base" hangingPunct="0">
              <a:lnSpc>
                <a:spcPct val="93000"/>
              </a:lnSpc>
              <a:spcBef>
                <a:spcPct val="0"/>
              </a:spcBef>
              <a:spcAft>
                <a:spcPct val="0"/>
              </a:spcAft>
              <a:buClr>
                <a:srgbClr val="000000"/>
              </a:buClr>
              <a:buSzPct val="45000"/>
              <a:buFont typeface="Wingdings" charset="2"/>
              <a:defRPr sz="2400" kern="1200">
                <a:solidFill>
                  <a:schemeClr val="tx1"/>
                </a:solidFill>
                <a:latin typeface="Times New Roman" pitchFamily="16" charset="0"/>
                <a:ea typeface="+mn-ea"/>
                <a:cs typeface="+mn-cs"/>
              </a:defRPr>
            </a:lvl4pPr>
            <a:lvl5pPr marL="1079500" indent="-215900" algn="l" defTabSz="457200" rtl="0" fontAlgn="base" hangingPunct="0">
              <a:lnSpc>
                <a:spcPct val="93000"/>
              </a:lnSpc>
              <a:spcBef>
                <a:spcPct val="0"/>
              </a:spcBef>
              <a:spcAft>
                <a:spcPct val="0"/>
              </a:spcAft>
              <a:buClr>
                <a:srgbClr val="000000"/>
              </a:buClr>
              <a:buSzPct val="45000"/>
              <a:buFont typeface="Wingdings" charset="2"/>
              <a:defRPr sz="2400" kern="1200">
                <a:solidFill>
                  <a:schemeClr val="tx1"/>
                </a:solidFill>
                <a:latin typeface="Times New Roman" pitchFamily="16" charset="0"/>
                <a:ea typeface="+mn-ea"/>
                <a:cs typeface="+mn-cs"/>
              </a:defRPr>
            </a:lvl5pPr>
            <a:lvl6pPr marL="2286000" algn="l" defTabSz="914400" rtl="0" eaLnBrk="1" latinLnBrk="0" hangingPunct="1">
              <a:defRPr sz="2400" kern="1200">
                <a:solidFill>
                  <a:schemeClr val="tx1"/>
                </a:solidFill>
                <a:latin typeface="Times New Roman" pitchFamily="16" charset="0"/>
                <a:ea typeface="+mn-ea"/>
                <a:cs typeface="+mn-cs"/>
              </a:defRPr>
            </a:lvl6pPr>
            <a:lvl7pPr marL="2743200" algn="l" defTabSz="914400" rtl="0" eaLnBrk="1" latinLnBrk="0" hangingPunct="1">
              <a:defRPr sz="2400" kern="1200">
                <a:solidFill>
                  <a:schemeClr val="tx1"/>
                </a:solidFill>
                <a:latin typeface="Times New Roman" pitchFamily="16" charset="0"/>
                <a:ea typeface="+mn-ea"/>
                <a:cs typeface="+mn-cs"/>
              </a:defRPr>
            </a:lvl7pPr>
            <a:lvl8pPr marL="3200400" algn="l" defTabSz="914400" rtl="0" eaLnBrk="1" latinLnBrk="0" hangingPunct="1">
              <a:defRPr sz="2400" kern="1200">
                <a:solidFill>
                  <a:schemeClr val="tx1"/>
                </a:solidFill>
                <a:latin typeface="Times New Roman" pitchFamily="16" charset="0"/>
                <a:ea typeface="+mn-ea"/>
                <a:cs typeface="+mn-cs"/>
              </a:defRPr>
            </a:lvl8pPr>
            <a:lvl9pPr marL="3657600" algn="l" defTabSz="914400" rtl="0" eaLnBrk="1" latinLnBrk="0" hangingPunct="1">
              <a:defRPr sz="2400" kern="1200">
                <a:solidFill>
                  <a:schemeClr val="tx1"/>
                </a:solidFill>
                <a:latin typeface="Times New Roman" pitchFamily="16" charset="0"/>
                <a:ea typeface="+mn-ea"/>
                <a:cs typeface="+mn-cs"/>
              </a:defRPr>
            </a:lvl9pPr>
          </a:lstStyle>
          <a:p>
            <a:r>
              <a:rPr lang="en-GB" altLang="cs-CZ" sz="1200" b="1" dirty="0">
                <a:latin typeface="Arial" charset="0"/>
              </a:rPr>
              <a:t>Auer P L , and </a:t>
            </a:r>
            <a:r>
              <a:rPr lang="en-GB" altLang="cs-CZ" sz="1200" b="1" dirty="0" err="1">
                <a:latin typeface="Arial" charset="0"/>
              </a:rPr>
              <a:t>Doerge</a:t>
            </a:r>
            <a:r>
              <a:rPr lang="en-GB" altLang="cs-CZ" sz="1200" b="1" dirty="0">
                <a:latin typeface="Arial" charset="0"/>
              </a:rPr>
              <a:t> R W Genetics 2010;185:405-416</a:t>
            </a:r>
          </a:p>
        </p:txBody>
      </p:sp>
    </p:spTree>
    <p:extLst>
      <p:ext uri="{BB962C8B-B14F-4D97-AF65-F5344CB8AC3E}">
        <p14:creationId xmlns:p14="http://schemas.microsoft.com/office/powerpoint/2010/main" val="1880091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Limitations of </a:t>
            </a:r>
            <a:r>
              <a:rPr lang="en-US" dirty="0" err="1" smtClean="0"/>
              <a:t>unreplicated</a:t>
            </a:r>
            <a:r>
              <a:rPr lang="en-US" dirty="0" smtClean="0"/>
              <a:t> data</a:t>
            </a:r>
            <a:endParaRPr lang="cs-CZ" dirty="0"/>
          </a:p>
        </p:txBody>
      </p:sp>
      <p:sp>
        <p:nvSpPr>
          <p:cNvPr id="5" name="Zástupný symbol pro obsah 4"/>
          <p:cNvSpPr>
            <a:spLocks noGrp="1"/>
          </p:cNvSpPr>
          <p:nvPr>
            <p:ph idx="1"/>
          </p:nvPr>
        </p:nvSpPr>
        <p:spPr/>
        <p:txBody>
          <a:bodyPr/>
          <a:lstStyle/>
          <a:p>
            <a:r>
              <a:rPr lang="en-US" dirty="0" smtClean="0">
                <a:effectLst/>
              </a:rPr>
              <a:t>complete lack of knowledge about biological variation</a:t>
            </a:r>
          </a:p>
          <a:p>
            <a:r>
              <a:rPr lang="en-US" dirty="0" smtClean="0">
                <a:effectLst/>
              </a:rPr>
              <a:t>without an estimate of variability (</a:t>
            </a:r>
            <a:r>
              <a:rPr lang="en-US" i="1" dirty="0" smtClean="0">
                <a:effectLst/>
              </a:rPr>
              <a:t>i.e</a:t>
            </a:r>
            <a:r>
              <a:rPr lang="en-US" dirty="0" smtClean="0">
                <a:effectLst/>
              </a:rPr>
              <a:t>., within treatment group), there is no basis for inference (between treatment groups)</a:t>
            </a:r>
          </a:p>
          <a:p>
            <a:r>
              <a:rPr lang="en-US" dirty="0" smtClean="0">
                <a:effectLst/>
              </a:rPr>
              <a:t>the results of the analysis only apply to the specific subjects included in the study</a:t>
            </a:r>
            <a:endParaRPr lang="cs-CZ" dirty="0"/>
          </a:p>
        </p:txBody>
      </p:sp>
    </p:spTree>
    <p:extLst>
      <p:ext uri="{BB962C8B-B14F-4D97-AF65-F5344CB8AC3E}">
        <p14:creationId xmlns:p14="http://schemas.microsoft.com/office/powerpoint/2010/main" val="5154631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sz="4900" dirty="0"/>
              <a:t>Replication</a:t>
            </a:r>
            <a:r>
              <a:rPr lang="en-US" dirty="0"/>
              <a:t/>
            </a:r>
            <a:br>
              <a:rPr lang="en-US" dirty="0"/>
            </a:br>
            <a:r>
              <a:rPr lang="en-US" dirty="0"/>
              <a:t>2</a:t>
            </a:r>
            <a:r>
              <a:rPr lang="en-US" dirty="0" smtClean="0"/>
              <a:t>. replicated data</a:t>
            </a:r>
            <a:endParaRPr lang="cs-CZ" dirty="0"/>
          </a:p>
        </p:txBody>
      </p:sp>
      <p:sp>
        <p:nvSpPr>
          <p:cNvPr id="10" name="Zástupný symbol pro obsah 9"/>
          <p:cNvSpPr>
            <a:spLocks noGrp="1"/>
          </p:cNvSpPr>
          <p:nvPr>
            <p:ph idx="1"/>
          </p:nvPr>
        </p:nvSpPr>
        <p:spPr>
          <a:xfrm>
            <a:off x="457200" y="4797154"/>
            <a:ext cx="8229600" cy="1800200"/>
          </a:xfrm>
        </p:spPr>
        <p:txBody>
          <a:bodyPr>
            <a:normAutofit fontScale="85000" lnSpcReduction="20000"/>
          </a:bodyPr>
          <a:lstStyle/>
          <a:p>
            <a:r>
              <a:rPr lang="en-US" dirty="0" smtClean="0">
                <a:effectLst/>
              </a:rPr>
              <a:t>A multiple flow-cell design based on three biological replicates within seven treatment groups. There are three flow cells with eight lanes per flow cell. The control sample is in lane 5 of each flow cell. </a:t>
            </a:r>
            <a:r>
              <a:rPr lang="en-US" i="1" dirty="0" err="1" smtClean="0">
                <a:effectLst/>
              </a:rPr>
              <a:t>T</a:t>
            </a:r>
            <a:r>
              <a:rPr lang="en-US" i="1" baseline="-25000" dirty="0" err="1" smtClean="0">
                <a:effectLst/>
              </a:rPr>
              <a:t>ij</a:t>
            </a:r>
            <a:r>
              <a:rPr lang="en-US" dirty="0" smtClean="0">
                <a:effectLst/>
              </a:rPr>
              <a:t> refers to the j-</a:t>
            </a:r>
            <a:r>
              <a:rPr lang="en-US" dirty="0" err="1" smtClean="0">
                <a:effectLst/>
              </a:rPr>
              <a:t>th</a:t>
            </a:r>
            <a:r>
              <a:rPr lang="en-US" dirty="0" smtClean="0">
                <a:effectLst/>
              </a:rPr>
              <a:t> replicate in the </a:t>
            </a:r>
            <a:r>
              <a:rPr lang="en-US" dirty="0" err="1" smtClean="0">
                <a:effectLst/>
              </a:rPr>
              <a:t>i-th</a:t>
            </a:r>
            <a:r>
              <a:rPr lang="en-US" dirty="0" smtClean="0">
                <a:effectLst/>
              </a:rPr>
              <a:t> treatment group . </a:t>
            </a:r>
            <a:endParaRPr lang="cs-CZ" dirty="0"/>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875" y="1858739"/>
            <a:ext cx="8604250" cy="17668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Text Box 4"/>
          <p:cNvSpPr txBox="1">
            <a:spLocks noChangeArrowheads="1"/>
          </p:cNvSpPr>
          <p:nvPr/>
        </p:nvSpPr>
        <p:spPr bwMode="auto">
          <a:xfrm>
            <a:off x="269875" y="3717036"/>
            <a:ext cx="4319588" cy="255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defPPr>
              <a:defRPr lang="en-GB"/>
            </a:defPPr>
            <a:lvl1pPr algn="l" defTabSz="457200" rtl="0" fontAlgn="base" hangingPunct="0">
              <a:lnSpc>
                <a:spcPct val="93000"/>
              </a:lnSpc>
              <a:spcBef>
                <a:spcPct val="0"/>
              </a:spcBef>
              <a:spcAft>
                <a:spcPct val="0"/>
              </a:spcAft>
              <a:buClr>
                <a:srgbClr val="000000"/>
              </a:buClr>
              <a:buSzPct val="45000"/>
              <a:buFont typeface="Wingdings" charset="2"/>
              <a:defRPr sz="2400" kern="1200">
                <a:solidFill>
                  <a:schemeClr val="tx1"/>
                </a:solidFill>
                <a:latin typeface="Times New Roman" pitchFamily="16" charset="0"/>
                <a:ea typeface="+mn-ea"/>
                <a:cs typeface="+mn-cs"/>
              </a:defRPr>
            </a:lvl1pPr>
            <a:lvl2pPr marL="431800" indent="-215900" algn="l" defTabSz="457200" rtl="0" fontAlgn="base" hangingPunct="0">
              <a:lnSpc>
                <a:spcPct val="93000"/>
              </a:lnSpc>
              <a:spcBef>
                <a:spcPct val="0"/>
              </a:spcBef>
              <a:spcAft>
                <a:spcPct val="0"/>
              </a:spcAft>
              <a:buClr>
                <a:srgbClr val="000000"/>
              </a:buClr>
              <a:buSzPct val="45000"/>
              <a:buFont typeface="Wingdings" charset="2"/>
              <a:defRPr sz="2400" kern="1200">
                <a:solidFill>
                  <a:schemeClr val="tx1"/>
                </a:solidFill>
                <a:latin typeface="Times New Roman" pitchFamily="16" charset="0"/>
                <a:ea typeface="+mn-ea"/>
                <a:cs typeface="+mn-cs"/>
              </a:defRPr>
            </a:lvl2pPr>
            <a:lvl3pPr marL="647700" indent="-215900" algn="l" defTabSz="457200" rtl="0" fontAlgn="base" hangingPunct="0">
              <a:lnSpc>
                <a:spcPct val="93000"/>
              </a:lnSpc>
              <a:spcBef>
                <a:spcPct val="0"/>
              </a:spcBef>
              <a:spcAft>
                <a:spcPct val="0"/>
              </a:spcAft>
              <a:buClr>
                <a:srgbClr val="000000"/>
              </a:buClr>
              <a:buSzPct val="45000"/>
              <a:buFont typeface="Wingdings" charset="2"/>
              <a:defRPr sz="2400" kern="1200">
                <a:solidFill>
                  <a:schemeClr val="tx1"/>
                </a:solidFill>
                <a:latin typeface="Times New Roman" pitchFamily="16" charset="0"/>
                <a:ea typeface="+mn-ea"/>
                <a:cs typeface="+mn-cs"/>
              </a:defRPr>
            </a:lvl3pPr>
            <a:lvl4pPr marL="863600" indent="-215900" algn="l" defTabSz="457200" rtl="0" fontAlgn="base" hangingPunct="0">
              <a:lnSpc>
                <a:spcPct val="93000"/>
              </a:lnSpc>
              <a:spcBef>
                <a:spcPct val="0"/>
              </a:spcBef>
              <a:spcAft>
                <a:spcPct val="0"/>
              </a:spcAft>
              <a:buClr>
                <a:srgbClr val="000000"/>
              </a:buClr>
              <a:buSzPct val="45000"/>
              <a:buFont typeface="Wingdings" charset="2"/>
              <a:defRPr sz="2400" kern="1200">
                <a:solidFill>
                  <a:schemeClr val="tx1"/>
                </a:solidFill>
                <a:latin typeface="Times New Roman" pitchFamily="16" charset="0"/>
                <a:ea typeface="+mn-ea"/>
                <a:cs typeface="+mn-cs"/>
              </a:defRPr>
            </a:lvl4pPr>
            <a:lvl5pPr marL="1079500" indent="-215900" algn="l" defTabSz="457200" rtl="0" fontAlgn="base" hangingPunct="0">
              <a:lnSpc>
                <a:spcPct val="93000"/>
              </a:lnSpc>
              <a:spcBef>
                <a:spcPct val="0"/>
              </a:spcBef>
              <a:spcAft>
                <a:spcPct val="0"/>
              </a:spcAft>
              <a:buClr>
                <a:srgbClr val="000000"/>
              </a:buClr>
              <a:buSzPct val="45000"/>
              <a:buFont typeface="Wingdings" charset="2"/>
              <a:defRPr sz="2400" kern="1200">
                <a:solidFill>
                  <a:schemeClr val="tx1"/>
                </a:solidFill>
                <a:latin typeface="Times New Roman" pitchFamily="16" charset="0"/>
                <a:ea typeface="+mn-ea"/>
                <a:cs typeface="+mn-cs"/>
              </a:defRPr>
            </a:lvl5pPr>
            <a:lvl6pPr marL="2286000" algn="l" defTabSz="914400" rtl="0" eaLnBrk="1" latinLnBrk="0" hangingPunct="1">
              <a:defRPr sz="2400" kern="1200">
                <a:solidFill>
                  <a:schemeClr val="tx1"/>
                </a:solidFill>
                <a:latin typeface="Times New Roman" pitchFamily="16" charset="0"/>
                <a:ea typeface="+mn-ea"/>
                <a:cs typeface="+mn-cs"/>
              </a:defRPr>
            </a:lvl6pPr>
            <a:lvl7pPr marL="2743200" algn="l" defTabSz="914400" rtl="0" eaLnBrk="1" latinLnBrk="0" hangingPunct="1">
              <a:defRPr sz="2400" kern="1200">
                <a:solidFill>
                  <a:schemeClr val="tx1"/>
                </a:solidFill>
                <a:latin typeface="Times New Roman" pitchFamily="16" charset="0"/>
                <a:ea typeface="+mn-ea"/>
                <a:cs typeface="+mn-cs"/>
              </a:defRPr>
            </a:lvl7pPr>
            <a:lvl8pPr marL="3200400" algn="l" defTabSz="914400" rtl="0" eaLnBrk="1" latinLnBrk="0" hangingPunct="1">
              <a:defRPr sz="2400" kern="1200">
                <a:solidFill>
                  <a:schemeClr val="tx1"/>
                </a:solidFill>
                <a:latin typeface="Times New Roman" pitchFamily="16" charset="0"/>
                <a:ea typeface="+mn-ea"/>
                <a:cs typeface="+mn-cs"/>
              </a:defRPr>
            </a:lvl8pPr>
            <a:lvl9pPr marL="3657600" algn="l" defTabSz="914400" rtl="0" eaLnBrk="1" latinLnBrk="0" hangingPunct="1">
              <a:defRPr sz="2400" kern="1200">
                <a:solidFill>
                  <a:schemeClr val="tx1"/>
                </a:solidFill>
                <a:latin typeface="Times New Roman" pitchFamily="16" charset="0"/>
                <a:ea typeface="+mn-ea"/>
                <a:cs typeface="+mn-cs"/>
              </a:defRPr>
            </a:lvl9pPr>
          </a:lstStyle>
          <a:p>
            <a:r>
              <a:rPr lang="en-GB" altLang="cs-CZ" sz="1200" b="1" dirty="0">
                <a:latin typeface="Arial" charset="0"/>
              </a:rPr>
              <a:t>Auer P L , and </a:t>
            </a:r>
            <a:r>
              <a:rPr lang="en-GB" altLang="cs-CZ" sz="1200" b="1" dirty="0" err="1">
                <a:latin typeface="Arial" charset="0"/>
              </a:rPr>
              <a:t>Doerge</a:t>
            </a:r>
            <a:r>
              <a:rPr lang="en-GB" altLang="cs-CZ" sz="1200" b="1" dirty="0">
                <a:latin typeface="Arial" charset="0"/>
              </a:rPr>
              <a:t> R W Genetics 2010;185:405-416</a:t>
            </a:r>
          </a:p>
        </p:txBody>
      </p:sp>
    </p:spTree>
    <p:extLst>
      <p:ext uri="{BB962C8B-B14F-4D97-AF65-F5344CB8AC3E}">
        <p14:creationId xmlns:p14="http://schemas.microsoft.com/office/powerpoint/2010/main" val="35406679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DGE</a:t>
            </a:r>
            <a:endParaRPr lang="cs-CZ" dirty="0"/>
          </a:p>
        </p:txBody>
      </p:sp>
      <p:sp>
        <p:nvSpPr>
          <p:cNvPr id="3" name="Zástupný symbol pro obsah 2"/>
          <p:cNvSpPr>
            <a:spLocks noGrp="1"/>
          </p:cNvSpPr>
          <p:nvPr>
            <p:ph idx="1"/>
          </p:nvPr>
        </p:nvSpPr>
        <p:spPr/>
        <p:txBody>
          <a:bodyPr/>
          <a:lstStyle/>
          <a:p>
            <a:r>
              <a:rPr lang="en-US" dirty="0" smtClean="0">
                <a:effectLst/>
              </a:rPr>
              <a:t>methods for testing differential expression that incorporates within-group (or within-treatment) variability relies on a generalized linear model</a:t>
            </a:r>
          </a:p>
          <a:p>
            <a:pPr marL="0" indent="0" algn="ctr">
              <a:buNone/>
            </a:pPr>
            <a:r>
              <a:rPr lang="en-US" dirty="0" smtClean="0"/>
              <a:t>(Poisson GLM, logistic regression models, </a:t>
            </a:r>
            <a:r>
              <a:rPr lang="en-US" dirty="0" err="1" smtClean="0"/>
              <a:t>Bayessian</a:t>
            </a:r>
            <a:r>
              <a:rPr lang="en-US" dirty="0" smtClean="0"/>
              <a:t> approach, beta binomial model, negative binomial model)</a:t>
            </a:r>
            <a:endParaRPr lang="cs-CZ" dirty="0"/>
          </a:p>
        </p:txBody>
      </p:sp>
    </p:spTree>
    <p:extLst>
      <p:ext uri="{BB962C8B-B14F-4D97-AF65-F5344CB8AC3E}">
        <p14:creationId xmlns:p14="http://schemas.microsoft.com/office/powerpoint/2010/main" val="1246454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But…</a:t>
            </a:r>
            <a:endParaRPr lang="cs-CZ"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9" y="1437084"/>
            <a:ext cx="8467725" cy="544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bdélník 3"/>
          <p:cNvSpPr/>
          <p:nvPr/>
        </p:nvSpPr>
        <p:spPr>
          <a:xfrm>
            <a:off x="5292080" y="1124744"/>
            <a:ext cx="3851920" cy="2862322"/>
          </a:xfrm>
          <a:prstGeom prst="rect">
            <a:avLst/>
          </a:prstGeom>
        </p:spPr>
        <p:txBody>
          <a:bodyPr wrap="square" lIns="91400" tIns="45702" rIns="91400" bIns="45702">
            <a:spAutoFit/>
          </a:bodyPr>
          <a:lstStyle/>
          <a:p>
            <a:r>
              <a:rPr lang="en-US" sz="3600" dirty="0"/>
              <a:t>many steps in experimental process may introduce errors and biases</a:t>
            </a:r>
          </a:p>
        </p:txBody>
      </p:sp>
    </p:spTree>
    <p:extLst>
      <p:ext uri="{BB962C8B-B14F-4D97-AF65-F5344CB8AC3E}">
        <p14:creationId xmlns:p14="http://schemas.microsoft.com/office/powerpoint/2010/main" val="12592441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Blocking</a:t>
            </a:r>
            <a:endParaRPr lang="cs-CZ" dirty="0"/>
          </a:p>
        </p:txBody>
      </p:sp>
      <p:sp>
        <p:nvSpPr>
          <p:cNvPr id="3" name="Zástupný symbol pro obsah 2"/>
          <p:cNvSpPr>
            <a:spLocks noGrp="1"/>
          </p:cNvSpPr>
          <p:nvPr>
            <p:ph idx="1"/>
          </p:nvPr>
        </p:nvSpPr>
        <p:spPr/>
        <p:txBody>
          <a:bodyPr/>
          <a:lstStyle/>
          <a:p>
            <a:r>
              <a:rPr lang="en-US" dirty="0" smtClean="0">
                <a:effectLst/>
              </a:rPr>
              <a:t>if the treatment effects are not separable from possible confounding factors, then for any given gene, there is no way of knowing whether the observed difference in abundance between treatment groups is due to the biology or the technology (</a:t>
            </a:r>
            <a:r>
              <a:rPr lang="en-US" i="1" dirty="0" smtClean="0">
                <a:effectLst/>
              </a:rPr>
              <a:t>e.g.</a:t>
            </a:r>
            <a:r>
              <a:rPr lang="en-US" dirty="0" smtClean="0">
                <a:effectLst/>
              </a:rPr>
              <a:t>, amplification or sequencing bias). </a:t>
            </a:r>
            <a:endParaRPr lang="cs-CZ" dirty="0"/>
          </a:p>
        </p:txBody>
      </p:sp>
    </p:spTree>
    <p:extLst>
      <p:ext uri="{BB962C8B-B14F-4D97-AF65-F5344CB8AC3E}">
        <p14:creationId xmlns:p14="http://schemas.microsoft.com/office/powerpoint/2010/main" val="35750963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457200" y="274638"/>
            <a:ext cx="8229600" cy="922114"/>
          </a:xfrm>
        </p:spPr>
        <p:txBody>
          <a:bodyPr/>
          <a:lstStyle/>
          <a:p>
            <a:r>
              <a:rPr lang="en-US" dirty="0" smtClean="0"/>
              <a:t>Comparison of two designs</a:t>
            </a:r>
            <a:endParaRPr lang="cs-CZ"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8869" y="1125934"/>
            <a:ext cx="6926262" cy="5394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xt Box 4"/>
          <p:cNvSpPr txBox="1">
            <a:spLocks noChangeArrowheads="1"/>
          </p:cNvSpPr>
          <p:nvPr/>
        </p:nvSpPr>
        <p:spPr bwMode="auto">
          <a:xfrm>
            <a:off x="1108873" y="6629801"/>
            <a:ext cx="4319587" cy="255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defPPr>
              <a:defRPr lang="en-GB"/>
            </a:defPPr>
            <a:lvl1pPr algn="l" defTabSz="457200" rtl="0" fontAlgn="base" hangingPunct="0">
              <a:lnSpc>
                <a:spcPct val="93000"/>
              </a:lnSpc>
              <a:spcBef>
                <a:spcPct val="0"/>
              </a:spcBef>
              <a:spcAft>
                <a:spcPct val="0"/>
              </a:spcAft>
              <a:buClr>
                <a:srgbClr val="000000"/>
              </a:buClr>
              <a:buSzPct val="45000"/>
              <a:buFont typeface="Wingdings" charset="2"/>
              <a:defRPr sz="2400" kern="1200">
                <a:solidFill>
                  <a:schemeClr val="tx1"/>
                </a:solidFill>
                <a:latin typeface="Times New Roman" pitchFamily="16" charset="0"/>
                <a:ea typeface="+mn-ea"/>
                <a:cs typeface="+mn-cs"/>
              </a:defRPr>
            </a:lvl1pPr>
            <a:lvl2pPr marL="431800" indent="-215900" algn="l" defTabSz="457200" rtl="0" fontAlgn="base" hangingPunct="0">
              <a:lnSpc>
                <a:spcPct val="93000"/>
              </a:lnSpc>
              <a:spcBef>
                <a:spcPct val="0"/>
              </a:spcBef>
              <a:spcAft>
                <a:spcPct val="0"/>
              </a:spcAft>
              <a:buClr>
                <a:srgbClr val="000000"/>
              </a:buClr>
              <a:buSzPct val="45000"/>
              <a:buFont typeface="Wingdings" charset="2"/>
              <a:defRPr sz="2400" kern="1200">
                <a:solidFill>
                  <a:schemeClr val="tx1"/>
                </a:solidFill>
                <a:latin typeface="Times New Roman" pitchFamily="16" charset="0"/>
                <a:ea typeface="+mn-ea"/>
                <a:cs typeface="+mn-cs"/>
              </a:defRPr>
            </a:lvl2pPr>
            <a:lvl3pPr marL="647700" indent="-215900" algn="l" defTabSz="457200" rtl="0" fontAlgn="base" hangingPunct="0">
              <a:lnSpc>
                <a:spcPct val="93000"/>
              </a:lnSpc>
              <a:spcBef>
                <a:spcPct val="0"/>
              </a:spcBef>
              <a:spcAft>
                <a:spcPct val="0"/>
              </a:spcAft>
              <a:buClr>
                <a:srgbClr val="000000"/>
              </a:buClr>
              <a:buSzPct val="45000"/>
              <a:buFont typeface="Wingdings" charset="2"/>
              <a:defRPr sz="2400" kern="1200">
                <a:solidFill>
                  <a:schemeClr val="tx1"/>
                </a:solidFill>
                <a:latin typeface="Times New Roman" pitchFamily="16" charset="0"/>
                <a:ea typeface="+mn-ea"/>
                <a:cs typeface="+mn-cs"/>
              </a:defRPr>
            </a:lvl3pPr>
            <a:lvl4pPr marL="863600" indent="-215900" algn="l" defTabSz="457200" rtl="0" fontAlgn="base" hangingPunct="0">
              <a:lnSpc>
                <a:spcPct val="93000"/>
              </a:lnSpc>
              <a:spcBef>
                <a:spcPct val="0"/>
              </a:spcBef>
              <a:spcAft>
                <a:spcPct val="0"/>
              </a:spcAft>
              <a:buClr>
                <a:srgbClr val="000000"/>
              </a:buClr>
              <a:buSzPct val="45000"/>
              <a:buFont typeface="Wingdings" charset="2"/>
              <a:defRPr sz="2400" kern="1200">
                <a:solidFill>
                  <a:schemeClr val="tx1"/>
                </a:solidFill>
                <a:latin typeface="Times New Roman" pitchFamily="16" charset="0"/>
                <a:ea typeface="+mn-ea"/>
                <a:cs typeface="+mn-cs"/>
              </a:defRPr>
            </a:lvl4pPr>
            <a:lvl5pPr marL="1079500" indent="-215900" algn="l" defTabSz="457200" rtl="0" fontAlgn="base" hangingPunct="0">
              <a:lnSpc>
                <a:spcPct val="93000"/>
              </a:lnSpc>
              <a:spcBef>
                <a:spcPct val="0"/>
              </a:spcBef>
              <a:spcAft>
                <a:spcPct val="0"/>
              </a:spcAft>
              <a:buClr>
                <a:srgbClr val="000000"/>
              </a:buClr>
              <a:buSzPct val="45000"/>
              <a:buFont typeface="Wingdings" charset="2"/>
              <a:defRPr sz="2400" kern="1200">
                <a:solidFill>
                  <a:schemeClr val="tx1"/>
                </a:solidFill>
                <a:latin typeface="Times New Roman" pitchFamily="16" charset="0"/>
                <a:ea typeface="+mn-ea"/>
                <a:cs typeface="+mn-cs"/>
              </a:defRPr>
            </a:lvl5pPr>
            <a:lvl6pPr marL="2286000" algn="l" defTabSz="914400" rtl="0" eaLnBrk="1" latinLnBrk="0" hangingPunct="1">
              <a:defRPr sz="2400" kern="1200">
                <a:solidFill>
                  <a:schemeClr val="tx1"/>
                </a:solidFill>
                <a:latin typeface="Times New Roman" pitchFamily="16" charset="0"/>
                <a:ea typeface="+mn-ea"/>
                <a:cs typeface="+mn-cs"/>
              </a:defRPr>
            </a:lvl6pPr>
            <a:lvl7pPr marL="2743200" algn="l" defTabSz="914400" rtl="0" eaLnBrk="1" latinLnBrk="0" hangingPunct="1">
              <a:defRPr sz="2400" kern="1200">
                <a:solidFill>
                  <a:schemeClr val="tx1"/>
                </a:solidFill>
                <a:latin typeface="Times New Roman" pitchFamily="16" charset="0"/>
                <a:ea typeface="+mn-ea"/>
                <a:cs typeface="+mn-cs"/>
              </a:defRPr>
            </a:lvl7pPr>
            <a:lvl8pPr marL="3200400" algn="l" defTabSz="914400" rtl="0" eaLnBrk="1" latinLnBrk="0" hangingPunct="1">
              <a:defRPr sz="2400" kern="1200">
                <a:solidFill>
                  <a:schemeClr val="tx1"/>
                </a:solidFill>
                <a:latin typeface="Times New Roman" pitchFamily="16" charset="0"/>
                <a:ea typeface="+mn-ea"/>
                <a:cs typeface="+mn-cs"/>
              </a:defRPr>
            </a:lvl8pPr>
            <a:lvl9pPr marL="3657600" algn="l" defTabSz="914400" rtl="0" eaLnBrk="1" latinLnBrk="0" hangingPunct="1">
              <a:defRPr sz="2400" kern="1200">
                <a:solidFill>
                  <a:schemeClr val="tx1"/>
                </a:solidFill>
                <a:latin typeface="Times New Roman" pitchFamily="16" charset="0"/>
                <a:ea typeface="+mn-ea"/>
                <a:cs typeface="+mn-cs"/>
              </a:defRPr>
            </a:lvl9pPr>
          </a:lstStyle>
          <a:p>
            <a:r>
              <a:rPr lang="en-GB" altLang="cs-CZ" sz="1200" b="1">
                <a:latin typeface="Arial" charset="0"/>
              </a:rPr>
              <a:t>Auer P L , and Doerge R W Genetics 2010;185:405-416</a:t>
            </a:r>
          </a:p>
        </p:txBody>
      </p:sp>
    </p:spTree>
    <p:extLst>
      <p:ext uri="{BB962C8B-B14F-4D97-AF65-F5344CB8AC3E}">
        <p14:creationId xmlns:p14="http://schemas.microsoft.com/office/powerpoint/2010/main" val="24604850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0. Cofounded design</a:t>
            </a:r>
            <a:endParaRPr lang="cs-CZ" dirty="0"/>
          </a:p>
        </p:txBody>
      </p:sp>
      <p:sp>
        <p:nvSpPr>
          <p:cNvPr id="3" name="Zástupný symbol pro obsah 2"/>
          <p:cNvSpPr>
            <a:spLocks noGrp="1"/>
          </p:cNvSpPr>
          <p:nvPr>
            <p:ph idx="1"/>
          </p:nvPr>
        </p:nvSpPr>
        <p:spPr/>
        <p:txBody>
          <a:bodyPr>
            <a:normAutofit/>
          </a:bodyPr>
          <a:lstStyle/>
          <a:p>
            <a:r>
              <a:rPr lang="en-US" dirty="0" smtClean="0">
                <a:effectLst/>
              </a:rPr>
              <a:t>typical RNA-</a:t>
            </a:r>
            <a:r>
              <a:rPr lang="en-US" dirty="0" err="1" smtClean="0">
                <a:effectLst/>
              </a:rPr>
              <a:t>Seq</a:t>
            </a:r>
            <a:r>
              <a:rPr lang="en-US" dirty="0" smtClean="0">
                <a:effectLst/>
              </a:rPr>
              <a:t> experiment </a:t>
            </a:r>
          </a:p>
          <a:p>
            <a:r>
              <a:rPr lang="en-US" dirty="0" smtClean="0">
                <a:effectLst/>
              </a:rPr>
              <a:t>consists of the same six samples, with no bar coding, and does not permit partitioning of batch and lane effects from the estimate of within-group biological variability. </a:t>
            </a:r>
            <a:endParaRPr lang="cs-CZ" dirty="0" smtClean="0"/>
          </a:p>
          <a:p>
            <a:endParaRPr lang="cs-CZ" dirty="0"/>
          </a:p>
        </p:txBody>
      </p:sp>
    </p:spTree>
    <p:extLst>
      <p:ext uri="{BB962C8B-B14F-4D97-AF65-F5344CB8AC3E}">
        <p14:creationId xmlns:p14="http://schemas.microsoft.com/office/powerpoint/2010/main" val="3792336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1. Balanced block design</a:t>
            </a:r>
            <a:endParaRPr lang="cs-CZ" dirty="0"/>
          </a:p>
        </p:txBody>
      </p:sp>
      <p:sp>
        <p:nvSpPr>
          <p:cNvPr id="3" name="Zástupný symbol pro obsah 2"/>
          <p:cNvSpPr>
            <a:spLocks noGrp="1"/>
          </p:cNvSpPr>
          <p:nvPr>
            <p:ph idx="1"/>
          </p:nvPr>
        </p:nvSpPr>
        <p:spPr/>
        <p:txBody>
          <a:bodyPr>
            <a:normAutofit/>
          </a:bodyPr>
          <a:lstStyle/>
          <a:p>
            <a:r>
              <a:rPr lang="en-US" dirty="0" smtClean="0">
                <a:effectLst/>
              </a:rPr>
              <a:t>Bar coding results in six technical replicates of each sample, while balancing batch and lane effects and blocking on lane. </a:t>
            </a:r>
          </a:p>
          <a:p>
            <a:r>
              <a:rPr lang="en-US" dirty="0" smtClean="0">
                <a:effectLst/>
              </a:rPr>
              <a:t>Allows partitioning of batch and lane effects from the within-group biological variability. </a:t>
            </a:r>
            <a:endParaRPr lang="cs-CZ" dirty="0"/>
          </a:p>
        </p:txBody>
      </p:sp>
    </p:spTree>
    <p:extLst>
      <p:ext uri="{BB962C8B-B14F-4D97-AF65-F5344CB8AC3E}">
        <p14:creationId xmlns:p14="http://schemas.microsoft.com/office/powerpoint/2010/main" val="37589228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41"/>
            <a:ext cx="8229600" cy="1570186"/>
          </a:xfrm>
        </p:spPr>
        <p:txBody>
          <a:bodyPr>
            <a:normAutofit fontScale="90000"/>
          </a:bodyPr>
          <a:lstStyle/>
          <a:p>
            <a:r>
              <a:rPr lang="en-US" dirty="0" smtClean="0"/>
              <a:t>2. </a:t>
            </a:r>
            <a:r>
              <a:rPr lang="en-US" dirty="0" smtClean="0">
                <a:effectLst/>
              </a:rPr>
              <a:t>Balanced incomplete block designs and blocking without multiplexing</a:t>
            </a:r>
            <a:endParaRPr lang="cs-CZ" dirty="0"/>
          </a:p>
        </p:txBody>
      </p:sp>
      <p:sp>
        <p:nvSpPr>
          <p:cNvPr id="3" name="Zástupný symbol pro obsah 2"/>
          <p:cNvSpPr>
            <a:spLocks noGrp="1"/>
          </p:cNvSpPr>
          <p:nvPr>
            <p:ph idx="1"/>
          </p:nvPr>
        </p:nvSpPr>
        <p:spPr>
          <a:xfrm>
            <a:off x="251520" y="1916834"/>
            <a:ext cx="8712968" cy="4209331"/>
          </a:xfrm>
        </p:spPr>
        <p:txBody>
          <a:bodyPr>
            <a:normAutofit/>
          </a:bodyPr>
          <a:lstStyle/>
          <a:p>
            <a:r>
              <a:rPr lang="en-US" dirty="0" smtClean="0"/>
              <a:t>Mostly reliable</a:t>
            </a:r>
          </a:p>
          <a:p>
            <a:r>
              <a:rPr lang="en-US" dirty="0" smtClean="0">
                <a:effectLst/>
              </a:rPr>
              <a:t>in reality: </a:t>
            </a:r>
          </a:p>
          <a:p>
            <a:pPr marL="0" indent="0">
              <a:buNone/>
            </a:pPr>
            <a:r>
              <a:rPr lang="en-US" dirty="0"/>
              <a:t> </a:t>
            </a:r>
            <a:r>
              <a:rPr lang="en-US" dirty="0" smtClean="0"/>
              <a:t>   </a:t>
            </a:r>
            <a:r>
              <a:rPr lang="en-US" dirty="0" smtClean="0">
                <a:effectLst/>
              </a:rPr>
              <a:t>the number of treatments </a:t>
            </a:r>
            <a:r>
              <a:rPr lang="en-US" i="1" dirty="0" smtClean="0">
                <a:effectLst/>
              </a:rPr>
              <a:t>(I)</a:t>
            </a:r>
            <a:r>
              <a:rPr lang="en-US" dirty="0" smtClean="0">
                <a:effectLst/>
              </a:rPr>
              <a:t>, </a:t>
            </a:r>
          </a:p>
          <a:p>
            <a:pPr marL="0" indent="0">
              <a:buNone/>
            </a:pPr>
            <a:r>
              <a:rPr lang="en-US" dirty="0" smtClean="0"/>
              <a:t>    </a:t>
            </a:r>
            <a:r>
              <a:rPr lang="en-US" dirty="0" smtClean="0">
                <a:effectLst/>
              </a:rPr>
              <a:t>the number of biol. replicates per treatment </a:t>
            </a:r>
            <a:r>
              <a:rPr lang="en-US" i="1" dirty="0" smtClean="0">
                <a:effectLst/>
              </a:rPr>
              <a:t>(J)</a:t>
            </a:r>
            <a:r>
              <a:rPr lang="en-US" dirty="0" smtClean="0">
                <a:effectLst/>
              </a:rPr>
              <a:t>, </a:t>
            </a:r>
          </a:p>
          <a:p>
            <a:pPr marL="0" indent="0">
              <a:buNone/>
            </a:pPr>
            <a:r>
              <a:rPr lang="en-US" dirty="0"/>
              <a:t> </a:t>
            </a:r>
            <a:r>
              <a:rPr lang="en-US" dirty="0" smtClean="0"/>
              <a:t>   </a:t>
            </a:r>
            <a:r>
              <a:rPr lang="en-US" dirty="0" smtClean="0">
                <a:effectLst/>
              </a:rPr>
              <a:t>the number of unique bar codes </a:t>
            </a:r>
            <a:r>
              <a:rPr lang="en-US" i="1" dirty="0" smtClean="0">
                <a:effectLst/>
              </a:rPr>
              <a:t>(s)</a:t>
            </a:r>
            <a:r>
              <a:rPr lang="en-US" dirty="0" smtClean="0">
                <a:effectLst/>
              </a:rPr>
              <a:t> that can be    </a:t>
            </a:r>
          </a:p>
          <a:p>
            <a:pPr marL="0" indent="0">
              <a:buNone/>
            </a:pPr>
            <a:r>
              <a:rPr lang="en-US" dirty="0"/>
              <a:t> </a:t>
            </a:r>
            <a:r>
              <a:rPr lang="en-US" dirty="0" smtClean="0"/>
              <a:t>                </a:t>
            </a:r>
            <a:r>
              <a:rPr lang="en-US" dirty="0" smtClean="0">
                <a:effectLst/>
              </a:rPr>
              <a:t>included in a single lane, </a:t>
            </a:r>
          </a:p>
          <a:p>
            <a:pPr marL="0" indent="0">
              <a:buNone/>
            </a:pPr>
            <a:r>
              <a:rPr lang="en-US" dirty="0" smtClean="0"/>
              <a:t>    </a:t>
            </a:r>
            <a:r>
              <a:rPr lang="en-US" dirty="0" smtClean="0">
                <a:effectLst/>
              </a:rPr>
              <a:t>the number of lanes available for sequencing </a:t>
            </a:r>
            <a:r>
              <a:rPr lang="en-US" i="1" dirty="0" smtClean="0">
                <a:effectLst/>
              </a:rPr>
              <a:t>(L)</a:t>
            </a:r>
            <a:r>
              <a:rPr lang="en-US" dirty="0" smtClean="0">
                <a:effectLst/>
              </a:rPr>
              <a:t>.</a:t>
            </a:r>
            <a:endParaRPr lang="cs-CZ" dirty="0"/>
          </a:p>
        </p:txBody>
      </p:sp>
    </p:spTree>
    <p:extLst>
      <p:ext uri="{BB962C8B-B14F-4D97-AF65-F5344CB8AC3E}">
        <p14:creationId xmlns:p14="http://schemas.microsoft.com/office/powerpoint/2010/main" val="28678545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obsah 7"/>
          <p:cNvSpPr>
            <a:spLocks noGrp="1"/>
          </p:cNvSpPr>
          <p:nvPr>
            <p:ph sz="half" idx="2"/>
          </p:nvPr>
        </p:nvSpPr>
        <p:spPr>
          <a:xfrm>
            <a:off x="3491880" y="260648"/>
            <a:ext cx="5194920" cy="6192688"/>
          </a:xfrm>
        </p:spPr>
        <p:txBody>
          <a:bodyPr>
            <a:normAutofit lnSpcReduction="10000"/>
          </a:bodyPr>
          <a:lstStyle/>
          <a:p>
            <a:r>
              <a:rPr lang="en-US" dirty="0" smtClean="0">
                <a:effectLst/>
              </a:rPr>
              <a:t>A balanced incomplete block design (BIBD) for three treatment groups (</a:t>
            </a:r>
            <a:r>
              <a:rPr lang="en-US" i="1" dirty="0" smtClean="0">
                <a:effectLst/>
              </a:rPr>
              <a:t>T</a:t>
            </a:r>
            <a:r>
              <a:rPr lang="en-US" baseline="-25000" dirty="0" smtClean="0">
                <a:effectLst/>
              </a:rPr>
              <a:t>1</a:t>
            </a:r>
            <a:r>
              <a:rPr lang="en-US" dirty="0" smtClean="0">
                <a:effectLst/>
              </a:rPr>
              <a:t>, </a:t>
            </a:r>
            <a:r>
              <a:rPr lang="en-US" i="1" dirty="0" smtClean="0">
                <a:effectLst/>
              </a:rPr>
              <a:t>T</a:t>
            </a:r>
            <a:r>
              <a:rPr lang="en-US" baseline="-25000" dirty="0" smtClean="0">
                <a:effectLst/>
              </a:rPr>
              <a:t>2</a:t>
            </a:r>
            <a:r>
              <a:rPr lang="en-US" dirty="0" smtClean="0">
                <a:effectLst/>
              </a:rPr>
              <a:t>, </a:t>
            </a:r>
            <a:r>
              <a:rPr lang="en-US" i="1" dirty="0" smtClean="0">
                <a:effectLst/>
              </a:rPr>
              <a:t>T</a:t>
            </a:r>
            <a:r>
              <a:rPr lang="en-US" baseline="-25000" dirty="0" smtClean="0">
                <a:effectLst/>
              </a:rPr>
              <a:t>3</a:t>
            </a:r>
            <a:r>
              <a:rPr lang="en-US" dirty="0" smtClean="0">
                <a:effectLst/>
              </a:rPr>
              <a:t>) with one subject per treatment group (</a:t>
            </a:r>
            <a:r>
              <a:rPr lang="en-US" i="1" dirty="0" smtClean="0">
                <a:effectLst/>
              </a:rPr>
              <a:t>T</a:t>
            </a:r>
            <a:r>
              <a:rPr lang="en-US" baseline="-25000" dirty="0" smtClean="0">
                <a:effectLst/>
              </a:rPr>
              <a:t>11,</a:t>
            </a:r>
            <a:r>
              <a:rPr lang="en-US" dirty="0" smtClean="0">
                <a:effectLst/>
              </a:rPr>
              <a:t> </a:t>
            </a:r>
            <a:r>
              <a:rPr lang="en-US" i="1" dirty="0" smtClean="0">
                <a:effectLst/>
              </a:rPr>
              <a:t>T</a:t>
            </a:r>
            <a:r>
              <a:rPr lang="en-US" baseline="-25000" dirty="0" smtClean="0">
                <a:effectLst/>
              </a:rPr>
              <a:t>21</a:t>
            </a:r>
            <a:r>
              <a:rPr lang="en-US" dirty="0" smtClean="0">
                <a:effectLst/>
              </a:rPr>
              <a:t>, </a:t>
            </a:r>
            <a:r>
              <a:rPr lang="en-US" i="1" dirty="0" smtClean="0">
                <a:effectLst/>
              </a:rPr>
              <a:t>T</a:t>
            </a:r>
            <a:r>
              <a:rPr lang="en-US" baseline="-25000" dirty="0" smtClean="0">
                <a:effectLst/>
              </a:rPr>
              <a:t>31</a:t>
            </a:r>
            <a:r>
              <a:rPr lang="en-US" dirty="0" smtClean="0">
                <a:effectLst/>
              </a:rPr>
              <a:t>) and two technical replicates of each (</a:t>
            </a:r>
            <a:r>
              <a:rPr lang="en-US" i="1" dirty="0" smtClean="0">
                <a:effectLst/>
              </a:rPr>
              <a:t>T</a:t>
            </a:r>
            <a:r>
              <a:rPr lang="en-US" baseline="-25000" dirty="0" smtClean="0">
                <a:effectLst/>
              </a:rPr>
              <a:t>111</a:t>
            </a:r>
            <a:r>
              <a:rPr lang="en-US" dirty="0" smtClean="0">
                <a:effectLst/>
              </a:rPr>
              <a:t>, </a:t>
            </a:r>
            <a:r>
              <a:rPr lang="en-US" i="1" dirty="0" smtClean="0">
                <a:effectLst/>
              </a:rPr>
              <a:t>T</a:t>
            </a:r>
            <a:r>
              <a:rPr lang="en-US" baseline="-25000" dirty="0" smtClean="0">
                <a:effectLst/>
              </a:rPr>
              <a:t>112,</a:t>
            </a:r>
            <a:r>
              <a:rPr lang="en-US" dirty="0" smtClean="0">
                <a:effectLst/>
              </a:rPr>
              <a:t> </a:t>
            </a:r>
            <a:r>
              <a:rPr lang="en-US" i="1" dirty="0" smtClean="0">
                <a:effectLst/>
              </a:rPr>
              <a:t>T</a:t>
            </a:r>
            <a:r>
              <a:rPr lang="en-US" baseline="-25000" dirty="0" smtClean="0">
                <a:effectLst/>
              </a:rPr>
              <a:t>211</a:t>
            </a:r>
            <a:r>
              <a:rPr lang="en-US" dirty="0" smtClean="0">
                <a:effectLst/>
              </a:rPr>
              <a:t>, </a:t>
            </a:r>
            <a:r>
              <a:rPr lang="en-US" i="1" dirty="0" smtClean="0">
                <a:effectLst/>
              </a:rPr>
              <a:t>T</a:t>
            </a:r>
            <a:r>
              <a:rPr lang="en-US" baseline="-25000" dirty="0" smtClean="0">
                <a:effectLst/>
              </a:rPr>
              <a:t>212,</a:t>
            </a:r>
            <a:r>
              <a:rPr lang="en-US" dirty="0" smtClean="0">
                <a:effectLst/>
              </a:rPr>
              <a:t> </a:t>
            </a:r>
            <a:r>
              <a:rPr lang="en-US" i="1" dirty="0" smtClean="0">
                <a:effectLst/>
              </a:rPr>
              <a:t>T</a:t>
            </a:r>
            <a:r>
              <a:rPr lang="en-US" baseline="-25000" dirty="0" smtClean="0">
                <a:effectLst/>
              </a:rPr>
              <a:t>311</a:t>
            </a:r>
            <a:r>
              <a:rPr lang="en-US" dirty="0" smtClean="0">
                <a:effectLst/>
              </a:rPr>
              <a:t>, </a:t>
            </a:r>
            <a:r>
              <a:rPr lang="en-US" i="1" dirty="0" smtClean="0">
                <a:effectLst/>
              </a:rPr>
              <a:t>T</a:t>
            </a:r>
            <a:r>
              <a:rPr lang="en-US" baseline="-25000" dirty="0" smtClean="0">
                <a:effectLst/>
              </a:rPr>
              <a:t>312</a:t>
            </a:r>
            <a:r>
              <a:rPr lang="en-US" dirty="0" smtClean="0">
                <a:effectLst/>
              </a:rPr>
              <a:t>). </a:t>
            </a:r>
          </a:p>
          <a:p>
            <a:endParaRPr lang="en-US" dirty="0" smtClean="0">
              <a:effectLst/>
            </a:endParaRPr>
          </a:p>
          <a:p>
            <a:r>
              <a:rPr lang="en-US" dirty="0" smtClean="0">
                <a:effectLst/>
              </a:rPr>
              <a:t>each of the three samples is bar coded and divided in two (</a:t>
            </a:r>
            <a:r>
              <a:rPr lang="en-US" i="1" dirty="0" smtClean="0">
                <a:effectLst/>
              </a:rPr>
              <a:t>e.g</a:t>
            </a:r>
            <a:r>
              <a:rPr lang="en-US" dirty="0" smtClean="0">
                <a:effectLst/>
              </a:rPr>
              <a:t>., </a:t>
            </a:r>
            <a:r>
              <a:rPr lang="en-US" i="1" dirty="0" smtClean="0">
                <a:effectLst/>
              </a:rPr>
              <a:t>T</a:t>
            </a:r>
            <a:r>
              <a:rPr lang="en-US" baseline="-25000" dirty="0" smtClean="0">
                <a:effectLst/>
              </a:rPr>
              <a:t>11</a:t>
            </a:r>
            <a:r>
              <a:rPr lang="en-US" dirty="0" smtClean="0">
                <a:effectLst/>
              </a:rPr>
              <a:t> would be split into </a:t>
            </a:r>
            <a:r>
              <a:rPr lang="en-US" i="1" dirty="0" smtClean="0">
                <a:effectLst/>
              </a:rPr>
              <a:t>T</a:t>
            </a:r>
            <a:r>
              <a:rPr lang="en-US" baseline="-25000" dirty="0" smtClean="0">
                <a:effectLst/>
              </a:rPr>
              <a:t>111</a:t>
            </a:r>
            <a:r>
              <a:rPr lang="en-US" dirty="0" smtClean="0">
                <a:effectLst/>
              </a:rPr>
              <a:t> and </a:t>
            </a:r>
            <a:r>
              <a:rPr lang="en-US" i="1" dirty="0" smtClean="0">
                <a:effectLst/>
              </a:rPr>
              <a:t>T</a:t>
            </a:r>
            <a:r>
              <a:rPr lang="en-US" baseline="-25000" dirty="0" smtClean="0">
                <a:effectLst/>
              </a:rPr>
              <a:t>112</a:t>
            </a:r>
            <a:r>
              <a:rPr lang="en-US" dirty="0" smtClean="0">
                <a:effectLst/>
              </a:rPr>
              <a:t>) and then pooled and sequenced as illustrated (</a:t>
            </a:r>
            <a:r>
              <a:rPr lang="en-US" i="1" dirty="0" smtClean="0">
                <a:effectLst/>
              </a:rPr>
              <a:t>e.g</a:t>
            </a:r>
            <a:r>
              <a:rPr lang="en-US" dirty="0" smtClean="0">
                <a:effectLst/>
              </a:rPr>
              <a:t>., </a:t>
            </a:r>
            <a:r>
              <a:rPr lang="en-US" i="1" dirty="0" smtClean="0">
                <a:effectLst/>
              </a:rPr>
              <a:t>T</a:t>
            </a:r>
            <a:r>
              <a:rPr lang="en-US" baseline="-25000" dirty="0" smtClean="0">
                <a:effectLst/>
              </a:rPr>
              <a:t>111</a:t>
            </a:r>
            <a:r>
              <a:rPr lang="en-US" dirty="0" smtClean="0">
                <a:effectLst/>
              </a:rPr>
              <a:t> is pooled with </a:t>
            </a:r>
            <a:r>
              <a:rPr lang="en-US" i="1" dirty="0" smtClean="0">
                <a:effectLst/>
              </a:rPr>
              <a:t>T</a:t>
            </a:r>
            <a:r>
              <a:rPr lang="en-US" baseline="-25000" dirty="0" smtClean="0">
                <a:effectLst/>
              </a:rPr>
              <a:t>212</a:t>
            </a:r>
            <a:r>
              <a:rPr lang="en-US" dirty="0" smtClean="0">
                <a:effectLst/>
              </a:rPr>
              <a:t> as input to lane 1). </a:t>
            </a:r>
            <a:endParaRPr lang="cs-CZ" dirty="0"/>
          </a:p>
        </p:txBody>
      </p:sp>
      <p:pic>
        <p:nvPicPr>
          <p:cNvPr id="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80" y="1772816"/>
            <a:ext cx="2453619" cy="417078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Text Box 4"/>
          <p:cNvSpPr txBox="1">
            <a:spLocks noChangeArrowheads="1"/>
          </p:cNvSpPr>
          <p:nvPr/>
        </p:nvSpPr>
        <p:spPr bwMode="auto">
          <a:xfrm>
            <a:off x="828035" y="6471150"/>
            <a:ext cx="3959993" cy="4142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defPPr>
              <a:defRPr lang="en-GB"/>
            </a:defPPr>
            <a:lvl1pPr algn="l" defTabSz="457200" rtl="0" fontAlgn="base" hangingPunct="0">
              <a:lnSpc>
                <a:spcPct val="93000"/>
              </a:lnSpc>
              <a:spcBef>
                <a:spcPct val="0"/>
              </a:spcBef>
              <a:spcAft>
                <a:spcPct val="0"/>
              </a:spcAft>
              <a:buClr>
                <a:srgbClr val="000000"/>
              </a:buClr>
              <a:buSzPct val="45000"/>
              <a:buFont typeface="Wingdings" charset="2"/>
              <a:defRPr sz="2400" kern="1200">
                <a:solidFill>
                  <a:schemeClr val="tx1"/>
                </a:solidFill>
                <a:latin typeface="Times New Roman" pitchFamily="16" charset="0"/>
                <a:ea typeface="+mn-ea"/>
                <a:cs typeface="+mn-cs"/>
              </a:defRPr>
            </a:lvl1pPr>
            <a:lvl2pPr marL="431800" indent="-215900" algn="l" defTabSz="457200" rtl="0" fontAlgn="base" hangingPunct="0">
              <a:lnSpc>
                <a:spcPct val="93000"/>
              </a:lnSpc>
              <a:spcBef>
                <a:spcPct val="0"/>
              </a:spcBef>
              <a:spcAft>
                <a:spcPct val="0"/>
              </a:spcAft>
              <a:buClr>
                <a:srgbClr val="000000"/>
              </a:buClr>
              <a:buSzPct val="45000"/>
              <a:buFont typeface="Wingdings" charset="2"/>
              <a:defRPr sz="2400" kern="1200">
                <a:solidFill>
                  <a:schemeClr val="tx1"/>
                </a:solidFill>
                <a:latin typeface="Times New Roman" pitchFamily="16" charset="0"/>
                <a:ea typeface="+mn-ea"/>
                <a:cs typeface="+mn-cs"/>
              </a:defRPr>
            </a:lvl2pPr>
            <a:lvl3pPr marL="647700" indent="-215900" algn="l" defTabSz="457200" rtl="0" fontAlgn="base" hangingPunct="0">
              <a:lnSpc>
                <a:spcPct val="93000"/>
              </a:lnSpc>
              <a:spcBef>
                <a:spcPct val="0"/>
              </a:spcBef>
              <a:spcAft>
                <a:spcPct val="0"/>
              </a:spcAft>
              <a:buClr>
                <a:srgbClr val="000000"/>
              </a:buClr>
              <a:buSzPct val="45000"/>
              <a:buFont typeface="Wingdings" charset="2"/>
              <a:defRPr sz="2400" kern="1200">
                <a:solidFill>
                  <a:schemeClr val="tx1"/>
                </a:solidFill>
                <a:latin typeface="Times New Roman" pitchFamily="16" charset="0"/>
                <a:ea typeface="+mn-ea"/>
                <a:cs typeface="+mn-cs"/>
              </a:defRPr>
            </a:lvl3pPr>
            <a:lvl4pPr marL="863600" indent="-215900" algn="l" defTabSz="457200" rtl="0" fontAlgn="base" hangingPunct="0">
              <a:lnSpc>
                <a:spcPct val="93000"/>
              </a:lnSpc>
              <a:spcBef>
                <a:spcPct val="0"/>
              </a:spcBef>
              <a:spcAft>
                <a:spcPct val="0"/>
              </a:spcAft>
              <a:buClr>
                <a:srgbClr val="000000"/>
              </a:buClr>
              <a:buSzPct val="45000"/>
              <a:buFont typeface="Wingdings" charset="2"/>
              <a:defRPr sz="2400" kern="1200">
                <a:solidFill>
                  <a:schemeClr val="tx1"/>
                </a:solidFill>
                <a:latin typeface="Times New Roman" pitchFamily="16" charset="0"/>
                <a:ea typeface="+mn-ea"/>
                <a:cs typeface="+mn-cs"/>
              </a:defRPr>
            </a:lvl4pPr>
            <a:lvl5pPr marL="1079500" indent="-215900" algn="l" defTabSz="457200" rtl="0" fontAlgn="base" hangingPunct="0">
              <a:lnSpc>
                <a:spcPct val="93000"/>
              </a:lnSpc>
              <a:spcBef>
                <a:spcPct val="0"/>
              </a:spcBef>
              <a:spcAft>
                <a:spcPct val="0"/>
              </a:spcAft>
              <a:buClr>
                <a:srgbClr val="000000"/>
              </a:buClr>
              <a:buSzPct val="45000"/>
              <a:buFont typeface="Wingdings" charset="2"/>
              <a:defRPr sz="2400" kern="1200">
                <a:solidFill>
                  <a:schemeClr val="tx1"/>
                </a:solidFill>
                <a:latin typeface="Times New Roman" pitchFamily="16" charset="0"/>
                <a:ea typeface="+mn-ea"/>
                <a:cs typeface="+mn-cs"/>
              </a:defRPr>
            </a:lvl5pPr>
            <a:lvl6pPr marL="2286000" algn="l" defTabSz="914400" rtl="0" eaLnBrk="1" latinLnBrk="0" hangingPunct="1">
              <a:defRPr sz="2400" kern="1200">
                <a:solidFill>
                  <a:schemeClr val="tx1"/>
                </a:solidFill>
                <a:latin typeface="Times New Roman" pitchFamily="16" charset="0"/>
                <a:ea typeface="+mn-ea"/>
                <a:cs typeface="+mn-cs"/>
              </a:defRPr>
            </a:lvl6pPr>
            <a:lvl7pPr marL="2743200" algn="l" defTabSz="914400" rtl="0" eaLnBrk="1" latinLnBrk="0" hangingPunct="1">
              <a:defRPr sz="2400" kern="1200">
                <a:solidFill>
                  <a:schemeClr val="tx1"/>
                </a:solidFill>
                <a:latin typeface="Times New Roman" pitchFamily="16" charset="0"/>
                <a:ea typeface="+mn-ea"/>
                <a:cs typeface="+mn-cs"/>
              </a:defRPr>
            </a:lvl7pPr>
            <a:lvl8pPr marL="3200400" algn="l" defTabSz="914400" rtl="0" eaLnBrk="1" latinLnBrk="0" hangingPunct="1">
              <a:defRPr sz="2400" kern="1200">
                <a:solidFill>
                  <a:schemeClr val="tx1"/>
                </a:solidFill>
                <a:latin typeface="Times New Roman" pitchFamily="16" charset="0"/>
                <a:ea typeface="+mn-ea"/>
                <a:cs typeface="+mn-cs"/>
              </a:defRPr>
            </a:lvl8pPr>
            <a:lvl9pPr marL="3657600" algn="l" defTabSz="914400" rtl="0" eaLnBrk="1" latinLnBrk="0" hangingPunct="1">
              <a:defRPr sz="2400" kern="1200">
                <a:solidFill>
                  <a:schemeClr val="tx1"/>
                </a:solidFill>
                <a:latin typeface="Times New Roman" pitchFamily="16" charset="0"/>
                <a:ea typeface="+mn-ea"/>
                <a:cs typeface="+mn-cs"/>
              </a:defRPr>
            </a:lvl9pPr>
          </a:lstStyle>
          <a:p>
            <a:r>
              <a:rPr lang="en-GB" altLang="cs-CZ" sz="1200" b="1" dirty="0">
                <a:latin typeface="Arial" charset="0"/>
              </a:rPr>
              <a:t>Auer P L , and </a:t>
            </a:r>
            <a:r>
              <a:rPr lang="en-GB" altLang="cs-CZ" sz="1200" b="1" dirty="0" err="1">
                <a:latin typeface="Arial" charset="0"/>
              </a:rPr>
              <a:t>Doerge</a:t>
            </a:r>
            <a:r>
              <a:rPr lang="en-GB" altLang="cs-CZ" sz="1200" b="1" dirty="0">
                <a:latin typeface="Arial" charset="0"/>
              </a:rPr>
              <a:t> R W Genetics 2010;185:405-416</a:t>
            </a:r>
          </a:p>
        </p:txBody>
      </p:sp>
    </p:spTree>
    <p:extLst>
      <p:ext uri="{BB962C8B-B14F-4D97-AF65-F5344CB8AC3E}">
        <p14:creationId xmlns:p14="http://schemas.microsoft.com/office/powerpoint/2010/main" val="35797202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obsah 5"/>
          <p:cNvSpPr>
            <a:spLocks noGrp="1"/>
          </p:cNvSpPr>
          <p:nvPr>
            <p:ph idx="1"/>
          </p:nvPr>
        </p:nvSpPr>
        <p:spPr>
          <a:xfrm>
            <a:off x="457200" y="3068963"/>
            <a:ext cx="8229600" cy="3057203"/>
          </a:xfrm>
        </p:spPr>
        <p:txBody>
          <a:bodyPr/>
          <a:lstStyle/>
          <a:p>
            <a:r>
              <a:rPr lang="en-US" dirty="0" smtClean="0">
                <a:effectLst/>
              </a:rPr>
              <a:t>A design based on three biological replicates within seven treatment groups. For each of the three flow cells there are eight lanes per flow cell and a control sample in lane 5. </a:t>
            </a:r>
            <a:r>
              <a:rPr lang="en-US" i="1" dirty="0" err="1" smtClean="0">
                <a:effectLst/>
              </a:rPr>
              <a:t>T</a:t>
            </a:r>
            <a:r>
              <a:rPr lang="en-US" i="1" baseline="-25000" dirty="0" err="1" smtClean="0">
                <a:effectLst/>
              </a:rPr>
              <a:t>ij</a:t>
            </a:r>
            <a:r>
              <a:rPr lang="en-US" dirty="0" smtClean="0">
                <a:effectLst/>
              </a:rPr>
              <a:t> refers to the j-</a:t>
            </a:r>
            <a:r>
              <a:rPr lang="en-US" dirty="0" err="1" smtClean="0">
                <a:effectLst/>
              </a:rPr>
              <a:t>th</a:t>
            </a:r>
            <a:r>
              <a:rPr lang="en-US" dirty="0" smtClean="0">
                <a:effectLst/>
              </a:rPr>
              <a:t> replicate in the </a:t>
            </a:r>
            <a:r>
              <a:rPr lang="en-US" dirty="0" err="1" smtClean="0">
                <a:effectLst/>
              </a:rPr>
              <a:t>i-th</a:t>
            </a:r>
            <a:r>
              <a:rPr lang="en-US" dirty="0" smtClean="0">
                <a:effectLst/>
              </a:rPr>
              <a:t> treatment group </a:t>
            </a:r>
            <a:endParaRPr lang="cs-CZ" dirty="0"/>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875" y="692696"/>
            <a:ext cx="8604250" cy="17605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Text Box 4"/>
          <p:cNvSpPr txBox="1">
            <a:spLocks noChangeArrowheads="1"/>
          </p:cNvSpPr>
          <p:nvPr/>
        </p:nvSpPr>
        <p:spPr bwMode="auto">
          <a:xfrm>
            <a:off x="269875" y="2520359"/>
            <a:ext cx="4319588" cy="255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defPPr>
              <a:defRPr lang="en-GB"/>
            </a:defPPr>
            <a:lvl1pPr algn="l" defTabSz="457200" rtl="0" fontAlgn="base" hangingPunct="0">
              <a:lnSpc>
                <a:spcPct val="93000"/>
              </a:lnSpc>
              <a:spcBef>
                <a:spcPct val="0"/>
              </a:spcBef>
              <a:spcAft>
                <a:spcPct val="0"/>
              </a:spcAft>
              <a:buClr>
                <a:srgbClr val="000000"/>
              </a:buClr>
              <a:buSzPct val="45000"/>
              <a:buFont typeface="Wingdings" charset="2"/>
              <a:defRPr sz="2400" kern="1200">
                <a:solidFill>
                  <a:schemeClr val="tx1"/>
                </a:solidFill>
                <a:latin typeface="Times New Roman" pitchFamily="16" charset="0"/>
                <a:ea typeface="+mn-ea"/>
                <a:cs typeface="+mn-cs"/>
              </a:defRPr>
            </a:lvl1pPr>
            <a:lvl2pPr marL="431800" indent="-215900" algn="l" defTabSz="457200" rtl="0" fontAlgn="base" hangingPunct="0">
              <a:lnSpc>
                <a:spcPct val="93000"/>
              </a:lnSpc>
              <a:spcBef>
                <a:spcPct val="0"/>
              </a:spcBef>
              <a:spcAft>
                <a:spcPct val="0"/>
              </a:spcAft>
              <a:buClr>
                <a:srgbClr val="000000"/>
              </a:buClr>
              <a:buSzPct val="45000"/>
              <a:buFont typeface="Wingdings" charset="2"/>
              <a:defRPr sz="2400" kern="1200">
                <a:solidFill>
                  <a:schemeClr val="tx1"/>
                </a:solidFill>
                <a:latin typeface="Times New Roman" pitchFamily="16" charset="0"/>
                <a:ea typeface="+mn-ea"/>
                <a:cs typeface="+mn-cs"/>
              </a:defRPr>
            </a:lvl2pPr>
            <a:lvl3pPr marL="647700" indent="-215900" algn="l" defTabSz="457200" rtl="0" fontAlgn="base" hangingPunct="0">
              <a:lnSpc>
                <a:spcPct val="93000"/>
              </a:lnSpc>
              <a:spcBef>
                <a:spcPct val="0"/>
              </a:spcBef>
              <a:spcAft>
                <a:spcPct val="0"/>
              </a:spcAft>
              <a:buClr>
                <a:srgbClr val="000000"/>
              </a:buClr>
              <a:buSzPct val="45000"/>
              <a:buFont typeface="Wingdings" charset="2"/>
              <a:defRPr sz="2400" kern="1200">
                <a:solidFill>
                  <a:schemeClr val="tx1"/>
                </a:solidFill>
                <a:latin typeface="Times New Roman" pitchFamily="16" charset="0"/>
                <a:ea typeface="+mn-ea"/>
                <a:cs typeface="+mn-cs"/>
              </a:defRPr>
            </a:lvl3pPr>
            <a:lvl4pPr marL="863600" indent="-215900" algn="l" defTabSz="457200" rtl="0" fontAlgn="base" hangingPunct="0">
              <a:lnSpc>
                <a:spcPct val="93000"/>
              </a:lnSpc>
              <a:spcBef>
                <a:spcPct val="0"/>
              </a:spcBef>
              <a:spcAft>
                <a:spcPct val="0"/>
              </a:spcAft>
              <a:buClr>
                <a:srgbClr val="000000"/>
              </a:buClr>
              <a:buSzPct val="45000"/>
              <a:buFont typeface="Wingdings" charset="2"/>
              <a:defRPr sz="2400" kern="1200">
                <a:solidFill>
                  <a:schemeClr val="tx1"/>
                </a:solidFill>
                <a:latin typeface="Times New Roman" pitchFamily="16" charset="0"/>
                <a:ea typeface="+mn-ea"/>
                <a:cs typeface="+mn-cs"/>
              </a:defRPr>
            </a:lvl4pPr>
            <a:lvl5pPr marL="1079500" indent="-215900" algn="l" defTabSz="457200" rtl="0" fontAlgn="base" hangingPunct="0">
              <a:lnSpc>
                <a:spcPct val="93000"/>
              </a:lnSpc>
              <a:spcBef>
                <a:spcPct val="0"/>
              </a:spcBef>
              <a:spcAft>
                <a:spcPct val="0"/>
              </a:spcAft>
              <a:buClr>
                <a:srgbClr val="000000"/>
              </a:buClr>
              <a:buSzPct val="45000"/>
              <a:buFont typeface="Wingdings" charset="2"/>
              <a:defRPr sz="2400" kern="1200">
                <a:solidFill>
                  <a:schemeClr val="tx1"/>
                </a:solidFill>
                <a:latin typeface="Times New Roman" pitchFamily="16" charset="0"/>
                <a:ea typeface="+mn-ea"/>
                <a:cs typeface="+mn-cs"/>
              </a:defRPr>
            </a:lvl5pPr>
            <a:lvl6pPr marL="2286000" algn="l" defTabSz="914400" rtl="0" eaLnBrk="1" latinLnBrk="0" hangingPunct="1">
              <a:defRPr sz="2400" kern="1200">
                <a:solidFill>
                  <a:schemeClr val="tx1"/>
                </a:solidFill>
                <a:latin typeface="Times New Roman" pitchFamily="16" charset="0"/>
                <a:ea typeface="+mn-ea"/>
                <a:cs typeface="+mn-cs"/>
              </a:defRPr>
            </a:lvl6pPr>
            <a:lvl7pPr marL="2743200" algn="l" defTabSz="914400" rtl="0" eaLnBrk="1" latinLnBrk="0" hangingPunct="1">
              <a:defRPr sz="2400" kern="1200">
                <a:solidFill>
                  <a:schemeClr val="tx1"/>
                </a:solidFill>
                <a:latin typeface="Times New Roman" pitchFamily="16" charset="0"/>
                <a:ea typeface="+mn-ea"/>
                <a:cs typeface="+mn-cs"/>
              </a:defRPr>
            </a:lvl7pPr>
            <a:lvl8pPr marL="3200400" algn="l" defTabSz="914400" rtl="0" eaLnBrk="1" latinLnBrk="0" hangingPunct="1">
              <a:defRPr sz="2400" kern="1200">
                <a:solidFill>
                  <a:schemeClr val="tx1"/>
                </a:solidFill>
                <a:latin typeface="Times New Roman" pitchFamily="16" charset="0"/>
                <a:ea typeface="+mn-ea"/>
                <a:cs typeface="+mn-cs"/>
              </a:defRPr>
            </a:lvl8pPr>
            <a:lvl9pPr marL="3657600" algn="l" defTabSz="914400" rtl="0" eaLnBrk="1" latinLnBrk="0" hangingPunct="1">
              <a:defRPr sz="2400" kern="1200">
                <a:solidFill>
                  <a:schemeClr val="tx1"/>
                </a:solidFill>
                <a:latin typeface="Times New Roman" pitchFamily="16" charset="0"/>
                <a:ea typeface="+mn-ea"/>
                <a:cs typeface="+mn-cs"/>
              </a:defRPr>
            </a:lvl9pPr>
          </a:lstStyle>
          <a:p>
            <a:r>
              <a:rPr lang="en-GB" altLang="cs-CZ" sz="1200" b="1" dirty="0">
                <a:latin typeface="Arial" charset="0"/>
              </a:rPr>
              <a:t>Auer P L , and </a:t>
            </a:r>
            <a:r>
              <a:rPr lang="en-GB" altLang="cs-CZ" sz="1200" b="1" dirty="0" err="1">
                <a:latin typeface="Arial" charset="0"/>
              </a:rPr>
              <a:t>Doerge</a:t>
            </a:r>
            <a:r>
              <a:rPr lang="en-GB" altLang="cs-CZ" sz="1200" b="1" dirty="0">
                <a:latin typeface="Arial" charset="0"/>
              </a:rPr>
              <a:t> R W Genetics 2010;185:405-416</a:t>
            </a:r>
          </a:p>
        </p:txBody>
      </p:sp>
    </p:spTree>
    <p:extLst>
      <p:ext uri="{BB962C8B-B14F-4D97-AF65-F5344CB8AC3E}">
        <p14:creationId xmlns:p14="http://schemas.microsoft.com/office/powerpoint/2010/main" val="12862613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en-US" dirty="0" smtClean="0"/>
              <a:t>Overview</a:t>
            </a:r>
            <a:endParaRPr lang="cs-CZ" dirty="0"/>
          </a:p>
        </p:txBody>
      </p:sp>
      <p:sp>
        <p:nvSpPr>
          <p:cNvPr id="4" name="object 3"/>
          <p:cNvSpPr/>
          <p:nvPr/>
        </p:nvSpPr>
        <p:spPr>
          <a:xfrm>
            <a:off x="3627372" y="116636"/>
            <a:ext cx="5516627" cy="6409089"/>
          </a:xfrm>
          <a:prstGeom prst="rect">
            <a:avLst/>
          </a:prstGeom>
          <a:blipFill>
            <a:blip r:embed="rId2" cstate="print"/>
            <a:stretch>
              <a:fillRect/>
            </a:stretch>
          </a:blipFill>
        </p:spPr>
        <p:txBody>
          <a:bodyPr wrap="square" lIns="0" tIns="0" rIns="0" bIns="0" rtlCol="0">
            <a:noAutofit/>
          </a:bodyPr>
          <a:lstStyle/>
          <a:p>
            <a:endParaRPr/>
          </a:p>
        </p:txBody>
      </p:sp>
      <p:sp>
        <p:nvSpPr>
          <p:cNvPr id="5" name="object 4"/>
          <p:cNvSpPr txBox="1"/>
          <p:nvPr/>
        </p:nvSpPr>
        <p:spPr>
          <a:xfrm>
            <a:off x="35500" y="6525725"/>
            <a:ext cx="7183755" cy="287655"/>
          </a:xfrm>
          <a:prstGeom prst="rect">
            <a:avLst/>
          </a:prstGeom>
        </p:spPr>
        <p:txBody>
          <a:bodyPr vert="horz" wrap="square" lIns="0" tIns="0" rIns="0" bIns="0" rtlCol="0">
            <a:noAutofit/>
          </a:bodyPr>
          <a:lstStyle/>
          <a:p>
            <a:pPr marL="12695"/>
            <a:r>
              <a:rPr spc="70" dirty="0">
                <a:solidFill>
                  <a:srgbClr val="5476CC"/>
                </a:solidFill>
                <a:latin typeface="Arial"/>
                <a:cs typeface="Arial"/>
                <a:hlinkClick r:id="rId3"/>
              </a:rPr>
              <a:t>htt</a:t>
            </a:r>
            <a:r>
              <a:rPr spc="105" dirty="0">
                <a:solidFill>
                  <a:srgbClr val="5476CC"/>
                </a:solidFill>
                <a:latin typeface="Arial"/>
                <a:cs typeface="Arial"/>
                <a:hlinkClick r:id="rId3"/>
              </a:rPr>
              <a:t>p</a:t>
            </a:r>
            <a:r>
              <a:rPr spc="-25" dirty="0">
                <a:solidFill>
                  <a:srgbClr val="5476CC"/>
                </a:solidFill>
                <a:latin typeface="Arial"/>
                <a:cs typeface="Arial"/>
                <a:hlinkClick r:id="rId3"/>
              </a:rPr>
              <a:t>:</a:t>
            </a:r>
            <a:r>
              <a:rPr spc="165" dirty="0">
                <a:solidFill>
                  <a:srgbClr val="5476CC"/>
                </a:solidFill>
                <a:latin typeface="Arial"/>
                <a:cs typeface="Arial"/>
                <a:hlinkClick r:id="rId3"/>
              </a:rPr>
              <a:t>//</a:t>
            </a:r>
            <a:r>
              <a:rPr spc="40" dirty="0">
                <a:solidFill>
                  <a:srgbClr val="5476CC"/>
                </a:solidFill>
                <a:latin typeface="Arial"/>
                <a:cs typeface="Arial"/>
                <a:hlinkClick r:id="rId3"/>
              </a:rPr>
              <a:t>w</a:t>
            </a:r>
            <a:r>
              <a:rPr spc="30" dirty="0">
                <a:solidFill>
                  <a:srgbClr val="5476CC"/>
                </a:solidFill>
                <a:latin typeface="Arial"/>
                <a:cs typeface="Arial"/>
                <a:hlinkClick r:id="rId3"/>
              </a:rPr>
              <a:t>w</a:t>
            </a:r>
            <a:r>
              <a:rPr spc="40" dirty="0">
                <a:solidFill>
                  <a:srgbClr val="5476CC"/>
                </a:solidFill>
                <a:latin typeface="Arial"/>
                <a:cs typeface="Arial"/>
                <a:hlinkClick r:id="rId3"/>
              </a:rPr>
              <a:t>w</a:t>
            </a:r>
            <a:r>
              <a:rPr spc="-25" dirty="0">
                <a:solidFill>
                  <a:srgbClr val="5476CC"/>
                </a:solidFill>
                <a:latin typeface="Arial"/>
                <a:cs typeface="Arial"/>
                <a:hlinkClick r:id="rId3"/>
              </a:rPr>
              <a:t>.</a:t>
            </a:r>
            <a:r>
              <a:rPr spc="35" dirty="0">
                <a:solidFill>
                  <a:srgbClr val="5476CC"/>
                </a:solidFill>
                <a:latin typeface="Arial"/>
                <a:cs typeface="Arial"/>
                <a:hlinkClick r:id="rId3"/>
              </a:rPr>
              <a:t>n</a:t>
            </a:r>
            <a:r>
              <a:rPr spc="-50" dirty="0">
                <a:solidFill>
                  <a:srgbClr val="5476CC"/>
                </a:solidFill>
                <a:latin typeface="Arial"/>
                <a:cs typeface="Arial"/>
                <a:hlinkClick r:id="rId3"/>
              </a:rPr>
              <a:t>a</a:t>
            </a:r>
            <a:r>
              <a:rPr spc="95" dirty="0">
                <a:solidFill>
                  <a:srgbClr val="5476CC"/>
                </a:solidFill>
                <a:latin typeface="Arial"/>
                <a:cs typeface="Arial"/>
                <a:hlinkClick r:id="rId3"/>
              </a:rPr>
              <a:t>tu</a:t>
            </a:r>
            <a:r>
              <a:rPr spc="70" dirty="0">
                <a:solidFill>
                  <a:srgbClr val="5476CC"/>
                </a:solidFill>
                <a:latin typeface="Arial"/>
                <a:cs typeface="Arial"/>
                <a:hlinkClick r:id="rId3"/>
              </a:rPr>
              <a:t>r</a:t>
            </a:r>
            <a:r>
              <a:rPr spc="-45" dirty="0">
                <a:solidFill>
                  <a:srgbClr val="5476CC"/>
                </a:solidFill>
                <a:latin typeface="Arial"/>
                <a:cs typeface="Arial"/>
                <a:hlinkClick r:id="rId3"/>
              </a:rPr>
              <a:t>e</a:t>
            </a:r>
            <a:r>
              <a:rPr spc="-25" dirty="0">
                <a:solidFill>
                  <a:srgbClr val="5476CC"/>
                </a:solidFill>
                <a:latin typeface="Arial"/>
                <a:cs typeface="Arial"/>
                <a:hlinkClick r:id="rId3"/>
              </a:rPr>
              <a:t>.</a:t>
            </a:r>
            <a:r>
              <a:rPr spc="-80" dirty="0">
                <a:solidFill>
                  <a:srgbClr val="5476CC"/>
                </a:solidFill>
                <a:latin typeface="Arial"/>
                <a:cs typeface="Arial"/>
                <a:hlinkClick r:id="rId3"/>
              </a:rPr>
              <a:t>c</a:t>
            </a:r>
            <a:r>
              <a:rPr spc="60" dirty="0">
                <a:solidFill>
                  <a:srgbClr val="5476CC"/>
                </a:solidFill>
                <a:latin typeface="Arial"/>
                <a:cs typeface="Arial"/>
                <a:hlinkClick r:id="rId3"/>
              </a:rPr>
              <a:t>o</a:t>
            </a:r>
            <a:r>
              <a:rPr spc="85" dirty="0">
                <a:solidFill>
                  <a:srgbClr val="5476CC"/>
                </a:solidFill>
                <a:latin typeface="Arial"/>
                <a:cs typeface="Arial"/>
                <a:hlinkClick r:id="rId3"/>
              </a:rPr>
              <a:t>m</a:t>
            </a:r>
            <a:r>
              <a:rPr spc="165" dirty="0">
                <a:solidFill>
                  <a:srgbClr val="5476CC"/>
                </a:solidFill>
                <a:latin typeface="Arial"/>
                <a:cs typeface="Arial"/>
                <a:hlinkClick r:id="rId3"/>
              </a:rPr>
              <a:t>/</a:t>
            </a:r>
            <a:r>
              <a:rPr spc="50" dirty="0">
                <a:solidFill>
                  <a:srgbClr val="5476CC"/>
                </a:solidFill>
                <a:latin typeface="Arial"/>
                <a:cs typeface="Arial"/>
                <a:hlinkClick r:id="rId3"/>
              </a:rPr>
              <a:t>np</a:t>
            </a:r>
            <a:r>
              <a:rPr spc="110" dirty="0">
                <a:solidFill>
                  <a:srgbClr val="5476CC"/>
                </a:solidFill>
                <a:latin typeface="Arial"/>
                <a:cs typeface="Arial"/>
                <a:hlinkClick r:id="rId3"/>
              </a:rPr>
              <a:t>rot</a:t>
            </a:r>
            <a:r>
              <a:rPr spc="70" dirty="0">
                <a:solidFill>
                  <a:srgbClr val="5476CC"/>
                </a:solidFill>
                <a:latin typeface="Arial"/>
                <a:cs typeface="Arial"/>
                <a:hlinkClick r:id="rId3"/>
              </a:rPr>
              <a:t>/</a:t>
            </a:r>
            <a:r>
              <a:rPr spc="60" dirty="0">
                <a:solidFill>
                  <a:srgbClr val="5476CC"/>
                </a:solidFill>
                <a:latin typeface="Arial"/>
                <a:cs typeface="Arial"/>
                <a:hlinkClick r:id="rId3"/>
              </a:rPr>
              <a:t>j</a:t>
            </a:r>
            <a:r>
              <a:rPr spc="80" dirty="0">
                <a:solidFill>
                  <a:srgbClr val="5476CC"/>
                </a:solidFill>
                <a:latin typeface="Arial"/>
                <a:cs typeface="Arial"/>
                <a:hlinkClick r:id="rId3"/>
              </a:rPr>
              <a:t>ou</a:t>
            </a:r>
            <a:r>
              <a:rPr spc="40" dirty="0">
                <a:solidFill>
                  <a:srgbClr val="5476CC"/>
                </a:solidFill>
                <a:latin typeface="Arial"/>
                <a:cs typeface="Arial"/>
                <a:hlinkClick r:id="rId3"/>
              </a:rPr>
              <a:t>r</a:t>
            </a:r>
            <a:r>
              <a:rPr dirty="0">
                <a:solidFill>
                  <a:srgbClr val="5476CC"/>
                </a:solidFill>
                <a:latin typeface="Arial"/>
                <a:cs typeface="Arial"/>
                <a:hlinkClick r:id="rId3"/>
              </a:rPr>
              <a:t>na</a:t>
            </a:r>
            <a:r>
              <a:rPr spc="55" dirty="0">
                <a:solidFill>
                  <a:srgbClr val="5476CC"/>
                </a:solidFill>
                <a:latin typeface="Arial"/>
                <a:cs typeface="Arial"/>
                <a:hlinkClick r:id="rId3"/>
              </a:rPr>
              <a:t>l</a:t>
            </a:r>
            <a:r>
              <a:rPr spc="175" dirty="0">
                <a:solidFill>
                  <a:srgbClr val="5476CC"/>
                </a:solidFill>
                <a:latin typeface="Arial"/>
                <a:cs typeface="Arial"/>
                <a:hlinkClick r:id="rId3"/>
              </a:rPr>
              <a:t>/</a:t>
            </a:r>
            <a:r>
              <a:rPr spc="-50" dirty="0">
                <a:solidFill>
                  <a:srgbClr val="5476CC"/>
                </a:solidFill>
                <a:latin typeface="Arial"/>
                <a:cs typeface="Arial"/>
                <a:hlinkClick r:id="rId3"/>
              </a:rPr>
              <a:t>v</a:t>
            </a:r>
            <a:r>
              <a:rPr spc="-5" dirty="0">
                <a:solidFill>
                  <a:srgbClr val="5476CC"/>
                </a:solidFill>
                <a:latin typeface="Arial"/>
                <a:cs typeface="Arial"/>
                <a:hlinkClick r:id="rId3"/>
              </a:rPr>
              <a:t>8</a:t>
            </a:r>
            <a:r>
              <a:rPr spc="165" dirty="0">
                <a:solidFill>
                  <a:srgbClr val="5476CC"/>
                </a:solidFill>
                <a:latin typeface="Arial"/>
                <a:cs typeface="Arial"/>
                <a:hlinkClick r:id="rId3"/>
              </a:rPr>
              <a:t>/</a:t>
            </a:r>
            <a:r>
              <a:rPr spc="80" dirty="0">
                <a:solidFill>
                  <a:srgbClr val="5476CC"/>
                </a:solidFill>
                <a:latin typeface="Arial"/>
                <a:cs typeface="Arial"/>
                <a:hlinkClick r:id="rId3"/>
              </a:rPr>
              <a:t>n9</a:t>
            </a:r>
            <a:r>
              <a:rPr spc="35" dirty="0">
                <a:solidFill>
                  <a:srgbClr val="5476CC"/>
                </a:solidFill>
                <a:latin typeface="Arial"/>
                <a:cs typeface="Arial"/>
                <a:hlinkClick r:id="rId3"/>
              </a:rPr>
              <a:t>/</a:t>
            </a:r>
            <a:r>
              <a:rPr spc="85" dirty="0">
                <a:solidFill>
                  <a:srgbClr val="5476CC"/>
                </a:solidFill>
                <a:latin typeface="Arial"/>
                <a:cs typeface="Arial"/>
                <a:hlinkClick r:id="rId3"/>
              </a:rPr>
              <a:t>f</a:t>
            </a:r>
            <a:r>
              <a:rPr spc="80" dirty="0">
                <a:solidFill>
                  <a:srgbClr val="5476CC"/>
                </a:solidFill>
                <a:latin typeface="Arial"/>
                <a:cs typeface="Arial"/>
                <a:hlinkClick r:id="rId3"/>
              </a:rPr>
              <a:t>u</a:t>
            </a:r>
            <a:r>
              <a:rPr spc="20" dirty="0">
                <a:solidFill>
                  <a:srgbClr val="5476CC"/>
                </a:solidFill>
                <a:latin typeface="Arial"/>
                <a:cs typeface="Arial"/>
                <a:hlinkClick r:id="rId3"/>
              </a:rPr>
              <a:t>l</a:t>
            </a:r>
            <a:r>
              <a:rPr spc="60" dirty="0">
                <a:solidFill>
                  <a:srgbClr val="5476CC"/>
                </a:solidFill>
                <a:latin typeface="Arial"/>
                <a:cs typeface="Arial"/>
                <a:hlinkClick r:id="rId3"/>
              </a:rPr>
              <a:t>l</a:t>
            </a:r>
            <a:r>
              <a:rPr spc="175" dirty="0">
                <a:solidFill>
                  <a:srgbClr val="5476CC"/>
                </a:solidFill>
                <a:latin typeface="Arial"/>
                <a:cs typeface="Arial"/>
                <a:hlinkClick r:id="rId3"/>
              </a:rPr>
              <a:t>/</a:t>
            </a:r>
            <a:r>
              <a:rPr spc="35" dirty="0">
                <a:solidFill>
                  <a:srgbClr val="5476CC"/>
                </a:solidFill>
                <a:latin typeface="Arial"/>
                <a:cs typeface="Arial"/>
                <a:hlinkClick r:id="rId3"/>
              </a:rPr>
              <a:t>n</a:t>
            </a:r>
            <a:r>
              <a:rPr spc="50" dirty="0">
                <a:solidFill>
                  <a:srgbClr val="5476CC"/>
                </a:solidFill>
                <a:latin typeface="Arial"/>
                <a:cs typeface="Arial"/>
                <a:hlinkClick r:id="rId3"/>
              </a:rPr>
              <a:t>p</a:t>
            </a:r>
            <a:r>
              <a:rPr spc="110" dirty="0">
                <a:solidFill>
                  <a:srgbClr val="5476CC"/>
                </a:solidFill>
                <a:latin typeface="Arial"/>
                <a:cs typeface="Arial"/>
                <a:hlinkClick r:id="rId3"/>
              </a:rPr>
              <a:t>r</a:t>
            </a:r>
            <a:r>
              <a:rPr spc="45" dirty="0">
                <a:solidFill>
                  <a:srgbClr val="5476CC"/>
                </a:solidFill>
                <a:latin typeface="Arial"/>
                <a:cs typeface="Arial"/>
                <a:hlinkClick r:id="rId3"/>
              </a:rPr>
              <a:t>ot</a:t>
            </a:r>
            <a:r>
              <a:rPr spc="25" dirty="0">
                <a:solidFill>
                  <a:srgbClr val="5476CC"/>
                </a:solidFill>
                <a:latin typeface="Arial"/>
                <a:cs typeface="Arial"/>
                <a:hlinkClick r:id="rId3"/>
              </a:rPr>
              <a:t>.</a:t>
            </a:r>
            <a:r>
              <a:rPr spc="-5" dirty="0">
                <a:solidFill>
                  <a:srgbClr val="5476CC"/>
                </a:solidFill>
                <a:latin typeface="Arial"/>
                <a:cs typeface="Arial"/>
                <a:hlinkClick r:id="rId3"/>
              </a:rPr>
              <a:t>20</a:t>
            </a:r>
            <a:r>
              <a:rPr spc="-10" dirty="0">
                <a:solidFill>
                  <a:srgbClr val="5476CC"/>
                </a:solidFill>
                <a:latin typeface="Arial"/>
                <a:cs typeface="Arial"/>
                <a:hlinkClick r:id="rId3"/>
              </a:rPr>
              <a:t>1</a:t>
            </a:r>
            <a:r>
              <a:rPr spc="-5" dirty="0">
                <a:solidFill>
                  <a:srgbClr val="5476CC"/>
                </a:solidFill>
                <a:latin typeface="Arial"/>
                <a:cs typeface="Arial"/>
                <a:hlinkClick r:id="rId3"/>
              </a:rPr>
              <a:t>3</a:t>
            </a:r>
            <a:r>
              <a:rPr spc="-25" dirty="0">
                <a:solidFill>
                  <a:srgbClr val="5476CC"/>
                </a:solidFill>
                <a:latin typeface="Arial"/>
                <a:cs typeface="Arial"/>
                <a:hlinkClick r:id="rId3"/>
              </a:rPr>
              <a:t>.</a:t>
            </a:r>
            <a:r>
              <a:rPr spc="-10" dirty="0">
                <a:solidFill>
                  <a:srgbClr val="5476CC"/>
                </a:solidFill>
                <a:latin typeface="Arial"/>
                <a:cs typeface="Arial"/>
                <a:hlinkClick r:id="rId3"/>
              </a:rPr>
              <a:t>0</a:t>
            </a:r>
            <a:r>
              <a:rPr spc="-5" dirty="0">
                <a:solidFill>
                  <a:srgbClr val="5476CC"/>
                </a:solidFill>
                <a:latin typeface="Arial"/>
                <a:cs typeface="Arial"/>
                <a:hlinkClick r:id="rId3"/>
              </a:rPr>
              <a:t>9</a:t>
            </a:r>
            <a:r>
              <a:rPr spc="-20" dirty="0">
                <a:solidFill>
                  <a:srgbClr val="5476CC"/>
                </a:solidFill>
                <a:latin typeface="Arial"/>
                <a:cs typeface="Arial"/>
                <a:hlinkClick r:id="rId3"/>
              </a:rPr>
              <a:t>9</a:t>
            </a:r>
            <a:r>
              <a:rPr spc="-15" dirty="0">
                <a:solidFill>
                  <a:srgbClr val="5476CC"/>
                </a:solidFill>
                <a:latin typeface="Arial"/>
                <a:cs typeface="Arial"/>
                <a:hlinkClick r:id="rId3"/>
              </a:rPr>
              <a:t>.</a:t>
            </a:r>
            <a:r>
              <a:rPr spc="65" dirty="0">
                <a:solidFill>
                  <a:srgbClr val="5476CC"/>
                </a:solidFill>
                <a:latin typeface="Arial"/>
                <a:cs typeface="Arial"/>
                <a:hlinkClick r:id="rId3"/>
              </a:rPr>
              <a:t>ht</a:t>
            </a:r>
            <a:r>
              <a:rPr spc="125" dirty="0">
                <a:solidFill>
                  <a:srgbClr val="5476CC"/>
                </a:solidFill>
                <a:latin typeface="Arial"/>
                <a:cs typeface="Arial"/>
                <a:hlinkClick r:id="rId3"/>
              </a:rPr>
              <a:t>m</a:t>
            </a:r>
            <a:r>
              <a:rPr spc="60" dirty="0">
                <a:solidFill>
                  <a:srgbClr val="5476CC"/>
                </a:solidFill>
                <a:latin typeface="Arial"/>
                <a:cs typeface="Arial"/>
                <a:hlinkClick r:id="rId3"/>
              </a:rPr>
              <a:t>l</a:t>
            </a:r>
            <a:endParaRPr dirty="0">
              <a:latin typeface="Arial"/>
              <a:cs typeface="Arial"/>
            </a:endParaRPr>
          </a:p>
        </p:txBody>
      </p:sp>
    </p:spTree>
    <p:extLst>
      <p:ext uri="{BB962C8B-B14F-4D97-AF65-F5344CB8AC3E}">
        <p14:creationId xmlns:p14="http://schemas.microsoft.com/office/powerpoint/2010/main" val="26228793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Expression level in RNA-</a:t>
            </a:r>
            <a:r>
              <a:rPr lang="en-US" dirty="0" err="1" smtClean="0"/>
              <a:t>seq</a:t>
            </a:r>
            <a:endParaRPr lang="cs-CZ" dirty="0"/>
          </a:p>
        </p:txBody>
      </p:sp>
      <p:sp>
        <p:nvSpPr>
          <p:cNvPr id="3" name="Zástupný symbol pro obsah 2"/>
          <p:cNvSpPr>
            <a:spLocks noGrp="1"/>
          </p:cNvSpPr>
          <p:nvPr>
            <p:ph sz="half" idx="1"/>
          </p:nvPr>
        </p:nvSpPr>
        <p:spPr>
          <a:xfrm>
            <a:off x="457200" y="1600203"/>
            <a:ext cx="4834880" cy="4525963"/>
          </a:xfrm>
        </p:spPr>
        <p:txBody>
          <a:bodyPr anchor="ctr"/>
          <a:lstStyle/>
          <a:p>
            <a:pPr marL="0" indent="0">
              <a:buNone/>
            </a:pPr>
            <a:r>
              <a:rPr lang="en-US" dirty="0" smtClean="0"/>
              <a:t>= The </a:t>
            </a:r>
            <a:r>
              <a:rPr lang="en-US" dirty="0"/>
              <a:t>number of reads (counts) mapping to the biological feature </a:t>
            </a:r>
            <a:r>
              <a:rPr lang="en-US" dirty="0" smtClean="0"/>
              <a:t>of interest </a:t>
            </a:r>
            <a:r>
              <a:rPr lang="en-US" dirty="0"/>
              <a:t>(gene, transcript, exon, etc.) is considered to be </a:t>
            </a:r>
            <a:r>
              <a:rPr lang="en-US" dirty="0" smtClean="0"/>
              <a:t>linearly related </a:t>
            </a:r>
            <a:r>
              <a:rPr lang="en-US" dirty="0"/>
              <a:t>to the abundance of the target </a:t>
            </a:r>
            <a:r>
              <a:rPr lang="en-US" dirty="0" smtClean="0"/>
              <a:t>feature</a:t>
            </a:r>
            <a:endParaRPr lang="cs-CZ" dirty="0"/>
          </a:p>
        </p:txBody>
      </p:sp>
      <p:pic>
        <p:nvPicPr>
          <p:cNvPr id="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527104" y="2058198"/>
            <a:ext cx="3581400" cy="3609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48530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What is differential expression?</a:t>
            </a:r>
            <a:endParaRPr lang="cs-CZ" dirty="0"/>
          </a:p>
        </p:txBody>
      </p:sp>
      <p:sp>
        <p:nvSpPr>
          <p:cNvPr id="3" name="Zástupný symbol pro obsah 2"/>
          <p:cNvSpPr>
            <a:spLocks noGrp="1"/>
          </p:cNvSpPr>
          <p:nvPr>
            <p:ph idx="1"/>
          </p:nvPr>
        </p:nvSpPr>
        <p:spPr/>
        <p:txBody>
          <a:bodyPr>
            <a:normAutofit lnSpcReduction="10000"/>
          </a:bodyPr>
          <a:lstStyle/>
          <a:p>
            <a:r>
              <a:rPr lang="en-US" dirty="0"/>
              <a:t>A gene is declared </a:t>
            </a:r>
            <a:r>
              <a:rPr lang="en-US" b="1" dirty="0" smtClean="0">
                <a:solidFill>
                  <a:srgbClr val="FF0000"/>
                </a:solidFill>
              </a:rPr>
              <a:t>differentially </a:t>
            </a:r>
            <a:r>
              <a:rPr lang="en-US" b="1" dirty="0">
                <a:solidFill>
                  <a:srgbClr val="FF0000"/>
                </a:solidFill>
              </a:rPr>
              <a:t>expressed</a:t>
            </a:r>
            <a:r>
              <a:rPr lang="en-US" dirty="0"/>
              <a:t> if an observed </a:t>
            </a:r>
            <a:r>
              <a:rPr lang="en-US" dirty="0" smtClean="0"/>
              <a:t>difference </a:t>
            </a:r>
            <a:r>
              <a:rPr lang="en-US" dirty="0"/>
              <a:t>or change </a:t>
            </a:r>
            <a:r>
              <a:rPr lang="en-US" dirty="0" smtClean="0"/>
              <a:t>in read </a:t>
            </a:r>
            <a:r>
              <a:rPr lang="en-US" dirty="0"/>
              <a:t>counts between two experimental conditions is statistically </a:t>
            </a:r>
            <a:r>
              <a:rPr lang="en-US" dirty="0" smtClean="0"/>
              <a:t>significant</a:t>
            </a:r>
            <a:r>
              <a:rPr lang="en-US" dirty="0"/>
              <a:t>, i.e</a:t>
            </a:r>
            <a:r>
              <a:rPr lang="en-US" dirty="0" smtClean="0"/>
              <a:t>. whether </a:t>
            </a:r>
            <a:r>
              <a:rPr lang="en-US" dirty="0"/>
              <a:t>it is greater than what would be expected just due to natural </a:t>
            </a:r>
            <a:r>
              <a:rPr lang="en-US" dirty="0" smtClean="0"/>
              <a:t>random </a:t>
            </a:r>
            <a:r>
              <a:rPr lang="cs-CZ" dirty="0" err="1" smtClean="0"/>
              <a:t>variation</a:t>
            </a:r>
            <a:r>
              <a:rPr lang="cs-CZ" dirty="0"/>
              <a:t>.</a:t>
            </a:r>
          </a:p>
          <a:p>
            <a:r>
              <a:rPr lang="en-US" dirty="0"/>
              <a:t>Statistical tools are needed to make such a decision by studying </a:t>
            </a:r>
            <a:r>
              <a:rPr lang="en-US" dirty="0" smtClean="0"/>
              <a:t>counts </a:t>
            </a:r>
            <a:r>
              <a:rPr lang="cs-CZ" dirty="0" smtClean="0"/>
              <a:t>probability </a:t>
            </a:r>
            <a:r>
              <a:rPr lang="cs-CZ" dirty="0" err="1"/>
              <a:t>distributions</a:t>
            </a:r>
            <a:r>
              <a:rPr lang="cs-CZ" dirty="0"/>
              <a:t>.</a:t>
            </a:r>
          </a:p>
        </p:txBody>
      </p:sp>
    </p:spTree>
    <p:extLst>
      <p:ext uri="{BB962C8B-B14F-4D97-AF65-F5344CB8AC3E}">
        <p14:creationId xmlns:p14="http://schemas.microsoft.com/office/powerpoint/2010/main" val="686028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QC in Galaxy</a:t>
            </a:r>
            <a:endParaRPr lang="cs-CZ" dirty="0"/>
          </a:p>
        </p:txBody>
      </p:sp>
      <p:pic>
        <p:nvPicPr>
          <p:cNvPr id="1026" name="Picture 2" descr="OverviewNGSdataanalysis.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38" y="1988841"/>
            <a:ext cx="9741351" cy="417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87535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Definitions</a:t>
            </a:r>
            <a:endParaRPr lang="cs-CZ" dirty="0"/>
          </a:p>
        </p:txBody>
      </p:sp>
      <p:sp>
        <p:nvSpPr>
          <p:cNvPr id="4" name="Zástupný symbol pro obsah 3"/>
          <p:cNvSpPr>
            <a:spLocks noGrp="1"/>
          </p:cNvSpPr>
          <p:nvPr>
            <p:ph idx="1"/>
          </p:nvPr>
        </p:nvSpPr>
        <p:spPr>
          <a:xfrm>
            <a:off x="457200" y="1268760"/>
            <a:ext cx="8229600" cy="2980928"/>
          </a:xfrm>
        </p:spPr>
        <p:txBody>
          <a:bodyPr>
            <a:normAutofit/>
          </a:bodyPr>
          <a:lstStyle/>
          <a:p>
            <a:r>
              <a:rPr lang="en-US" u="sng" dirty="0"/>
              <a:t>Sequencing depth</a:t>
            </a:r>
            <a:r>
              <a:rPr lang="en-US" dirty="0"/>
              <a:t>: Total number of reads mapped to the genome. Library size.</a:t>
            </a:r>
          </a:p>
          <a:p>
            <a:r>
              <a:rPr lang="en-US" u="sng" dirty="0"/>
              <a:t>Gene length</a:t>
            </a:r>
            <a:r>
              <a:rPr lang="en-US" dirty="0"/>
              <a:t>: Number of bases.</a:t>
            </a:r>
          </a:p>
          <a:p>
            <a:r>
              <a:rPr lang="en-US" u="sng" dirty="0"/>
              <a:t>Gene counts</a:t>
            </a:r>
            <a:r>
              <a:rPr lang="en-US" dirty="0"/>
              <a:t>: Number of reads mapping to that gene (expression measurement)</a:t>
            </a:r>
            <a:endParaRPr lang="cs-CZ"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50" y="4293096"/>
            <a:ext cx="8343900" cy="2609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78008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Experimental design</a:t>
            </a:r>
            <a:endParaRPr lang="cs-CZ" dirty="0"/>
          </a:p>
        </p:txBody>
      </p:sp>
      <p:sp>
        <p:nvSpPr>
          <p:cNvPr id="3" name="Zástupný symbol pro obsah 2"/>
          <p:cNvSpPr>
            <a:spLocks noGrp="1"/>
          </p:cNvSpPr>
          <p:nvPr>
            <p:ph idx="1"/>
          </p:nvPr>
        </p:nvSpPr>
        <p:spPr>
          <a:xfrm>
            <a:off x="457200" y="1340768"/>
            <a:ext cx="8229600" cy="2188840"/>
          </a:xfrm>
        </p:spPr>
        <p:txBody>
          <a:bodyPr/>
          <a:lstStyle/>
          <a:p>
            <a:r>
              <a:rPr lang="en-US" u="sng" dirty="0"/>
              <a:t>Pairwise comparisons</a:t>
            </a:r>
            <a:r>
              <a:rPr lang="en-US" dirty="0"/>
              <a:t>: Only two experimental conditions or groups are </a:t>
            </a:r>
            <a:r>
              <a:rPr lang="cs-CZ" dirty="0" err="1" smtClean="0"/>
              <a:t>compared</a:t>
            </a:r>
            <a:r>
              <a:rPr lang="cs-CZ" dirty="0"/>
              <a:t>.</a:t>
            </a:r>
          </a:p>
          <a:p>
            <a:r>
              <a:rPr lang="en-US" u="sng" dirty="0"/>
              <a:t>Multiple comparisons</a:t>
            </a:r>
            <a:r>
              <a:rPr lang="en-US" dirty="0"/>
              <a:t>: More than </a:t>
            </a:r>
            <a:r>
              <a:rPr lang="en-US" dirty="0" smtClean="0"/>
              <a:t>2 </a:t>
            </a:r>
            <a:r>
              <a:rPr lang="en-US" dirty="0"/>
              <a:t>conditions or groups.</a:t>
            </a:r>
            <a:endParaRPr lang="cs-CZ" dirty="0"/>
          </a:p>
        </p:txBody>
      </p:sp>
      <p:sp>
        <p:nvSpPr>
          <p:cNvPr id="4" name="Obdélník 3"/>
          <p:cNvSpPr/>
          <p:nvPr/>
        </p:nvSpPr>
        <p:spPr>
          <a:xfrm>
            <a:off x="467548" y="4823285"/>
            <a:ext cx="8496944" cy="2062103"/>
          </a:xfrm>
          <a:prstGeom prst="rect">
            <a:avLst/>
          </a:prstGeom>
        </p:spPr>
        <p:txBody>
          <a:bodyPr wrap="square" lIns="91400" tIns="45702" rIns="91400" bIns="45702">
            <a:spAutoFit/>
          </a:bodyPr>
          <a:lstStyle/>
          <a:p>
            <a:pPr marL="457011" indent="-457011">
              <a:buFont typeface="Arial" panose="020B0604020202020204" pitchFamily="34" charset="0"/>
              <a:buChar char="•"/>
            </a:pPr>
            <a:r>
              <a:rPr lang="en-US" sz="3200" u="sng" dirty="0"/>
              <a:t>Biological replicates</a:t>
            </a:r>
            <a:r>
              <a:rPr lang="en-US" sz="3200" dirty="0"/>
              <a:t>. To draw general conclusions: from samples to population.</a:t>
            </a:r>
          </a:p>
          <a:p>
            <a:pPr marL="457011" indent="-457011">
              <a:buFont typeface="Arial" panose="020B0604020202020204" pitchFamily="34" charset="0"/>
              <a:buChar char="•"/>
            </a:pPr>
            <a:r>
              <a:rPr lang="en-US" sz="3200" u="sng" dirty="0"/>
              <a:t>Technical replicates</a:t>
            </a:r>
            <a:r>
              <a:rPr lang="en-US" sz="3200" dirty="0"/>
              <a:t>. Conclusions are only valid for compared samples.</a:t>
            </a:r>
            <a:endParaRPr lang="cs-CZ" sz="3200" dirty="0"/>
          </a:p>
        </p:txBody>
      </p:sp>
      <p:sp>
        <p:nvSpPr>
          <p:cNvPr id="5" name="Nadpis 1"/>
          <p:cNvSpPr txBox="1">
            <a:spLocks/>
          </p:cNvSpPr>
          <p:nvPr/>
        </p:nvSpPr>
        <p:spPr>
          <a:xfrm>
            <a:off x="395539" y="3798168"/>
            <a:ext cx="8229600" cy="1143000"/>
          </a:xfrm>
          <a:prstGeom prst="rect">
            <a:avLst/>
          </a:prstGeom>
        </p:spPr>
        <p:txBody>
          <a:bodyPr vert="horz" lIns="91400" tIns="45702" rIns="91400" bIns="45702"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Replicates</a:t>
            </a:r>
            <a:endParaRPr lang="cs-CZ" dirty="0"/>
          </a:p>
        </p:txBody>
      </p:sp>
    </p:spTree>
    <p:extLst>
      <p:ext uri="{BB962C8B-B14F-4D97-AF65-F5344CB8AC3E}">
        <p14:creationId xmlns:p14="http://schemas.microsoft.com/office/powerpoint/2010/main" val="19144208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RNA-</a:t>
            </a:r>
            <a:r>
              <a:rPr lang="en-US" dirty="0" err="1" smtClean="0"/>
              <a:t>seq</a:t>
            </a:r>
            <a:r>
              <a:rPr lang="en-US" dirty="0" smtClean="0"/>
              <a:t> biases</a:t>
            </a:r>
            <a:endParaRPr lang="cs-CZ" dirty="0"/>
          </a:p>
        </p:txBody>
      </p:sp>
      <p:sp>
        <p:nvSpPr>
          <p:cNvPr id="3" name="Zástupný symbol pro obsah 2"/>
          <p:cNvSpPr>
            <a:spLocks noGrp="1"/>
          </p:cNvSpPr>
          <p:nvPr>
            <p:ph idx="1"/>
          </p:nvPr>
        </p:nvSpPr>
        <p:spPr>
          <a:xfrm>
            <a:off x="457200" y="1600201"/>
            <a:ext cx="8229600" cy="1540768"/>
          </a:xfrm>
        </p:spPr>
        <p:txBody>
          <a:bodyPr/>
          <a:lstStyle/>
          <a:p>
            <a:r>
              <a:rPr lang="en-US" dirty="0" smtClean="0"/>
              <a:t>Influence </a:t>
            </a:r>
            <a:r>
              <a:rPr lang="en-US" dirty="0"/>
              <a:t>of </a:t>
            </a:r>
            <a:r>
              <a:rPr lang="en-US" u="sng" dirty="0"/>
              <a:t>sequencing depth</a:t>
            </a:r>
            <a:r>
              <a:rPr lang="en-US" dirty="0"/>
              <a:t>: The higher sequencing depth, the higher counts</a:t>
            </a:r>
            <a:endParaRPr lang="cs-CZ"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0775" y="2674197"/>
            <a:ext cx="4362450" cy="406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3552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RNA-</a:t>
            </a:r>
            <a:r>
              <a:rPr lang="en-US" dirty="0" err="1"/>
              <a:t>seq</a:t>
            </a:r>
            <a:r>
              <a:rPr lang="en-US" dirty="0"/>
              <a:t> biases</a:t>
            </a:r>
            <a:endParaRPr lang="cs-CZ" dirty="0"/>
          </a:p>
        </p:txBody>
      </p:sp>
      <p:sp>
        <p:nvSpPr>
          <p:cNvPr id="3" name="Zástupný symbol pro obsah 2"/>
          <p:cNvSpPr>
            <a:spLocks noGrp="1"/>
          </p:cNvSpPr>
          <p:nvPr>
            <p:ph idx="1"/>
          </p:nvPr>
        </p:nvSpPr>
        <p:spPr>
          <a:xfrm>
            <a:off x="457200" y="1600201"/>
            <a:ext cx="8229600" cy="1972816"/>
          </a:xfrm>
        </p:spPr>
        <p:txBody>
          <a:bodyPr/>
          <a:lstStyle/>
          <a:p>
            <a:r>
              <a:rPr lang="en-US" dirty="0"/>
              <a:t>Dependence on </a:t>
            </a:r>
            <a:r>
              <a:rPr lang="en-US" u="sng" dirty="0"/>
              <a:t>gene length</a:t>
            </a:r>
            <a:r>
              <a:rPr lang="en-US" dirty="0"/>
              <a:t>: Counts are proportional to the transcript </a:t>
            </a:r>
            <a:r>
              <a:rPr lang="en-US" dirty="0" smtClean="0"/>
              <a:t>length times </a:t>
            </a:r>
            <a:r>
              <a:rPr lang="en-US" dirty="0"/>
              <a:t>the mRNA expression level</a:t>
            </a:r>
            <a:endParaRPr lang="cs-CZ"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5950" y="3441154"/>
            <a:ext cx="5372100" cy="272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bdélník 3"/>
          <p:cNvSpPr/>
          <p:nvPr/>
        </p:nvSpPr>
        <p:spPr>
          <a:xfrm>
            <a:off x="107504" y="6488668"/>
            <a:ext cx="2884251" cy="369332"/>
          </a:xfrm>
          <a:prstGeom prst="rect">
            <a:avLst/>
          </a:prstGeom>
        </p:spPr>
        <p:txBody>
          <a:bodyPr wrap="none">
            <a:spAutoFit/>
          </a:bodyPr>
          <a:lstStyle/>
          <a:p>
            <a:r>
              <a:rPr lang="cs-CZ" dirty="0" err="1"/>
              <a:t>Oshlack</a:t>
            </a:r>
            <a:r>
              <a:rPr lang="cs-CZ" dirty="0"/>
              <a:t> and </a:t>
            </a:r>
            <a:r>
              <a:rPr lang="cs-CZ" dirty="0" err="1"/>
              <a:t>Wakefield</a:t>
            </a:r>
            <a:r>
              <a:rPr lang="cs-CZ" dirty="0"/>
              <a:t>. 2009</a:t>
            </a:r>
          </a:p>
        </p:txBody>
      </p:sp>
      <p:sp>
        <p:nvSpPr>
          <p:cNvPr id="5" name="TextovéPole 4"/>
          <p:cNvSpPr txBox="1"/>
          <p:nvPr/>
        </p:nvSpPr>
        <p:spPr>
          <a:xfrm>
            <a:off x="1442300" y="4341649"/>
            <a:ext cx="400110" cy="887551"/>
          </a:xfrm>
          <a:prstGeom prst="rect">
            <a:avLst/>
          </a:prstGeom>
          <a:noFill/>
        </p:spPr>
        <p:txBody>
          <a:bodyPr vert="vert270" wrap="none" rtlCol="0">
            <a:spAutoFit/>
          </a:bodyPr>
          <a:lstStyle/>
          <a:p>
            <a:r>
              <a:rPr lang="en-US" sz="1400" dirty="0">
                <a:solidFill>
                  <a:schemeClr val="tx1">
                    <a:lumMod val="50000"/>
                    <a:lumOff val="50000"/>
                  </a:schemeClr>
                </a:solidFill>
                <a:effectLst>
                  <a:outerShdw blurRad="38100" dist="38100" dir="2700000" algn="tl">
                    <a:srgbClr val="000000">
                      <a:alpha val="43137"/>
                    </a:srgbClr>
                  </a:outerShdw>
                </a:effectLst>
              </a:rPr>
              <a:t>%</a:t>
            </a:r>
            <a:r>
              <a:rPr lang="en-US" sz="1400" dirty="0" smtClean="0">
                <a:solidFill>
                  <a:schemeClr val="tx1">
                    <a:lumMod val="50000"/>
                    <a:lumOff val="50000"/>
                  </a:schemeClr>
                </a:solidFill>
                <a:effectLst>
                  <a:outerShdw blurRad="38100" dist="38100" dir="2700000" algn="tl">
                    <a:srgbClr val="000000">
                      <a:alpha val="43137"/>
                    </a:srgbClr>
                  </a:outerShdw>
                </a:effectLst>
              </a:rPr>
              <a:t>DE genes</a:t>
            </a:r>
            <a:endParaRPr lang="cs-CZ" sz="1400" dirty="0">
              <a:solidFill>
                <a:schemeClr val="tx1">
                  <a:lumMod val="50000"/>
                  <a:lumOff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344607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dirty="0"/>
              <a:t>RNA-</a:t>
            </a:r>
            <a:r>
              <a:rPr lang="en-US" dirty="0" err="1"/>
              <a:t>seq</a:t>
            </a:r>
            <a:r>
              <a:rPr lang="en-US" dirty="0"/>
              <a:t> biases</a:t>
            </a:r>
            <a:endParaRPr lang="cs-CZ" dirty="0"/>
          </a:p>
        </p:txBody>
      </p:sp>
      <p:sp>
        <p:nvSpPr>
          <p:cNvPr id="3" name="Zástupný symbol pro obsah 2"/>
          <p:cNvSpPr>
            <a:spLocks noGrp="1"/>
          </p:cNvSpPr>
          <p:nvPr>
            <p:ph idx="1"/>
          </p:nvPr>
        </p:nvSpPr>
        <p:spPr>
          <a:xfrm>
            <a:off x="457200" y="1600201"/>
            <a:ext cx="8229600" cy="1684784"/>
          </a:xfrm>
        </p:spPr>
        <p:txBody>
          <a:bodyPr/>
          <a:lstStyle/>
          <a:p>
            <a:r>
              <a:rPr lang="en-US" dirty="0" smtClean="0"/>
              <a:t>Differences </a:t>
            </a:r>
            <a:r>
              <a:rPr lang="en-US" dirty="0"/>
              <a:t>on the </a:t>
            </a:r>
            <a:r>
              <a:rPr lang="en-US" u="sng" dirty="0"/>
              <a:t>counts distribution</a:t>
            </a:r>
            <a:r>
              <a:rPr lang="en-US" dirty="0"/>
              <a:t> among samples</a:t>
            </a:r>
            <a:endParaRPr lang="cs-CZ"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7017" y="2554188"/>
            <a:ext cx="3609975" cy="3467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85099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RNA-</a:t>
            </a:r>
            <a:r>
              <a:rPr lang="en-US" dirty="0" err="1" smtClean="0"/>
              <a:t>seq</a:t>
            </a:r>
            <a:r>
              <a:rPr lang="en-US" dirty="0" smtClean="0"/>
              <a:t> biases</a:t>
            </a:r>
            <a:endParaRPr lang="cs-CZ" dirty="0"/>
          </a:p>
        </p:txBody>
      </p:sp>
      <p:sp>
        <p:nvSpPr>
          <p:cNvPr id="3" name="Zástupný symbol pro obsah 2"/>
          <p:cNvSpPr>
            <a:spLocks noGrp="1"/>
          </p:cNvSpPr>
          <p:nvPr>
            <p:ph idx="1"/>
          </p:nvPr>
        </p:nvSpPr>
        <p:spPr>
          <a:xfrm>
            <a:off x="457200" y="1772816"/>
            <a:ext cx="8229600" cy="3744416"/>
          </a:xfrm>
        </p:spPr>
        <p:txBody>
          <a:bodyPr/>
          <a:lstStyle/>
          <a:p>
            <a:r>
              <a:rPr lang="en-US" dirty="0" smtClean="0"/>
              <a:t>Influence </a:t>
            </a:r>
            <a:r>
              <a:rPr lang="en-US" dirty="0"/>
              <a:t>of </a:t>
            </a:r>
            <a:r>
              <a:rPr lang="en-US" dirty="0">
                <a:solidFill>
                  <a:srgbClr val="FF0000"/>
                </a:solidFill>
              </a:rPr>
              <a:t>sequencing depth</a:t>
            </a:r>
            <a:r>
              <a:rPr lang="en-US" dirty="0"/>
              <a:t>: The higher sequencing depth, the higher counts.</a:t>
            </a:r>
          </a:p>
          <a:p>
            <a:r>
              <a:rPr lang="en-US" dirty="0"/>
              <a:t>Dependence on </a:t>
            </a:r>
            <a:r>
              <a:rPr lang="en-US" dirty="0">
                <a:solidFill>
                  <a:srgbClr val="FF0000"/>
                </a:solidFill>
              </a:rPr>
              <a:t>gene length</a:t>
            </a:r>
            <a:r>
              <a:rPr lang="en-US" dirty="0"/>
              <a:t>: Counts are proportional to the transcript </a:t>
            </a:r>
            <a:r>
              <a:rPr lang="en-US" dirty="0" smtClean="0"/>
              <a:t>length times </a:t>
            </a:r>
            <a:r>
              <a:rPr lang="en-US" dirty="0"/>
              <a:t>the mRNA expression level.</a:t>
            </a:r>
          </a:p>
          <a:p>
            <a:r>
              <a:rPr lang="en-US" dirty="0" smtClean="0"/>
              <a:t>Differences </a:t>
            </a:r>
            <a:r>
              <a:rPr lang="en-US" dirty="0"/>
              <a:t>on the </a:t>
            </a:r>
            <a:r>
              <a:rPr lang="en-US" dirty="0">
                <a:solidFill>
                  <a:srgbClr val="FF0000"/>
                </a:solidFill>
              </a:rPr>
              <a:t>counts distribution</a:t>
            </a:r>
            <a:r>
              <a:rPr lang="en-US" dirty="0"/>
              <a:t> among samples.</a:t>
            </a:r>
            <a:endParaRPr lang="cs-CZ" dirty="0"/>
          </a:p>
        </p:txBody>
      </p:sp>
    </p:spTree>
    <p:extLst>
      <p:ext uri="{BB962C8B-B14F-4D97-AF65-F5344CB8AC3E}">
        <p14:creationId xmlns:p14="http://schemas.microsoft.com/office/powerpoint/2010/main" val="4165220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Options</a:t>
            </a:r>
            <a:endParaRPr lang="cs-CZ" dirty="0"/>
          </a:p>
        </p:txBody>
      </p:sp>
      <p:sp>
        <p:nvSpPr>
          <p:cNvPr id="3" name="Zástupný symbol pro obsah 2"/>
          <p:cNvSpPr>
            <a:spLocks noGrp="1"/>
          </p:cNvSpPr>
          <p:nvPr>
            <p:ph idx="1"/>
          </p:nvPr>
        </p:nvSpPr>
        <p:spPr/>
        <p:txBody>
          <a:bodyPr/>
          <a:lstStyle/>
          <a:p>
            <a:pPr marL="0" indent="0">
              <a:buNone/>
            </a:pPr>
            <a:r>
              <a:rPr lang="en-US" dirty="0"/>
              <a:t>1. Normalization: Counts should be previously corrected in order to minimize these biases.</a:t>
            </a:r>
          </a:p>
          <a:p>
            <a:pPr marL="0" indent="0">
              <a:buNone/>
            </a:pPr>
            <a:endParaRPr lang="en-US" dirty="0" smtClean="0"/>
          </a:p>
          <a:p>
            <a:pPr marL="0" indent="0">
              <a:buNone/>
            </a:pPr>
            <a:r>
              <a:rPr lang="en-US" dirty="0" smtClean="0"/>
              <a:t>2</a:t>
            </a:r>
            <a:r>
              <a:rPr lang="en-US" dirty="0"/>
              <a:t>. Statistical model should take them into account.</a:t>
            </a:r>
            <a:endParaRPr lang="cs-CZ" dirty="0"/>
          </a:p>
          <a:p>
            <a:endParaRPr lang="cs-CZ" dirty="0"/>
          </a:p>
        </p:txBody>
      </p:sp>
    </p:spTree>
    <p:extLst>
      <p:ext uri="{BB962C8B-B14F-4D97-AF65-F5344CB8AC3E}">
        <p14:creationId xmlns:p14="http://schemas.microsoft.com/office/powerpoint/2010/main" val="6013083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Normalization methods</a:t>
            </a:r>
            <a:endParaRPr lang="cs-CZ" dirty="0"/>
          </a:p>
        </p:txBody>
      </p:sp>
      <p:sp>
        <p:nvSpPr>
          <p:cNvPr id="3" name="Zástupný symbol pro obsah 2"/>
          <p:cNvSpPr>
            <a:spLocks noGrp="1"/>
          </p:cNvSpPr>
          <p:nvPr>
            <p:ph idx="1"/>
          </p:nvPr>
        </p:nvSpPr>
        <p:spPr>
          <a:xfrm>
            <a:off x="457200" y="1340768"/>
            <a:ext cx="8229600" cy="5517232"/>
          </a:xfrm>
        </p:spPr>
        <p:txBody>
          <a:bodyPr>
            <a:normAutofit fontScale="70000" lnSpcReduction="20000"/>
          </a:bodyPr>
          <a:lstStyle/>
          <a:p>
            <a:r>
              <a:rPr lang="en-US" b="1" dirty="0"/>
              <a:t>RPKM</a:t>
            </a:r>
            <a:r>
              <a:rPr lang="en-US" dirty="0"/>
              <a:t> (</a:t>
            </a:r>
            <a:r>
              <a:rPr lang="en-US" dirty="0" err="1"/>
              <a:t>Mortazavi</a:t>
            </a:r>
            <a:r>
              <a:rPr lang="en-US" dirty="0"/>
              <a:t> et al., 2008</a:t>
            </a:r>
            <a:r>
              <a:rPr lang="en-US" dirty="0" smtClean="0"/>
              <a:t>) = </a:t>
            </a:r>
            <a:r>
              <a:rPr lang="it-IT" dirty="0" smtClean="0"/>
              <a:t>Reads </a:t>
            </a:r>
            <a:r>
              <a:rPr lang="it-IT" dirty="0"/>
              <a:t>per kilo base per </a:t>
            </a:r>
            <a:r>
              <a:rPr lang="it-IT" dirty="0" smtClean="0"/>
              <a:t>million</a:t>
            </a:r>
            <a:r>
              <a:rPr lang="en-US" dirty="0" smtClean="0"/>
              <a:t>: </a:t>
            </a:r>
            <a:r>
              <a:rPr lang="en-US" dirty="0"/>
              <a:t>Counts are divided by the transcript </a:t>
            </a:r>
            <a:r>
              <a:rPr lang="en-US" dirty="0" smtClean="0"/>
              <a:t>length (kb</a:t>
            </a:r>
            <a:r>
              <a:rPr lang="en-US" dirty="0"/>
              <a:t>) times the total number of millions of mapped </a:t>
            </a:r>
            <a:r>
              <a:rPr lang="en-US" dirty="0" smtClean="0"/>
              <a:t>reads</a:t>
            </a:r>
          </a:p>
          <a:p>
            <a:endParaRPr lang="en-US" dirty="0" smtClean="0"/>
          </a:p>
          <a:p>
            <a:endParaRPr lang="en-US" dirty="0"/>
          </a:p>
          <a:p>
            <a:endParaRPr lang="en-US" dirty="0"/>
          </a:p>
          <a:p>
            <a:r>
              <a:rPr lang="en-US" b="1" dirty="0" smtClean="0"/>
              <a:t>Upper-quartile</a:t>
            </a:r>
            <a:r>
              <a:rPr lang="en-US" dirty="0" smtClean="0"/>
              <a:t> </a:t>
            </a:r>
            <a:r>
              <a:rPr lang="en-US" dirty="0"/>
              <a:t>(Bullard et al., 2010): Counts are divided by upper-quartile </a:t>
            </a:r>
            <a:r>
              <a:rPr lang="en-US" dirty="0" smtClean="0"/>
              <a:t>of counts </a:t>
            </a:r>
            <a:r>
              <a:rPr lang="en-US" dirty="0"/>
              <a:t>for transcripts with at least one read</a:t>
            </a:r>
            <a:r>
              <a:rPr lang="en-US" dirty="0" smtClean="0"/>
              <a:t>.</a:t>
            </a:r>
          </a:p>
          <a:p>
            <a:endParaRPr lang="en-US" dirty="0"/>
          </a:p>
          <a:p>
            <a:r>
              <a:rPr lang="en-US" b="1" dirty="0"/>
              <a:t>TMM</a:t>
            </a:r>
            <a:r>
              <a:rPr lang="en-US" dirty="0"/>
              <a:t> (Robinson and </a:t>
            </a:r>
            <a:r>
              <a:rPr lang="en-US" dirty="0" err="1"/>
              <a:t>Oshlack</a:t>
            </a:r>
            <a:r>
              <a:rPr lang="en-US" dirty="0"/>
              <a:t>, 2010): Trimmed Mean of M values</a:t>
            </a:r>
            <a:r>
              <a:rPr lang="en-US" dirty="0" smtClean="0"/>
              <a:t>.</a:t>
            </a:r>
          </a:p>
          <a:p>
            <a:endParaRPr lang="en-US" dirty="0"/>
          </a:p>
          <a:p>
            <a:r>
              <a:rPr lang="en-US" b="1" dirty="0" err="1"/>
              <a:t>Quantiles</a:t>
            </a:r>
            <a:r>
              <a:rPr lang="en-US" dirty="0"/>
              <a:t>, as in microarray normalization (Irizarry et al., 2003</a:t>
            </a:r>
            <a:r>
              <a:rPr lang="en-US" dirty="0" smtClean="0"/>
              <a:t>).</a:t>
            </a:r>
          </a:p>
          <a:p>
            <a:endParaRPr lang="en-US" dirty="0"/>
          </a:p>
          <a:p>
            <a:r>
              <a:rPr lang="en-US" b="1" dirty="0"/>
              <a:t>FPKM</a:t>
            </a:r>
            <a:r>
              <a:rPr lang="en-US" dirty="0"/>
              <a:t> (</a:t>
            </a:r>
            <a:r>
              <a:rPr lang="en-US" dirty="0" err="1"/>
              <a:t>Trapnell</a:t>
            </a:r>
            <a:r>
              <a:rPr lang="en-US" dirty="0"/>
              <a:t> et al., 2010): Instead of counts, </a:t>
            </a:r>
            <a:r>
              <a:rPr lang="en-US" dirty="0" smtClean="0"/>
              <a:t>Cufflinks </a:t>
            </a:r>
            <a:r>
              <a:rPr lang="en-US" dirty="0"/>
              <a:t>software </a:t>
            </a:r>
            <a:r>
              <a:rPr lang="en-US" dirty="0" smtClean="0"/>
              <a:t>generates </a:t>
            </a:r>
            <a:r>
              <a:rPr lang="cs-CZ" dirty="0" smtClean="0"/>
              <a:t>FPKM </a:t>
            </a:r>
            <a:r>
              <a:rPr lang="cs-CZ" dirty="0" err="1"/>
              <a:t>values</a:t>
            </a:r>
            <a:r>
              <a:rPr lang="cs-CZ" dirty="0"/>
              <a:t> (</a:t>
            </a:r>
            <a:r>
              <a:rPr lang="cs-CZ" dirty="0" err="1"/>
              <a:t>Fragments</a:t>
            </a:r>
            <a:r>
              <a:rPr lang="cs-CZ" dirty="0"/>
              <a:t> Per </a:t>
            </a:r>
            <a:r>
              <a:rPr lang="cs-CZ" dirty="0" err="1"/>
              <a:t>Kilobase</a:t>
            </a:r>
            <a:r>
              <a:rPr lang="cs-CZ" dirty="0"/>
              <a:t> </a:t>
            </a:r>
            <a:r>
              <a:rPr lang="cs-CZ" dirty="0" err="1"/>
              <a:t>of</a:t>
            </a:r>
            <a:r>
              <a:rPr lang="cs-CZ" dirty="0"/>
              <a:t> exon per </a:t>
            </a:r>
            <a:r>
              <a:rPr lang="cs-CZ" dirty="0" err="1"/>
              <a:t>Million</a:t>
            </a:r>
            <a:r>
              <a:rPr lang="cs-CZ" dirty="0"/>
              <a:t> </a:t>
            </a:r>
            <a:r>
              <a:rPr lang="cs-CZ" dirty="0" err="1"/>
              <a:t>fragments</a:t>
            </a:r>
            <a:r>
              <a:rPr lang="cs-CZ" dirty="0"/>
              <a:t> </a:t>
            </a:r>
            <a:r>
              <a:rPr lang="cs-CZ" dirty="0" err="1"/>
              <a:t>mapped</a:t>
            </a:r>
            <a:r>
              <a:rPr lang="cs-CZ" dirty="0" smtClean="0"/>
              <a:t>)</a:t>
            </a:r>
            <a:r>
              <a:rPr lang="en-US" dirty="0" smtClean="0"/>
              <a:t> to </a:t>
            </a:r>
            <a:r>
              <a:rPr lang="en-US" dirty="0"/>
              <a:t>estimate gene expression, which are analogous to RPKM.</a:t>
            </a:r>
            <a:endParaRPr lang="cs-CZ"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2715" y="2276872"/>
            <a:ext cx="3819525" cy="647700"/>
          </a:xfrm>
          <a:prstGeom prst="rect">
            <a:avLst/>
          </a:prstGeom>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57640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Differential expression</a:t>
            </a:r>
            <a:endParaRPr lang="cs-CZ" dirty="0"/>
          </a:p>
        </p:txBody>
      </p:sp>
      <p:sp>
        <p:nvSpPr>
          <p:cNvPr id="3" name="Zástupný symbol pro obsah 2"/>
          <p:cNvSpPr>
            <a:spLocks noGrp="1"/>
          </p:cNvSpPr>
          <p:nvPr>
            <p:ph idx="1"/>
          </p:nvPr>
        </p:nvSpPr>
        <p:spPr/>
        <p:txBody>
          <a:bodyPr/>
          <a:lstStyle/>
          <a:p>
            <a:r>
              <a:rPr lang="en-US" dirty="0"/>
              <a:t>Parametric assumptions: Are they </a:t>
            </a:r>
            <a:r>
              <a:rPr lang="en-US" dirty="0" smtClean="0"/>
              <a:t>fulfilled</a:t>
            </a:r>
            <a:r>
              <a:rPr lang="en-US" dirty="0"/>
              <a:t>?</a:t>
            </a:r>
          </a:p>
          <a:p>
            <a:r>
              <a:rPr lang="cs-CZ" dirty="0" err="1"/>
              <a:t>Need</a:t>
            </a:r>
            <a:r>
              <a:rPr lang="cs-CZ" dirty="0"/>
              <a:t> </a:t>
            </a:r>
            <a:r>
              <a:rPr lang="cs-CZ" dirty="0" err="1"/>
              <a:t>of</a:t>
            </a:r>
            <a:r>
              <a:rPr lang="cs-CZ" dirty="0"/>
              <a:t> </a:t>
            </a:r>
            <a:r>
              <a:rPr lang="cs-CZ" dirty="0" err="1"/>
              <a:t>replicates</a:t>
            </a:r>
            <a:r>
              <a:rPr lang="cs-CZ" dirty="0"/>
              <a:t>.</a:t>
            </a:r>
          </a:p>
          <a:p>
            <a:r>
              <a:rPr lang="en-US" dirty="0"/>
              <a:t>Problems to detect </a:t>
            </a:r>
            <a:r>
              <a:rPr lang="en-US" dirty="0" smtClean="0"/>
              <a:t>differential </a:t>
            </a:r>
            <a:r>
              <a:rPr lang="en-US" dirty="0"/>
              <a:t>expression in genes with low counts.</a:t>
            </a:r>
            <a:endParaRPr lang="cs-CZ" dirty="0"/>
          </a:p>
        </p:txBody>
      </p:sp>
    </p:spTree>
    <p:extLst>
      <p:ext uri="{BB962C8B-B14F-4D97-AF65-F5344CB8AC3E}">
        <p14:creationId xmlns:p14="http://schemas.microsoft.com/office/powerpoint/2010/main" val="27205954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Goal</a:t>
            </a:r>
            <a:endParaRPr lang="cs-CZ" dirty="0"/>
          </a:p>
        </p:txBody>
      </p:sp>
      <p:sp>
        <p:nvSpPr>
          <p:cNvPr id="3" name="Zástupný symbol pro obsah 2"/>
          <p:cNvSpPr>
            <a:spLocks noGrp="1"/>
          </p:cNvSpPr>
          <p:nvPr>
            <p:ph idx="1"/>
          </p:nvPr>
        </p:nvSpPr>
        <p:spPr>
          <a:xfrm>
            <a:off x="457200" y="1341228"/>
            <a:ext cx="8229600" cy="4525963"/>
          </a:xfrm>
        </p:spPr>
        <p:txBody>
          <a:bodyPr>
            <a:normAutofit/>
          </a:bodyPr>
          <a:lstStyle/>
          <a:p>
            <a:r>
              <a:rPr lang="en-US" dirty="0"/>
              <a:t>Based on a </a:t>
            </a:r>
            <a:r>
              <a:rPr lang="en-US" b="1" dirty="0"/>
              <a:t>count table</a:t>
            </a:r>
            <a:r>
              <a:rPr lang="en-US" dirty="0"/>
              <a:t>, we want to </a:t>
            </a:r>
            <a:r>
              <a:rPr lang="en-US" dirty="0" smtClean="0"/>
              <a:t>detect differentially </a:t>
            </a:r>
            <a:r>
              <a:rPr lang="en-US" dirty="0"/>
              <a:t>expressed genes between </a:t>
            </a:r>
            <a:r>
              <a:rPr lang="en-US" b="1" dirty="0" smtClean="0"/>
              <a:t>conditions </a:t>
            </a:r>
            <a:r>
              <a:rPr lang="cs-CZ" dirty="0" err="1" smtClean="0"/>
              <a:t>of</a:t>
            </a:r>
            <a:r>
              <a:rPr lang="cs-CZ" dirty="0" smtClean="0"/>
              <a:t> </a:t>
            </a:r>
            <a:r>
              <a:rPr lang="cs-CZ" dirty="0" err="1"/>
              <a:t>interest</a:t>
            </a:r>
            <a:r>
              <a:rPr lang="cs-CZ" dirty="0"/>
              <a:t>.</a:t>
            </a:r>
          </a:p>
          <a:p>
            <a:r>
              <a:rPr lang="en-US" dirty="0"/>
              <a:t>We will assign to each gene a p-value (0-1), </a:t>
            </a:r>
            <a:r>
              <a:rPr lang="en-US" dirty="0" smtClean="0"/>
              <a:t>which shows </a:t>
            </a:r>
            <a:r>
              <a:rPr lang="en-US" dirty="0"/>
              <a:t>us 'how surprised we should be' to see </a:t>
            </a:r>
            <a:r>
              <a:rPr lang="en-US" dirty="0" smtClean="0"/>
              <a:t>this difference</a:t>
            </a:r>
            <a:r>
              <a:rPr lang="en-US" dirty="0"/>
              <a:t>, when we assume there is no difference.</a:t>
            </a:r>
            <a:endParaRPr lang="cs-CZ"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367" y="4936955"/>
            <a:ext cx="7915275" cy="1876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2577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FASTQ format</a:t>
            </a:r>
            <a:endParaRPr lang="cs-CZ" dirty="0"/>
          </a:p>
        </p:txBody>
      </p:sp>
      <p:pic>
        <p:nvPicPr>
          <p:cNvPr id="2050" name="Picture 2" descr="http://drive5.com/usearch/manual/fastq_fig.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38341" y="1196754"/>
            <a:ext cx="5267325" cy="2962275"/>
          </a:xfrm>
          <a:prstGeom prst="rect">
            <a:avLst/>
          </a:prstGeom>
          <a:noFill/>
          <a:extLst>
            <a:ext uri="{909E8E84-426E-40DD-AFC4-6F175D3DCCD1}">
              <a14:hiddenFill xmlns:a14="http://schemas.microsoft.com/office/drawing/2010/main">
                <a:solidFill>
                  <a:srgbClr val="FFFFFF"/>
                </a:solidFill>
              </a14:hiddenFill>
            </a:ext>
          </a:extLst>
        </p:spPr>
      </p:pic>
      <p:sp>
        <p:nvSpPr>
          <p:cNvPr id="5" name="Obdélník 4"/>
          <p:cNvSpPr/>
          <p:nvPr/>
        </p:nvSpPr>
        <p:spPr>
          <a:xfrm>
            <a:off x="611560" y="4574741"/>
            <a:ext cx="8352928" cy="1446550"/>
          </a:xfrm>
          <a:prstGeom prst="rect">
            <a:avLst/>
          </a:prstGeom>
        </p:spPr>
        <p:txBody>
          <a:bodyPr wrap="square" lIns="91400" tIns="45702" rIns="91400" bIns="45702">
            <a:spAutoFit/>
          </a:bodyPr>
          <a:lstStyle/>
          <a:p>
            <a:pPr marL="342758" indent="-342758">
              <a:buFont typeface="Arial" panose="020B0604020202020204" pitchFamily="34" charset="0"/>
              <a:buChar char="•"/>
            </a:pPr>
            <a:r>
              <a:rPr lang="en-US" sz="2200" dirty="0"/>
              <a:t>The first line starts with '@', followed by the label</a:t>
            </a:r>
          </a:p>
          <a:p>
            <a:pPr marL="342758" indent="-342758">
              <a:buFont typeface="Arial" panose="020B0604020202020204" pitchFamily="34" charset="0"/>
              <a:buChar char="•"/>
            </a:pPr>
            <a:r>
              <a:rPr lang="en-US" sz="2200" dirty="0"/>
              <a:t>The third line starts with '+'. In some variants, the '+' line contains a second copy of the label</a:t>
            </a:r>
          </a:p>
          <a:p>
            <a:pPr marL="342758" indent="-342758">
              <a:buFont typeface="Arial" panose="020B0604020202020204" pitchFamily="34" charset="0"/>
              <a:buChar char="•"/>
            </a:pPr>
            <a:r>
              <a:rPr lang="en-US" sz="2200" dirty="0"/>
              <a:t>The fourth line contains the Q scores represented as ASCII characters</a:t>
            </a:r>
            <a:endParaRPr lang="cs-CZ" sz="2200" dirty="0"/>
          </a:p>
        </p:txBody>
      </p:sp>
    </p:spTree>
    <p:extLst>
      <p:ext uri="{BB962C8B-B14F-4D97-AF65-F5344CB8AC3E}">
        <p14:creationId xmlns:p14="http://schemas.microsoft.com/office/powerpoint/2010/main" val="26579993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Goal</a:t>
            </a:r>
            <a:endParaRPr lang="cs-CZ" dirty="0"/>
          </a:p>
        </p:txBody>
      </p:sp>
      <p:sp>
        <p:nvSpPr>
          <p:cNvPr id="3" name="Zástupný symbol pro obsah 2"/>
          <p:cNvSpPr>
            <a:spLocks noGrp="1"/>
          </p:cNvSpPr>
          <p:nvPr>
            <p:ph idx="1"/>
          </p:nvPr>
        </p:nvSpPr>
        <p:spPr/>
        <p:txBody>
          <a:bodyPr/>
          <a:lstStyle/>
          <a:p>
            <a:endParaRPr lang="cs-CZ"/>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 y="1379937"/>
            <a:ext cx="9144447" cy="550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29425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274638"/>
            <a:ext cx="9144000" cy="1143000"/>
          </a:xfrm>
        </p:spPr>
        <p:txBody>
          <a:bodyPr>
            <a:normAutofit/>
          </a:bodyPr>
          <a:lstStyle/>
          <a:p>
            <a:r>
              <a:rPr lang="en-US" dirty="0" smtClean="0"/>
              <a:t>Algorithms under active development</a:t>
            </a:r>
            <a:endParaRPr lang="cs-CZ"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7300" y="1285875"/>
            <a:ext cx="6629400" cy="428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bdélník 3"/>
          <p:cNvSpPr/>
          <p:nvPr/>
        </p:nvSpPr>
        <p:spPr>
          <a:xfrm>
            <a:off x="72008" y="6474822"/>
            <a:ext cx="9036496" cy="343620"/>
          </a:xfrm>
          <a:prstGeom prst="rect">
            <a:avLst/>
          </a:prstGeom>
        </p:spPr>
        <p:txBody>
          <a:bodyPr wrap="square" lIns="91400" tIns="45702" rIns="91400" bIns="45702">
            <a:spAutoFit/>
          </a:bodyPr>
          <a:lstStyle/>
          <a:p>
            <a:r>
              <a:rPr lang="cs-CZ" sz="1600" dirty="0"/>
              <a:t>http://wiki.bits.vib.be/index.php/RNAseq_toolbox#Detecting_differential_expression_by_count_analysis</a:t>
            </a:r>
          </a:p>
        </p:txBody>
      </p:sp>
    </p:spTree>
    <p:extLst>
      <p:ext uri="{BB962C8B-B14F-4D97-AF65-F5344CB8AC3E}">
        <p14:creationId xmlns:p14="http://schemas.microsoft.com/office/powerpoint/2010/main" val="34985837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Intuition - gene</a:t>
            </a:r>
            <a:endParaRPr lang="cs-CZ" dirty="0"/>
          </a:p>
        </p:txBody>
      </p:sp>
      <p:graphicFrame>
        <p:nvGraphicFramePr>
          <p:cNvPr id="5" name="Zástupný symbol pro obsah 4"/>
          <p:cNvGraphicFramePr>
            <a:graphicFrameLocks noGrp="1"/>
          </p:cNvGraphicFramePr>
          <p:nvPr>
            <p:ph idx="1"/>
            <p:extLst>
              <p:ext uri="{D42A27DB-BD31-4B8C-83A1-F6EECF244321}">
                <p14:modId xmlns:p14="http://schemas.microsoft.com/office/powerpoint/2010/main" val="1465360062"/>
              </p:ext>
            </p:extLst>
          </p:nvPr>
        </p:nvGraphicFramePr>
        <p:xfrm>
          <a:off x="-36512" y="2276876"/>
          <a:ext cx="9174163" cy="1430170"/>
        </p:xfrm>
        <a:graphic>
          <a:graphicData uri="http://schemas.openxmlformats.org/drawingml/2006/table">
            <a:tbl>
              <a:tblPr/>
              <a:tblGrid>
                <a:gridCol w="1252538"/>
                <a:gridCol w="917575"/>
                <a:gridCol w="1022350"/>
                <a:gridCol w="1022350"/>
                <a:gridCol w="1022350"/>
                <a:gridCol w="1022350"/>
                <a:gridCol w="971550"/>
                <a:gridCol w="971550"/>
                <a:gridCol w="971550"/>
              </a:tblGrid>
              <a:tr h="286034">
                <a:tc rowSpan="2">
                  <a:txBody>
                    <a:bodyPr/>
                    <a:lstStyle/>
                    <a:p>
                      <a:pPr algn="ctr" fontAlgn="ctr"/>
                      <a:r>
                        <a:rPr lang="cs-CZ" sz="1800" b="1" i="0" u="none" strike="noStrike" dirty="0" err="1">
                          <a:solidFill>
                            <a:srgbClr val="000000"/>
                          </a:solidFill>
                          <a:effectLst/>
                          <a:latin typeface="Calibri"/>
                        </a:rPr>
                        <a:t>Condition</a:t>
                      </a:r>
                      <a:r>
                        <a:rPr lang="cs-CZ" sz="1800" b="1" i="0" u="none" strike="noStrike" dirty="0">
                          <a:solidFill>
                            <a:srgbClr val="000000"/>
                          </a:solidFill>
                          <a:effectLst/>
                          <a:latin typeface="Calibri"/>
                        </a:rPr>
                        <a:t> A</a:t>
                      </a:r>
                    </a:p>
                  </a:txBody>
                  <a:tcPr marL="9525" marR="9525" marT="9525" marB="0" anchor="ctr">
                    <a:lnL>
                      <a:noFill/>
                    </a:lnL>
                    <a:lnR>
                      <a:noFill/>
                    </a:lnR>
                    <a:lnT>
                      <a:noFill/>
                    </a:lnT>
                    <a:lnB>
                      <a:noFill/>
                    </a:lnB>
                    <a:solidFill>
                      <a:srgbClr val="FFFFFF"/>
                    </a:solidFill>
                  </a:tcPr>
                </a:tc>
                <a:tc>
                  <a:txBody>
                    <a:bodyPr/>
                    <a:lstStyle/>
                    <a:p>
                      <a:pPr algn="ctr" fontAlgn="b"/>
                      <a:r>
                        <a:rPr lang="cs-CZ" sz="1800" b="0" i="0" u="none" strike="noStrike">
                          <a:solidFill>
                            <a:srgbClr val="000000"/>
                          </a:solidFill>
                          <a:effectLst/>
                          <a:latin typeface="Calibri"/>
                        </a:rPr>
                        <a:t>sample1</a:t>
                      </a:r>
                    </a:p>
                  </a:txBody>
                  <a:tcPr marL="9525" marR="9525" marT="9525" marB="0" anchor="b">
                    <a:lnL>
                      <a:noFill/>
                    </a:lnL>
                    <a:lnR>
                      <a:noFill/>
                    </a:lnR>
                    <a:lnT>
                      <a:noFill/>
                    </a:lnT>
                    <a:lnB>
                      <a:noFill/>
                    </a:lnB>
                    <a:solidFill>
                      <a:srgbClr val="FFFFFF"/>
                    </a:solidFill>
                  </a:tcPr>
                </a:tc>
                <a:tc>
                  <a:txBody>
                    <a:bodyPr/>
                    <a:lstStyle/>
                    <a:p>
                      <a:pPr algn="ctr" fontAlgn="b"/>
                      <a:r>
                        <a:rPr lang="cs-CZ" sz="1800" b="0" i="0" u="none" strike="noStrike">
                          <a:solidFill>
                            <a:srgbClr val="000000"/>
                          </a:solidFill>
                          <a:effectLst/>
                          <a:latin typeface="Calibri"/>
                        </a:rPr>
                        <a:t>sample2</a:t>
                      </a:r>
                    </a:p>
                  </a:txBody>
                  <a:tcPr marL="9525" marR="9525" marT="9525" marB="0" anchor="b">
                    <a:lnL>
                      <a:noFill/>
                    </a:lnL>
                    <a:lnR>
                      <a:noFill/>
                    </a:lnR>
                    <a:lnT>
                      <a:noFill/>
                    </a:lnT>
                    <a:lnB>
                      <a:noFill/>
                    </a:lnB>
                    <a:solidFill>
                      <a:srgbClr val="FFFFFF"/>
                    </a:solidFill>
                  </a:tcPr>
                </a:tc>
                <a:tc>
                  <a:txBody>
                    <a:bodyPr/>
                    <a:lstStyle/>
                    <a:p>
                      <a:pPr algn="ctr" fontAlgn="b"/>
                      <a:r>
                        <a:rPr lang="cs-CZ" sz="1800" b="0" i="0" u="none" strike="noStrike">
                          <a:solidFill>
                            <a:srgbClr val="000000"/>
                          </a:solidFill>
                          <a:effectLst/>
                          <a:latin typeface="Calibri"/>
                        </a:rPr>
                        <a:t>sample3</a:t>
                      </a:r>
                    </a:p>
                  </a:txBody>
                  <a:tcPr marL="9525" marR="9525" marT="9525" marB="0" anchor="b">
                    <a:lnL>
                      <a:noFill/>
                    </a:lnL>
                    <a:lnR>
                      <a:noFill/>
                    </a:lnR>
                    <a:lnT>
                      <a:noFill/>
                    </a:lnT>
                    <a:lnB>
                      <a:noFill/>
                    </a:lnB>
                    <a:solidFill>
                      <a:srgbClr val="FFFFFF"/>
                    </a:solidFill>
                  </a:tcPr>
                </a:tc>
                <a:tc>
                  <a:txBody>
                    <a:bodyPr/>
                    <a:lstStyle/>
                    <a:p>
                      <a:pPr algn="ctr" fontAlgn="b"/>
                      <a:r>
                        <a:rPr lang="cs-CZ" sz="1800" b="0" i="0" u="none" strike="noStrike">
                          <a:solidFill>
                            <a:srgbClr val="000000"/>
                          </a:solidFill>
                          <a:effectLst/>
                          <a:latin typeface="Calibri"/>
                        </a:rPr>
                        <a:t>sample4</a:t>
                      </a:r>
                    </a:p>
                  </a:txBody>
                  <a:tcPr marL="9525" marR="9525" marT="9525" marB="0" anchor="b">
                    <a:lnL>
                      <a:noFill/>
                    </a:lnL>
                    <a:lnR>
                      <a:noFill/>
                    </a:lnR>
                    <a:lnT>
                      <a:noFill/>
                    </a:lnT>
                    <a:lnB>
                      <a:noFill/>
                    </a:lnB>
                    <a:solidFill>
                      <a:srgbClr val="FFFFFF"/>
                    </a:solidFill>
                  </a:tcPr>
                </a:tc>
                <a:tc>
                  <a:txBody>
                    <a:bodyPr/>
                    <a:lstStyle/>
                    <a:p>
                      <a:pPr algn="ctr" fontAlgn="b"/>
                      <a:r>
                        <a:rPr lang="cs-CZ" sz="1800" b="0" i="0" u="none" strike="noStrike">
                          <a:solidFill>
                            <a:srgbClr val="000000"/>
                          </a:solidFill>
                          <a:effectLst/>
                          <a:latin typeface="Calibri"/>
                        </a:rPr>
                        <a:t>sample5</a:t>
                      </a:r>
                    </a:p>
                  </a:txBody>
                  <a:tcPr marL="9525" marR="9525" marT="9525" marB="0" anchor="b">
                    <a:lnL>
                      <a:noFill/>
                    </a:lnL>
                    <a:lnR>
                      <a:noFill/>
                    </a:lnR>
                    <a:lnT>
                      <a:noFill/>
                    </a:lnT>
                    <a:lnB>
                      <a:noFill/>
                    </a:lnB>
                    <a:solidFill>
                      <a:srgbClr val="FFFFFF"/>
                    </a:solidFill>
                  </a:tcPr>
                </a:tc>
                <a:tc>
                  <a:txBody>
                    <a:bodyPr/>
                    <a:lstStyle/>
                    <a:p>
                      <a:pPr algn="ctr" fontAlgn="b"/>
                      <a:r>
                        <a:rPr lang="cs-CZ" sz="1800" b="0" i="0" u="none" strike="noStrike">
                          <a:solidFill>
                            <a:srgbClr val="000000"/>
                          </a:solidFill>
                          <a:effectLst/>
                          <a:latin typeface="Calibri"/>
                        </a:rPr>
                        <a:t>sample6</a:t>
                      </a:r>
                    </a:p>
                  </a:txBody>
                  <a:tcPr marL="9525" marR="9525" marT="9525" marB="0" anchor="b">
                    <a:lnL>
                      <a:noFill/>
                    </a:lnL>
                    <a:lnR>
                      <a:noFill/>
                    </a:lnR>
                    <a:lnT>
                      <a:noFill/>
                    </a:lnT>
                    <a:lnB>
                      <a:noFill/>
                    </a:lnB>
                    <a:solidFill>
                      <a:srgbClr val="FFFFFF"/>
                    </a:solidFill>
                  </a:tcPr>
                </a:tc>
                <a:tc>
                  <a:txBody>
                    <a:bodyPr/>
                    <a:lstStyle/>
                    <a:p>
                      <a:pPr algn="ctr" fontAlgn="b"/>
                      <a:r>
                        <a:rPr lang="cs-CZ" sz="1800" b="0" i="0" u="none" strike="noStrike">
                          <a:solidFill>
                            <a:srgbClr val="000000"/>
                          </a:solidFill>
                          <a:effectLst/>
                          <a:latin typeface="Calibri"/>
                        </a:rPr>
                        <a:t>sample7</a:t>
                      </a:r>
                    </a:p>
                  </a:txBody>
                  <a:tcPr marL="9525" marR="9525" marT="9525" marB="0" anchor="b">
                    <a:lnL>
                      <a:noFill/>
                    </a:lnL>
                    <a:lnR>
                      <a:noFill/>
                    </a:lnR>
                    <a:lnT>
                      <a:noFill/>
                    </a:lnT>
                    <a:lnB>
                      <a:noFill/>
                    </a:lnB>
                    <a:solidFill>
                      <a:srgbClr val="FFFFFF"/>
                    </a:solidFill>
                  </a:tcPr>
                </a:tc>
                <a:tc>
                  <a:txBody>
                    <a:bodyPr/>
                    <a:lstStyle/>
                    <a:p>
                      <a:pPr algn="ctr" fontAlgn="b"/>
                      <a:r>
                        <a:rPr lang="cs-CZ" sz="1800" b="0" i="0" u="none" strike="noStrike">
                          <a:solidFill>
                            <a:srgbClr val="000000"/>
                          </a:solidFill>
                          <a:effectLst/>
                          <a:latin typeface="Calibri"/>
                        </a:rPr>
                        <a:t>sample8</a:t>
                      </a:r>
                    </a:p>
                  </a:txBody>
                  <a:tcPr marL="9525" marR="9525" marT="9525" marB="0" anchor="b">
                    <a:lnL>
                      <a:noFill/>
                    </a:lnL>
                    <a:lnR>
                      <a:noFill/>
                    </a:lnR>
                    <a:lnT>
                      <a:noFill/>
                    </a:lnT>
                    <a:lnB>
                      <a:noFill/>
                    </a:lnB>
                    <a:solidFill>
                      <a:srgbClr val="FFFFFF"/>
                    </a:solidFill>
                  </a:tcPr>
                </a:tc>
              </a:tr>
              <a:tr h="286034">
                <a:tc vMerge="1">
                  <a:txBody>
                    <a:bodyPr/>
                    <a:lstStyle/>
                    <a:p>
                      <a:endParaRPr lang="cs-CZ"/>
                    </a:p>
                  </a:txBody>
                  <a:tcPr/>
                </a:tc>
                <a:tc>
                  <a:txBody>
                    <a:bodyPr/>
                    <a:lstStyle/>
                    <a:p>
                      <a:pPr algn="ctr" fontAlgn="b"/>
                      <a:r>
                        <a:rPr lang="cs-CZ" sz="1800" b="0" i="0" u="none" strike="noStrike" dirty="0">
                          <a:solidFill>
                            <a:srgbClr val="000000"/>
                          </a:solidFill>
                          <a:effectLst/>
                          <a:latin typeface="Calibri"/>
                        </a:rPr>
                        <a:t>23171</a:t>
                      </a:r>
                    </a:p>
                  </a:txBody>
                  <a:tcPr marL="9525" marR="9525" marT="9525" marB="0" anchor="b">
                    <a:lnL>
                      <a:noFill/>
                    </a:lnL>
                    <a:lnR>
                      <a:noFill/>
                    </a:lnR>
                    <a:lnT>
                      <a:noFill/>
                    </a:lnT>
                    <a:lnB>
                      <a:noFill/>
                    </a:lnB>
                    <a:solidFill>
                      <a:srgbClr val="FFFFFF"/>
                    </a:solidFill>
                  </a:tcPr>
                </a:tc>
                <a:tc>
                  <a:txBody>
                    <a:bodyPr/>
                    <a:lstStyle/>
                    <a:p>
                      <a:pPr algn="ctr" fontAlgn="b"/>
                      <a:r>
                        <a:rPr lang="cs-CZ" sz="1800" b="0" i="0" u="none" strike="noStrike" dirty="0">
                          <a:solidFill>
                            <a:srgbClr val="000000"/>
                          </a:solidFill>
                          <a:effectLst/>
                          <a:latin typeface="Calibri"/>
                        </a:rPr>
                        <a:t>22903</a:t>
                      </a:r>
                    </a:p>
                  </a:txBody>
                  <a:tcPr marL="9525" marR="9525" marT="9525" marB="0" anchor="b">
                    <a:lnL>
                      <a:noFill/>
                    </a:lnL>
                    <a:lnR>
                      <a:noFill/>
                    </a:lnR>
                    <a:lnT>
                      <a:noFill/>
                    </a:lnT>
                    <a:lnB>
                      <a:noFill/>
                    </a:lnB>
                    <a:solidFill>
                      <a:srgbClr val="FFFFFF"/>
                    </a:solidFill>
                  </a:tcPr>
                </a:tc>
                <a:tc>
                  <a:txBody>
                    <a:bodyPr/>
                    <a:lstStyle/>
                    <a:p>
                      <a:pPr algn="ctr" fontAlgn="b"/>
                      <a:r>
                        <a:rPr lang="cs-CZ" sz="1800" b="0" i="0" u="none" strike="noStrike">
                          <a:solidFill>
                            <a:srgbClr val="000000"/>
                          </a:solidFill>
                          <a:effectLst/>
                          <a:latin typeface="Calibri"/>
                        </a:rPr>
                        <a:t>29227</a:t>
                      </a:r>
                    </a:p>
                  </a:txBody>
                  <a:tcPr marL="9525" marR="9525" marT="9525" marB="0" anchor="b">
                    <a:lnL>
                      <a:noFill/>
                    </a:lnL>
                    <a:lnR>
                      <a:noFill/>
                    </a:lnR>
                    <a:lnT>
                      <a:noFill/>
                    </a:lnT>
                    <a:lnB>
                      <a:noFill/>
                    </a:lnB>
                    <a:solidFill>
                      <a:srgbClr val="FFFFFF"/>
                    </a:solidFill>
                  </a:tcPr>
                </a:tc>
                <a:tc>
                  <a:txBody>
                    <a:bodyPr/>
                    <a:lstStyle/>
                    <a:p>
                      <a:pPr algn="ctr" fontAlgn="b"/>
                      <a:r>
                        <a:rPr lang="cs-CZ" sz="1800" b="0" i="0" u="none" strike="noStrike">
                          <a:solidFill>
                            <a:srgbClr val="000000"/>
                          </a:solidFill>
                          <a:effectLst/>
                          <a:latin typeface="Calibri"/>
                        </a:rPr>
                        <a:t>24072</a:t>
                      </a:r>
                    </a:p>
                  </a:txBody>
                  <a:tcPr marL="9525" marR="9525" marT="9525" marB="0" anchor="b">
                    <a:lnL>
                      <a:noFill/>
                    </a:lnL>
                    <a:lnR>
                      <a:noFill/>
                    </a:lnR>
                    <a:lnT>
                      <a:noFill/>
                    </a:lnT>
                    <a:lnB>
                      <a:noFill/>
                    </a:lnB>
                    <a:solidFill>
                      <a:srgbClr val="FFFFFF"/>
                    </a:solidFill>
                  </a:tcPr>
                </a:tc>
                <a:tc>
                  <a:txBody>
                    <a:bodyPr/>
                    <a:lstStyle/>
                    <a:p>
                      <a:pPr algn="ctr" fontAlgn="b"/>
                      <a:r>
                        <a:rPr lang="cs-CZ" sz="1800" b="0" i="0" u="none" strike="noStrike">
                          <a:solidFill>
                            <a:srgbClr val="000000"/>
                          </a:solidFill>
                          <a:effectLst/>
                          <a:latin typeface="Calibri"/>
                        </a:rPr>
                        <a:t>23151</a:t>
                      </a:r>
                    </a:p>
                  </a:txBody>
                  <a:tcPr marL="9525" marR="9525" marT="9525" marB="0" anchor="b">
                    <a:lnL>
                      <a:noFill/>
                    </a:lnL>
                    <a:lnR>
                      <a:noFill/>
                    </a:lnR>
                    <a:lnT>
                      <a:noFill/>
                    </a:lnT>
                    <a:lnB>
                      <a:noFill/>
                    </a:lnB>
                    <a:solidFill>
                      <a:srgbClr val="FFFFFF"/>
                    </a:solidFill>
                  </a:tcPr>
                </a:tc>
                <a:tc>
                  <a:txBody>
                    <a:bodyPr/>
                    <a:lstStyle/>
                    <a:p>
                      <a:pPr algn="ctr" fontAlgn="b"/>
                      <a:r>
                        <a:rPr lang="cs-CZ" sz="1800" b="0" i="0" u="none" strike="noStrike">
                          <a:solidFill>
                            <a:srgbClr val="000000"/>
                          </a:solidFill>
                          <a:effectLst/>
                          <a:latin typeface="Calibri"/>
                        </a:rPr>
                        <a:t>26336</a:t>
                      </a:r>
                    </a:p>
                  </a:txBody>
                  <a:tcPr marL="9525" marR="9525" marT="9525" marB="0" anchor="b">
                    <a:lnL>
                      <a:noFill/>
                    </a:lnL>
                    <a:lnR>
                      <a:noFill/>
                    </a:lnR>
                    <a:lnT>
                      <a:noFill/>
                    </a:lnT>
                    <a:lnB>
                      <a:noFill/>
                    </a:lnB>
                    <a:solidFill>
                      <a:srgbClr val="FFFFFF"/>
                    </a:solidFill>
                  </a:tcPr>
                </a:tc>
                <a:tc>
                  <a:txBody>
                    <a:bodyPr/>
                    <a:lstStyle/>
                    <a:p>
                      <a:pPr algn="ctr" fontAlgn="b"/>
                      <a:r>
                        <a:rPr lang="cs-CZ" sz="1800" b="0" i="0" u="none" strike="noStrike">
                          <a:solidFill>
                            <a:srgbClr val="000000"/>
                          </a:solidFill>
                          <a:effectLst/>
                          <a:latin typeface="Calibri"/>
                        </a:rPr>
                        <a:t>25252</a:t>
                      </a:r>
                    </a:p>
                  </a:txBody>
                  <a:tcPr marL="9525" marR="9525" marT="9525" marB="0" anchor="b">
                    <a:lnL>
                      <a:noFill/>
                    </a:lnL>
                    <a:lnR>
                      <a:noFill/>
                    </a:lnR>
                    <a:lnT>
                      <a:noFill/>
                    </a:lnT>
                    <a:lnB>
                      <a:noFill/>
                    </a:lnB>
                    <a:solidFill>
                      <a:srgbClr val="FFFFFF"/>
                    </a:solidFill>
                  </a:tcPr>
                </a:tc>
                <a:tc>
                  <a:txBody>
                    <a:bodyPr/>
                    <a:lstStyle/>
                    <a:p>
                      <a:pPr algn="ctr" fontAlgn="b"/>
                      <a:r>
                        <a:rPr lang="cs-CZ" sz="1800" b="0" i="0" u="none" strike="noStrike">
                          <a:solidFill>
                            <a:srgbClr val="000000"/>
                          </a:solidFill>
                          <a:effectLst/>
                          <a:latin typeface="Calibri"/>
                        </a:rPr>
                        <a:t>24122</a:t>
                      </a:r>
                    </a:p>
                  </a:txBody>
                  <a:tcPr marL="9525" marR="9525" marT="9525" marB="0" anchor="b">
                    <a:lnL>
                      <a:noFill/>
                    </a:lnL>
                    <a:lnR>
                      <a:noFill/>
                    </a:lnR>
                    <a:lnT>
                      <a:noFill/>
                    </a:lnT>
                    <a:lnB>
                      <a:noFill/>
                    </a:lnB>
                    <a:solidFill>
                      <a:srgbClr val="FFFFFF"/>
                    </a:solidFill>
                  </a:tcPr>
                </a:tc>
              </a:tr>
              <a:tr h="286034">
                <a:tc>
                  <a:txBody>
                    <a:bodyPr/>
                    <a:lstStyle/>
                    <a:p>
                      <a:pPr algn="l" fontAlgn="b"/>
                      <a:r>
                        <a:rPr lang="cs-CZ" sz="1800" b="0" i="0" u="none" strike="noStrike">
                          <a:solidFill>
                            <a:srgbClr val="000000"/>
                          </a:solidFill>
                          <a:effectLst/>
                          <a:latin typeface="Calibri"/>
                        </a:rPr>
                        <a:t> </a:t>
                      </a:r>
                    </a:p>
                  </a:txBody>
                  <a:tcPr marL="9525" marR="9525" marT="9525" marB="0" anchor="b">
                    <a:lnL>
                      <a:noFill/>
                    </a:lnL>
                    <a:lnR>
                      <a:noFill/>
                    </a:lnR>
                    <a:lnT>
                      <a:noFill/>
                    </a:lnT>
                    <a:lnB>
                      <a:noFill/>
                    </a:lnB>
                    <a:solidFill>
                      <a:srgbClr val="FFFFFF"/>
                    </a:solidFill>
                  </a:tcPr>
                </a:tc>
                <a:tc>
                  <a:txBody>
                    <a:bodyPr/>
                    <a:lstStyle/>
                    <a:p>
                      <a:pPr algn="ctr" fontAlgn="b"/>
                      <a:r>
                        <a:rPr lang="cs-CZ" sz="1800" b="0" i="0" u="none" strike="noStrike">
                          <a:solidFill>
                            <a:srgbClr val="000000"/>
                          </a:solidFill>
                          <a:effectLst/>
                          <a:latin typeface="Calibri"/>
                        </a:rPr>
                        <a:t> </a:t>
                      </a:r>
                    </a:p>
                  </a:txBody>
                  <a:tcPr marL="9525" marR="9525" marT="9525" marB="0" anchor="b">
                    <a:lnL>
                      <a:noFill/>
                    </a:lnL>
                    <a:lnR>
                      <a:noFill/>
                    </a:lnR>
                    <a:lnT>
                      <a:noFill/>
                    </a:lnT>
                    <a:lnB>
                      <a:noFill/>
                    </a:lnB>
                    <a:solidFill>
                      <a:srgbClr val="FFFFFF"/>
                    </a:solidFill>
                  </a:tcPr>
                </a:tc>
                <a:tc>
                  <a:txBody>
                    <a:bodyPr/>
                    <a:lstStyle/>
                    <a:p>
                      <a:pPr algn="ctr" fontAlgn="b"/>
                      <a:r>
                        <a:rPr lang="cs-CZ" sz="1800" b="0" i="0" u="none" strike="noStrike" dirty="0">
                          <a:solidFill>
                            <a:srgbClr val="000000"/>
                          </a:solidFill>
                          <a:effectLst/>
                          <a:latin typeface="Calibri"/>
                        </a:rPr>
                        <a:t> </a:t>
                      </a:r>
                    </a:p>
                  </a:txBody>
                  <a:tcPr marL="9525" marR="9525" marT="9525" marB="0" anchor="b">
                    <a:lnL>
                      <a:noFill/>
                    </a:lnL>
                    <a:lnR>
                      <a:noFill/>
                    </a:lnR>
                    <a:lnT>
                      <a:noFill/>
                    </a:lnT>
                    <a:lnB>
                      <a:noFill/>
                    </a:lnB>
                    <a:solidFill>
                      <a:srgbClr val="FFFFFF"/>
                    </a:solidFill>
                  </a:tcPr>
                </a:tc>
                <a:tc>
                  <a:txBody>
                    <a:bodyPr/>
                    <a:lstStyle/>
                    <a:p>
                      <a:pPr algn="ctr" fontAlgn="b"/>
                      <a:r>
                        <a:rPr lang="cs-CZ" sz="1800" b="0" i="0" u="none" strike="noStrike" dirty="0">
                          <a:solidFill>
                            <a:srgbClr val="000000"/>
                          </a:solidFill>
                          <a:effectLst/>
                          <a:latin typeface="Calibri"/>
                        </a:rPr>
                        <a:t> </a:t>
                      </a:r>
                    </a:p>
                  </a:txBody>
                  <a:tcPr marL="9525" marR="9525" marT="9525" marB="0" anchor="b">
                    <a:lnL>
                      <a:noFill/>
                    </a:lnL>
                    <a:lnR>
                      <a:noFill/>
                    </a:lnR>
                    <a:lnT>
                      <a:noFill/>
                    </a:lnT>
                    <a:lnB>
                      <a:noFill/>
                    </a:lnB>
                    <a:solidFill>
                      <a:srgbClr val="FFFFFF"/>
                    </a:solidFill>
                  </a:tcPr>
                </a:tc>
                <a:tc>
                  <a:txBody>
                    <a:bodyPr/>
                    <a:lstStyle/>
                    <a:p>
                      <a:pPr algn="ctr" fontAlgn="b"/>
                      <a:r>
                        <a:rPr lang="cs-CZ" sz="1800" b="0" i="0" u="none" strike="noStrike" dirty="0">
                          <a:solidFill>
                            <a:srgbClr val="000000"/>
                          </a:solidFill>
                          <a:effectLst/>
                          <a:latin typeface="Calibri"/>
                        </a:rPr>
                        <a:t> </a:t>
                      </a:r>
                    </a:p>
                  </a:txBody>
                  <a:tcPr marL="9525" marR="9525" marT="9525" marB="0" anchor="b">
                    <a:lnL>
                      <a:noFill/>
                    </a:lnL>
                    <a:lnR>
                      <a:noFill/>
                    </a:lnR>
                    <a:lnT>
                      <a:noFill/>
                    </a:lnT>
                    <a:lnB>
                      <a:noFill/>
                    </a:lnB>
                    <a:solidFill>
                      <a:srgbClr val="FFFFFF"/>
                    </a:solidFill>
                  </a:tcPr>
                </a:tc>
                <a:tc>
                  <a:txBody>
                    <a:bodyPr/>
                    <a:lstStyle/>
                    <a:p>
                      <a:pPr algn="ctr" fontAlgn="b"/>
                      <a:r>
                        <a:rPr lang="cs-CZ" sz="1800" b="0" i="0" u="none" strike="noStrike" dirty="0">
                          <a:solidFill>
                            <a:srgbClr val="000000"/>
                          </a:solidFill>
                          <a:effectLst/>
                          <a:latin typeface="Calibri"/>
                        </a:rPr>
                        <a:t> </a:t>
                      </a:r>
                    </a:p>
                  </a:txBody>
                  <a:tcPr marL="9525" marR="9525" marT="9525" marB="0" anchor="b">
                    <a:lnL>
                      <a:noFill/>
                    </a:lnL>
                    <a:lnR>
                      <a:noFill/>
                    </a:lnR>
                    <a:lnT>
                      <a:noFill/>
                    </a:lnT>
                    <a:lnB>
                      <a:noFill/>
                    </a:lnB>
                    <a:solidFill>
                      <a:srgbClr val="FFFFFF"/>
                    </a:solidFill>
                  </a:tcPr>
                </a:tc>
                <a:tc>
                  <a:txBody>
                    <a:bodyPr/>
                    <a:lstStyle/>
                    <a:p>
                      <a:pPr algn="ctr" fontAlgn="b"/>
                      <a:r>
                        <a:rPr lang="cs-CZ" sz="1800" b="0" i="0" u="none" strike="noStrike">
                          <a:solidFill>
                            <a:srgbClr val="000000"/>
                          </a:solidFill>
                          <a:effectLst/>
                          <a:latin typeface="Calibri"/>
                        </a:rPr>
                        <a:t> </a:t>
                      </a:r>
                    </a:p>
                  </a:txBody>
                  <a:tcPr marL="9525" marR="9525" marT="9525" marB="0" anchor="b">
                    <a:lnL>
                      <a:noFill/>
                    </a:lnL>
                    <a:lnR>
                      <a:noFill/>
                    </a:lnR>
                    <a:lnT>
                      <a:noFill/>
                    </a:lnT>
                    <a:lnB>
                      <a:noFill/>
                    </a:lnB>
                    <a:solidFill>
                      <a:srgbClr val="FFFFFF"/>
                    </a:solidFill>
                  </a:tcPr>
                </a:tc>
                <a:tc>
                  <a:txBody>
                    <a:bodyPr/>
                    <a:lstStyle/>
                    <a:p>
                      <a:pPr algn="ctr" fontAlgn="b"/>
                      <a:r>
                        <a:rPr lang="cs-CZ" sz="1800" b="0" i="0" u="none" strike="noStrike">
                          <a:solidFill>
                            <a:srgbClr val="000000"/>
                          </a:solidFill>
                          <a:effectLst/>
                          <a:latin typeface="Calibri"/>
                        </a:rPr>
                        <a:t> </a:t>
                      </a:r>
                    </a:p>
                  </a:txBody>
                  <a:tcPr marL="9525" marR="9525" marT="9525" marB="0" anchor="b">
                    <a:lnL>
                      <a:noFill/>
                    </a:lnL>
                    <a:lnR>
                      <a:noFill/>
                    </a:lnR>
                    <a:lnT>
                      <a:noFill/>
                    </a:lnT>
                    <a:lnB>
                      <a:noFill/>
                    </a:lnB>
                    <a:solidFill>
                      <a:srgbClr val="FFFFFF"/>
                    </a:solidFill>
                  </a:tcPr>
                </a:tc>
                <a:tc>
                  <a:txBody>
                    <a:bodyPr/>
                    <a:lstStyle/>
                    <a:p>
                      <a:pPr algn="ctr" fontAlgn="b"/>
                      <a:r>
                        <a:rPr lang="cs-CZ" sz="1800" b="0" i="0" u="none" strike="noStrike">
                          <a:solidFill>
                            <a:srgbClr val="000000"/>
                          </a:solidFill>
                          <a:effectLst/>
                          <a:latin typeface="Calibri"/>
                        </a:rPr>
                        <a:t> </a:t>
                      </a:r>
                    </a:p>
                  </a:txBody>
                  <a:tcPr marL="9525" marR="9525" marT="9525" marB="0" anchor="b">
                    <a:lnL>
                      <a:noFill/>
                    </a:lnL>
                    <a:lnR>
                      <a:noFill/>
                    </a:lnR>
                    <a:lnT>
                      <a:noFill/>
                    </a:lnT>
                    <a:lnB>
                      <a:noFill/>
                    </a:lnB>
                    <a:solidFill>
                      <a:srgbClr val="FFFFFF"/>
                    </a:solidFill>
                  </a:tcPr>
                </a:tc>
              </a:tr>
              <a:tr h="286034">
                <a:tc rowSpan="2">
                  <a:txBody>
                    <a:bodyPr/>
                    <a:lstStyle/>
                    <a:p>
                      <a:pPr algn="ctr" fontAlgn="ctr"/>
                      <a:r>
                        <a:rPr lang="cs-CZ" sz="1800" b="1" i="0" u="none" strike="noStrike">
                          <a:solidFill>
                            <a:srgbClr val="000000"/>
                          </a:solidFill>
                          <a:effectLst/>
                          <a:latin typeface="Calibri"/>
                        </a:rPr>
                        <a:t>Condition B</a:t>
                      </a:r>
                    </a:p>
                  </a:txBody>
                  <a:tcPr marL="9525" marR="9525" marT="9525" marB="0" anchor="ctr">
                    <a:lnL>
                      <a:noFill/>
                    </a:lnL>
                    <a:lnR>
                      <a:noFill/>
                    </a:lnR>
                    <a:lnT>
                      <a:noFill/>
                    </a:lnT>
                    <a:lnB>
                      <a:noFill/>
                    </a:lnB>
                    <a:solidFill>
                      <a:srgbClr val="FFFFFF"/>
                    </a:solidFill>
                  </a:tcPr>
                </a:tc>
                <a:tc>
                  <a:txBody>
                    <a:bodyPr/>
                    <a:lstStyle/>
                    <a:p>
                      <a:pPr algn="ctr" fontAlgn="b"/>
                      <a:r>
                        <a:rPr lang="cs-CZ" sz="1800" b="0" i="0" u="none" strike="noStrike" dirty="0">
                          <a:solidFill>
                            <a:srgbClr val="000000"/>
                          </a:solidFill>
                          <a:effectLst/>
                          <a:latin typeface="Calibri"/>
                        </a:rPr>
                        <a:t>Sample9</a:t>
                      </a:r>
                    </a:p>
                  </a:txBody>
                  <a:tcPr marL="9525" marR="9525" marT="9525" marB="0" anchor="b">
                    <a:lnL>
                      <a:noFill/>
                    </a:lnL>
                    <a:lnR>
                      <a:noFill/>
                    </a:lnR>
                    <a:lnT>
                      <a:noFill/>
                    </a:lnT>
                    <a:lnB>
                      <a:noFill/>
                    </a:lnB>
                    <a:solidFill>
                      <a:srgbClr val="FFFFFF"/>
                    </a:solidFill>
                  </a:tcPr>
                </a:tc>
                <a:tc>
                  <a:txBody>
                    <a:bodyPr/>
                    <a:lstStyle/>
                    <a:p>
                      <a:pPr algn="ctr" fontAlgn="b"/>
                      <a:r>
                        <a:rPr lang="cs-CZ" sz="1800" b="0" i="0" u="none" strike="noStrike" dirty="0">
                          <a:solidFill>
                            <a:srgbClr val="000000"/>
                          </a:solidFill>
                          <a:effectLst/>
                          <a:latin typeface="Calibri"/>
                        </a:rPr>
                        <a:t>sample10</a:t>
                      </a:r>
                    </a:p>
                  </a:txBody>
                  <a:tcPr marL="9525" marR="9525" marT="9525" marB="0" anchor="b">
                    <a:lnL>
                      <a:noFill/>
                    </a:lnL>
                    <a:lnR>
                      <a:noFill/>
                    </a:lnR>
                    <a:lnT>
                      <a:noFill/>
                    </a:lnT>
                    <a:lnB>
                      <a:noFill/>
                    </a:lnB>
                    <a:solidFill>
                      <a:srgbClr val="FFFFFF"/>
                    </a:solidFill>
                  </a:tcPr>
                </a:tc>
                <a:tc>
                  <a:txBody>
                    <a:bodyPr/>
                    <a:lstStyle/>
                    <a:p>
                      <a:pPr algn="ctr" fontAlgn="b"/>
                      <a:r>
                        <a:rPr lang="cs-CZ" sz="1800" b="0" i="0" u="none" strike="noStrike" dirty="0">
                          <a:solidFill>
                            <a:srgbClr val="000000"/>
                          </a:solidFill>
                          <a:effectLst/>
                          <a:latin typeface="Calibri"/>
                        </a:rPr>
                        <a:t>sample11</a:t>
                      </a:r>
                    </a:p>
                  </a:txBody>
                  <a:tcPr marL="9525" marR="9525" marT="9525" marB="0" anchor="b">
                    <a:lnL>
                      <a:noFill/>
                    </a:lnL>
                    <a:lnR>
                      <a:noFill/>
                    </a:lnR>
                    <a:lnT>
                      <a:noFill/>
                    </a:lnT>
                    <a:lnB>
                      <a:noFill/>
                    </a:lnB>
                    <a:solidFill>
                      <a:srgbClr val="FFFFFF"/>
                    </a:solidFill>
                  </a:tcPr>
                </a:tc>
                <a:tc>
                  <a:txBody>
                    <a:bodyPr/>
                    <a:lstStyle/>
                    <a:p>
                      <a:pPr algn="ctr" fontAlgn="b"/>
                      <a:r>
                        <a:rPr lang="cs-CZ" sz="1800" b="0" i="0" u="none" strike="noStrike" dirty="0">
                          <a:solidFill>
                            <a:srgbClr val="000000"/>
                          </a:solidFill>
                          <a:effectLst/>
                          <a:latin typeface="Calibri"/>
                        </a:rPr>
                        <a:t>sample12</a:t>
                      </a:r>
                    </a:p>
                  </a:txBody>
                  <a:tcPr marL="9525" marR="9525" marT="9525" marB="0" anchor="b">
                    <a:lnL>
                      <a:noFill/>
                    </a:lnL>
                    <a:lnR>
                      <a:noFill/>
                    </a:lnR>
                    <a:lnT>
                      <a:noFill/>
                    </a:lnT>
                    <a:lnB>
                      <a:noFill/>
                    </a:lnB>
                    <a:solidFill>
                      <a:srgbClr val="FFFFFF"/>
                    </a:solidFill>
                  </a:tcPr>
                </a:tc>
                <a:tc>
                  <a:txBody>
                    <a:bodyPr/>
                    <a:lstStyle/>
                    <a:p>
                      <a:pPr algn="ctr" fontAlgn="b"/>
                      <a:r>
                        <a:rPr lang="cs-CZ" sz="1800" b="0" i="0" u="none" strike="noStrike">
                          <a:solidFill>
                            <a:srgbClr val="000000"/>
                          </a:solidFill>
                          <a:effectLst/>
                          <a:latin typeface="Calibri"/>
                        </a:rPr>
                        <a:t>sample13</a:t>
                      </a:r>
                    </a:p>
                  </a:txBody>
                  <a:tcPr marL="9525" marR="9525" marT="9525" marB="0" anchor="b">
                    <a:lnL>
                      <a:noFill/>
                    </a:lnL>
                    <a:lnR>
                      <a:noFill/>
                    </a:lnR>
                    <a:lnT>
                      <a:noFill/>
                    </a:lnT>
                    <a:lnB>
                      <a:noFill/>
                    </a:lnB>
                    <a:solidFill>
                      <a:srgbClr val="FFFFFF"/>
                    </a:solidFill>
                  </a:tcPr>
                </a:tc>
                <a:tc>
                  <a:txBody>
                    <a:bodyPr/>
                    <a:lstStyle/>
                    <a:p>
                      <a:pPr algn="ctr" fontAlgn="b"/>
                      <a:r>
                        <a:rPr lang="cs-CZ" sz="1800" b="0" i="0" u="none" strike="noStrike">
                          <a:solidFill>
                            <a:srgbClr val="000000"/>
                          </a:solidFill>
                          <a:effectLst/>
                          <a:latin typeface="Calibri"/>
                        </a:rPr>
                        <a:t>sample14</a:t>
                      </a:r>
                    </a:p>
                  </a:txBody>
                  <a:tcPr marL="9525" marR="9525" marT="9525" marB="0" anchor="b">
                    <a:lnL>
                      <a:noFill/>
                    </a:lnL>
                    <a:lnR>
                      <a:noFill/>
                    </a:lnR>
                    <a:lnT>
                      <a:noFill/>
                    </a:lnT>
                    <a:lnB>
                      <a:noFill/>
                    </a:lnB>
                    <a:solidFill>
                      <a:srgbClr val="FFFFFF"/>
                    </a:solidFill>
                  </a:tcPr>
                </a:tc>
                <a:tc>
                  <a:txBody>
                    <a:bodyPr/>
                    <a:lstStyle/>
                    <a:p>
                      <a:pPr algn="ctr" fontAlgn="b"/>
                      <a:r>
                        <a:rPr lang="cs-CZ" sz="1800" b="0" i="0" u="none" strike="noStrike">
                          <a:solidFill>
                            <a:srgbClr val="000000"/>
                          </a:solidFill>
                          <a:effectLst/>
                          <a:latin typeface="Calibri"/>
                        </a:rPr>
                        <a:t>sample15</a:t>
                      </a:r>
                    </a:p>
                  </a:txBody>
                  <a:tcPr marL="9525" marR="9525" marT="9525" marB="0" anchor="b">
                    <a:lnL>
                      <a:noFill/>
                    </a:lnL>
                    <a:lnR>
                      <a:noFill/>
                    </a:lnR>
                    <a:lnT>
                      <a:noFill/>
                    </a:lnT>
                    <a:lnB>
                      <a:noFill/>
                    </a:lnB>
                    <a:solidFill>
                      <a:srgbClr val="FFFFFF"/>
                    </a:solidFill>
                  </a:tcPr>
                </a:tc>
                <a:tc>
                  <a:txBody>
                    <a:bodyPr/>
                    <a:lstStyle/>
                    <a:p>
                      <a:pPr algn="ctr" fontAlgn="b"/>
                      <a:r>
                        <a:rPr lang="cs-CZ" sz="1800" b="0" i="0" u="none" strike="noStrike">
                          <a:solidFill>
                            <a:srgbClr val="000000"/>
                          </a:solidFill>
                          <a:effectLst/>
                          <a:latin typeface="Calibri"/>
                        </a:rPr>
                        <a:t>sample16</a:t>
                      </a:r>
                    </a:p>
                  </a:txBody>
                  <a:tcPr marL="9525" marR="9525" marT="9525" marB="0" anchor="b">
                    <a:lnL>
                      <a:noFill/>
                    </a:lnL>
                    <a:lnR>
                      <a:noFill/>
                    </a:lnR>
                    <a:lnT>
                      <a:noFill/>
                    </a:lnT>
                    <a:lnB>
                      <a:noFill/>
                    </a:lnB>
                    <a:solidFill>
                      <a:srgbClr val="FFFFFF"/>
                    </a:solidFill>
                  </a:tcPr>
                </a:tc>
              </a:tr>
              <a:tr h="286034">
                <a:tc vMerge="1">
                  <a:txBody>
                    <a:bodyPr/>
                    <a:lstStyle/>
                    <a:p>
                      <a:endParaRPr lang="cs-CZ"/>
                    </a:p>
                  </a:txBody>
                  <a:tcPr/>
                </a:tc>
                <a:tc>
                  <a:txBody>
                    <a:bodyPr/>
                    <a:lstStyle/>
                    <a:p>
                      <a:pPr algn="ctr" fontAlgn="b"/>
                      <a:r>
                        <a:rPr lang="cs-CZ" sz="1800" b="0" i="0" u="none" strike="noStrike">
                          <a:solidFill>
                            <a:srgbClr val="000000"/>
                          </a:solidFill>
                          <a:effectLst/>
                          <a:latin typeface="Calibri"/>
                        </a:rPr>
                        <a:t>19527</a:t>
                      </a:r>
                    </a:p>
                  </a:txBody>
                  <a:tcPr marL="9525" marR="9525" marT="9525" marB="0" anchor="b">
                    <a:lnL>
                      <a:noFill/>
                    </a:lnL>
                    <a:lnR>
                      <a:noFill/>
                    </a:lnR>
                    <a:lnT>
                      <a:noFill/>
                    </a:lnT>
                    <a:lnB>
                      <a:noFill/>
                    </a:lnB>
                    <a:solidFill>
                      <a:srgbClr val="FFFFFF"/>
                    </a:solidFill>
                  </a:tcPr>
                </a:tc>
                <a:tc>
                  <a:txBody>
                    <a:bodyPr/>
                    <a:lstStyle/>
                    <a:p>
                      <a:pPr algn="ctr" fontAlgn="b"/>
                      <a:r>
                        <a:rPr lang="cs-CZ" sz="1800" b="0" i="0" u="none" strike="noStrike">
                          <a:solidFill>
                            <a:srgbClr val="000000"/>
                          </a:solidFill>
                          <a:effectLst/>
                          <a:latin typeface="Calibri"/>
                        </a:rPr>
                        <a:t>26898</a:t>
                      </a:r>
                    </a:p>
                  </a:txBody>
                  <a:tcPr marL="9525" marR="9525" marT="9525" marB="0" anchor="b">
                    <a:lnL>
                      <a:noFill/>
                    </a:lnL>
                    <a:lnR>
                      <a:noFill/>
                    </a:lnR>
                    <a:lnT>
                      <a:noFill/>
                    </a:lnT>
                    <a:lnB>
                      <a:noFill/>
                    </a:lnB>
                    <a:solidFill>
                      <a:srgbClr val="FFFFFF"/>
                    </a:solidFill>
                  </a:tcPr>
                </a:tc>
                <a:tc>
                  <a:txBody>
                    <a:bodyPr/>
                    <a:lstStyle/>
                    <a:p>
                      <a:pPr algn="ctr" fontAlgn="b"/>
                      <a:r>
                        <a:rPr lang="cs-CZ" sz="1800" b="0" i="0" u="none" strike="noStrike" dirty="0">
                          <a:solidFill>
                            <a:srgbClr val="000000"/>
                          </a:solidFill>
                          <a:effectLst/>
                          <a:latin typeface="Calibri"/>
                        </a:rPr>
                        <a:t>18880</a:t>
                      </a:r>
                    </a:p>
                  </a:txBody>
                  <a:tcPr marL="9525" marR="9525" marT="9525" marB="0" anchor="b">
                    <a:lnL>
                      <a:noFill/>
                    </a:lnL>
                    <a:lnR>
                      <a:noFill/>
                    </a:lnR>
                    <a:lnT>
                      <a:noFill/>
                    </a:lnT>
                    <a:lnB>
                      <a:noFill/>
                    </a:lnB>
                    <a:solidFill>
                      <a:srgbClr val="FFFFFF"/>
                    </a:solidFill>
                  </a:tcPr>
                </a:tc>
                <a:tc>
                  <a:txBody>
                    <a:bodyPr/>
                    <a:lstStyle/>
                    <a:p>
                      <a:pPr algn="ctr" fontAlgn="b"/>
                      <a:r>
                        <a:rPr lang="cs-CZ" sz="1800" b="0" i="0" u="none" strike="noStrike" dirty="0">
                          <a:solidFill>
                            <a:srgbClr val="000000"/>
                          </a:solidFill>
                          <a:effectLst/>
                          <a:latin typeface="Calibri"/>
                        </a:rPr>
                        <a:t>24237</a:t>
                      </a:r>
                    </a:p>
                  </a:txBody>
                  <a:tcPr marL="9525" marR="9525" marT="9525" marB="0" anchor="b">
                    <a:lnL>
                      <a:noFill/>
                    </a:lnL>
                    <a:lnR>
                      <a:noFill/>
                    </a:lnR>
                    <a:lnT>
                      <a:noFill/>
                    </a:lnT>
                    <a:lnB>
                      <a:noFill/>
                    </a:lnB>
                    <a:solidFill>
                      <a:srgbClr val="FFFFFF"/>
                    </a:solidFill>
                  </a:tcPr>
                </a:tc>
                <a:tc>
                  <a:txBody>
                    <a:bodyPr/>
                    <a:lstStyle/>
                    <a:p>
                      <a:pPr algn="ctr" fontAlgn="b"/>
                      <a:r>
                        <a:rPr lang="cs-CZ" sz="1800" b="0" i="0" u="none" strike="noStrike" dirty="0">
                          <a:solidFill>
                            <a:srgbClr val="000000"/>
                          </a:solidFill>
                          <a:effectLst/>
                          <a:latin typeface="Calibri"/>
                        </a:rPr>
                        <a:t>26640</a:t>
                      </a:r>
                    </a:p>
                  </a:txBody>
                  <a:tcPr marL="9525" marR="9525" marT="9525" marB="0" anchor="b">
                    <a:lnL>
                      <a:noFill/>
                    </a:lnL>
                    <a:lnR>
                      <a:noFill/>
                    </a:lnR>
                    <a:lnT>
                      <a:noFill/>
                    </a:lnT>
                    <a:lnB>
                      <a:noFill/>
                    </a:lnB>
                    <a:solidFill>
                      <a:srgbClr val="FFFFFF"/>
                    </a:solidFill>
                  </a:tcPr>
                </a:tc>
                <a:tc>
                  <a:txBody>
                    <a:bodyPr/>
                    <a:lstStyle/>
                    <a:p>
                      <a:pPr algn="ctr" fontAlgn="b"/>
                      <a:r>
                        <a:rPr lang="cs-CZ" sz="1800" b="0" i="0" u="none" strike="noStrike" dirty="0">
                          <a:solidFill>
                            <a:srgbClr val="000000"/>
                          </a:solidFill>
                          <a:effectLst/>
                          <a:latin typeface="Calibri"/>
                        </a:rPr>
                        <a:t>22315</a:t>
                      </a:r>
                    </a:p>
                  </a:txBody>
                  <a:tcPr marL="9525" marR="9525" marT="9525" marB="0" anchor="b">
                    <a:lnL>
                      <a:noFill/>
                    </a:lnL>
                    <a:lnR>
                      <a:noFill/>
                    </a:lnR>
                    <a:lnT>
                      <a:noFill/>
                    </a:lnT>
                    <a:lnB>
                      <a:noFill/>
                    </a:lnB>
                    <a:solidFill>
                      <a:srgbClr val="FFFFFF"/>
                    </a:solidFill>
                  </a:tcPr>
                </a:tc>
                <a:tc>
                  <a:txBody>
                    <a:bodyPr/>
                    <a:lstStyle/>
                    <a:p>
                      <a:pPr algn="ctr" fontAlgn="b"/>
                      <a:r>
                        <a:rPr lang="cs-CZ" sz="1800" b="0" i="0" u="none" strike="noStrike" dirty="0">
                          <a:solidFill>
                            <a:srgbClr val="000000"/>
                          </a:solidFill>
                          <a:effectLst/>
                          <a:latin typeface="Calibri"/>
                        </a:rPr>
                        <a:t>20952</a:t>
                      </a:r>
                    </a:p>
                  </a:txBody>
                  <a:tcPr marL="9525" marR="9525" marT="9525" marB="0" anchor="b">
                    <a:lnL>
                      <a:noFill/>
                    </a:lnL>
                    <a:lnR>
                      <a:noFill/>
                    </a:lnR>
                    <a:lnT>
                      <a:noFill/>
                    </a:lnT>
                    <a:lnB>
                      <a:noFill/>
                    </a:lnB>
                    <a:solidFill>
                      <a:srgbClr val="FFFFFF"/>
                    </a:solidFill>
                  </a:tcPr>
                </a:tc>
                <a:tc>
                  <a:txBody>
                    <a:bodyPr/>
                    <a:lstStyle/>
                    <a:p>
                      <a:pPr algn="ctr" fontAlgn="b"/>
                      <a:r>
                        <a:rPr lang="cs-CZ" sz="1800" b="0" i="0" u="none" strike="noStrike" dirty="0">
                          <a:solidFill>
                            <a:srgbClr val="000000"/>
                          </a:solidFill>
                          <a:effectLst/>
                          <a:latin typeface="Calibri"/>
                        </a:rPr>
                        <a:t>25629</a:t>
                      </a:r>
                    </a:p>
                  </a:txBody>
                  <a:tcPr marL="9525" marR="9525" marT="9525" marB="0" anchor="b">
                    <a:lnL>
                      <a:noFill/>
                    </a:lnL>
                    <a:lnR>
                      <a:noFill/>
                    </a:lnR>
                    <a:lnT>
                      <a:noFill/>
                    </a:lnT>
                    <a:lnB>
                      <a:noFill/>
                    </a:lnB>
                    <a:solidFill>
                      <a:srgbClr val="FFFFFF"/>
                    </a:solidFill>
                  </a:tcPr>
                </a:tc>
              </a:tr>
            </a:tbl>
          </a:graphicData>
        </a:graphic>
      </p:graphicFrame>
      <p:sp>
        <p:nvSpPr>
          <p:cNvPr id="8" name="object 6"/>
          <p:cNvSpPr/>
          <p:nvPr/>
        </p:nvSpPr>
        <p:spPr>
          <a:xfrm>
            <a:off x="545129" y="2420888"/>
            <a:ext cx="858519" cy="2160240"/>
          </a:xfrm>
          <a:custGeom>
            <a:avLst/>
            <a:gdLst/>
            <a:ahLst/>
            <a:cxnLst/>
            <a:rect l="l" t="t" r="r" b="b"/>
            <a:pathLst>
              <a:path w="858519" h="2024379">
                <a:moveTo>
                  <a:pt x="636269" y="1616709"/>
                </a:moveTo>
                <a:lnTo>
                  <a:pt x="585469" y="1612899"/>
                </a:lnTo>
                <a:lnTo>
                  <a:pt x="534669" y="1604009"/>
                </a:lnTo>
                <a:lnTo>
                  <a:pt x="485139" y="1586229"/>
                </a:lnTo>
                <a:lnTo>
                  <a:pt x="438149" y="1562099"/>
                </a:lnTo>
                <a:lnTo>
                  <a:pt x="392429" y="1531619"/>
                </a:lnTo>
                <a:lnTo>
                  <a:pt x="347979" y="1493519"/>
                </a:lnTo>
                <a:lnTo>
                  <a:pt x="308609" y="1450339"/>
                </a:lnTo>
                <a:lnTo>
                  <a:pt x="270509" y="1400809"/>
                </a:lnTo>
                <a:lnTo>
                  <a:pt x="237489" y="1346199"/>
                </a:lnTo>
                <a:lnTo>
                  <a:pt x="208279" y="1287779"/>
                </a:lnTo>
                <a:lnTo>
                  <a:pt x="181609" y="1225549"/>
                </a:lnTo>
                <a:lnTo>
                  <a:pt x="161289" y="1158239"/>
                </a:lnTo>
                <a:lnTo>
                  <a:pt x="144779" y="1089659"/>
                </a:lnTo>
                <a:lnTo>
                  <a:pt x="134619" y="1019809"/>
                </a:lnTo>
                <a:lnTo>
                  <a:pt x="128269" y="947419"/>
                </a:lnTo>
                <a:lnTo>
                  <a:pt x="126999" y="911859"/>
                </a:lnTo>
                <a:lnTo>
                  <a:pt x="128269" y="875029"/>
                </a:lnTo>
                <a:lnTo>
                  <a:pt x="132079" y="802639"/>
                </a:lnTo>
                <a:lnTo>
                  <a:pt x="140969" y="731519"/>
                </a:lnTo>
                <a:lnTo>
                  <a:pt x="154939" y="662939"/>
                </a:lnTo>
                <a:lnTo>
                  <a:pt x="175259" y="595629"/>
                </a:lnTo>
                <a:lnTo>
                  <a:pt x="185419" y="562609"/>
                </a:lnTo>
                <a:lnTo>
                  <a:pt x="212089" y="500379"/>
                </a:lnTo>
                <a:lnTo>
                  <a:pt x="242569" y="441959"/>
                </a:lnTo>
                <a:lnTo>
                  <a:pt x="276859" y="388619"/>
                </a:lnTo>
                <a:lnTo>
                  <a:pt x="314959" y="340359"/>
                </a:lnTo>
                <a:lnTo>
                  <a:pt x="355599" y="298449"/>
                </a:lnTo>
                <a:lnTo>
                  <a:pt x="400049" y="261619"/>
                </a:lnTo>
                <a:lnTo>
                  <a:pt x="445769" y="232409"/>
                </a:lnTo>
                <a:lnTo>
                  <a:pt x="494029" y="208279"/>
                </a:lnTo>
                <a:lnTo>
                  <a:pt x="543560" y="193039"/>
                </a:lnTo>
                <a:lnTo>
                  <a:pt x="593090" y="184149"/>
                </a:lnTo>
                <a:lnTo>
                  <a:pt x="618490" y="181609"/>
                </a:lnTo>
                <a:lnTo>
                  <a:pt x="615949" y="0"/>
                </a:lnTo>
                <a:lnTo>
                  <a:pt x="552449" y="6349"/>
                </a:lnTo>
                <a:lnTo>
                  <a:pt x="490219" y="21589"/>
                </a:lnTo>
                <a:lnTo>
                  <a:pt x="429259" y="45719"/>
                </a:lnTo>
                <a:lnTo>
                  <a:pt x="369569" y="80009"/>
                </a:lnTo>
                <a:lnTo>
                  <a:pt x="313689" y="120649"/>
                </a:lnTo>
                <a:lnTo>
                  <a:pt x="259079" y="170179"/>
                </a:lnTo>
                <a:lnTo>
                  <a:pt x="209549" y="227329"/>
                </a:lnTo>
                <a:lnTo>
                  <a:pt x="186689" y="259079"/>
                </a:lnTo>
                <a:lnTo>
                  <a:pt x="165099" y="292099"/>
                </a:lnTo>
                <a:lnTo>
                  <a:pt x="143509" y="326389"/>
                </a:lnTo>
                <a:lnTo>
                  <a:pt x="124459" y="361949"/>
                </a:lnTo>
                <a:lnTo>
                  <a:pt x="105409" y="398779"/>
                </a:lnTo>
                <a:lnTo>
                  <a:pt x="88899" y="436879"/>
                </a:lnTo>
                <a:lnTo>
                  <a:pt x="73659" y="477519"/>
                </a:lnTo>
                <a:lnTo>
                  <a:pt x="58419" y="518159"/>
                </a:lnTo>
                <a:lnTo>
                  <a:pt x="46989" y="558799"/>
                </a:lnTo>
                <a:lnTo>
                  <a:pt x="34289" y="601979"/>
                </a:lnTo>
                <a:lnTo>
                  <a:pt x="25399" y="645159"/>
                </a:lnTo>
                <a:lnTo>
                  <a:pt x="16509" y="689609"/>
                </a:lnTo>
                <a:lnTo>
                  <a:pt x="10159" y="732789"/>
                </a:lnTo>
                <a:lnTo>
                  <a:pt x="5079" y="778509"/>
                </a:lnTo>
                <a:lnTo>
                  <a:pt x="1269" y="824229"/>
                </a:lnTo>
                <a:lnTo>
                  <a:pt x="0" y="868679"/>
                </a:lnTo>
                <a:lnTo>
                  <a:pt x="0" y="914399"/>
                </a:lnTo>
                <a:lnTo>
                  <a:pt x="1269" y="960119"/>
                </a:lnTo>
                <a:lnTo>
                  <a:pt x="3809" y="1004569"/>
                </a:lnTo>
                <a:lnTo>
                  <a:pt x="8889" y="1050289"/>
                </a:lnTo>
                <a:lnTo>
                  <a:pt x="15239" y="1094739"/>
                </a:lnTo>
                <a:lnTo>
                  <a:pt x="22859" y="1139189"/>
                </a:lnTo>
                <a:lnTo>
                  <a:pt x="31749" y="1182369"/>
                </a:lnTo>
                <a:lnTo>
                  <a:pt x="41909" y="1225549"/>
                </a:lnTo>
                <a:lnTo>
                  <a:pt x="54609" y="1267459"/>
                </a:lnTo>
                <a:lnTo>
                  <a:pt x="68579" y="1308099"/>
                </a:lnTo>
                <a:lnTo>
                  <a:pt x="83819" y="1348739"/>
                </a:lnTo>
                <a:lnTo>
                  <a:pt x="100329" y="1386839"/>
                </a:lnTo>
                <a:lnTo>
                  <a:pt x="118109" y="1424939"/>
                </a:lnTo>
                <a:lnTo>
                  <a:pt x="137159" y="1460499"/>
                </a:lnTo>
                <a:lnTo>
                  <a:pt x="157479" y="1496059"/>
                </a:lnTo>
                <a:lnTo>
                  <a:pt x="179069" y="1529079"/>
                </a:lnTo>
                <a:lnTo>
                  <a:pt x="201929" y="1560829"/>
                </a:lnTo>
                <a:lnTo>
                  <a:pt x="251459" y="1619249"/>
                </a:lnTo>
                <a:lnTo>
                  <a:pt x="303529" y="1670049"/>
                </a:lnTo>
                <a:lnTo>
                  <a:pt x="359409" y="1713229"/>
                </a:lnTo>
                <a:lnTo>
                  <a:pt x="419099" y="1747520"/>
                </a:lnTo>
                <a:lnTo>
                  <a:pt x="480059" y="1772920"/>
                </a:lnTo>
                <a:lnTo>
                  <a:pt x="542290" y="1790699"/>
                </a:lnTo>
                <a:lnTo>
                  <a:pt x="605790" y="1798320"/>
                </a:lnTo>
                <a:lnTo>
                  <a:pt x="637540" y="1799589"/>
                </a:lnTo>
                <a:lnTo>
                  <a:pt x="638810" y="2024379"/>
                </a:lnTo>
                <a:lnTo>
                  <a:pt x="858519" y="1704339"/>
                </a:lnTo>
                <a:lnTo>
                  <a:pt x="633729" y="1391919"/>
                </a:lnTo>
                <a:lnTo>
                  <a:pt x="636269" y="1616709"/>
                </a:lnTo>
                <a:close/>
              </a:path>
            </a:pathLst>
          </a:custGeom>
          <a:ln w="3175">
            <a:solidFill>
              <a:srgbClr val="000000"/>
            </a:solidFill>
          </a:ln>
        </p:spPr>
        <p:txBody>
          <a:bodyPr wrap="square" lIns="0" tIns="0" rIns="0" bIns="0" rtlCol="0">
            <a:noAutofit/>
          </a:bodyPr>
          <a:lstStyle/>
          <a:p>
            <a:pPr>
              <a:defRPr/>
            </a:pPr>
            <a:endParaRPr kern="0">
              <a:solidFill>
                <a:prstClr val="black"/>
              </a:solidFill>
            </a:endParaRPr>
          </a:p>
        </p:txBody>
      </p:sp>
      <p:sp>
        <p:nvSpPr>
          <p:cNvPr id="9" name="object 9"/>
          <p:cNvSpPr/>
          <p:nvPr/>
        </p:nvSpPr>
        <p:spPr>
          <a:xfrm>
            <a:off x="545132" y="3285118"/>
            <a:ext cx="857250" cy="2088098"/>
          </a:xfrm>
          <a:custGeom>
            <a:avLst/>
            <a:gdLst/>
            <a:ahLst/>
            <a:cxnLst/>
            <a:rect l="l" t="t" r="r" b="b"/>
            <a:pathLst>
              <a:path w="857250" h="2226310">
                <a:moveTo>
                  <a:pt x="623569" y="1733550"/>
                </a:moveTo>
                <a:lnTo>
                  <a:pt x="575310" y="1728470"/>
                </a:lnTo>
                <a:lnTo>
                  <a:pt x="529590" y="1717039"/>
                </a:lnTo>
                <a:lnTo>
                  <a:pt x="482599" y="1696720"/>
                </a:lnTo>
                <a:lnTo>
                  <a:pt x="438149" y="1670050"/>
                </a:lnTo>
                <a:lnTo>
                  <a:pt x="396239" y="1637030"/>
                </a:lnTo>
                <a:lnTo>
                  <a:pt x="356869" y="1597660"/>
                </a:lnTo>
                <a:lnTo>
                  <a:pt x="337819" y="1574800"/>
                </a:lnTo>
                <a:lnTo>
                  <a:pt x="318769" y="1551940"/>
                </a:lnTo>
                <a:lnTo>
                  <a:pt x="284479" y="1499870"/>
                </a:lnTo>
                <a:lnTo>
                  <a:pt x="253999" y="1442720"/>
                </a:lnTo>
                <a:lnTo>
                  <a:pt x="227329" y="1381760"/>
                </a:lnTo>
                <a:lnTo>
                  <a:pt x="204469" y="1315720"/>
                </a:lnTo>
                <a:lnTo>
                  <a:pt x="194309" y="1282700"/>
                </a:lnTo>
                <a:lnTo>
                  <a:pt x="185419" y="1247140"/>
                </a:lnTo>
                <a:lnTo>
                  <a:pt x="177799" y="1212850"/>
                </a:lnTo>
                <a:lnTo>
                  <a:pt x="171449" y="1176020"/>
                </a:lnTo>
                <a:lnTo>
                  <a:pt x="165099" y="1140460"/>
                </a:lnTo>
                <a:lnTo>
                  <a:pt x="161289" y="1103630"/>
                </a:lnTo>
                <a:lnTo>
                  <a:pt x="158749" y="1066800"/>
                </a:lnTo>
                <a:lnTo>
                  <a:pt x="156209" y="1029969"/>
                </a:lnTo>
                <a:lnTo>
                  <a:pt x="156209" y="991869"/>
                </a:lnTo>
                <a:lnTo>
                  <a:pt x="156209" y="955040"/>
                </a:lnTo>
                <a:lnTo>
                  <a:pt x="157479" y="916940"/>
                </a:lnTo>
                <a:lnTo>
                  <a:pt x="161289" y="880110"/>
                </a:lnTo>
                <a:lnTo>
                  <a:pt x="165099" y="843280"/>
                </a:lnTo>
                <a:lnTo>
                  <a:pt x="176529" y="770890"/>
                </a:lnTo>
                <a:lnTo>
                  <a:pt x="193039" y="701040"/>
                </a:lnTo>
                <a:lnTo>
                  <a:pt x="213359" y="633730"/>
                </a:lnTo>
                <a:lnTo>
                  <a:pt x="237489" y="570230"/>
                </a:lnTo>
                <a:lnTo>
                  <a:pt x="266699" y="510540"/>
                </a:lnTo>
                <a:lnTo>
                  <a:pt x="298449" y="455930"/>
                </a:lnTo>
                <a:lnTo>
                  <a:pt x="334009" y="406400"/>
                </a:lnTo>
                <a:lnTo>
                  <a:pt x="373379" y="363219"/>
                </a:lnTo>
                <a:lnTo>
                  <a:pt x="414019" y="326390"/>
                </a:lnTo>
                <a:lnTo>
                  <a:pt x="457199" y="295909"/>
                </a:lnTo>
                <a:lnTo>
                  <a:pt x="502919" y="271780"/>
                </a:lnTo>
                <a:lnTo>
                  <a:pt x="548640" y="255269"/>
                </a:lnTo>
                <a:lnTo>
                  <a:pt x="595629" y="246380"/>
                </a:lnTo>
                <a:lnTo>
                  <a:pt x="619760" y="245109"/>
                </a:lnTo>
                <a:lnTo>
                  <a:pt x="615949" y="0"/>
                </a:lnTo>
                <a:lnTo>
                  <a:pt x="553719" y="6350"/>
                </a:lnTo>
                <a:lnTo>
                  <a:pt x="491489" y="22860"/>
                </a:lnTo>
                <a:lnTo>
                  <a:pt x="430529" y="49530"/>
                </a:lnTo>
                <a:lnTo>
                  <a:pt x="370839" y="86360"/>
                </a:lnTo>
                <a:lnTo>
                  <a:pt x="314959" y="130809"/>
                </a:lnTo>
                <a:lnTo>
                  <a:pt x="262889" y="185419"/>
                </a:lnTo>
                <a:lnTo>
                  <a:pt x="237489" y="214630"/>
                </a:lnTo>
                <a:lnTo>
                  <a:pt x="212089" y="246380"/>
                </a:lnTo>
                <a:lnTo>
                  <a:pt x="189229" y="280669"/>
                </a:lnTo>
                <a:lnTo>
                  <a:pt x="167639" y="316230"/>
                </a:lnTo>
                <a:lnTo>
                  <a:pt x="147319" y="353059"/>
                </a:lnTo>
                <a:lnTo>
                  <a:pt x="126999" y="392430"/>
                </a:lnTo>
                <a:lnTo>
                  <a:pt x="109219" y="431800"/>
                </a:lnTo>
                <a:lnTo>
                  <a:pt x="91439" y="473709"/>
                </a:lnTo>
                <a:lnTo>
                  <a:pt x="76199" y="516890"/>
                </a:lnTo>
                <a:lnTo>
                  <a:pt x="60959" y="561340"/>
                </a:lnTo>
                <a:lnTo>
                  <a:pt x="48259" y="605790"/>
                </a:lnTo>
                <a:lnTo>
                  <a:pt x="36829" y="652780"/>
                </a:lnTo>
                <a:lnTo>
                  <a:pt x="26669" y="699769"/>
                </a:lnTo>
                <a:lnTo>
                  <a:pt x="19049" y="748030"/>
                </a:lnTo>
                <a:lnTo>
                  <a:pt x="11429" y="796290"/>
                </a:lnTo>
                <a:lnTo>
                  <a:pt x="6349" y="844550"/>
                </a:lnTo>
                <a:lnTo>
                  <a:pt x="2539" y="894080"/>
                </a:lnTo>
                <a:lnTo>
                  <a:pt x="0" y="943610"/>
                </a:lnTo>
                <a:lnTo>
                  <a:pt x="0" y="993140"/>
                </a:lnTo>
                <a:lnTo>
                  <a:pt x="1269" y="1042669"/>
                </a:lnTo>
                <a:lnTo>
                  <a:pt x="2539" y="1092200"/>
                </a:lnTo>
                <a:lnTo>
                  <a:pt x="7619" y="1141730"/>
                </a:lnTo>
                <a:lnTo>
                  <a:pt x="12699" y="1189990"/>
                </a:lnTo>
                <a:lnTo>
                  <a:pt x="20319" y="1238250"/>
                </a:lnTo>
                <a:lnTo>
                  <a:pt x="29209" y="1286510"/>
                </a:lnTo>
                <a:lnTo>
                  <a:pt x="39369" y="1332230"/>
                </a:lnTo>
                <a:lnTo>
                  <a:pt x="50799" y="1379220"/>
                </a:lnTo>
                <a:lnTo>
                  <a:pt x="63499" y="1423670"/>
                </a:lnTo>
                <a:lnTo>
                  <a:pt x="78739" y="1468120"/>
                </a:lnTo>
                <a:lnTo>
                  <a:pt x="93979" y="1511300"/>
                </a:lnTo>
                <a:lnTo>
                  <a:pt x="111759" y="1551940"/>
                </a:lnTo>
                <a:lnTo>
                  <a:pt x="130809" y="1592580"/>
                </a:lnTo>
                <a:lnTo>
                  <a:pt x="149859" y="1630680"/>
                </a:lnTo>
                <a:lnTo>
                  <a:pt x="171449" y="1667510"/>
                </a:lnTo>
                <a:lnTo>
                  <a:pt x="193039" y="1703070"/>
                </a:lnTo>
                <a:lnTo>
                  <a:pt x="217169" y="1737360"/>
                </a:lnTo>
                <a:lnTo>
                  <a:pt x="241299" y="1767839"/>
                </a:lnTo>
                <a:lnTo>
                  <a:pt x="266699" y="1798320"/>
                </a:lnTo>
                <a:lnTo>
                  <a:pt x="320039" y="1850389"/>
                </a:lnTo>
                <a:lnTo>
                  <a:pt x="375919" y="1896110"/>
                </a:lnTo>
                <a:lnTo>
                  <a:pt x="435609" y="1930400"/>
                </a:lnTo>
                <a:lnTo>
                  <a:pt x="496569" y="1955800"/>
                </a:lnTo>
                <a:lnTo>
                  <a:pt x="558799" y="1972310"/>
                </a:lnTo>
                <a:lnTo>
                  <a:pt x="621029" y="1978660"/>
                </a:lnTo>
                <a:lnTo>
                  <a:pt x="619760" y="2226310"/>
                </a:lnTo>
                <a:lnTo>
                  <a:pt x="857250" y="1861820"/>
                </a:lnTo>
                <a:lnTo>
                  <a:pt x="624840" y="1485900"/>
                </a:lnTo>
                <a:lnTo>
                  <a:pt x="623569" y="1733550"/>
                </a:lnTo>
                <a:close/>
              </a:path>
            </a:pathLst>
          </a:custGeom>
          <a:ln w="3175">
            <a:solidFill>
              <a:srgbClr val="000000"/>
            </a:solidFill>
          </a:ln>
        </p:spPr>
        <p:txBody>
          <a:bodyPr wrap="square" lIns="0" tIns="0" rIns="0" bIns="0" rtlCol="0">
            <a:noAutofit/>
          </a:bodyPr>
          <a:lstStyle/>
          <a:p>
            <a:pPr>
              <a:defRPr/>
            </a:pPr>
            <a:endParaRPr kern="0">
              <a:solidFill>
                <a:prstClr val="black"/>
              </a:solidFill>
            </a:endParaRPr>
          </a:p>
        </p:txBody>
      </p:sp>
      <p:sp>
        <p:nvSpPr>
          <p:cNvPr id="10" name="TextovéPole 9"/>
          <p:cNvSpPr txBox="1"/>
          <p:nvPr/>
        </p:nvSpPr>
        <p:spPr>
          <a:xfrm>
            <a:off x="1475659" y="4161854"/>
            <a:ext cx="1305165" cy="923330"/>
          </a:xfrm>
          <a:prstGeom prst="rect">
            <a:avLst/>
          </a:prstGeom>
          <a:noFill/>
        </p:spPr>
        <p:txBody>
          <a:bodyPr wrap="none" lIns="91400" tIns="45702" rIns="91400" bIns="45702" rtlCol="0">
            <a:spAutoFit/>
          </a:bodyPr>
          <a:lstStyle/>
          <a:p>
            <a:r>
              <a:rPr lang="en-US" dirty="0" smtClean="0"/>
              <a:t>Variability A</a:t>
            </a:r>
          </a:p>
          <a:p>
            <a:endParaRPr lang="en-US" dirty="0"/>
          </a:p>
          <a:p>
            <a:r>
              <a:rPr lang="en-US" dirty="0" smtClean="0"/>
              <a:t>Variability B</a:t>
            </a:r>
            <a:endParaRPr lang="cs-CZ" dirty="0"/>
          </a:p>
        </p:txBody>
      </p:sp>
      <p:sp>
        <p:nvSpPr>
          <p:cNvPr id="11" name="Obdélník 10"/>
          <p:cNvSpPr/>
          <p:nvPr/>
        </p:nvSpPr>
        <p:spPr>
          <a:xfrm>
            <a:off x="3347864" y="4221088"/>
            <a:ext cx="5615608" cy="861774"/>
          </a:xfrm>
          <a:prstGeom prst="rect">
            <a:avLst/>
          </a:prstGeom>
        </p:spPr>
        <p:txBody>
          <a:bodyPr wrap="square" lIns="91400" tIns="45702" rIns="91400" bIns="45702">
            <a:spAutoFit/>
          </a:bodyPr>
          <a:lstStyle/>
          <a:p>
            <a:pPr marL="12695" marR="12695">
              <a:lnSpc>
                <a:spcPts val="3020"/>
              </a:lnSpc>
            </a:pPr>
            <a:r>
              <a:rPr lang="en-US" sz="2800" spc="-310" dirty="0">
                <a:cs typeface="Arial"/>
              </a:rPr>
              <a:t>C</a:t>
            </a:r>
            <a:r>
              <a:rPr lang="en-US" sz="2800" spc="85" dirty="0">
                <a:cs typeface="Arial"/>
              </a:rPr>
              <a:t>o</a:t>
            </a:r>
            <a:r>
              <a:rPr lang="en-US" sz="2800" spc="114" dirty="0">
                <a:cs typeface="Arial"/>
              </a:rPr>
              <a:t>m</a:t>
            </a:r>
            <a:r>
              <a:rPr lang="en-US" sz="2800" spc="70" dirty="0">
                <a:cs typeface="Arial"/>
              </a:rPr>
              <a:t>p</a:t>
            </a:r>
            <a:r>
              <a:rPr lang="en-US" sz="2800" spc="55" dirty="0">
                <a:cs typeface="Arial"/>
              </a:rPr>
              <a:t>a</a:t>
            </a:r>
            <a:r>
              <a:rPr lang="en-US" sz="2800" spc="25" dirty="0">
                <a:cs typeface="Arial"/>
              </a:rPr>
              <a:t>r</a:t>
            </a:r>
            <a:r>
              <a:rPr lang="en-US" sz="2800" spc="-60" dirty="0">
                <a:cs typeface="Arial"/>
              </a:rPr>
              <a:t>e</a:t>
            </a:r>
            <a:r>
              <a:rPr lang="en-US" sz="2800" spc="-45" dirty="0">
                <a:cs typeface="Arial"/>
              </a:rPr>
              <a:t> </a:t>
            </a:r>
            <a:r>
              <a:rPr lang="en-US" sz="2800" spc="25" dirty="0">
                <a:cs typeface="Arial"/>
              </a:rPr>
              <a:t>and</a:t>
            </a:r>
            <a:r>
              <a:rPr lang="en-US" sz="2800" spc="-55" dirty="0">
                <a:cs typeface="Arial"/>
              </a:rPr>
              <a:t> </a:t>
            </a:r>
            <a:r>
              <a:rPr lang="en-US" sz="2800" spc="10" dirty="0">
                <a:cs typeface="Arial"/>
              </a:rPr>
              <a:t>con</a:t>
            </a:r>
            <a:r>
              <a:rPr lang="en-US" sz="2800" spc="-120" dirty="0">
                <a:cs typeface="Arial"/>
              </a:rPr>
              <a:t>c</a:t>
            </a:r>
            <a:r>
              <a:rPr lang="en-US" sz="2800" spc="95" dirty="0">
                <a:cs typeface="Arial"/>
              </a:rPr>
              <a:t>l</a:t>
            </a:r>
            <a:r>
              <a:rPr lang="en-US" sz="2800" spc="70" dirty="0">
                <a:cs typeface="Arial"/>
              </a:rPr>
              <a:t>ud</a:t>
            </a:r>
            <a:r>
              <a:rPr lang="en-US" sz="2800" spc="-60" dirty="0">
                <a:cs typeface="Arial"/>
              </a:rPr>
              <a:t>e</a:t>
            </a:r>
            <a:r>
              <a:rPr lang="en-US" sz="2800" spc="-55" dirty="0">
                <a:cs typeface="Arial"/>
              </a:rPr>
              <a:t> </a:t>
            </a:r>
            <a:r>
              <a:rPr lang="en-US" sz="2800" spc="-114" dirty="0">
                <a:cs typeface="Arial"/>
              </a:rPr>
              <a:t>g</a:t>
            </a:r>
            <a:r>
              <a:rPr lang="en-US" sz="2800" spc="95" dirty="0">
                <a:cs typeface="Arial"/>
              </a:rPr>
              <a:t>i</a:t>
            </a:r>
            <a:r>
              <a:rPr lang="en-US" sz="2800" spc="-75" dirty="0">
                <a:cs typeface="Arial"/>
              </a:rPr>
              <a:t>v</a:t>
            </a:r>
            <a:r>
              <a:rPr lang="en-US" sz="2800" spc="-60" dirty="0">
                <a:cs typeface="Arial"/>
              </a:rPr>
              <a:t>e</a:t>
            </a:r>
            <a:r>
              <a:rPr lang="en-US" sz="2800" spc="70" dirty="0">
                <a:cs typeface="Arial"/>
              </a:rPr>
              <a:t>n</a:t>
            </a:r>
            <a:r>
              <a:rPr lang="en-US" sz="2800" spc="-55" dirty="0">
                <a:cs typeface="Arial"/>
              </a:rPr>
              <a:t> </a:t>
            </a:r>
            <a:r>
              <a:rPr lang="en-US" sz="2800" spc="-75" dirty="0">
                <a:cs typeface="Arial"/>
              </a:rPr>
              <a:t>a</a:t>
            </a:r>
            <a:r>
              <a:rPr lang="en-US" sz="2800" spc="-40" dirty="0">
                <a:cs typeface="Arial"/>
              </a:rPr>
              <a:t> </a:t>
            </a:r>
            <a:r>
              <a:rPr lang="en-US" sz="2800" spc="85" dirty="0">
                <a:cs typeface="Arial"/>
              </a:rPr>
              <a:t>M</a:t>
            </a:r>
            <a:r>
              <a:rPr lang="en-US" sz="2800" spc="-15" dirty="0">
                <a:cs typeface="Arial"/>
              </a:rPr>
              <a:t>ean</a:t>
            </a:r>
            <a:r>
              <a:rPr lang="en-US" sz="2800" spc="-50" dirty="0">
                <a:cs typeface="Arial"/>
              </a:rPr>
              <a:t> </a:t>
            </a:r>
            <a:r>
              <a:rPr lang="en-US" sz="2800" spc="20" dirty="0">
                <a:cs typeface="Arial"/>
              </a:rPr>
              <a:t>le</a:t>
            </a:r>
            <a:r>
              <a:rPr lang="en-US" sz="2800" spc="-75" dirty="0">
                <a:cs typeface="Arial"/>
              </a:rPr>
              <a:t>v</a:t>
            </a:r>
            <a:r>
              <a:rPr lang="en-US" sz="2800" spc="-60" dirty="0">
                <a:cs typeface="Arial"/>
              </a:rPr>
              <a:t>e</a:t>
            </a:r>
            <a:r>
              <a:rPr lang="en-US" sz="2800" spc="30" dirty="0">
                <a:cs typeface="Arial"/>
              </a:rPr>
              <a:t>l:</a:t>
            </a:r>
            <a:r>
              <a:rPr lang="en-US" sz="2800" spc="-55" dirty="0">
                <a:cs typeface="Arial"/>
              </a:rPr>
              <a:t> </a:t>
            </a:r>
            <a:r>
              <a:rPr lang="en-US" sz="2800" spc="-135" dirty="0">
                <a:cs typeface="Arial"/>
              </a:rPr>
              <a:t>s</a:t>
            </a:r>
            <a:r>
              <a:rPr lang="en-US" sz="2800" spc="120" dirty="0">
                <a:cs typeface="Arial"/>
              </a:rPr>
              <a:t>imi</a:t>
            </a:r>
            <a:r>
              <a:rPr lang="en-US" sz="2800" spc="55" dirty="0">
                <a:cs typeface="Arial"/>
              </a:rPr>
              <a:t>l</a:t>
            </a:r>
            <a:r>
              <a:rPr lang="en-US" sz="2800" spc="45" dirty="0">
                <a:cs typeface="Arial"/>
              </a:rPr>
              <a:t>ar</a:t>
            </a:r>
            <a:r>
              <a:rPr lang="en-US" sz="2800" spc="-55" dirty="0">
                <a:cs typeface="Arial"/>
              </a:rPr>
              <a:t> </a:t>
            </a:r>
            <a:r>
              <a:rPr lang="en-US" sz="2800" spc="100" dirty="0">
                <a:cs typeface="Arial"/>
              </a:rPr>
              <a:t>or</a:t>
            </a:r>
            <a:r>
              <a:rPr lang="en-US" sz="2800" spc="-45" dirty="0">
                <a:cs typeface="Arial"/>
              </a:rPr>
              <a:t> </a:t>
            </a:r>
            <a:r>
              <a:rPr lang="en-US" sz="2800" spc="95" dirty="0">
                <a:cs typeface="Arial"/>
              </a:rPr>
              <a:t>not</a:t>
            </a:r>
            <a:r>
              <a:rPr lang="en-US" sz="2800" spc="-350" dirty="0">
                <a:cs typeface="Arial"/>
              </a:rPr>
              <a:t>?</a:t>
            </a:r>
            <a:endParaRPr lang="en-US" sz="2800" dirty="0">
              <a:cs typeface="Arial"/>
            </a:endParaRPr>
          </a:p>
        </p:txBody>
      </p:sp>
      <p:sp>
        <p:nvSpPr>
          <p:cNvPr id="12" name="TextovéPole 11"/>
          <p:cNvSpPr txBox="1"/>
          <p:nvPr/>
        </p:nvSpPr>
        <p:spPr>
          <a:xfrm>
            <a:off x="2780821" y="4005064"/>
            <a:ext cx="450764" cy="1107996"/>
          </a:xfrm>
          <a:prstGeom prst="rect">
            <a:avLst/>
          </a:prstGeom>
          <a:noFill/>
        </p:spPr>
        <p:txBody>
          <a:bodyPr wrap="none" lIns="91400" tIns="45702" rIns="91400" bIns="45702" rtlCol="0">
            <a:spAutoFit/>
          </a:bodyPr>
          <a:lstStyle/>
          <a:p>
            <a:r>
              <a:rPr lang="en-US" sz="6600" dirty="0"/>
              <a:t>}</a:t>
            </a:r>
            <a:endParaRPr lang="cs-CZ" sz="6600" dirty="0"/>
          </a:p>
        </p:txBody>
      </p:sp>
    </p:spTree>
    <p:extLst>
      <p:ext uri="{BB962C8B-B14F-4D97-AF65-F5344CB8AC3E}">
        <p14:creationId xmlns:p14="http://schemas.microsoft.com/office/powerpoint/2010/main" val="19605040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Intuition</a:t>
            </a:r>
            <a:endParaRPr lang="cs-CZ" dirty="0"/>
          </a:p>
        </p:txBody>
      </p:sp>
      <p:sp>
        <p:nvSpPr>
          <p:cNvPr id="5" name="object 7"/>
          <p:cNvSpPr/>
          <p:nvPr/>
        </p:nvSpPr>
        <p:spPr>
          <a:xfrm>
            <a:off x="1799589" y="2585680"/>
            <a:ext cx="6172200" cy="3723640"/>
          </a:xfrm>
          <a:prstGeom prst="rect">
            <a:avLst/>
          </a:prstGeom>
          <a:blipFill>
            <a:blip r:embed="rId2" cstate="print"/>
            <a:stretch>
              <a:fillRect/>
            </a:stretch>
          </a:blipFill>
        </p:spPr>
        <p:txBody>
          <a:bodyPr wrap="square" lIns="0" tIns="0" rIns="0" bIns="0" rtlCol="0">
            <a:noAutofit/>
          </a:bodyPr>
          <a:lstStyle/>
          <a:p>
            <a:pPr>
              <a:defRPr/>
            </a:pPr>
            <a:endParaRPr kern="0">
              <a:solidFill>
                <a:prstClr val="black"/>
              </a:solidFill>
            </a:endParaRPr>
          </a:p>
        </p:txBody>
      </p:sp>
    </p:spTree>
    <p:extLst>
      <p:ext uri="{BB962C8B-B14F-4D97-AF65-F5344CB8AC3E}">
        <p14:creationId xmlns:p14="http://schemas.microsoft.com/office/powerpoint/2010/main" val="25290697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Intuition</a:t>
            </a:r>
            <a:endParaRPr lang="cs-CZ" dirty="0"/>
          </a:p>
        </p:txBody>
      </p:sp>
      <p:sp>
        <p:nvSpPr>
          <p:cNvPr id="4" name="object 5"/>
          <p:cNvSpPr/>
          <p:nvPr/>
        </p:nvSpPr>
        <p:spPr>
          <a:xfrm>
            <a:off x="1799589" y="2564904"/>
            <a:ext cx="6172200" cy="3723640"/>
          </a:xfrm>
          <a:prstGeom prst="rect">
            <a:avLst/>
          </a:prstGeom>
          <a:blipFill>
            <a:blip r:embed="rId2" cstate="print"/>
            <a:stretch>
              <a:fillRect/>
            </a:stretch>
          </a:blipFill>
        </p:spPr>
        <p:txBody>
          <a:bodyPr wrap="square" lIns="0" tIns="0" rIns="0" bIns="0" rtlCol="0">
            <a:noAutofit/>
          </a:bodyPr>
          <a:lstStyle/>
          <a:p>
            <a:endParaRPr/>
          </a:p>
        </p:txBody>
      </p:sp>
      <p:sp>
        <p:nvSpPr>
          <p:cNvPr id="7" name="object 6"/>
          <p:cNvSpPr/>
          <p:nvPr/>
        </p:nvSpPr>
        <p:spPr>
          <a:xfrm>
            <a:off x="3671590" y="3619142"/>
            <a:ext cx="2952750" cy="2231252"/>
          </a:xfrm>
          <a:custGeom>
            <a:avLst/>
            <a:gdLst/>
            <a:ahLst/>
            <a:cxnLst/>
            <a:rect l="l" t="t" r="r" b="b"/>
            <a:pathLst>
              <a:path w="2952750" h="2231252">
                <a:moveTo>
                  <a:pt x="0" y="2231252"/>
                </a:moveTo>
                <a:lnTo>
                  <a:pt x="63202" y="2220046"/>
                </a:lnTo>
                <a:lnTo>
                  <a:pt x="126105" y="2187975"/>
                </a:lnTo>
                <a:lnTo>
                  <a:pt x="188392" y="2137357"/>
                </a:lnTo>
                <a:lnTo>
                  <a:pt x="249742" y="2070511"/>
                </a:lnTo>
                <a:lnTo>
                  <a:pt x="309840" y="1989753"/>
                </a:lnTo>
                <a:lnTo>
                  <a:pt x="368366" y="1897404"/>
                </a:lnTo>
                <a:lnTo>
                  <a:pt x="425002" y="1795782"/>
                </a:lnTo>
                <a:lnTo>
                  <a:pt x="479430" y="1687204"/>
                </a:lnTo>
                <a:lnTo>
                  <a:pt x="531332" y="1573990"/>
                </a:lnTo>
                <a:lnTo>
                  <a:pt x="580389" y="1458457"/>
                </a:lnTo>
                <a:lnTo>
                  <a:pt x="626285" y="1342924"/>
                </a:lnTo>
                <a:lnTo>
                  <a:pt x="668700" y="1229710"/>
                </a:lnTo>
                <a:lnTo>
                  <a:pt x="707317" y="1121132"/>
                </a:lnTo>
                <a:lnTo>
                  <a:pt x="741817" y="1019509"/>
                </a:lnTo>
                <a:lnTo>
                  <a:pt x="771882" y="927160"/>
                </a:lnTo>
                <a:lnTo>
                  <a:pt x="797194" y="846403"/>
                </a:lnTo>
                <a:lnTo>
                  <a:pt x="817435" y="779556"/>
                </a:lnTo>
                <a:lnTo>
                  <a:pt x="832286" y="728938"/>
                </a:lnTo>
                <a:lnTo>
                  <a:pt x="844550" y="685662"/>
                </a:lnTo>
                <a:lnTo>
                  <a:pt x="846131" y="674650"/>
                </a:lnTo>
                <a:lnTo>
                  <a:pt x="850874" y="643931"/>
                </a:lnTo>
                <a:lnTo>
                  <a:pt x="858780" y="596984"/>
                </a:lnTo>
                <a:lnTo>
                  <a:pt x="869848" y="537285"/>
                </a:lnTo>
                <a:lnTo>
                  <a:pt x="884078" y="468313"/>
                </a:lnTo>
                <a:lnTo>
                  <a:pt x="901471" y="393545"/>
                </a:lnTo>
                <a:lnTo>
                  <a:pt x="922026" y="316459"/>
                </a:lnTo>
                <a:lnTo>
                  <a:pt x="945743" y="240532"/>
                </a:lnTo>
                <a:lnTo>
                  <a:pt x="972623" y="169242"/>
                </a:lnTo>
                <a:lnTo>
                  <a:pt x="1002664" y="106066"/>
                </a:lnTo>
                <a:lnTo>
                  <a:pt x="1035869" y="54482"/>
                </a:lnTo>
                <a:lnTo>
                  <a:pt x="1072235" y="17967"/>
                </a:lnTo>
                <a:lnTo>
                  <a:pt x="1111764" y="0"/>
                </a:lnTo>
                <a:lnTo>
                  <a:pt x="1154455" y="4057"/>
                </a:lnTo>
                <a:lnTo>
                  <a:pt x="1200308" y="33616"/>
                </a:lnTo>
                <a:lnTo>
                  <a:pt x="1249324" y="92155"/>
                </a:lnTo>
                <a:lnTo>
                  <a:pt x="1301502" y="183152"/>
                </a:lnTo>
                <a:lnTo>
                  <a:pt x="1356842" y="310083"/>
                </a:lnTo>
                <a:lnTo>
                  <a:pt x="1415345" y="476428"/>
                </a:lnTo>
                <a:lnTo>
                  <a:pt x="1477009" y="685662"/>
                </a:lnTo>
                <a:lnTo>
                  <a:pt x="1544788" y="906102"/>
                </a:lnTo>
                <a:lnTo>
                  <a:pt x="1620789" y="1104517"/>
                </a:lnTo>
                <a:lnTo>
                  <a:pt x="1703746" y="1282066"/>
                </a:lnTo>
                <a:lnTo>
                  <a:pt x="1792396" y="1439910"/>
                </a:lnTo>
                <a:lnTo>
                  <a:pt x="1885473" y="1579206"/>
                </a:lnTo>
                <a:lnTo>
                  <a:pt x="1981713" y="1701114"/>
                </a:lnTo>
                <a:lnTo>
                  <a:pt x="2079849" y="1806794"/>
                </a:lnTo>
                <a:lnTo>
                  <a:pt x="2178618" y="1897404"/>
                </a:lnTo>
                <a:lnTo>
                  <a:pt x="2276755" y="1974104"/>
                </a:lnTo>
                <a:lnTo>
                  <a:pt x="2372995" y="2038053"/>
                </a:lnTo>
                <a:lnTo>
                  <a:pt x="2466072" y="2090410"/>
                </a:lnTo>
                <a:lnTo>
                  <a:pt x="2554721" y="2132334"/>
                </a:lnTo>
                <a:lnTo>
                  <a:pt x="2637679" y="2164985"/>
                </a:lnTo>
                <a:lnTo>
                  <a:pt x="2713680" y="2189521"/>
                </a:lnTo>
                <a:lnTo>
                  <a:pt x="2781458" y="2207102"/>
                </a:lnTo>
                <a:lnTo>
                  <a:pt x="2839750" y="2218887"/>
                </a:lnTo>
                <a:lnTo>
                  <a:pt x="2887290" y="2226035"/>
                </a:lnTo>
                <a:lnTo>
                  <a:pt x="2945055" y="2231059"/>
                </a:lnTo>
                <a:lnTo>
                  <a:pt x="2952750" y="2231252"/>
                </a:lnTo>
              </a:path>
            </a:pathLst>
          </a:custGeom>
          <a:ln w="35941">
            <a:solidFill>
              <a:srgbClr val="DB2200"/>
            </a:solidFill>
          </a:ln>
        </p:spPr>
        <p:txBody>
          <a:bodyPr wrap="square" lIns="0" tIns="0" rIns="0" bIns="0" rtlCol="0">
            <a:noAutofit/>
          </a:bodyPr>
          <a:lstStyle/>
          <a:p>
            <a:endParaRPr/>
          </a:p>
        </p:txBody>
      </p:sp>
      <p:sp>
        <p:nvSpPr>
          <p:cNvPr id="8" name="object 7"/>
          <p:cNvSpPr/>
          <p:nvPr/>
        </p:nvSpPr>
        <p:spPr>
          <a:xfrm>
            <a:off x="3131840" y="3619142"/>
            <a:ext cx="2952750" cy="2231252"/>
          </a:xfrm>
          <a:custGeom>
            <a:avLst/>
            <a:gdLst/>
            <a:ahLst/>
            <a:cxnLst/>
            <a:rect l="l" t="t" r="r" b="b"/>
            <a:pathLst>
              <a:path w="2952750" h="2231252">
                <a:moveTo>
                  <a:pt x="0" y="2231252"/>
                </a:moveTo>
                <a:lnTo>
                  <a:pt x="63193" y="2220046"/>
                </a:lnTo>
                <a:lnTo>
                  <a:pt x="126070" y="2187975"/>
                </a:lnTo>
                <a:lnTo>
                  <a:pt x="188314" y="2137357"/>
                </a:lnTo>
                <a:lnTo>
                  <a:pt x="249610" y="2070511"/>
                </a:lnTo>
                <a:lnTo>
                  <a:pt x="309641" y="1989753"/>
                </a:lnTo>
                <a:lnTo>
                  <a:pt x="368091" y="1897404"/>
                </a:lnTo>
                <a:lnTo>
                  <a:pt x="424644" y="1795782"/>
                </a:lnTo>
                <a:lnTo>
                  <a:pt x="478983" y="1687204"/>
                </a:lnTo>
                <a:lnTo>
                  <a:pt x="530792" y="1573990"/>
                </a:lnTo>
                <a:lnTo>
                  <a:pt x="579755" y="1458457"/>
                </a:lnTo>
                <a:lnTo>
                  <a:pt x="625555" y="1342924"/>
                </a:lnTo>
                <a:lnTo>
                  <a:pt x="667877" y="1229710"/>
                </a:lnTo>
                <a:lnTo>
                  <a:pt x="706405" y="1121132"/>
                </a:lnTo>
                <a:lnTo>
                  <a:pt x="740821" y="1019509"/>
                </a:lnTo>
                <a:lnTo>
                  <a:pt x="770810" y="927160"/>
                </a:lnTo>
                <a:lnTo>
                  <a:pt x="796056" y="846403"/>
                </a:lnTo>
                <a:lnTo>
                  <a:pt x="816242" y="779556"/>
                </a:lnTo>
                <a:lnTo>
                  <a:pt x="831052" y="728938"/>
                </a:lnTo>
                <a:lnTo>
                  <a:pt x="843280" y="685662"/>
                </a:lnTo>
                <a:lnTo>
                  <a:pt x="844861" y="674650"/>
                </a:lnTo>
                <a:lnTo>
                  <a:pt x="849604" y="643931"/>
                </a:lnTo>
                <a:lnTo>
                  <a:pt x="857510" y="596984"/>
                </a:lnTo>
                <a:lnTo>
                  <a:pt x="868578" y="537285"/>
                </a:lnTo>
                <a:lnTo>
                  <a:pt x="882808" y="468313"/>
                </a:lnTo>
                <a:lnTo>
                  <a:pt x="900201" y="393545"/>
                </a:lnTo>
                <a:lnTo>
                  <a:pt x="920756" y="316459"/>
                </a:lnTo>
                <a:lnTo>
                  <a:pt x="944473" y="240532"/>
                </a:lnTo>
                <a:lnTo>
                  <a:pt x="971353" y="169242"/>
                </a:lnTo>
                <a:lnTo>
                  <a:pt x="1001395" y="106066"/>
                </a:lnTo>
                <a:lnTo>
                  <a:pt x="1034599" y="54482"/>
                </a:lnTo>
                <a:lnTo>
                  <a:pt x="1070965" y="17967"/>
                </a:lnTo>
                <a:lnTo>
                  <a:pt x="1110494" y="0"/>
                </a:lnTo>
                <a:lnTo>
                  <a:pt x="1153185" y="4057"/>
                </a:lnTo>
                <a:lnTo>
                  <a:pt x="1199038" y="33616"/>
                </a:lnTo>
                <a:lnTo>
                  <a:pt x="1248054" y="92155"/>
                </a:lnTo>
                <a:lnTo>
                  <a:pt x="1300232" y="183152"/>
                </a:lnTo>
                <a:lnTo>
                  <a:pt x="1355572" y="310083"/>
                </a:lnTo>
                <a:lnTo>
                  <a:pt x="1414075" y="476428"/>
                </a:lnTo>
                <a:lnTo>
                  <a:pt x="1475740" y="685662"/>
                </a:lnTo>
                <a:lnTo>
                  <a:pt x="1543527" y="906102"/>
                </a:lnTo>
                <a:lnTo>
                  <a:pt x="1619554" y="1104517"/>
                </a:lnTo>
                <a:lnTo>
                  <a:pt x="1702554" y="1282066"/>
                </a:lnTo>
                <a:lnTo>
                  <a:pt x="1791258" y="1439910"/>
                </a:lnTo>
                <a:lnTo>
                  <a:pt x="1884402" y="1579206"/>
                </a:lnTo>
                <a:lnTo>
                  <a:pt x="1980717" y="1701114"/>
                </a:lnTo>
                <a:lnTo>
                  <a:pt x="2078937" y="1806794"/>
                </a:lnTo>
                <a:lnTo>
                  <a:pt x="2177796" y="1897404"/>
                </a:lnTo>
                <a:lnTo>
                  <a:pt x="2276025" y="1974104"/>
                </a:lnTo>
                <a:lnTo>
                  <a:pt x="2372360" y="2038053"/>
                </a:lnTo>
                <a:lnTo>
                  <a:pt x="2465531" y="2090410"/>
                </a:lnTo>
                <a:lnTo>
                  <a:pt x="2554274" y="2132334"/>
                </a:lnTo>
                <a:lnTo>
                  <a:pt x="2637321" y="2164985"/>
                </a:lnTo>
                <a:lnTo>
                  <a:pt x="2713405" y="2189521"/>
                </a:lnTo>
                <a:lnTo>
                  <a:pt x="2781260" y="2207102"/>
                </a:lnTo>
                <a:lnTo>
                  <a:pt x="2839618" y="2218887"/>
                </a:lnTo>
                <a:lnTo>
                  <a:pt x="2887213" y="2226035"/>
                </a:lnTo>
                <a:lnTo>
                  <a:pt x="2945045" y="2231059"/>
                </a:lnTo>
                <a:lnTo>
                  <a:pt x="2952750" y="2231252"/>
                </a:lnTo>
              </a:path>
            </a:pathLst>
          </a:custGeom>
          <a:ln w="35941">
            <a:solidFill>
              <a:srgbClr val="0099FF"/>
            </a:solidFill>
          </a:ln>
        </p:spPr>
        <p:txBody>
          <a:bodyPr wrap="square" lIns="0" tIns="0" rIns="0" bIns="0" rtlCol="0">
            <a:noAutofit/>
          </a:bodyPr>
          <a:lstStyle/>
          <a:p>
            <a:endParaRPr/>
          </a:p>
        </p:txBody>
      </p:sp>
      <p:sp>
        <p:nvSpPr>
          <p:cNvPr id="9" name="TextovéPole 8"/>
          <p:cNvSpPr txBox="1"/>
          <p:nvPr/>
        </p:nvSpPr>
        <p:spPr>
          <a:xfrm>
            <a:off x="1043608" y="1700808"/>
            <a:ext cx="7791364" cy="1077218"/>
          </a:xfrm>
          <a:prstGeom prst="rect">
            <a:avLst/>
          </a:prstGeom>
          <a:noFill/>
        </p:spPr>
        <p:txBody>
          <a:bodyPr wrap="none" lIns="91400" tIns="45702" rIns="91400" bIns="45702" rtlCol="0">
            <a:spAutoFit/>
          </a:bodyPr>
          <a:lstStyle/>
          <a:p>
            <a:r>
              <a:rPr lang="en-US" sz="3200" dirty="0"/>
              <a:t>NB model is estimated: 2 parameters needed </a:t>
            </a:r>
          </a:p>
          <a:p>
            <a:pPr algn="r"/>
            <a:r>
              <a:rPr lang="en-US" sz="3200" dirty="0"/>
              <a:t>(mean and dispersion)</a:t>
            </a:r>
            <a:endParaRPr lang="cs-CZ" sz="3200" dirty="0"/>
          </a:p>
        </p:txBody>
      </p:sp>
    </p:spTree>
    <p:extLst>
      <p:ext uri="{BB962C8B-B14F-4D97-AF65-F5344CB8AC3E}">
        <p14:creationId xmlns:p14="http://schemas.microsoft.com/office/powerpoint/2010/main" val="38321101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Intuition</a:t>
            </a:r>
            <a:endParaRPr lang="cs-CZ" dirty="0"/>
          </a:p>
        </p:txBody>
      </p:sp>
      <p:sp>
        <p:nvSpPr>
          <p:cNvPr id="4" name="object 5"/>
          <p:cNvSpPr/>
          <p:nvPr/>
        </p:nvSpPr>
        <p:spPr>
          <a:xfrm>
            <a:off x="1799589" y="2564904"/>
            <a:ext cx="6172200" cy="3723640"/>
          </a:xfrm>
          <a:prstGeom prst="rect">
            <a:avLst/>
          </a:prstGeom>
          <a:blipFill>
            <a:blip r:embed="rId2" cstate="print"/>
            <a:stretch>
              <a:fillRect/>
            </a:stretch>
          </a:blipFill>
        </p:spPr>
        <p:txBody>
          <a:bodyPr wrap="square" lIns="0" tIns="0" rIns="0" bIns="0" rtlCol="0">
            <a:noAutofit/>
          </a:bodyPr>
          <a:lstStyle/>
          <a:p>
            <a:endParaRPr/>
          </a:p>
        </p:txBody>
      </p:sp>
      <p:sp>
        <p:nvSpPr>
          <p:cNvPr id="7" name="object 6"/>
          <p:cNvSpPr/>
          <p:nvPr/>
        </p:nvSpPr>
        <p:spPr>
          <a:xfrm>
            <a:off x="3671590" y="3619142"/>
            <a:ext cx="2952750" cy="2231252"/>
          </a:xfrm>
          <a:custGeom>
            <a:avLst/>
            <a:gdLst/>
            <a:ahLst/>
            <a:cxnLst/>
            <a:rect l="l" t="t" r="r" b="b"/>
            <a:pathLst>
              <a:path w="2952750" h="2231252">
                <a:moveTo>
                  <a:pt x="0" y="2231252"/>
                </a:moveTo>
                <a:lnTo>
                  <a:pt x="63202" y="2220046"/>
                </a:lnTo>
                <a:lnTo>
                  <a:pt x="126105" y="2187975"/>
                </a:lnTo>
                <a:lnTo>
                  <a:pt x="188392" y="2137357"/>
                </a:lnTo>
                <a:lnTo>
                  <a:pt x="249742" y="2070511"/>
                </a:lnTo>
                <a:lnTo>
                  <a:pt x="309840" y="1989753"/>
                </a:lnTo>
                <a:lnTo>
                  <a:pt x="368366" y="1897404"/>
                </a:lnTo>
                <a:lnTo>
                  <a:pt x="425002" y="1795782"/>
                </a:lnTo>
                <a:lnTo>
                  <a:pt x="479430" y="1687204"/>
                </a:lnTo>
                <a:lnTo>
                  <a:pt x="531332" y="1573990"/>
                </a:lnTo>
                <a:lnTo>
                  <a:pt x="580389" y="1458457"/>
                </a:lnTo>
                <a:lnTo>
                  <a:pt x="626285" y="1342924"/>
                </a:lnTo>
                <a:lnTo>
                  <a:pt x="668700" y="1229710"/>
                </a:lnTo>
                <a:lnTo>
                  <a:pt x="707317" y="1121132"/>
                </a:lnTo>
                <a:lnTo>
                  <a:pt x="741817" y="1019509"/>
                </a:lnTo>
                <a:lnTo>
                  <a:pt x="771882" y="927160"/>
                </a:lnTo>
                <a:lnTo>
                  <a:pt x="797194" y="846403"/>
                </a:lnTo>
                <a:lnTo>
                  <a:pt x="817435" y="779556"/>
                </a:lnTo>
                <a:lnTo>
                  <a:pt x="832286" y="728938"/>
                </a:lnTo>
                <a:lnTo>
                  <a:pt x="844550" y="685662"/>
                </a:lnTo>
                <a:lnTo>
                  <a:pt x="846131" y="674650"/>
                </a:lnTo>
                <a:lnTo>
                  <a:pt x="850874" y="643931"/>
                </a:lnTo>
                <a:lnTo>
                  <a:pt x="858780" y="596984"/>
                </a:lnTo>
                <a:lnTo>
                  <a:pt x="869848" y="537285"/>
                </a:lnTo>
                <a:lnTo>
                  <a:pt x="884078" y="468313"/>
                </a:lnTo>
                <a:lnTo>
                  <a:pt x="901471" y="393545"/>
                </a:lnTo>
                <a:lnTo>
                  <a:pt x="922026" y="316459"/>
                </a:lnTo>
                <a:lnTo>
                  <a:pt x="945743" y="240532"/>
                </a:lnTo>
                <a:lnTo>
                  <a:pt x="972623" y="169242"/>
                </a:lnTo>
                <a:lnTo>
                  <a:pt x="1002664" y="106066"/>
                </a:lnTo>
                <a:lnTo>
                  <a:pt x="1035869" y="54482"/>
                </a:lnTo>
                <a:lnTo>
                  <a:pt x="1072235" y="17967"/>
                </a:lnTo>
                <a:lnTo>
                  <a:pt x="1111764" y="0"/>
                </a:lnTo>
                <a:lnTo>
                  <a:pt x="1154455" y="4057"/>
                </a:lnTo>
                <a:lnTo>
                  <a:pt x="1200308" y="33616"/>
                </a:lnTo>
                <a:lnTo>
                  <a:pt x="1249324" y="92155"/>
                </a:lnTo>
                <a:lnTo>
                  <a:pt x="1301502" y="183152"/>
                </a:lnTo>
                <a:lnTo>
                  <a:pt x="1356842" y="310083"/>
                </a:lnTo>
                <a:lnTo>
                  <a:pt x="1415345" y="476428"/>
                </a:lnTo>
                <a:lnTo>
                  <a:pt x="1477009" y="685662"/>
                </a:lnTo>
                <a:lnTo>
                  <a:pt x="1544788" y="906102"/>
                </a:lnTo>
                <a:lnTo>
                  <a:pt x="1620789" y="1104517"/>
                </a:lnTo>
                <a:lnTo>
                  <a:pt x="1703746" y="1282066"/>
                </a:lnTo>
                <a:lnTo>
                  <a:pt x="1792396" y="1439910"/>
                </a:lnTo>
                <a:lnTo>
                  <a:pt x="1885473" y="1579206"/>
                </a:lnTo>
                <a:lnTo>
                  <a:pt x="1981713" y="1701114"/>
                </a:lnTo>
                <a:lnTo>
                  <a:pt x="2079849" y="1806794"/>
                </a:lnTo>
                <a:lnTo>
                  <a:pt x="2178618" y="1897404"/>
                </a:lnTo>
                <a:lnTo>
                  <a:pt x="2276755" y="1974104"/>
                </a:lnTo>
                <a:lnTo>
                  <a:pt x="2372995" y="2038053"/>
                </a:lnTo>
                <a:lnTo>
                  <a:pt x="2466072" y="2090410"/>
                </a:lnTo>
                <a:lnTo>
                  <a:pt x="2554721" y="2132334"/>
                </a:lnTo>
                <a:lnTo>
                  <a:pt x="2637679" y="2164985"/>
                </a:lnTo>
                <a:lnTo>
                  <a:pt x="2713680" y="2189521"/>
                </a:lnTo>
                <a:lnTo>
                  <a:pt x="2781458" y="2207102"/>
                </a:lnTo>
                <a:lnTo>
                  <a:pt x="2839750" y="2218887"/>
                </a:lnTo>
                <a:lnTo>
                  <a:pt x="2887290" y="2226035"/>
                </a:lnTo>
                <a:lnTo>
                  <a:pt x="2945055" y="2231059"/>
                </a:lnTo>
                <a:lnTo>
                  <a:pt x="2952750" y="2231252"/>
                </a:lnTo>
              </a:path>
            </a:pathLst>
          </a:custGeom>
          <a:ln w="35941">
            <a:solidFill>
              <a:srgbClr val="DB2200"/>
            </a:solidFill>
          </a:ln>
        </p:spPr>
        <p:txBody>
          <a:bodyPr wrap="square" lIns="0" tIns="0" rIns="0" bIns="0" rtlCol="0">
            <a:noAutofit/>
          </a:bodyPr>
          <a:lstStyle/>
          <a:p>
            <a:endParaRPr/>
          </a:p>
        </p:txBody>
      </p:sp>
      <p:sp>
        <p:nvSpPr>
          <p:cNvPr id="8" name="object 7"/>
          <p:cNvSpPr/>
          <p:nvPr/>
        </p:nvSpPr>
        <p:spPr>
          <a:xfrm>
            <a:off x="3131840" y="3619142"/>
            <a:ext cx="2952750" cy="2231252"/>
          </a:xfrm>
          <a:custGeom>
            <a:avLst/>
            <a:gdLst/>
            <a:ahLst/>
            <a:cxnLst/>
            <a:rect l="l" t="t" r="r" b="b"/>
            <a:pathLst>
              <a:path w="2952750" h="2231252">
                <a:moveTo>
                  <a:pt x="0" y="2231252"/>
                </a:moveTo>
                <a:lnTo>
                  <a:pt x="63193" y="2220046"/>
                </a:lnTo>
                <a:lnTo>
                  <a:pt x="126070" y="2187975"/>
                </a:lnTo>
                <a:lnTo>
                  <a:pt x="188314" y="2137357"/>
                </a:lnTo>
                <a:lnTo>
                  <a:pt x="249610" y="2070511"/>
                </a:lnTo>
                <a:lnTo>
                  <a:pt x="309641" y="1989753"/>
                </a:lnTo>
                <a:lnTo>
                  <a:pt x="368091" y="1897404"/>
                </a:lnTo>
                <a:lnTo>
                  <a:pt x="424644" y="1795782"/>
                </a:lnTo>
                <a:lnTo>
                  <a:pt x="478983" y="1687204"/>
                </a:lnTo>
                <a:lnTo>
                  <a:pt x="530792" y="1573990"/>
                </a:lnTo>
                <a:lnTo>
                  <a:pt x="579755" y="1458457"/>
                </a:lnTo>
                <a:lnTo>
                  <a:pt x="625555" y="1342924"/>
                </a:lnTo>
                <a:lnTo>
                  <a:pt x="667877" y="1229710"/>
                </a:lnTo>
                <a:lnTo>
                  <a:pt x="706405" y="1121132"/>
                </a:lnTo>
                <a:lnTo>
                  <a:pt x="740821" y="1019509"/>
                </a:lnTo>
                <a:lnTo>
                  <a:pt x="770810" y="927160"/>
                </a:lnTo>
                <a:lnTo>
                  <a:pt x="796056" y="846403"/>
                </a:lnTo>
                <a:lnTo>
                  <a:pt x="816242" y="779556"/>
                </a:lnTo>
                <a:lnTo>
                  <a:pt x="831052" y="728938"/>
                </a:lnTo>
                <a:lnTo>
                  <a:pt x="843280" y="685662"/>
                </a:lnTo>
                <a:lnTo>
                  <a:pt x="844861" y="674650"/>
                </a:lnTo>
                <a:lnTo>
                  <a:pt x="849604" y="643931"/>
                </a:lnTo>
                <a:lnTo>
                  <a:pt x="857510" y="596984"/>
                </a:lnTo>
                <a:lnTo>
                  <a:pt x="868578" y="537285"/>
                </a:lnTo>
                <a:lnTo>
                  <a:pt x="882808" y="468313"/>
                </a:lnTo>
                <a:lnTo>
                  <a:pt x="900201" y="393545"/>
                </a:lnTo>
                <a:lnTo>
                  <a:pt x="920756" y="316459"/>
                </a:lnTo>
                <a:lnTo>
                  <a:pt x="944473" y="240532"/>
                </a:lnTo>
                <a:lnTo>
                  <a:pt x="971353" y="169242"/>
                </a:lnTo>
                <a:lnTo>
                  <a:pt x="1001395" y="106066"/>
                </a:lnTo>
                <a:lnTo>
                  <a:pt x="1034599" y="54482"/>
                </a:lnTo>
                <a:lnTo>
                  <a:pt x="1070965" y="17967"/>
                </a:lnTo>
                <a:lnTo>
                  <a:pt x="1110494" y="0"/>
                </a:lnTo>
                <a:lnTo>
                  <a:pt x="1153185" y="4057"/>
                </a:lnTo>
                <a:lnTo>
                  <a:pt x="1199038" y="33616"/>
                </a:lnTo>
                <a:lnTo>
                  <a:pt x="1248054" y="92155"/>
                </a:lnTo>
                <a:lnTo>
                  <a:pt x="1300232" y="183152"/>
                </a:lnTo>
                <a:lnTo>
                  <a:pt x="1355572" y="310083"/>
                </a:lnTo>
                <a:lnTo>
                  <a:pt x="1414075" y="476428"/>
                </a:lnTo>
                <a:lnTo>
                  <a:pt x="1475740" y="685662"/>
                </a:lnTo>
                <a:lnTo>
                  <a:pt x="1543527" y="906102"/>
                </a:lnTo>
                <a:lnTo>
                  <a:pt x="1619554" y="1104517"/>
                </a:lnTo>
                <a:lnTo>
                  <a:pt x="1702554" y="1282066"/>
                </a:lnTo>
                <a:lnTo>
                  <a:pt x="1791258" y="1439910"/>
                </a:lnTo>
                <a:lnTo>
                  <a:pt x="1884402" y="1579206"/>
                </a:lnTo>
                <a:lnTo>
                  <a:pt x="1980717" y="1701114"/>
                </a:lnTo>
                <a:lnTo>
                  <a:pt x="2078937" y="1806794"/>
                </a:lnTo>
                <a:lnTo>
                  <a:pt x="2177796" y="1897404"/>
                </a:lnTo>
                <a:lnTo>
                  <a:pt x="2276025" y="1974104"/>
                </a:lnTo>
                <a:lnTo>
                  <a:pt x="2372360" y="2038053"/>
                </a:lnTo>
                <a:lnTo>
                  <a:pt x="2465531" y="2090410"/>
                </a:lnTo>
                <a:lnTo>
                  <a:pt x="2554274" y="2132334"/>
                </a:lnTo>
                <a:lnTo>
                  <a:pt x="2637321" y="2164985"/>
                </a:lnTo>
                <a:lnTo>
                  <a:pt x="2713405" y="2189521"/>
                </a:lnTo>
                <a:lnTo>
                  <a:pt x="2781260" y="2207102"/>
                </a:lnTo>
                <a:lnTo>
                  <a:pt x="2839618" y="2218887"/>
                </a:lnTo>
                <a:lnTo>
                  <a:pt x="2887213" y="2226035"/>
                </a:lnTo>
                <a:lnTo>
                  <a:pt x="2945045" y="2231059"/>
                </a:lnTo>
                <a:lnTo>
                  <a:pt x="2952750" y="2231252"/>
                </a:lnTo>
              </a:path>
            </a:pathLst>
          </a:custGeom>
          <a:ln w="35941">
            <a:solidFill>
              <a:srgbClr val="0099FF"/>
            </a:solidFill>
          </a:ln>
        </p:spPr>
        <p:txBody>
          <a:bodyPr wrap="square" lIns="0" tIns="0" rIns="0" bIns="0" rtlCol="0">
            <a:noAutofit/>
          </a:bodyPr>
          <a:lstStyle/>
          <a:p>
            <a:endParaRPr/>
          </a:p>
        </p:txBody>
      </p:sp>
      <p:sp>
        <p:nvSpPr>
          <p:cNvPr id="9" name="TextovéPole 8"/>
          <p:cNvSpPr txBox="1"/>
          <p:nvPr/>
        </p:nvSpPr>
        <p:spPr>
          <a:xfrm>
            <a:off x="1043608" y="1700808"/>
            <a:ext cx="6335452" cy="1077218"/>
          </a:xfrm>
          <a:prstGeom prst="rect">
            <a:avLst/>
          </a:prstGeom>
          <a:noFill/>
        </p:spPr>
        <p:txBody>
          <a:bodyPr wrap="none" lIns="91400" tIns="45702" rIns="91400" bIns="45702" rtlCol="0">
            <a:spAutoFit/>
          </a:bodyPr>
          <a:lstStyle/>
          <a:p>
            <a:r>
              <a:rPr lang="en-US" sz="3200" dirty="0"/>
              <a:t>Difference is quantified and used for </a:t>
            </a:r>
          </a:p>
          <a:p>
            <a:pPr algn="r"/>
            <a:r>
              <a:rPr lang="en-US" sz="3200" dirty="0"/>
              <a:t>p-value computation</a:t>
            </a:r>
            <a:endParaRPr lang="cs-CZ" sz="3200" dirty="0"/>
          </a:p>
        </p:txBody>
      </p:sp>
      <p:sp>
        <p:nvSpPr>
          <p:cNvPr id="11" name="object 17"/>
          <p:cNvSpPr/>
          <p:nvPr/>
        </p:nvSpPr>
        <p:spPr>
          <a:xfrm>
            <a:off x="4248274" y="3428365"/>
            <a:ext cx="539750" cy="360679"/>
          </a:xfrm>
          <a:custGeom>
            <a:avLst/>
            <a:gdLst/>
            <a:ahLst/>
            <a:cxnLst/>
            <a:rect l="l" t="t" r="r" b="b"/>
            <a:pathLst>
              <a:path w="539750" h="360679">
                <a:moveTo>
                  <a:pt x="0" y="180339"/>
                </a:moveTo>
                <a:lnTo>
                  <a:pt x="106680" y="0"/>
                </a:lnTo>
                <a:lnTo>
                  <a:pt x="106680" y="90169"/>
                </a:lnTo>
                <a:lnTo>
                  <a:pt x="431800" y="90169"/>
                </a:lnTo>
                <a:lnTo>
                  <a:pt x="431800" y="0"/>
                </a:lnTo>
                <a:lnTo>
                  <a:pt x="539750" y="180339"/>
                </a:lnTo>
                <a:lnTo>
                  <a:pt x="431800" y="360679"/>
                </a:lnTo>
                <a:lnTo>
                  <a:pt x="431800" y="270509"/>
                </a:lnTo>
                <a:lnTo>
                  <a:pt x="106680" y="270509"/>
                </a:lnTo>
                <a:lnTo>
                  <a:pt x="106680" y="360679"/>
                </a:lnTo>
                <a:lnTo>
                  <a:pt x="0" y="180339"/>
                </a:lnTo>
                <a:close/>
              </a:path>
            </a:pathLst>
          </a:custGeom>
          <a:solidFill>
            <a:srgbClr val="FFC000"/>
          </a:solidFill>
          <a:ln w="3175">
            <a:solidFill>
              <a:srgbClr val="000000"/>
            </a:solidFill>
          </a:ln>
        </p:spPr>
        <p:txBody>
          <a:bodyPr wrap="square" lIns="0" tIns="0" rIns="0" bIns="0" rtlCol="0">
            <a:noAutofit/>
          </a:bodyPr>
          <a:lstStyle/>
          <a:p>
            <a:pPr>
              <a:defRPr/>
            </a:pPr>
            <a:endParaRPr kern="0">
              <a:solidFill>
                <a:prstClr val="black"/>
              </a:solidFill>
            </a:endParaRPr>
          </a:p>
        </p:txBody>
      </p:sp>
    </p:spTree>
    <p:extLst>
      <p:ext uri="{BB962C8B-B14F-4D97-AF65-F5344CB8AC3E}">
        <p14:creationId xmlns:p14="http://schemas.microsoft.com/office/powerpoint/2010/main" val="25281372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Dispersion estimation</a:t>
            </a:r>
            <a:endParaRPr lang="cs-CZ" dirty="0"/>
          </a:p>
        </p:txBody>
      </p:sp>
      <p:sp>
        <p:nvSpPr>
          <p:cNvPr id="3" name="Zástupný symbol pro obsah 2"/>
          <p:cNvSpPr>
            <a:spLocks noGrp="1"/>
          </p:cNvSpPr>
          <p:nvPr>
            <p:ph idx="1"/>
          </p:nvPr>
        </p:nvSpPr>
        <p:spPr>
          <a:xfrm>
            <a:off x="323528" y="1600200"/>
            <a:ext cx="8712968" cy="5141168"/>
          </a:xfrm>
        </p:spPr>
        <p:txBody>
          <a:bodyPr>
            <a:normAutofit/>
          </a:bodyPr>
          <a:lstStyle/>
          <a:p>
            <a:r>
              <a:rPr lang="en-US" dirty="0"/>
              <a:t>For every gene, </a:t>
            </a:r>
            <a:r>
              <a:rPr lang="en-US" dirty="0" smtClean="0"/>
              <a:t>a </a:t>
            </a:r>
            <a:r>
              <a:rPr lang="en-US" dirty="0"/>
              <a:t>NB is fitted based on the </a:t>
            </a:r>
            <a:r>
              <a:rPr lang="en-US" u="sng" dirty="0"/>
              <a:t>counts</a:t>
            </a:r>
            <a:r>
              <a:rPr lang="en-US" dirty="0"/>
              <a:t>. The most important factor in that model to be estimated is the dispersion</a:t>
            </a:r>
            <a:r>
              <a:rPr lang="en-US" dirty="0" smtClean="0"/>
              <a:t>.</a:t>
            </a:r>
          </a:p>
          <a:p>
            <a:endParaRPr lang="en-US" dirty="0"/>
          </a:p>
          <a:p>
            <a:r>
              <a:rPr lang="en-US" dirty="0" smtClean="0"/>
              <a:t>DESeq2 estimates dispersion by 3 steps:</a:t>
            </a:r>
          </a:p>
          <a:p>
            <a:pPr marL="0" indent="0">
              <a:buNone/>
            </a:pPr>
            <a:r>
              <a:rPr lang="en-US" dirty="0"/>
              <a:t>     1. Estimates dispersion parameter for </a:t>
            </a:r>
            <a:r>
              <a:rPr lang="en-US" dirty="0" smtClean="0"/>
              <a:t>each gene    </a:t>
            </a:r>
          </a:p>
          <a:p>
            <a:pPr marL="0" indent="0">
              <a:buNone/>
            </a:pPr>
            <a:r>
              <a:rPr lang="en-US" dirty="0"/>
              <a:t> </a:t>
            </a:r>
            <a:r>
              <a:rPr lang="en-US" dirty="0" smtClean="0"/>
              <a:t>    2. Plots </a:t>
            </a:r>
            <a:r>
              <a:rPr lang="en-US" dirty="0"/>
              <a:t>and fits a curve</a:t>
            </a:r>
          </a:p>
          <a:p>
            <a:pPr marL="0" indent="0">
              <a:buNone/>
            </a:pPr>
            <a:r>
              <a:rPr lang="en-US" dirty="0" smtClean="0"/>
              <a:t>     3. Adjusts </a:t>
            </a:r>
            <a:r>
              <a:rPr lang="en-US" dirty="0"/>
              <a:t>the dispersion parameter towards the </a:t>
            </a:r>
            <a:endParaRPr lang="en-US" dirty="0" smtClean="0"/>
          </a:p>
          <a:p>
            <a:pPr marL="0" indent="0">
              <a:buNone/>
            </a:pPr>
            <a:r>
              <a:rPr lang="en-US" dirty="0"/>
              <a:t> </a:t>
            </a:r>
            <a:r>
              <a:rPr lang="en-US" dirty="0" smtClean="0"/>
              <a:t>        curve </a:t>
            </a:r>
            <a:r>
              <a:rPr lang="en-US" dirty="0"/>
              <a:t>('shrinking</a:t>
            </a:r>
            <a:r>
              <a:rPr lang="en-US" dirty="0" smtClean="0"/>
              <a:t>') </a:t>
            </a:r>
            <a:endParaRPr lang="cs-CZ" dirty="0"/>
          </a:p>
        </p:txBody>
      </p:sp>
    </p:spTree>
    <p:extLst>
      <p:ext uri="{BB962C8B-B14F-4D97-AF65-F5344CB8AC3E}">
        <p14:creationId xmlns:p14="http://schemas.microsoft.com/office/powerpoint/2010/main" val="28145878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Dispersion estimation</a:t>
            </a:r>
            <a:endParaRPr lang="cs-CZ" dirty="0"/>
          </a:p>
        </p:txBody>
      </p:sp>
      <p:sp>
        <p:nvSpPr>
          <p:cNvPr id="5" name="Zástupný symbol pro obsah 4"/>
          <p:cNvSpPr>
            <a:spLocks noGrp="1"/>
          </p:cNvSpPr>
          <p:nvPr>
            <p:ph sz="half" idx="2"/>
          </p:nvPr>
        </p:nvSpPr>
        <p:spPr>
          <a:xfrm>
            <a:off x="4499996" y="1600200"/>
            <a:ext cx="4464496" cy="4853136"/>
          </a:xfrm>
        </p:spPr>
        <p:txBody>
          <a:bodyPr anchor="ctr"/>
          <a:lstStyle/>
          <a:p>
            <a:r>
              <a:rPr lang="en-US" dirty="0" smtClean="0"/>
              <a:t>Black dots = estimates from the data</a:t>
            </a:r>
          </a:p>
          <a:p>
            <a:r>
              <a:rPr lang="en-US" dirty="0" smtClean="0"/>
              <a:t>Red line = curve fitted</a:t>
            </a:r>
          </a:p>
          <a:p>
            <a:r>
              <a:rPr lang="en-US" dirty="0" smtClean="0"/>
              <a:t>Blue dots = final assigned dispersion parameter for that gene</a:t>
            </a:r>
          </a:p>
          <a:p>
            <a:pPr marL="0" indent="0">
              <a:buNone/>
            </a:pPr>
            <a:endParaRPr lang="en-US" dirty="0"/>
          </a:p>
          <a:p>
            <a:pPr marL="0" indent="0" algn="ctr">
              <a:buNone/>
            </a:pPr>
            <a:r>
              <a:rPr lang="en-US" dirty="0" smtClean="0"/>
              <a:t>Model is fitted</a:t>
            </a:r>
            <a:endParaRPr lang="cs-CZ" dirty="0"/>
          </a:p>
        </p:txBody>
      </p:sp>
      <p:pic>
        <p:nvPicPr>
          <p:cNvPr id="1229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57200" y="1982708"/>
            <a:ext cx="4038600" cy="3760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bject 36"/>
          <p:cNvSpPr/>
          <p:nvPr/>
        </p:nvSpPr>
        <p:spPr>
          <a:xfrm>
            <a:off x="6516216" y="4797153"/>
            <a:ext cx="359410" cy="648072"/>
          </a:xfrm>
          <a:custGeom>
            <a:avLst/>
            <a:gdLst/>
            <a:ahLst/>
            <a:cxnLst/>
            <a:rect l="l" t="t" r="r" b="b"/>
            <a:pathLst>
              <a:path w="359410" h="360679">
                <a:moveTo>
                  <a:pt x="359410" y="177800"/>
                </a:moveTo>
                <a:lnTo>
                  <a:pt x="0" y="177800"/>
                </a:lnTo>
                <a:lnTo>
                  <a:pt x="179070" y="360680"/>
                </a:lnTo>
                <a:lnTo>
                  <a:pt x="359410" y="177800"/>
                </a:lnTo>
                <a:close/>
              </a:path>
              <a:path w="359410" h="360679">
                <a:moveTo>
                  <a:pt x="280670" y="0"/>
                </a:moveTo>
                <a:lnTo>
                  <a:pt x="78740" y="0"/>
                </a:lnTo>
                <a:lnTo>
                  <a:pt x="78740" y="177800"/>
                </a:lnTo>
                <a:lnTo>
                  <a:pt x="280670" y="177800"/>
                </a:lnTo>
                <a:lnTo>
                  <a:pt x="280670" y="0"/>
                </a:lnTo>
                <a:close/>
              </a:path>
            </a:pathLst>
          </a:custGeom>
          <a:solidFill>
            <a:srgbClr val="FFC000"/>
          </a:solidFill>
          <a:ln>
            <a:solidFill>
              <a:schemeClr val="tx1"/>
            </a:solidFill>
          </a:ln>
        </p:spPr>
        <p:txBody>
          <a:bodyPr wrap="square" lIns="0" tIns="0" rIns="0" bIns="0" rtlCol="0">
            <a:noAutofit/>
          </a:bodyPr>
          <a:lstStyle/>
          <a:p>
            <a:endParaRPr/>
          </a:p>
        </p:txBody>
      </p:sp>
    </p:spTree>
    <p:extLst>
      <p:ext uri="{BB962C8B-B14F-4D97-AF65-F5344CB8AC3E}">
        <p14:creationId xmlns:p14="http://schemas.microsoft.com/office/powerpoint/2010/main" val="2819015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Test runs between 2 conditions </a:t>
            </a:r>
            <a:endParaRPr lang="cs-CZ" dirty="0"/>
          </a:p>
        </p:txBody>
      </p:sp>
      <p:sp>
        <p:nvSpPr>
          <p:cNvPr id="3" name="Zástupný symbol pro obsah 2"/>
          <p:cNvSpPr>
            <a:spLocks noGrp="1"/>
          </p:cNvSpPr>
          <p:nvPr>
            <p:ph sz="half" idx="1"/>
          </p:nvPr>
        </p:nvSpPr>
        <p:spPr>
          <a:xfrm>
            <a:off x="179512" y="1600203"/>
            <a:ext cx="4316288" cy="4525963"/>
          </a:xfrm>
        </p:spPr>
        <p:txBody>
          <a:bodyPr anchor="ctr"/>
          <a:lstStyle/>
          <a:p>
            <a:r>
              <a:rPr lang="en-US" dirty="0"/>
              <a:t>for each gene 2 NB models (one for each condition) are made, and a </a:t>
            </a:r>
            <a:r>
              <a:rPr lang="en-US" dirty="0" smtClean="0"/>
              <a:t>Wald test </a:t>
            </a:r>
            <a:r>
              <a:rPr lang="en-US" dirty="0"/>
              <a:t>decides whether the difference is significant (red in plot).</a:t>
            </a:r>
          </a:p>
          <a:p>
            <a:pPr marL="0" indent="0">
              <a:buNone/>
            </a:pPr>
            <a:endParaRPr lang="cs-CZ" dirty="0"/>
          </a:p>
        </p:txBody>
      </p:sp>
      <p:pic>
        <p:nvPicPr>
          <p:cNvPr id="1331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1975985"/>
            <a:ext cx="4038600" cy="3774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93074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Test runs between 2 conditions </a:t>
            </a:r>
            <a:endParaRPr lang="cs-CZ" dirty="0"/>
          </a:p>
        </p:txBody>
      </p:sp>
      <p:sp>
        <p:nvSpPr>
          <p:cNvPr id="3" name="Zástupný symbol pro obsah 2"/>
          <p:cNvSpPr>
            <a:spLocks noGrp="1"/>
          </p:cNvSpPr>
          <p:nvPr>
            <p:ph sz="half" idx="1"/>
          </p:nvPr>
        </p:nvSpPr>
        <p:spPr>
          <a:xfrm>
            <a:off x="179512" y="1600203"/>
            <a:ext cx="4316288" cy="4525963"/>
          </a:xfrm>
        </p:spPr>
        <p:txBody>
          <a:bodyPr anchor="ctr"/>
          <a:lstStyle/>
          <a:p>
            <a:r>
              <a:rPr lang="en-US" dirty="0">
                <a:solidFill>
                  <a:srgbClr val="FF0000"/>
                </a:solidFill>
              </a:rPr>
              <a:t>for each gene</a:t>
            </a:r>
            <a:r>
              <a:rPr lang="en-US" dirty="0"/>
              <a:t> 2 NB models (one for each condition) are made, and a </a:t>
            </a:r>
            <a:r>
              <a:rPr lang="en-US" dirty="0" smtClean="0"/>
              <a:t>Wald test </a:t>
            </a:r>
            <a:r>
              <a:rPr lang="en-US" dirty="0"/>
              <a:t>decides whether the difference is significant (red in plot).</a:t>
            </a:r>
          </a:p>
          <a:p>
            <a:pPr marL="0" indent="0">
              <a:buNone/>
            </a:pPr>
            <a:endParaRPr lang="cs-CZ" dirty="0"/>
          </a:p>
        </p:txBody>
      </p:sp>
      <p:sp>
        <p:nvSpPr>
          <p:cNvPr id="4" name="Zástupný symbol pro obsah 3"/>
          <p:cNvSpPr>
            <a:spLocks noGrp="1"/>
          </p:cNvSpPr>
          <p:nvPr>
            <p:ph sz="half" idx="2"/>
          </p:nvPr>
        </p:nvSpPr>
        <p:spPr>
          <a:xfrm>
            <a:off x="4648201" y="1600203"/>
            <a:ext cx="4495800" cy="4525963"/>
          </a:xfrm>
        </p:spPr>
        <p:txBody>
          <a:bodyPr anchor="ctr"/>
          <a:lstStyle/>
          <a:p>
            <a:pPr marL="0" indent="0">
              <a:buNone/>
            </a:pPr>
            <a:r>
              <a:rPr lang="en-US" i="1" dirty="0" smtClean="0"/>
              <a:t>i.e. we are going to perform thousands of tests…</a:t>
            </a:r>
          </a:p>
          <a:p>
            <a:pPr marL="0" indent="0" algn="ctr">
              <a:buNone/>
            </a:pPr>
            <a:r>
              <a:rPr lang="en-US" i="1" dirty="0" smtClean="0"/>
              <a:t>(if we </a:t>
            </a:r>
            <a:r>
              <a:rPr lang="en-US" i="1" dirty="0"/>
              <a:t>set </a:t>
            </a:r>
            <a:r>
              <a:rPr lang="en-US" i="1" dirty="0" err="1"/>
              <a:t>set</a:t>
            </a:r>
            <a:r>
              <a:rPr lang="en-US" i="1" dirty="0"/>
              <a:t> a cut-off on the p-value of </a:t>
            </a:r>
            <a:r>
              <a:rPr lang="en-US" i="1" dirty="0" smtClean="0"/>
              <a:t>0,05 </a:t>
            </a:r>
            <a:r>
              <a:rPr lang="en-US" i="1" dirty="0"/>
              <a:t>and we have performed 20000 </a:t>
            </a:r>
            <a:r>
              <a:rPr lang="en-US" i="1" dirty="0" smtClean="0"/>
              <a:t>tests, 1000 </a:t>
            </a:r>
            <a:r>
              <a:rPr lang="en-US" i="1" dirty="0"/>
              <a:t>genes will appear significant by chance)</a:t>
            </a:r>
            <a:endParaRPr lang="cs-CZ" i="1" dirty="0"/>
          </a:p>
        </p:txBody>
      </p:sp>
    </p:spTree>
    <p:extLst>
      <p:ext uri="{BB962C8B-B14F-4D97-AF65-F5344CB8AC3E}">
        <p14:creationId xmlns:p14="http://schemas.microsoft.com/office/powerpoint/2010/main" val="1971712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Q scores of FASTQ</a:t>
            </a:r>
            <a:endParaRPr lang="cs-CZ" dirty="0"/>
          </a:p>
        </p:txBody>
      </p:sp>
      <p:pic>
        <p:nvPicPr>
          <p:cNvPr id="4" name="Picture 4" descr="http://drive5.com/usearch/manual/qscores.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14375" y="1815306"/>
            <a:ext cx="7715250" cy="4095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13412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Check the distribution of p-values</a:t>
            </a:r>
            <a:endParaRPr lang="cs-CZ" dirty="0"/>
          </a:p>
        </p:txBody>
      </p:sp>
      <p:sp>
        <p:nvSpPr>
          <p:cNvPr id="4" name="Zástupný symbol pro obsah 3"/>
          <p:cNvSpPr>
            <a:spLocks noGrp="1"/>
          </p:cNvSpPr>
          <p:nvPr>
            <p:ph sz="half" idx="2"/>
          </p:nvPr>
        </p:nvSpPr>
        <p:spPr/>
        <p:txBody>
          <a:bodyPr/>
          <a:lstStyle/>
          <a:p>
            <a:r>
              <a:rPr lang="en-US" dirty="0"/>
              <a:t>If the histogram of the p-values does not match a profile as shown </a:t>
            </a:r>
            <a:r>
              <a:rPr lang="en-US" dirty="0" smtClean="0"/>
              <a:t>here, </a:t>
            </a:r>
            <a:r>
              <a:rPr lang="en-US" dirty="0"/>
              <a:t>the test is </a:t>
            </a:r>
            <a:r>
              <a:rPr lang="en-US" u="sng" dirty="0"/>
              <a:t>not reliable</a:t>
            </a:r>
            <a:r>
              <a:rPr lang="en-US" dirty="0"/>
              <a:t>. Perhaps the NB fitting step did not succeed, or confounding variables are present.</a:t>
            </a:r>
          </a:p>
          <a:p>
            <a:endParaRPr lang="cs-CZ" dirty="0"/>
          </a:p>
        </p:txBody>
      </p:sp>
      <p:pic>
        <p:nvPicPr>
          <p:cNvPr id="14338"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57200" y="2074805"/>
            <a:ext cx="4038600" cy="3576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35495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Improve test results</a:t>
            </a:r>
            <a:endParaRPr lang="cs-CZ" dirty="0"/>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5728" y="2048886"/>
            <a:ext cx="4038600" cy="3628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object 4"/>
          <p:cNvSpPr/>
          <p:nvPr/>
        </p:nvSpPr>
        <p:spPr>
          <a:xfrm>
            <a:off x="3995937" y="4869163"/>
            <a:ext cx="3600400" cy="45719"/>
          </a:xfrm>
          <a:custGeom>
            <a:avLst/>
            <a:gdLst/>
            <a:ahLst/>
            <a:cxnLst/>
            <a:rect l="l" t="t" r="r" b="b"/>
            <a:pathLst>
              <a:path w="4320539">
                <a:moveTo>
                  <a:pt x="4320539" y="0"/>
                </a:moveTo>
                <a:lnTo>
                  <a:pt x="0" y="0"/>
                </a:lnTo>
              </a:path>
            </a:pathLst>
          </a:custGeom>
          <a:ln w="35941">
            <a:solidFill>
              <a:srgbClr val="FF0000"/>
            </a:solidFill>
          </a:ln>
        </p:spPr>
        <p:txBody>
          <a:bodyPr wrap="square" lIns="0" tIns="0" rIns="0" bIns="0" rtlCol="0">
            <a:noAutofit/>
          </a:bodyPr>
          <a:lstStyle/>
          <a:p>
            <a:endParaRPr/>
          </a:p>
        </p:txBody>
      </p:sp>
      <p:sp>
        <p:nvSpPr>
          <p:cNvPr id="13" name="TextovéPole 12"/>
          <p:cNvSpPr txBox="1"/>
          <p:nvPr/>
        </p:nvSpPr>
        <p:spPr>
          <a:xfrm>
            <a:off x="3851920" y="5445227"/>
            <a:ext cx="838050" cy="646331"/>
          </a:xfrm>
          <a:prstGeom prst="rect">
            <a:avLst/>
          </a:prstGeom>
          <a:noFill/>
        </p:spPr>
        <p:txBody>
          <a:bodyPr wrap="none" lIns="91400" tIns="45702" rIns="91400" bIns="45702" rtlCol="0">
            <a:spAutoFit/>
          </a:bodyPr>
          <a:lstStyle/>
          <a:p>
            <a:pPr algn="ctr"/>
            <a:r>
              <a:rPr lang="en-US" dirty="0" smtClean="0">
                <a:solidFill>
                  <a:srgbClr val="FF0000"/>
                </a:solidFill>
              </a:rPr>
              <a:t>0.05</a:t>
            </a:r>
          </a:p>
          <a:p>
            <a:pPr algn="ctr"/>
            <a:r>
              <a:rPr lang="en-US" dirty="0" smtClean="0">
                <a:solidFill>
                  <a:srgbClr val="FF0000"/>
                </a:solidFill>
              </a:rPr>
              <a:t>Cut-off</a:t>
            </a:r>
            <a:endParaRPr lang="cs-CZ" dirty="0">
              <a:solidFill>
                <a:srgbClr val="FF0000"/>
              </a:solidFill>
            </a:endParaRPr>
          </a:p>
        </p:txBody>
      </p:sp>
      <p:cxnSp>
        <p:nvCxnSpPr>
          <p:cNvPr id="14" name="Přímá spojnice se šipkou 13"/>
          <p:cNvCxnSpPr/>
          <p:nvPr/>
        </p:nvCxnSpPr>
        <p:spPr>
          <a:xfrm flipV="1">
            <a:off x="3053680" y="4941168"/>
            <a:ext cx="1080120"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ovéPole 14"/>
          <p:cNvSpPr txBox="1"/>
          <p:nvPr/>
        </p:nvSpPr>
        <p:spPr>
          <a:xfrm>
            <a:off x="1855596" y="5085184"/>
            <a:ext cx="1492268" cy="646331"/>
          </a:xfrm>
          <a:prstGeom prst="rect">
            <a:avLst/>
          </a:prstGeom>
          <a:noFill/>
        </p:spPr>
        <p:txBody>
          <a:bodyPr wrap="none" lIns="91400" tIns="45702" rIns="91400" bIns="45702" rtlCol="0">
            <a:spAutoFit/>
          </a:bodyPr>
          <a:lstStyle/>
          <a:p>
            <a:r>
              <a:rPr lang="en-US" dirty="0" smtClean="0"/>
              <a:t>False positive </a:t>
            </a:r>
          </a:p>
          <a:p>
            <a:r>
              <a:rPr lang="en-US" dirty="0" smtClean="0"/>
              <a:t>fraction</a:t>
            </a:r>
            <a:endParaRPr lang="cs-CZ" dirty="0"/>
          </a:p>
        </p:txBody>
      </p:sp>
      <p:cxnSp>
        <p:nvCxnSpPr>
          <p:cNvPr id="17" name="Přímá spojnice se šipkou 16"/>
          <p:cNvCxnSpPr/>
          <p:nvPr/>
        </p:nvCxnSpPr>
        <p:spPr>
          <a:xfrm>
            <a:off x="2693640" y="4005068"/>
            <a:ext cx="144016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ovéPole 17"/>
          <p:cNvSpPr txBox="1"/>
          <p:nvPr/>
        </p:nvSpPr>
        <p:spPr>
          <a:xfrm>
            <a:off x="1325492" y="3645028"/>
            <a:ext cx="2040623" cy="646331"/>
          </a:xfrm>
          <a:prstGeom prst="rect">
            <a:avLst/>
          </a:prstGeom>
          <a:noFill/>
        </p:spPr>
        <p:txBody>
          <a:bodyPr wrap="none" lIns="91400" tIns="45702" rIns="91400" bIns="45702" rtlCol="0">
            <a:spAutoFit/>
          </a:bodyPr>
          <a:lstStyle/>
          <a:p>
            <a:pPr algn="ctr"/>
            <a:r>
              <a:rPr lang="en-US" dirty="0" smtClean="0"/>
              <a:t>Correctly identified </a:t>
            </a:r>
          </a:p>
          <a:p>
            <a:pPr algn="ctr"/>
            <a:r>
              <a:rPr lang="en-US" dirty="0" smtClean="0"/>
              <a:t>as DE</a:t>
            </a:r>
            <a:endParaRPr lang="cs-CZ" dirty="0"/>
          </a:p>
        </p:txBody>
      </p:sp>
    </p:spTree>
    <p:extLst>
      <p:ext uri="{BB962C8B-B14F-4D97-AF65-F5344CB8AC3E}">
        <p14:creationId xmlns:p14="http://schemas.microsoft.com/office/powerpoint/2010/main" val="16464503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Improve test results</a:t>
            </a:r>
            <a:endParaRPr lang="cs-CZ" dirty="0"/>
          </a:p>
        </p:txBody>
      </p:sp>
      <p:sp>
        <p:nvSpPr>
          <p:cNvPr id="5" name="Zástupný symbol pro obsah 4"/>
          <p:cNvSpPr>
            <a:spLocks noGrp="1"/>
          </p:cNvSpPr>
          <p:nvPr>
            <p:ph idx="1"/>
          </p:nvPr>
        </p:nvSpPr>
        <p:spPr/>
        <p:txBody>
          <a:bodyPr/>
          <a:lstStyle/>
          <a:p>
            <a:r>
              <a:rPr lang="en-US" dirty="0" smtClean="0"/>
              <a:t>Avoid testing </a:t>
            </a:r>
            <a:r>
              <a:rPr lang="en-US" dirty="0"/>
              <a:t>=</a:t>
            </a:r>
            <a:r>
              <a:rPr lang="en-US" dirty="0" smtClean="0"/>
              <a:t> apply a filter before testing, an </a:t>
            </a:r>
            <a:r>
              <a:rPr lang="en-US" u="sng" dirty="0" smtClean="0"/>
              <a:t>independent filtering</a:t>
            </a:r>
          </a:p>
          <a:p>
            <a:endParaRPr lang="en-US" dirty="0" smtClean="0"/>
          </a:p>
          <a:p>
            <a:r>
              <a:rPr lang="en-US" dirty="0" smtClean="0"/>
              <a:t>Apply </a:t>
            </a:r>
            <a:r>
              <a:rPr lang="en-US" u="sng" dirty="0" smtClean="0"/>
              <a:t>multiple testing correction</a:t>
            </a:r>
            <a:endParaRPr lang="cs-CZ" u="sng" dirty="0"/>
          </a:p>
        </p:txBody>
      </p:sp>
    </p:spTree>
    <p:extLst>
      <p:ext uri="{BB962C8B-B14F-4D97-AF65-F5344CB8AC3E}">
        <p14:creationId xmlns:p14="http://schemas.microsoft.com/office/powerpoint/2010/main" val="29317640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Independent filtering</a:t>
            </a:r>
            <a:endParaRPr lang="cs-CZ" dirty="0"/>
          </a:p>
        </p:txBody>
      </p:sp>
      <p:sp>
        <p:nvSpPr>
          <p:cNvPr id="4" name="object 3"/>
          <p:cNvSpPr/>
          <p:nvPr/>
        </p:nvSpPr>
        <p:spPr>
          <a:xfrm>
            <a:off x="4579624" y="1192376"/>
            <a:ext cx="4276089" cy="4180840"/>
          </a:xfrm>
          <a:prstGeom prst="rect">
            <a:avLst/>
          </a:prstGeom>
          <a:blipFill>
            <a:blip r:embed="rId2" cstate="print"/>
            <a:stretch>
              <a:fillRect/>
            </a:stretch>
          </a:blipFill>
        </p:spPr>
        <p:txBody>
          <a:bodyPr wrap="square" lIns="0" tIns="0" rIns="0" bIns="0" rtlCol="0">
            <a:noAutofit/>
          </a:bodyPr>
          <a:lstStyle/>
          <a:p>
            <a:endParaRPr/>
          </a:p>
        </p:txBody>
      </p:sp>
      <p:sp>
        <p:nvSpPr>
          <p:cNvPr id="5" name="object 7"/>
          <p:cNvSpPr/>
          <p:nvPr/>
        </p:nvSpPr>
        <p:spPr>
          <a:xfrm>
            <a:off x="394972" y="1081886"/>
            <a:ext cx="4104640" cy="4276090"/>
          </a:xfrm>
          <a:prstGeom prst="rect">
            <a:avLst/>
          </a:prstGeom>
          <a:blipFill>
            <a:blip r:embed="rId3" cstate="print"/>
            <a:stretch>
              <a:fillRect/>
            </a:stretch>
          </a:blipFill>
        </p:spPr>
        <p:txBody>
          <a:bodyPr wrap="square" lIns="0" tIns="0" rIns="0" bIns="0" rtlCol="0">
            <a:noAutofit/>
          </a:bodyPr>
          <a:lstStyle/>
          <a:p>
            <a:endParaRPr/>
          </a:p>
        </p:txBody>
      </p:sp>
      <p:sp>
        <p:nvSpPr>
          <p:cNvPr id="3" name="Obdélník 2"/>
          <p:cNvSpPr/>
          <p:nvPr/>
        </p:nvSpPr>
        <p:spPr>
          <a:xfrm>
            <a:off x="756995" y="5283876"/>
            <a:ext cx="8388165" cy="1569660"/>
          </a:xfrm>
          <a:prstGeom prst="rect">
            <a:avLst/>
          </a:prstGeom>
        </p:spPr>
        <p:txBody>
          <a:bodyPr wrap="square" lIns="91400" tIns="45702" rIns="91400" bIns="45702">
            <a:spAutoFit/>
          </a:bodyPr>
          <a:lstStyle/>
          <a:p>
            <a:r>
              <a:rPr lang="en-US" sz="3200" spc="100" dirty="0">
                <a:latin typeface="Arial"/>
                <a:cs typeface="Arial"/>
              </a:rPr>
              <a:t>If</a:t>
            </a:r>
            <a:r>
              <a:rPr lang="en-US" sz="3200" spc="-40" dirty="0">
                <a:latin typeface="Arial"/>
                <a:cs typeface="Arial"/>
              </a:rPr>
              <a:t> </a:t>
            </a:r>
            <a:r>
              <a:rPr lang="en-US" sz="3200" spc="30" dirty="0">
                <a:latin typeface="Arial"/>
                <a:cs typeface="Arial"/>
              </a:rPr>
              <a:t>w</a:t>
            </a:r>
            <a:r>
              <a:rPr lang="en-US" sz="3200" spc="-40" dirty="0">
                <a:latin typeface="Arial"/>
                <a:cs typeface="Arial"/>
              </a:rPr>
              <a:t>e </a:t>
            </a:r>
            <a:r>
              <a:rPr lang="en-US" sz="3200" spc="85" dirty="0">
                <a:latin typeface="Arial"/>
                <a:cs typeface="Arial"/>
              </a:rPr>
              <a:t>f</a:t>
            </a:r>
            <a:r>
              <a:rPr lang="en-US" sz="3200" spc="60" dirty="0">
                <a:latin typeface="Arial"/>
                <a:cs typeface="Arial"/>
              </a:rPr>
              <a:t>il</a:t>
            </a:r>
            <a:r>
              <a:rPr lang="en-US" sz="3200" spc="20" dirty="0">
                <a:latin typeface="Arial"/>
                <a:cs typeface="Arial"/>
              </a:rPr>
              <a:t>t</a:t>
            </a:r>
            <a:r>
              <a:rPr lang="en-US" sz="3200" spc="30" dirty="0">
                <a:latin typeface="Arial"/>
                <a:cs typeface="Arial"/>
              </a:rPr>
              <a:t>e</a:t>
            </a:r>
            <a:r>
              <a:rPr lang="en-US" sz="3200" spc="110" dirty="0">
                <a:latin typeface="Arial"/>
                <a:cs typeface="Arial"/>
              </a:rPr>
              <a:t>r</a:t>
            </a:r>
            <a:r>
              <a:rPr lang="en-US" sz="3200" spc="-35" dirty="0">
                <a:latin typeface="Arial"/>
                <a:cs typeface="Arial"/>
              </a:rPr>
              <a:t> </a:t>
            </a:r>
            <a:r>
              <a:rPr lang="en-US" sz="3200" spc="40" dirty="0">
                <a:latin typeface="Arial"/>
                <a:cs typeface="Arial"/>
              </a:rPr>
              <a:t>o</a:t>
            </a:r>
            <a:r>
              <a:rPr lang="en-US" sz="3200" spc="25" dirty="0">
                <a:latin typeface="Arial"/>
                <a:cs typeface="Arial"/>
              </a:rPr>
              <a:t>u</a:t>
            </a:r>
            <a:r>
              <a:rPr lang="en-US" sz="3200" spc="105" dirty="0">
                <a:latin typeface="Arial"/>
                <a:cs typeface="Arial"/>
              </a:rPr>
              <a:t>t</a:t>
            </a:r>
            <a:r>
              <a:rPr lang="en-US" sz="3200" spc="-35" dirty="0">
                <a:latin typeface="Arial"/>
                <a:cs typeface="Arial"/>
              </a:rPr>
              <a:t> </a:t>
            </a:r>
            <a:r>
              <a:rPr lang="en-US" sz="3200" spc="60" dirty="0">
                <a:latin typeface="Arial"/>
                <a:cs typeface="Arial"/>
              </a:rPr>
              <a:t>i</a:t>
            </a:r>
            <a:r>
              <a:rPr lang="en-US" sz="3200" spc="-10" dirty="0">
                <a:latin typeface="Arial"/>
                <a:cs typeface="Arial"/>
              </a:rPr>
              <a:t>n</a:t>
            </a:r>
            <a:r>
              <a:rPr lang="en-US" sz="3200" spc="-15" dirty="0">
                <a:latin typeface="Arial"/>
                <a:cs typeface="Arial"/>
              </a:rPr>
              <a:t>c</a:t>
            </a:r>
            <a:r>
              <a:rPr lang="en-US" sz="3200" spc="110" dirty="0">
                <a:latin typeface="Arial"/>
                <a:cs typeface="Arial"/>
              </a:rPr>
              <a:t>r</a:t>
            </a:r>
            <a:r>
              <a:rPr lang="en-US" sz="3200" spc="-45" dirty="0">
                <a:latin typeface="Arial"/>
                <a:cs typeface="Arial"/>
              </a:rPr>
              <a:t>e</a:t>
            </a:r>
            <a:r>
              <a:rPr lang="en-US" sz="3200" spc="-50" dirty="0">
                <a:latin typeface="Arial"/>
                <a:cs typeface="Arial"/>
              </a:rPr>
              <a:t>a</a:t>
            </a:r>
            <a:r>
              <a:rPr lang="en-US" sz="3200" spc="-95" dirty="0">
                <a:latin typeface="Arial"/>
                <a:cs typeface="Arial"/>
              </a:rPr>
              <a:t>s</a:t>
            </a:r>
            <a:r>
              <a:rPr lang="en-US" sz="3200" spc="60" dirty="0">
                <a:latin typeface="Arial"/>
                <a:cs typeface="Arial"/>
              </a:rPr>
              <a:t>i</a:t>
            </a:r>
            <a:r>
              <a:rPr lang="en-US" sz="3200" spc="-10" dirty="0">
                <a:latin typeface="Arial"/>
                <a:cs typeface="Arial"/>
              </a:rPr>
              <a:t>n</a:t>
            </a:r>
            <a:r>
              <a:rPr lang="en-US" sz="3200" spc="-15" dirty="0">
                <a:latin typeface="Arial"/>
                <a:cs typeface="Arial"/>
              </a:rPr>
              <a:t>g</a:t>
            </a:r>
            <a:r>
              <a:rPr lang="en-US" sz="3200" spc="60" dirty="0">
                <a:latin typeface="Arial"/>
                <a:cs typeface="Arial"/>
              </a:rPr>
              <a:t>l</a:t>
            </a:r>
            <a:r>
              <a:rPr lang="en-US" sz="3200" spc="-30" dirty="0">
                <a:latin typeface="Arial"/>
                <a:cs typeface="Arial"/>
              </a:rPr>
              <a:t>y</a:t>
            </a:r>
            <a:r>
              <a:rPr lang="en-US" sz="3200" spc="-45" dirty="0">
                <a:latin typeface="Arial"/>
                <a:cs typeface="Arial"/>
              </a:rPr>
              <a:t> </a:t>
            </a:r>
            <a:r>
              <a:rPr lang="en-US" sz="3200" spc="50" dirty="0">
                <a:latin typeface="Arial"/>
                <a:cs typeface="Arial"/>
              </a:rPr>
              <a:t>b</a:t>
            </a:r>
            <a:r>
              <a:rPr lang="en-US" sz="3200" spc="60" dirty="0">
                <a:latin typeface="Arial"/>
                <a:cs typeface="Arial"/>
              </a:rPr>
              <a:t>i</a:t>
            </a:r>
            <a:r>
              <a:rPr lang="en-US" sz="3200" spc="-75" dirty="0">
                <a:latin typeface="Arial"/>
                <a:cs typeface="Arial"/>
              </a:rPr>
              <a:t>g</a:t>
            </a:r>
            <a:r>
              <a:rPr lang="en-US" sz="3200" spc="-65" dirty="0">
                <a:latin typeface="Arial"/>
                <a:cs typeface="Arial"/>
              </a:rPr>
              <a:t>g</a:t>
            </a:r>
            <a:r>
              <a:rPr lang="en-US" sz="3200" spc="-45" dirty="0">
                <a:latin typeface="Arial"/>
                <a:cs typeface="Arial"/>
              </a:rPr>
              <a:t>e</a:t>
            </a:r>
            <a:r>
              <a:rPr lang="en-US" sz="3200" spc="110" dirty="0">
                <a:latin typeface="Arial"/>
                <a:cs typeface="Arial"/>
              </a:rPr>
              <a:t>r</a:t>
            </a:r>
            <a:r>
              <a:rPr lang="en-US" sz="3200" spc="-35" dirty="0">
                <a:latin typeface="Arial"/>
                <a:cs typeface="Arial"/>
              </a:rPr>
              <a:t> </a:t>
            </a:r>
            <a:r>
              <a:rPr lang="en-US" sz="3200" spc="50" dirty="0">
                <a:latin typeface="Arial"/>
                <a:cs typeface="Arial"/>
              </a:rPr>
              <a:t>p</a:t>
            </a:r>
            <a:r>
              <a:rPr lang="en-US" sz="3200" spc="90" dirty="0">
                <a:latin typeface="Arial"/>
                <a:cs typeface="Arial"/>
              </a:rPr>
              <a:t>o</a:t>
            </a:r>
            <a:r>
              <a:rPr lang="en-US" sz="3200" spc="45" dirty="0">
                <a:latin typeface="Arial"/>
                <a:cs typeface="Arial"/>
              </a:rPr>
              <a:t>r</a:t>
            </a:r>
            <a:r>
              <a:rPr lang="en-US" sz="3200" spc="85" dirty="0">
                <a:latin typeface="Arial"/>
                <a:cs typeface="Arial"/>
              </a:rPr>
              <a:t>tions</a:t>
            </a:r>
            <a:r>
              <a:rPr lang="en-US" sz="3200" spc="-35" dirty="0">
                <a:latin typeface="Arial"/>
                <a:cs typeface="Arial"/>
              </a:rPr>
              <a:t> </a:t>
            </a:r>
            <a:r>
              <a:rPr lang="en-US" sz="3200" spc="35" dirty="0">
                <a:latin typeface="Arial"/>
                <a:cs typeface="Arial"/>
              </a:rPr>
              <a:t>o</a:t>
            </a:r>
            <a:r>
              <a:rPr lang="en-US" sz="3200" spc="90" dirty="0">
                <a:latin typeface="Arial"/>
                <a:cs typeface="Arial"/>
              </a:rPr>
              <a:t>f</a:t>
            </a:r>
            <a:r>
              <a:rPr lang="en-US" sz="3200" spc="-45" dirty="0">
                <a:latin typeface="Arial"/>
                <a:cs typeface="Arial"/>
              </a:rPr>
              <a:t> </a:t>
            </a:r>
            <a:r>
              <a:rPr lang="en-US" sz="3200" spc="-65" dirty="0">
                <a:latin typeface="Arial"/>
                <a:cs typeface="Arial"/>
              </a:rPr>
              <a:t>g</a:t>
            </a:r>
            <a:r>
              <a:rPr lang="en-US" sz="3200" spc="-45" dirty="0">
                <a:latin typeface="Arial"/>
                <a:cs typeface="Arial"/>
              </a:rPr>
              <a:t>e</a:t>
            </a:r>
            <a:r>
              <a:rPr lang="en-US" sz="3200" spc="35" dirty="0">
                <a:latin typeface="Arial"/>
                <a:cs typeface="Arial"/>
              </a:rPr>
              <a:t>n</a:t>
            </a:r>
            <a:r>
              <a:rPr lang="en-US" sz="3200" spc="-35" dirty="0">
                <a:latin typeface="Arial"/>
                <a:cs typeface="Arial"/>
              </a:rPr>
              <a:t>e</a:t>
            </a:r>
            <a:r>
              <a:rPr lang="en-US" sz="3200" spc="-90" dirty="0">
                <a:latin typeface="Arial"/>
                <a:cs typeface="Arial"/>
              </a:rPr>
              <a:t>s</a:t>
            </a:r>
            <a:r>
              <a:rPr lang="en-US" sz="3200" spc="-35" dirty="0">
                <a:latin typeface="Arial"/>
                <a:cs typeface="Arial"/>
              </a:rPr>
              <a:t> </a:t>
            </a:r>
            <a:r>
              <a:rPr lang="en-US" sz="3200" spc="40" dirty="0">
                <a:latin typeface="Arial"/>
                <a:cs typeface="Arial"/>
              </a:rPr>
              <a:t>b</a:t>
            </a:r>
            <a:r>
              <a:rPr lang="en-US" sz="3200" spc="-40" dirty="0">
                <a:latin typeface="Arial"/>
                <a:cs typeface="Arial"/>
              </a:rPr>
              <a:t>a</a:t>
            </a:r>
            <a:r>
              <a:rPr lang="en-US" sz="3200" spc="-95" dirty="0">
                <a:latin typeface="Arial"/>
                <a:cs typeface="Arial"/>
              </a:rPr>
              <a:t>s</a:t>
            </a:r>
            <a:r>
              <a:rPr lang="en-US" sz="3200" spc="-45" dirty="0">
                <a:latin typeface="Arial"/>
                <a:cs typeface="Arial"/>
              </a:rPr>
              <a:t>e</a:t>
            </a:r>
            <a:r>
              <a:rPr lang="en-US" sz="3200" spc="50" dirty="0">
                <a:latin typeface="Arial"/>
                <a:cs typeface="Arial"/>
              </a:rPr>
              <a:t>d</a:t>
            </a:r>
            <a:r>
              <a:rPr lang="en-US" sz="3200" spc="-40" dirty="0">
                <a:latin typeface="Arial"/>
                <a:cs typeface="Arial"/>
              </a:rPr>
              <a:t> </a:t>
            </a:r>
            <a:r>
              <a:rPr lang="en-US" sz="3200" spc="35" dirty="0">
                <a:latin typeface="Arial"/>
                <a:cs typeface="Arial"/>
              </a:rPr>
              <a:t>o</a:t>
            </a:r>
            <a:r>
              <a:rPr lang="en-US" sz="3200" spc="50" dirty="0">
                <a:latin typeface="Arial"/>
                <a:cs typeface="Arial"/>
              </a:rPr>
              <a:t>n</a:t>
            </a:r>
            <a:r>
              <a:rPr lang="en-US" sz="3200" spc="-45" dirty="0">
                <a:latin typeface="Arial"/>
                <a:cs typeface="Arial"/>
              </a:rPr>
              <a:t> </a:t>
            </a:r>
            <a:r>
              <a:rPr lang="en-US" sz="3200" spc="110" dirty="0">
                <a:latin typeface="Arial"/>
                <a:cs typeface="Arial"/>
              </a:rPr>
              <a:t>t</a:t>
            </a:r>
            <a:r>
              <a:rPr lang="en-US" sz="3200" spc="35" dirty="0">
                <a:latin typeface="Arial"/>
                <a:cs typeface="Arial"/>
              </a:rPr>
              <a:t>h</a:t>
            </a:r>
            <a:r>
              <a:rPr lang="en-US" sz="3200" spc="-45" dirty="0">
                <a:latin typeface="Arial"/>
                <a:cs typeface="Arial"/>
              </a:rPr>
              <a:t>e</a:t>
            </a:r>
            <a:r>
              <a:rPr lang="en-US" sz="3200" spc="60" dirty="0">
                <a:latin typeface="Arial"/>
                <a:cs typeface="Arial"/>
              </a:rPr>
              <a:t>i</a:t>
            </a:r>
            <a:r>
              <a:rPr lang="en-US" sz="3200" spc="110" dirty="0">
                <a:latin typeface="Arial"/>
                <a:cs typeface="Arial"/>
              </a:rPr>
              <a:t>r</a:t>
            </a:r>
            <a:r>
              <a:rPr lang="en-US" sz="3200" spc="95" dirty="0">
                <a:latin typeface="Arial"/>
                <a:cs typeface="Arial"/>
              </a:rPr>
              <a:t> </a:t>
            </a:r>
            <a:r>
              <a:rPr lang="en-US" sz="3200" spc="100" dirty="0">
                <a:latin typeface="Arial"/>
                <a:cs typeface="Arial"/>
              </a:rPr>
              <a:t>m</a:t>
            </a:r>
            <a:r>
              <a:rPr lang="en-US" sz="3200" spc="-45" dirty="0">
                <a:latin typeface="Arial"/>
                <a:cs typeface="Arial"/>
              </a:rPr>
              <a:t>e</a:t>
            </a:r>
            <a:r>
              <a:rPr lang="en-US" sz="3200" spc="-50" dirty="0">
                <a:latin typeface="Arial"/>
                <a:cs typeface="Arial"/>
              </a:rPr>
              <a:t>a</a:t>
            </a:r>
            <a:r>
              <a:rPr lang="en-US" sz="3200" spc="50" dirty="0">
                <a:latin typeface="Arial"/>
                <a:cs typeface="Arial"/>
              </a:rPr>
              <a:t>n</a:t>
            </a:r>
            <a:r>
              <a:rPr lang="en-US" sz="3200" spc="-35" dirty="0">
                <a:latin typeface="Arial"/>
                <a:cs typeface="Arial"/>
              </a:rPr>
              <a:t> </a:t>
            </a:r>
            <a:r>
              <a:rPr lang="en-US" sz="3200" spc="-90" dirty="0">
                <a:latin typeface="Arial"/>
                <a:cs typeface="Arial"/>
              </a:rPr>
              <a:t>c</a:t>
            </a:r>
            <a:r>
              <a:rPr lang="en-US" sz="3200" spc="35" dirty="0">
                <a:latin typeface="Arial"/>
                <a:cs typeface="Arial"/>
              </a:rPr>
              <a:t>ou</a:t>
            </a:r>
            <a:r>
              <a:rPr lang="en-US" sz="3200" spc="20" dirty="0">
                <a:latin typeface="Arial"/>
                <a:cs typeface="Arial"/>
              </a:rPr>
              <a:t>nts</a:t>
            </a:r>
            <a:r>
              <a:rPr lang="en-US" sz="3200" spc="-55" dirty="0">
                <a:latin typeface="Arial"/>
                <a:cs typeface="Arial"/>
              </a:rPr>
              <a:t>,</a:t>
            </a:r>
            <a:r>
              <a:rPr lang="en-US" sz="3200" spc="-35" dirty="0">
                <a:latin typeface="Arial"/>
                <a:cs typeface="Arial"/>
              </a:rPr>
              <a:t> </a:t>
            </a:r>
            <a:r>
              <a:rPr lang="en-US" sz="3200" spc="40" dirty="0">
                <a:latin typeface="Arial"/>
                <a:cs typeface="Arial"/>
              </a:rPr>
              <a:t>the</a:t>
            </a:r>
            <a:r>
              <a:rPr lang="en-US" sz="3200" spc="-40" dirty="0">
                <a:latin typeface="Arial"/>
                <a:cs typeface="Arial"/>
              </a:rPr>
              <a:t> </a:t>
            </a:r>
            <a:r>
              <a:rPr lang="en-US" sz="3200" spc="35" dirty="0">
                <a:latin typeface="Arial"/>
                <a:cs typeface="Arial"/>
              </a:rPr>
              <a:t>n</a:t>
            </a:r>
            <a:r>
              <a:rPr lang="en-US" sz="3200" spc="60" dirty="0">
                <a:latin typeface="Arial"/>
                <a:cs typeface="Arial"/>
              </a:rPr>
              <a:t>u</a:t>
            </a:r>
            <a:r>
              <a:rPr lang="en-US" sz="3200" spc="80" dirty="0">
                <a:latin typeface="Arial"/>
                <a:cs typeface="Arial"/>
              </a:rPr>
              <a:t>m</a:t>
            </a:r>
            <a:r>
              <a:rPr lang="en-US" sz="3200" spc="50" dirty="0">
                <a:latin typeface="Arial"/>
                <a:cs typeface="Arial"/>
              </a:rPr>
              <a:t>b</a:t>
            </a:r>
            <a:r>
              <a:rPr lang="en-US" sz="3200" spc="-55" dirty="0">
                <a:latin typeface="Arial"/>
                <a:cs typeface="Arial"/>
              </a:rPr>
              <a:t>e</a:t>
            </a:r>
            <a:r>
              <a:rPr lang="en-US" sz="3200" spc="110" dirty="0">
                <a:latin typeface="Arial"/>
                <a:cs typeface="Arial"/>
              </a:rPr>
              <a:t>r</a:t>
            </a:r>
            <a:r>
              <a:rPr lang="en-US" sz="3200" spc="-35" dirty="0">
                <a:latin typeface="Arial"/>
                <a:cs typeface="Arial"/>
              </a:rPr>
              <a:t> </a:t>
            </a:r>
            <a:r>
              <a:rPr lang="en-US" sz="3200" spc="35" dirty="0">
                <a:latin typeface="Arial"/>
                <a:cs typeface="Arial"/>
              </a:rPr>
              <a:t>o</a:t>
            </a:r>
            <a:r>
              <a:rPr lang="en-US" sz="3200" spc="90" dirty="0">
                <a:latin typeface="Arial"/>
                <a:cs typeface="Arial"/>
              </a:rPr>
              <a:t>f</a:t>
            </a:r>
            <a:r>
              <a:rPr lang="en-US" sz="3200" spc="-50" dirty="0">
                <a:latin typeface="Arial"/>
                <a:cs typeface="Arial"/>
              </a:rPr>
              <a:t> </a:t>
            </a:r>
            <a:r>
              <a:rPr lang="en-US" sz="3200" spc="-85" dirty="0">
                <a:latin typeface="Arial"/>
                <a:cs typeface="Arial"/>
              </a:rPr>
              <a:t>s</a:t>
            </a:r>
            <a:r>
              <a:rPr lang="en-US" sz="3200" spc="60" dirty="0">
                <a:latin typeface="Arial"/>
                <a:cs typeface="Arial"/>
              </a:rPr>
              <a:t>i</a:t>
            </a:r>
            <a:r>
              <a:rPr lang="en-US" sz="3200" spc="-75" dirty="0">
                <a:latin typeface="Arial"/>
                <a:cs typeface="Arial"/>
              </a:rPr>
              <a:t>g</a:t>
            </a:r>
            <a:r>
              <a:rPr lang="en-US" sz="3200" spc="55" dirty="0">
                <a:latin typeface="Arial"/>
                <a:cs typeface="Arial"/>
              </a:rPr>
              <a:t>ni</a:t>
            </a:r>
            <a:r>
              <a:rPr lang="en-US" sz="3200" spc="75" dirty="0">
                <a:latin typeface="Arial"/>
                <a:cs typeface="Arial"/>
              </a:rPr>
              <a:t>f</a:t>
            </a:r>
            <a:r>
              <a:rPr lang="en-US" sz="3200" spc="60" dirty="0">
                <a:latin typeface="Arial"/>
                <a:cs typeface="Arial"/>
              </a:rPr>
              <a:t>i</a:t>
            </a:r>
            <a:r>
              <a:rPr lang="en-US" sz="3200" spc="-80" dirty="0">
                <a:latin typeface="Arial"/>
                <a:cs typeface="Arial"/>
              </a:rPr>
              <a:t>c</a:t>
            </a:r>
            <a:r>
              <a:rPr lang="en-US" sz="3200" spc="-50" dirty="0">
                <a:latin typeface="Arial"/>
                <a:cs typeface="Arial"/>
              </a:rPr>
              <a:t>a</a:t>
            </a:r>
            <a:r>
              <a:rPr lang="en-US" sz="3200" spc="80" dirty="0">
                <a:latin typeface="Arial"/>
                <a:cs typeface="Arial"/>
              </a:rPr>
              <a:t>nt</a:t>
            </a:r>
            <a:r>
              <a:rPr lang="en-US" sz="3200" spc="-40" dirty="0">
                <a:latin typeface="Arial"/>
                <a:cs typeface="Arial"/>
              </a:rPr>
              <a:t> </a:t>
            </a:r>
            <a:r>
              <a:rPr lang="en-US" sz="3200" spc="-75" dirty="0">
                <a:latin typeface="Arial"/>
                <a:cs typeface="Arial"/>
              </a:rPr>
              <a:t>g</a:t>
            </a:r>
            <a:r>
              <a:rPr lang="en-US" sz="3200" spc="-45" dirty="0">
                <a:latin typeface="Arial"/>
                <a:cs typeface="Arial"/>
              </a:rPr>
              <a:t>e</a:t>
            </a:r>
            <a:r>
              <a:rPr lang="en-US" sz="3200" spc="10" dirty="0">
                <a:latin typeface="Arial"/>
                <a:cs typeface="Arial"/>
              </a:rPr>
              <a:t>n</a:t>
            </a:r>
            <a:r>
              <a:rPr lang="en-US" sz="3200" dirty="0">
                <a:latin typeface="Arial"/>
                <a:cs typeface="Arial"/>
              </a:rPr>
              <a:t>e</a:t>
            </a:r>
            <a:r>
              <a:rPr lang="en-US" sz="3200" spc="-90" dirty="0">
                <a:latin typeface="Arial"/>
                <a:cs typeface="Arial"/>
              </a:rPr>
              <a:t>s</a:t>
            </a:r>
            <a:r>
              <a:rPr lang="en-US" sz="3200" spc="-35" dirty="0">
                <a:latin typeface="Arial"/>
                <a:cs typeface="Arial"/>
              </a:rPr>
              <a:t> </a:t>
            </a:r>
            <a:r>
              <a:rPr lang="en-US" sz="3200" spc="60" dirty="0">
                <a:latin typeface="Arial"/>
                <a:cs typeface="Arial"/>
              </a:rPr>
              <a:t>i</a:t>
            </a:r>
            <a:r>
              <a:rPr lang="en-US" sz="3200" spc="-10" dirty="0">
                <a:latin typeface="Arial"/>
                <a:cs typeface="Arial"/>
              </a:rPr>
              <a:t>n</a:t>
            </a:r>
            <a:r>
              <a:rPr lang="en-US" sz="3200" spc="-15" dirty="0">
                <a:latin typeface="Arial"/>
                <a:cs typeface="Arial"/>
              </a:rPr>
              <a:t>c</a:t>
            </a:r>
            <a:r>
              <a:rPr lang="en-US" sz="3200" spc="110" dirty="0">
                <a:latin typeface="Arial"/>
                <a:cs typeface="Arial"/>
              </a:rPr>
              <a:t>r</a:t>
            </a:r>
            <a:r>
              <a:rPr lang="en-US" sz="3200" spc="-55" dirty="0">
                <a:latin typeface="Arial"/>
                <a:cs typeface="Arial"/>
              </a:rPr>
              <a:t>e</a:t>
            </a:r>
            <a:r>
              <a:rPr lang="en-US" sz="3200" spc="-40" dirty="0">
                <a:latin typeface="Arial"/>
                <a:cs typeface="Arial"/>
              </a:rPr>
              <a:t>a</a:t>
            </a:r>
            <a:r>
              <a:rPr lang="en-US" sz="3200" spc="-95" dirty="0">
                <a:latin typeface="Arial"/>
                <a:cs typeface="Arial"/>
              </a:rPr>
              <a:t>s</a:t>
            </a:r>
            <a:r>
              <a:rPr lang="en-US" sz="3200" spc="-45" dirty="0">
                <a:latin typeface="Arial"/>
                <a:cs typeface="Arial"/>
              </a:rPr>
              <a:t>e</a:t>
            </a:r>
            <a:endParaRPr lang="cs-CZ" sz="3200" dirty="0"/>
          </a:p>
        </p:txBody>
      </p:sp>
    </p:spTree>
    <p:extLst>
      <p:ext uri="{BB962C8B-B14F-4D97-AF65-F5344CB8AC3E}">
        <p14:creationId xmlns:p14="http://schemas.microsoft.com/office/powerpoint/2010/main" val="21632961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Multiple testing corrections</a:t>
            </a:r>
            <a:endParaRPr lang="cs-CZ" dirty="0"/>
          </a:p>
        </p:txBody>
      </p:sp>
      <p:sp>
        <p:nvSpPr>
          <p:cNvPr id="3" name="Zástupný symbol pro obsah 2"/>
          <p:cNvSpPr>
            <a:spLocks noGrp="1"/>
          </p:cNvSpPr>
          <p:nvPr>
            <p:ph idx="1"/>
          </p:nvPr>
        </p:nvSpPr>
        <p:spPr>
          <a:xfrm>
            <a:off x="457200" y="1600200"/>
            <a:ext cx="8229600" cy="5257800"/>
          </a:xfrm>
        </p:spPr>
        <p:txBody>
          <a:bodyPr/>
          <a:lstStyle/>
          <a:p>
            <a:pPr marL="12695" marR="545238">
              <a:lnSpc>
                <a:spcPts val="3030"/>
              </a:lnSpc>
            </a:pPr>
            <a:r>
              <a:rPr lang="en-US" spc="-135" dirty="0" err="1">
                <a:latin typeface="Arial"/>
                <a:cs typeface="Arial"/>
              </a:rPr>
              <a:t>Bonferroni</a:t>
            </a:r>
            <a:r>
              <a:rPr lang="en-US" spc="-135" dirty="0">
                <a:latin typeface="Arial"/>
                <a:cs typeface="Arial"/>
              </a:rPr>
              <a:t> or </a:t>
            </a:r>
            <a:r>
              <a:rPr lang="en-US" spc="-135" dirty="0" err="1">
                <a:latin typeface="Arial"/>
                <a:cs typeface="Arial"/>
              </a:rPr>
              <a:t>B</a:t>
            </a:r>
            <a:r>
              <a:rPr lang="en-US" spc="-60" dirty="0" err="1">
                <a:latin typeface="Arial"/>
                <a:cs typeface="Arial"/>
              </a:rPr>
              <a:t>e</a:t>
            </a:r>
            <a:r>
              <a:rPr lang="en-US" spc="70" dirty="0" err="1">
                <a:latin typeface="Arial"/>
                <a:cs typeface="Arial"/>
              </a:rPr>
              <a:t>njami</a:t>
            </a:r>
            <a:r>
              <a:rPr lang="en-US" spc="75" dirty="0" err="1">
                <a:latin typeface="Arial"/>
                <a:cs typeface="Arial"/>
              </a:rPr>
              <a:t>n</a:t>
            </a:r>
            <a:r>
              <a:rPr lang="en-US" spc="95" dirty="0" err="1">
                <a:latin typeface="Arial"/>
                <a:cs typeface="Arial"/>
              </a:rPr>
              <a:t>i</a:t>
            </a:r>
            <a:r>
              <a:rPr lang="en-US" spc="95" dirty="0">
                <a:latin typeface="Arial"/>
                <a:cs typeface="Arial"/>
              </a:rPr>
              <a:t>-H</a:t>
            </a:r>
            <a:r>
              <a:rPr lang="en-US" spc="25" dirty="0">
                <a:latin typeface="Arial"/>
                <a:cs typeface="Arial"/>
              </a:rPr>
              <a:t>och</a:t>
            </a:r>
            <a:r>
              <a:rPr lang="en-US" spc="20" dirty="0">
                <a:latin typeface="Arial"/>
                <a:cs typeface="Arial"/>
              </a:rPr>
              <a:t>b</a:t>
            </a:r>
            <a:r>
              <a:rPr lang="en-US" spc="70" dirty="0">
                <a:latin typeface="Arial"/>
                <a:cs typeface="Arial"/>
              </a:rPr>
              <a:t>e</a:t>
            </a:r>
            <a:r>
              <a:rPr lang="en-US" spc="35" dirty="0">
                <a:latin typeface="Arial"/>
                <a:cs typeface="Arial"/>
              </a:rPr>
              <a:t>r</a:t>
            </a:r>
            <a:r>
              <a:rPr lang="en-US" spc="-105" dirty="0">
                <a:latin typeface="Arial"/>
                <a:cs typeface="Arial"/>
              </a:rPr>
              <a:t>g</a:t>
            </a:r>
            <a:r>
              <a:rPr lang="en-US" spc="-55" dirty="0">
                <a:latin typeface="Arial"/>
                <a:cs typeface="Arial"/>
              </a:rPr>
              <a:t> </a:t>
            </a:r>
            <a:r>
              <a:rPr lang="en-US" spc="40" dirty="0">
                <a:latin typeface="Arial"/>
                <a:cs typeface="Arial"/>
              </a:rPr>
              <a:t>co</a:t>
            </a:r>
            <a:r>
              <a:rPr lang="en-US" spc="20" dirty="0">
                <a:latin typeface="Arial"/>
                <a:cs typeface="Arial"/>
              </a:rPr>
              <a:t>r</a:t>
            </a:r>
            <a:r>
              <a:rPr lang="en-US" spc="170" dirty="0">
                <a:latin typeface="Arial"/>
                <a:cs typeface="Arial"/>
              </a:rPr>
              <a:t>r</a:t>
            </a:r>
            <a:r>
              <a:rPr lang="en-US" dirty="0">
                <a:latin typeface="Arial"/>
                <a:cs typeface="Arial"/>
              </a:rPr>
              <a:t>ect</a:t>
            </a:r>
            <a:r>
              <a:rPr lang="en-US" spc="30" dirty="0">
                <a:latin typeface="Arial"/>
                <a:cs typeface="Arial"/>
              </a:rPr>
              <a:t>ion,</a:t>
            </a:r>
            <a:r>
              <a:rPr lang="en-US" spc="-50" dirty="0">
                <a:latin typeface="Arial"/>
                <a:cs typeface="Arial"/>
              </a:rPr>
              <a:t> </a:t>
            </a:r>
            <a:r>
              <a:rPr lang="en-US" spc="95" dirty="0">
                <a:latin typeface="Arial"/>
                <a:cs typeface="Arial"/>
              </a:rPr>
              <a:t>to</a:t>
            </a:r>
            <a:r>
              <a:rPr lang="en-US" spc="-55" dirty="0">
                <a:latin typeface="Arial"/>
                <a:cs typeface="Arial"/>
              </a:rPr>
              <a:t> </a:t>
            </a:r>
            <a:r>
              <a:rPr lang="en-US" spc="-30" dirty="0">
                <a:latin typeface="Arial"/>
                <a:cs typeface="Arial"/>
              </a:rPr>
              <a:t>c</a:t>
            </a:r>
            <a:r>
              <a:rPr lang="en-US" spc="-25" dirty="0">
                <a:latin typeface="Arial"/>
                <a:cs typeface="Arial"/>
              </a:rPr>
              <a:t>o</a:t>
            </a:r>
            <a:r>
              <a:rPr lang="en-US" spc="114" dirty="0">
                <a:latin typeface="Arial"/>
                <a:cs typeface="Arial"/>
              </a:rPr>
              <a:t>nt</a:t>
            </a:r>
            <a:r>
              <a:rPr lang="en-US" spc="160" dirty="0">
                <a:latin typeface="Arial"/>
                <a:cs typeface="Arial"/>
              </a:rPr>
              <a:t>r</a:t>
            </a:r>
            <a:r>
              <a:rPr lang="en-US" spc="70" dirty="0">
                <a:latin typeface="Arial"/>
                <a:cs typeface="Arial"/>
              </a:rPr>
              <a:t>ol</a:t>
            </a:r>
            <a:r>
              <a:rPr lang="en-US" spc="-35" dirty="0">
                <a:latin typeface="Arial"/>
                <a:cs typeface="Arial"/>
              </a:rPr>
              <a:t> </a:t>
            </a:r>
            <a:r>
              <a:rPr lang="en-US" b="1" spc="125" dirty="0">
                <a:latin typeface="Arial"/>
                <a:cs typeface="Arial"/>
              </a:rPr>
              <a:t>f</a:t>
            </a:r>
            <a:r>
              <a:rPr lang="en-US" b="1" spc="40" dirty="0">
                <a:latin typeface="Arial"/>
                <a:cs typeface="Arial"/>
              </a:rPr>
              <a:t>a</a:t>
            </a:r>
            <a:r>
              <a:rPr lang="en-US" b="1" spc="60" dirty="0">
                <a:latin typeface="Arial"/>
                <a:cs typeface="Arial"/>
              </a:rPr>
              <a:t>l</a:t>
            </a:r>
            <a:r>
              <a:rPr lang="en-US" b="1" spc="-75" dirty="0">
                <a:latin typeface="Arial"/>
                <a:cs typeface="Arial"/>
              </a:rPr>
              <a:t>se</a:t>
            </a:r>
            <a:r>
              <a:rPr lang="en-US" b="1" spc="-50" dirty="0">
                <a:latin typeface="Arial"/>
                <a:cs typeface="Arial"/>
              </a:rPr>
              <a:t> </a:t>
            </a:r>
            <a:r>
              <a:rPr lang="en-US" b="1" spc="30" dirty="0">
                <a:latin typeface="Arial"/>
                <a:cs typeface="Arial"/>
              </a:rPr>
              <a:t>d</a:t>
            </a:r>
            <a:r>
              <a:rPr lang="en-US" b="1" dirty="0">
                <a:latin typeface="Arial"/>
                <a:cs typeface="Arial"/>
              </a:rPr>
              <a:t>i</a:t>
            </a:r>
            <a:r>
              <a:rPr lang="en-US" b="1" spc="-120" dirty="0">
                <a:latin typeface="Arial"/>
                <a:cs typeface="Arial"/>
              </a:rPr>
              <a:t>sco</a:t>
            </a:r>
            <a:r>
              <a:rPr lang="en-US" b="1" spc="-130" dirty="0">
                <a:latin typeface="Arial"/>
                <a:cs typeface="Arial"/>
              </a:rPr>
              <a:t>v</a:t>
            </a:r>
            <a:r>
              <a:rPr lang="en-US" b="1" spc="35" dirty="0">
                <a:latin typeface="Arial"/>
                <a:cs typeface="Arial"/>
              </a:rPr>
              <a:t>ery</a:t>
            </a:r>
            <a:r>
              <a:rPr lang="en-US" b="1" spc="-50" dirty="0">
                <a:latin typeface="Arial"/>
                <a:cs typeface="Arial"/>
              </a:rPr>
              <a:t> </a:t>
            </a:r>
            <a:r>
              <a:rPr lang="en-US" b="1" spc="70" dirty="0">
                <a:latin typeface="Arial"/>
                <a:cs typeface="Arial"/>
              </a:rPr>
              <a:t>ra</a:t>
            </a:r>
            <a:r>
              <a:rPr lang="en-US" b="1" spc="125" dirty="0">
                <a:latin typeface="Arial"/>
                <a:cs typeface="Arial"/>
              </a:rPr>
              <a:t>te</a:t>
            </a:r>
            <a:r>
              <a:rPr lang="en-US" b="1" spc="-30" dirty="0">
                <a:latin typeface="Arial"/>
                <a:cs typeface="Arial"/>
              </a:rPr>
              <a:t> </a:t>
            </a:r>
            <a:r>
              <a:rPr lang="en-US" spc="-220" dirty="0">
                <a:latin typeface="Arial"/>
                <a:cs typeface="Arial"/>
              </a:rPr>
              <a:t>(FDR</a:t>
            </a:r>
            <a:r>
              <a:rPr lang="en-US" spc="-105" dirty="0">
                <a:latin typeface="Arial"/>
                <a:cs typeface="Arial"/>
              </a:rPr>
              <a:t>)</a:t>
            </a:r>
            <a:r>
              <a:rPr lang="en-US" spc="-30" dirty="0">
                <a:latin typeface="Arial"/>
                <a:cs typeface="Arial"/>
              </a:rPr>
              <a:t>.</a:t>
            </a:r>
            <a:endParaRPr lang="en-US" dirty="0">
              <a:latin typeface="Arial"/>
              <a:cs typeface="Arial"/>
            </a:endParaRPr>
          </a:p>
          <a:p>
            <a:pPr>
              <a:lnSpc>
                <a:spcPts val="1000"/>
              </a:lnSpc>
            </a:pPr>
            <a:endParaRPr lang="en-US" sz="1100" dirty="0"/>
          </a:p>
          <a:p>
            <a:pPr>
              <a:lnSpc>
                <a:spcPts val="1000"/>
              </a:lnSpc>
              <a:spcBef>
                <a:spcPts val="27"/>
              </a:spcBef>
            </a:pPr>
            <a:endParaRPr lang="en-US" sz="1100" dirty="0"/>
          </a:p>
          <a:p>
            <a:pPr marL="12695" marR="12695">
              <a:lnSpc>
                <a:spcPts val="3020"/>
              </a:lnSpc>
            </a:pPr>
            <a:r>
              <a:rPr lang="en-US" spc="-270" dirty="0">
                <a:latin typeface="Arial"/>
                <a:cs typeface="Arial"/>
              </a:rPr>
              <a:t>FDR</a:t>
            </a:r>
            <a:r>
              <a:rPr lang="en-US" spc="-60" dirty="0">
                <a:latin typeface="Arial"/>
                <a:cs typeface="Arial"/>
              </a:rPr>
              <a:t> </a:t>
            </a:r>
            <a:r>
              <a:rPr lang="en-US" spc="95" dirty="0">
                <a:latin typeface="Arial"/>
                <a:cs typeface="Arial"/>
              </a:rPr>
              <a:t>i</a:t>
            </a:r>
            <a:r>
              <a:rPr lang="en-US" spc="-130" dirty="0">
                <a:latin typeface="Arial"/>
                <a:cs typeface="Arial"/>
              </a:rPr>
              <a:t>s</a:t>
            </a:r>
            <a:r>
              <a:rPr lang="en-US" spc="-55" dirty="0">
                <a:latin typeface="Arial"/>
                <a:cs typeface="Arial"/>
              </a:rPr>
              <a:t> </a:t>
            </a:r>
            <a:r>
              <a:rPr lang="en-US" spc="155" dirty="0">
                <a:latin typeface="Arial"/>
                <a:cs typeface="Arial"/>
              </a:rPr>
              <a:t>t</a:t>
            </a:r>
            <a:r>
              <a:rPr lang="en-US" spc="75" dirty="0">
                <a:latin typeface="Arial"/>
                <a:cs typeface="Arial"/>
              </a:rPr>
              <a:t>h</a:t>
            </a:r>
            <a:r>
              <a:rPr lang="en-US" spc="-60" dirty="0">
                <a:latin typeface="Arial"/>
                <a:cs typeface="Arial"/>
              </a:rPr>
              <a:t>e</a:t>
            </a:r>
            <a:r>
              <a:rPr lang="en-US" spc="-55" dirty="0">
                <a:latin typeface="Arial"/>
                <a:cs typeface="Arial"/>
              </a:rPr>
              <a:t> </a:t>
            </a:r>
            <a:r>
              <a:rPr lang="en-US" spc="130" dirty="0">
                <a:latin typeface="Arial"/>
                <a:cs typeface="Arial"/>
              </a:rPr>
              <a:t>f</a:t>
            </a:r>
            <a:r>
              <a:rPr lang="en-US" spc="160" dirty="0">
                <a:latin typeface="Arial"/>
                <a:cs typeface="Arial"/>
              </a:rPr>
              <a:t>r</a:t>
            </a:r>
            <a:r>
              <a:rPr lang="en-US" spc="-15" dirty="0">
                <a:latin typeface="Arial"/>
                <a:cs typeface="Arial"/>
              </a:rPr>
              <a:t>act</a:t>
            </a:r>
            <a:r>
              <a:rPr lang="en-US" spc="65" dirty="0">
                <a:latin typeface="Arial"/>
                <a:cs typeface="Arial"/>
              </a:rPr>
              <a:t>ion</a:t>
            </a:r>
            <a:r>
              <a:rPr lang="en-US" spc="-50" dirty="0">
                <a:latin typeface="Arial"/>
                <a:cs typeface="Arial"/>
              </a:rPr>
              <a:t> </a:t>
            </a:r>
            <a:r>
              <a:rPr lang="en-US" spc="85" dirty="0">
                <a:latin typeface="Arial"/>
                <a:cs typeface="Arial"/>
              </a:rPr>
              <a:t>of</a:t>
            </a:r>
            <a:r>
              <a:rPr lang="en-US" spc="-60" dirty="0">
                <a:latin typeface="Arial"/>
                <a:cs typeface="Arial"/>
              </a:rPr>
              <a:t> </a:t>
            </a:r>
            <a:r>
              <a:rPr lang="en-US" spc="130" dirty="0">
                <a:latin typeface="Arial"/>
                <a:cs typeface="Arial"/>
              </a:rPr>
              <a:t>f</a:t>
            </a:r>
            <a:r>
              <a:rPr lang="en-US" spc="-85" dirty="0">
                <a:latin typeface="Arial"/>
                <a:cs typeface="Arial"/>
              </a:rPr>
              <a:t>a</a:t>
            </a:r>
            <a:r>
              <a:rPr lang="en-US" spc="-20" dirty="0">
                <a:latin typeface="Arial"/>
                <a:cs typeface="Arial"/>
              </a:rPr>
              <a:t>ls</a:t>
            </a:r>
            <a:r>
              <a:rPr lang="en-US" spc="-60" dirty="0">
                <a:latin typeface="Arial"/>
                <a:cs typeface="Arial"/>
              </a:rPr>
              <a:t>e</a:t>
            </a:r>
            <a:r>
              <a:rPr lang="en-US" spc="-55" dirty="0">
                <a:latin typeface="Arial"/>
                <a:cs typeface="Arial"/>
              </a:rPr>
              <a:t> </a:t>
            </a:r>
            <a:r>
              <a:rPr lang="en-US" spc="70" dirty="0">
                <a:latin typeface="Arial"/>
                <a:cs typeface="Arial"/>
              </a:rPr>
              <a:t>p</a:t>
            </a:r>
            <a:r>
              <a:rPr lang="en-US" spc="-45" dirty="0">
                <a:latin typeface="Arial"/>
                <a:cs typeface="Arial"/>
              </a:rPr>
              <a:t>os</a:t>
            </a:r>
            <a:r>
              <a:rPr lang="en-US" spc="110" dirty="0">
                <a:latin typeface="Arial"/>
                <a:cs typeface="Arial"/>
              </a:rPr>
              <a:t>iti</a:t>
            </a:r>
            <a:r>
              <a:rPr lang="en-US" spc="-65" dirty="0">
                <a:latin typeface="Arial"/>
                <a:cs typeface="Arial"/>
              </a:rPr>
              <a:t>v</a:t>
            </a:r>
            <a:r>
              <a:rPr lang="en-US" spc="-100" dirty="0">
                <a:latin typeface="Arial"/>
                <a:cs typeface="Arial"/>
              </a:rPr>
              <a:t>es</a:t>
            </a:r>
            <a:r>
              <a:rPr lang="en-US" spc="-50" dirty="0">
                <a:latin typeface="Arial"/>
                <a:cs typeface="Arial"/>
              </a:rPr>
              <a:t> </a:t>
            </a:r>
            <a:r>
              <a:rPr lang="en-US" spc="80" dirty="0">
                <a:latin typeface="Arial"/>
                <a:cs typeface="Arial"/>
              </a:rPr>
              <a:t>in</a:t>
            </a:r>
            <a:r>
              <a:rPr lang="en-US" spc="-50" dirty="0">
                <a:latin typeface="Arial"/>
                <a:cs typeface="Arial"/>
              </a:rPr>
              <a:t> </a:t>
            </a:r>
            <a:r>
              <a:rPr lang="en-US" spc="114" dirty="0">
                <a:latin typeface="Arial"/>
                <a:cs typeface="Arial"/>
              </a:rPr>
              <a:t>th</a:t>
            </a:r>
            <a:r>
              <a:rPr lang="en-US" spc="-60" dirty="0">
                <a:latin typeface="Arial"/>
                <a:cs typeface="Arial"/>
              </a:rPr>
              <a:t>e</a:t>
            </a:r>
            <a:r>
              <a:rPr lang="en-US" spc="-55" dirty="0">
                <a:latin typeface="Arial"/>
                <a:cs typeface="Arial"/>
              </a:rPr>
              <a:t> </a:t>
            </a:r>
            <a:r>
              <a:rPr lang="en-US" spc="-30" dirty="0">
                <a:latin typeface="Arial"/>
                <a:cs typeface="Arial"/>
              </a:rPr>
              <a:t>ge</a:t>
            </a:r>
            <a:r>
              <a:rPr lang="en-US" spc="-25" dirty="0">
                <a:latin typeface="Arial"/>
                <a:cs typeface="Arial"/>
              </a:rPr>
              <a:t>n</a:t>
            </a:r>
            <a:r>
              <a:rPr lang="en-US" spc="-100" dirty="0">
                <a:latin typeface="Arial"/>
                <a:cs typeface="Arial"/>
              </a:rPr>
              <a:t>es</a:t>
            </a:r>
            <a:r>
              <a:rPr lang="en-US" spc="-50" dirty="0">
                <a:latin typeface="Arial"/>
                <a:cs typeface="Arial"/>
              </a:rPr>
              <a:t> </a:t>
            </a:r>
            <a:r>
              <a:rPr lang="en-US" spc="114" dirty="0">
                <a:latin typeface="Arial"/>
                <a:cs typeface="Arial"/>
              </a:rPr>
              <a:t>th</a:t>
            </a:r>
            <a:r>
              <a:rPr lang="en-US" spc="40" dirty="0">
                <a:latin typeface="Arial"/>
                <a:cs typeface="Arial"/>
              </a:rPr>
              <a:t>at a</a:t>
            </a:r>
            <a:r>
              <a:rPr lang="en-US" spc="25" dirty="0">
                <a:latin typeface="Arial"/>
                <a:cs typeface="Arial"/>
              </a:rPr>
              <a:t>r</a:t>
            </a:r>
            <a:r>
              <a:rPr lang="en-US" spc="-60" dirty="0">
                <a:latin typeface="Arial"/>
                <a:cs typeface="Arial"/>
              </a:rPr>
              <a:t>e</a:t>
            </a:r>
            <a:r>
              <a:rPr lang="en-US" spc="-45" dirty="0">
                <a:latin typeface="Arial"/>
                <a:cs typeface="Arial"/>
              </a:rPr>
              <a:t> </a:t>
            </a:r>
            <a:r>
              <a:rPr lang="en-US" spc="-60" dirty="0">
                <a:latin typeface="Arial"/>
                <a:cs typeface="Arial"/>
              </a:rPr>
              <a:t>cla</a:t>
            </a:r>
            <a:r>
              <a:rPr lang="en-US" spc="-75" dirty="0">
                <a:latin typeface="Arial"/>
                <a:cs typeface="Arial"/>
              </a:rPr>
              <a:t>s</a:t>
            </a:r>
            <a:r>
              <a:rPr lang="en-US" spc="-130" dirty="0">
                <a:latin typeface="Arial"/>
                <a:cs typeface="Arial"/>
              </a:rPr>
              <a:t>s</a:t>
            </a:r>
            <a:r>
              <a:rPr lang="en-US" spc="95" dirty="0">
                <a:latin typeface="Arial"/>
                <a:cs typeface="Arial"/>
              </a:rPr>
              <a:t>i</a:t>
            </a:r>
            <a:r>
              <a:rPr lang="en-US" spc="110" dirty="0">
                <a:latin typeface="Arial"/>
                <a:cs typeface="Arial"/>
              </a:rPr>
              <a:t>f</a:t>
            </a:r>
            <a:r>
              <a:rPr lang="en-US" spc="95" dirty="0">
                <a:latin typeface="Arial"/>
                <a:cs typeface="Arial"/>
              </a:rPr>
              <a:t>i</a:t>
            </a:r>
            <a:r>
              <a:rPr lang="en-US" dirty="0">
                <a:latin typeface="Arial"/>
                <a:cs typeface="Arial"/>
              </a:rPr>
              <a:t>ed</a:t>
            </a:r>
            <a:r>
              <a:rPr lang="en-US" spc="-55" dirty="0">
                <a:latin typeface="Arial"/>
                <a:cs typeface="Arial"/>
              </a:rPr>
              <a:t> </a:t>
            </a:r>
            <a:r>
              <a:rPr lang="en-US" spc="-70" dirty="0">
                <a:latin typeface="Arial"/>
                <a:cs typeface="Arial"/>
              </a:rPr>
              <a:t>a</a:t>
            </a:r>
            <a:r>
              <a:rPr lang="en-US" spc="-130" dirty="0">
                <a:latin typeface="Arial"/>
                <a:cs typeface="Arial"/>
              </a:rPr>
              <a:t>s</a:t>
            </a:r>
            <a:r>
              <a:rPr lang="en-US" spc="-55" dirty="0">
                <a:latin typeface="Arial"/>
                <a:cs typeface="Arial"/>
              </a:rPr>
              <a:t> </a:t>
            </a:r>
            <a:r>
              <a:rPr lang="en-US" spc="-245" dirty="0">
                <a:latin typeface="Arial"/>
                <a:cs typeface="Arial"/>
              </a:rPr>
              <a:t>D</a:t>
            </a:r>
            <a:r>
              <a:rPr lang="en-US" spc="-225" dirty="0">
                <a:latin typeface="Arial"/>
                <a:cs typeface="Arial"/>
              </a:rPr>
              <a:t>E</a:t>
            </a:r>
            <a:r>
              <a:rPr lang="en-US" spc="-30" dirty="0">
                <a:latin typeface="Arial"/>
                <a:cs typeface="Arial"/>
              </a:rPr>
              <a:t>.</a:t>
            </a:r>
            <a:endParaRPr lang="en-US" dirty="0">
              <a:latin typeface="Arial"/>
              <a:cs typeface="Arial"/>
            </a:endParaRPr>
          </a:p>
          <a:p>
            <a:pPr>
              <a:lnSpc>
                <a:spcPts val="1000"/>
              </a:lnSpc>
            </a:pPr>
            <a:endParaRPr lang="en-US" sz="1100" dirty="0"/>
          </a:p>
          <a:p>
            <a:pPr>
              <a:lnSpc>
                <a:spcPts val="1000"/>
              </a:lnSpc>
            </a:pPr>
            <a:endParaRPr lang="en-US" sz="1100" dirty="0"/>
          </a:p>
          <a:p>
            <a:pPr>
              <a:lnSpc>
                <a:spcPts val="1000"/>
              </a:lnSpc>
              <a:spcBef>
                <a:spcPts val="29"/>
              </a:spcBef>
            </a:pPr>
            <a:endParaRPr lang="en-US" sz="1100" dirty="0"/>
          </a:p>
          <a:p>
            <a:pPr>
              <a:lnSpc>
                <a:spcPts val="1000"/>
              </a:lnSpc>
              <a:spcBef>
                <a:spcPts val="29"/>
              </a:spcBef>
            </a:pPr>
            <a:endParaRPr lang="en-US" sz="1100" dirty="0"/>
          </a:p>
          <a:p>
            <a:pPr>
              <a:lnSpc>
                <a:spcPts val="1000"/>
              </a:lnSpc>
              <a:spcBef>
                <a:spcPts val="29"/>
              </a:spcBef>
            </a:pPr>
            <a:endParaRPr lang="en-US" sz="1100" dirty="0"/>
          </a:p>
          <a:p>
            <a:pPr>
              <a:lnSpc>
                <a:spcPts val="1000"/>
              </a:lnSpc>
              <a:spcBef>
                <a:spcPts val="29"/>
              </a:spcBef>
            </a:pPr>
            <a:endParaRPr lang="en-US" sz="1100" dirty="0"/>
          </a:p>
          <a:p>
            <a:pPr>
              <a:lnSpc>
                <a:spcPts val="1000"/>
              </a:lnSpc>
              <a:spcBef>
                <a:spcPts val="29"/>
              </a:spcBef>
            </a:pPr>
            <a:endParaRPr lang="en-US" sz="1100" dirty="0"/>
          </a:p>
          <a:p>
            <a:pPr>
              <a:lnSpc>
                <a:spcPts val="1000"/>
              </a:lnSpc>
              <a:spcBef>
                <a:spcPts val="29"/>
              </a:spcBef>
            </a:pPr>
            <a:endParaRPr lang="en-US" sz="1100" dirty="0"/>
          </a:p>
          <a:p>
            <a:pPr>
              <a:lnSpc>
                <a:spcPts val="1000"/>
              </a:lnSpc>
              <a:spcBef>
                <a:spcPts val="29"/>
              </a:spcBef>
            </a:pPr>
            <a:endParaRPr lang="en-US" sz="1100" dirty="0"/>
          </a:p>
          <a:p>
            <a:pPr>
              <a:lnSpc>
                <a:spcPts val="1000"/>
              </a:lnSpc>
              <a:spcBef>
                <a:spcPts val="29"/>
              </a:spcBef>
            </a:pPr>
            <a:endParaRPr lang="en-US" sz="1100" dirty="0"/>
          </a:p>
          <a:p>
            <a:pPr>
              <a:lnSpc>
                <a:spcPts val="1000"/>
              </a:lnSpc>
              <a:spcBef>
                <a:spcPts val="29"/>
              </a:spcBef>
            </a:pPr>
            <a:endParaRPr lang="en-US" sz="1100" dirty="0"/>
          </a:p>
          <a:p>
            <a:pPr>
              <a:lnSpc>
                <a:spcPts val="1000"/>
              </a:lnSpc>
              <a:spcBef>
                <a:spcPts val="29"/>
              </a:spcBef>
            </a:pPr>
            <a:endParaRPr lang="en-US" sz="1100" dirty="0"/>
          </a:p>
          <a:p>
            <a:pPr>
              <a:lnSpc>
                <a:spcPts val="1000"/>
              </a:lnSpc>
              <a:spcBef>
                <a:spcPts val="29"/>
              </a:spcBef>
            </a:pPr>
            <a:endParaRPr lang="en-US" sz="1100" dirty="0"/>
          </a:p>
          <a:p>
            <a:pPr>
              <a:lnSpc>
                <a:spcPts val="1000"/>
              </a:lnSpc>
              <a:spcBef>
                <a:spcPts val="29"/>
              </a:spcBef>
            </a:pPr>
            <a:endParaRPr lang="en-US" sz="1100" dirty="0"/>
          </a:p>
          <a:p>
            <a:pPr marL="12695" marR="210732">
              <a:lnSpc>
                <a:spcPts val="3020"/>
              </a:lnSpc>
            </a:pPr>
            <a:r>
              <a:rPr lang="en-US" spc="155" dirty="0">
                <a:latin typeface="Arial"/>
                <a:cs typeface="Arial"/>
              </a:rPr>
              <a:t>I</a:t>
            </a:r>
            <a:r>
              <a:rPr lang="en-US" spc="130" dirty="0">
                <a:latin typeface="Arial"/>
                <a:cs typeface="Arial"/>
              </a:rPr>
              <a:t>f</a:t>
            </a:r>
            <a:r>
              <a:rPr lang="en-US" spc="-60" dirty="0">
                <a:latin typeface="Arial"/>
                <a:cs typeface="Arial"/>
              </a:rPr>
              <a:t> </a:t>
            </a:r>
            <a:r>
              <a:rPr lang="en-US" dirty="0">
                <a:latin typeface="Arial"/>
                <a:cs typeface="Arial"/>
              </a:rPr>
              <a:t>we</a:t>
            </a:r>
            <a:r>
              <a:rPr lang="en-US" spc="-50" dirty="0">
                <a:latin typeface="Arial"/>
                <a:cs typeface="Arial"/>
              </a:rPr>
              <a:t> </a:t>
            </a:r>
            <a:r>
              <a:rPr lang="en-US" spc="-135" dirty="0">
                <a:latin typeface="Arial"/>
                <a:cs typeface="Arial"/>
              </a:rPr>
              <a:t>s</a:t>
            </a:r>
            <a:r>
              <a:rPr lang="en-US" spc="-60" dirty="0">
                <a:latin typeface="Arial"/>
                <a:cs typeface="Arial"/>
              </a:rPr>
              <a:t>e</a:t>
            </a:r>
            <a:r>
              <a:rPr lang="en-US" spc="150" dirty="0">
                <a:latin typeface="Arial"/>
                <a:cs typeface="Arial"/>
              </a:rPr>
              <a:t>t</a:t>
            </a:r>
            <a:r>
              <a:rPr lang="en-US" spc="-50" dirty="0">
                <a:latin typeface="Arial"/>
                <a:cs typeface="Arial"/>
              </a:rPr>
              <a:t> </a:t>
            </a:r>
            <a:r>
              <a:rPr lang="en-US" spc="-75" dirty="0">
                <a:latin typeface="Arial"/>
                <a:cs typeface="Arial"/>
              </a:rPr>
              <a:t>a</a:t>
            </a:r>
            <a:r>
              <a:rPr lang="en-US" spc="-55" dirty="0">
                <a:latin typeface="Arial"/>
                <a:cs typeface="Arial"/>
              </a:rPr>
              <a:t> </a:t>
            </a:r>
            <a:r>
              <a:rPr lang="en-US" spc="155" dirty="0">
                <a:latin typeface="Arial"/>
                <a:cs typeface="Arial"/>
              </a:rPr>
              <a:t>th</a:t>
            </a:r>
            <a:r>
              <a:rPr lang="en-US" spc="90" dirty="0">
                <a:latin typeface="Arial"/>
                <a:cs typeface="Arial"/>
              </a:rPr>
              <a:t>r</a:t>
            </a:r>
            <a:r>
              <a:rPr lang="en-US" spc="-60" dirty="0">
                <a:latin typeface="Arial"/>
                <a:cs typeface="Arial"/>
              </a:rPr>
              <a:t>e</a:t>
            </a:r>
            <a:r>
              <a:rPr lang="en-US" spc="-135" dirty="0">
                <a:latin typeface="Arial"/>
                <a:cs typeface="Arial"/>
              </a:rPr>
              <a:t>s</a:t>
            </a:r>
            <a:r>
              <a:rPr lang="en-US" spc="75" dirty="0">
                <a:latin typeface="Arial"/>
                <a:cs typeface="Arial"/>
              </a:rPr>
              <a:t>h</a:t>
            </a:r>
            <a:r>
              <a:rPr lang="en-US" spc="65" dirty="0">
                <a:latin typeface="Arial"/>
                <a:cs typeface="Arial"/>
              </a:rPr>
              <a:t>old</a:t>
            </a:r>
            <a:r>
              <a:rPr lang="en-US" spc="-25" dirty="0">
                <a:latin typeface="Arial"/>
                <a:cs typeface="Arial"/>
              </a:rPr>
              <a:t> </a:t>
            </a:r>
            <a:r>
              <a:rPr lang="en-US" spc="15" dirty="0">
                <a:latin typeface="Arial"/>
                <a:cs typeface="Arial"/>
              </a:rPr>
              <a:t>α</a:t>
            </a:r>
            <a:r>
              <a:rPr lang="en-US" spc="-60" dirty="0">
                <a:latin typeface="Arial"/>
                <a:cs typeface="Arial"/>
              </a:rPr>
              <a:t> </a:t>
            </a:r>
            <a:r>
              <a:rPr lang="en-US" spc="85" dirty="0">
                <a:latin typeface="Arial"/>
                <a:cs typeface="Arial"/>
              </a:rPr>
              <a:t>of</a:t>
            </a:r>
            <a:r>
              <a:rPr lang="en-US" spc="-50" dirty="0">
                <a:latin typeface="Arial"/>
                <a:cs typeface="Arial"/>
              </a:rPr>
              <a:t> </a:t>
            </a:r>
            <a:r>
              <a:rPr lang="en-US" spc="-10" dirty="0">
                <a:latin typeface="Arial"/>
                <a:cs typeface="Arial"/>
              </a:rPr>
              <a:t>0</a:t>
            </a:r>
            <a:r>
              <a:rPr lang="en-US" spc="-30" dirty="0">
                <a:latin typeface="Arial"/>
                <a:cs typeface="Arial"/>
              </a:rPr>
              <a:t>,</a:t>
            </a:r>
            <a:r>
              <a:rPr lang="en-US" spc="-55" dirty="0">
                <a:latin typeface="Arial"/>
                <a:cs typeface="Arial"/>
              </a:rPr>
              <a:t>0</a:t>
            </a:r>
            <a:r>
              <a:rPr lang="en-US" spc="-10" dirty="0">
                <a:latin typeface="Arial"/>
                <a:cs typeface="Arial"/>
              </a:rPr>
              <a:t>5</a:t>
            </a:r>
            <a:r>
              <a:rPr lang="en-US" spc="-80" dirty="0">
                <a:latin typeface="Arial"/>
                <a:cs typeface="Arial"/>
              </a:rPr>
              <a:t>,</a:t>
            </a:r>
            <a:r>
              <a:rPr lang="en-US" spc="-50" dirty="0">
                <a:latin typeface="Arial"/>
                <a:cs typeface="Arial"/>
              </a:rPr>
              <a:t> </a:t>
            </a:r>
            <a:r>
              <a:rPr lang="en-US" b="1" spc="-10" dirty="0">
                <a:latin typeface="Arial"/>
                <a:cs typeface="Arial"/>
              </a:rPr>
              <a:t>20</a:t>
            </a:r>
            <a:r>
              <a:rPr lang="en-US" b="1" spc="-25" dirty="0">
                <a:latin typeface="Arial"/>
                <a:cs typeface="Arial"/>
              </a:rPr>
              <a:t>%</a:t>
            </a:r>
            <a:r>
              <a:rPr lang="en-US" b="1" spc="-50" dirty="0">
                <a:latin typeface="Arial"/>
                <a:cs typeface="Arial"/>
              </a:rPr>
              <a:t> </a:t>
            </a:r>
            <a:r>
              <a:rPr lang="en-US" spc="85" dirty="0">
                <a:latin typeface="Arial"/>
                <a:cs typeface="Arial"/>
              </a:rPr>
              <a:t>of</a:t>
            </a:r>
            <a:r>
              <a:rPr lang="en-US" spc="-50" dirty="0">
                <a:latin typeface="Arial"/>
                <a:cs typeface="Arial"/>
              </a:rPr>
              <a:t> </a:t>
            </a:r>
            <a:r>
              <a:rPr lang="en-US" spc="114" dirty="0">
                <a:latin typeface="Arial"/>
                <a:cs typeface="Arial"/>
              </a:rPr>
              <a:t>th</a:t>
            </a:r>
            <a:r>
              <a:rPr lang="en-US" spc="-60" dirty="0">
                <a:latin typeface="Arial"/>
                <a:cs typeface="Arial"/>
              </a:rPr>
              <a:t>e</a:t>
            </a:r>
            <a:r>
              <a:rPr lang="en-US" spc="-55" dirty="0">
                <a:latin typeface="Arial"/>
                <a:cs typeface="Arial"/>
              </a:rPr>
              <a:t> </a:t>
            </a:r>
            <a:r>
              <a:rPr lang="en-US" spc="-235" dirty="0">
                <a:latin typeface="Arial"/>
                <a:cs typeface="Arial"/>
              </a:rPr>
              <a:t>DE</a:t>
            </a:r>
            <a:r>
              <a:rPr lang="en-US" spc="-50" dirty="0">
                <a:latin typeface="Arial"/>
                <a:cs typeface="Arial"/>
              </a:rPr>
              <a:t> </a:t>
            </a:r>
            <a:r>
              <a:rPr lang="en-US" spc="-45" dirty="0">
                <a:latin typeface="Arial"/>
                <a:cs typeface="Arial"/>
              </a:rPr>
              <a:t>gene</a:t>
            </a:r>
            <a:r>
              <a:rPr lang="en-US" spc="-130" dirty="0">
                <a:latin typeface="Arial"/>
                <a:cs typeface="Arial"/>
              </a:rPr>
              <a:t>s</a:t>
            </a:r>
            <a:r>
              <a:rPr lang="en-US" spc="-75" dirty="0">
                <a:latin typeface="Arial"/>
                <a:cs typeface="Arial"/>
              </a:rPr>
              <a:t> </a:t>
            </a:r>
            <a:r>
              <a:rPr lang="en-US" spc="80" dirty="0">
                <a:latin typeface="Arial"/>
                <a:cs typeface="Arial"/>
              </a:rPr>
              <a:t>wil</a:t>
            </a:r>
            <a:r>
              <a:rPr lang="en-US" spc="90" dirty="0">
                <a:latin typeface="Arial"/>
                <a:cs typeface="Arial"/>
              </a:rPr>
              <a:t>l</a:t>
            </a:r>
            <a:r>
              <a:rPr lang="en-US" spc="-55" dirty="0">
                <a:latin typeface="Arial"/>
                <a:cs typeface="Arial"/>
              </a:rPr>
              <a:t> </a:t>
            </a:r>
            <a:r>
              <a:rPr lang="en-US" dirty="0">
                <a:latin typeface="Arial"/>
                <a:cs typeface="Arial"/>
              </a:rPr>
              <a:t>be</a:t>
            </a:r>
            <a:r>
              <a:rPr lang="en-US" spc="-50" dirty="0">
                <a:latin typeface="Arial"/>
                <a:cs typeface="Arial"/>
              </a:rPr>
              <a:t> </a:t>
            </a:r>
            <a:r>
              <a:rPr lang="en-US" spc="120" dirty="0">
                <a:latin typeface="Arial"/>
                <a:cs typeface="Arial"/>
              </a:rPr>
              <a:t>f</a:t>
            </a:r>
            <a:r>
              <a:rPr lang="en-US" spc="-35" dirty="0">
                <a:latin typeface="Arial"/>
                <a:cs typeface="Arial"/>
              </a:rPr>
              <a:t>als</a:t>
            </a:r>
            <a:r>
              <a:rPr lang="en-US" spc="-60" dirty="0">
                <a:latin typeface="Arial"/>
                <a:cs typeface="Arial"/>
              </a:rPr>
              <a:t>e</a:t>
            </a:r>
            <a:r>
              <a:rPr lang="en-US" spc="-55" dirty="0">
                <a:latin typeface="Arial"/>
                <a:cs typeface="Arial"/>
              </a:rPr>
              <a:t> </a:t>
            </a:r>
            <a:r>
              <a:rPr lang="en-US" spc="70" dirty="0">
                <a:latin typeface="Arial"/>
                <a:cs typeface="Arial"/>
              </a:rPr>
              <a:t>p</a:t>
            </a:r>
            <a:r>
              <a:rPr lang="en-US" spc="-45" dirty="0">
                <a:latin typeface="Arial"/>
                <a:cs typeface="Arial"/>
              </a:rPr>
              <a:t>os</a:t>
            </a:r>
            <a:r>
              <a:rPr lang="en-US" spc="120" dirty="0">
                <a:latin typeface="Arial"/>
                <a:cs typeface="Arial"/>
              </a:rPr>
              <a:t>it</a:t>
            </a:r>
            <a:r>
              <a:rPr lang="en-US" spc="15" dirty="0">
                <a:latin typeface="Arial"/>
                <a:cs typeface="Arial"/>
              </a:rPr>
              <a:t>iv</a:t>
            </a:r>
            <a:r>
              <a:rPr lang="en-US" spc="-100" dirty="0">
                <a:latin typeface="Arial"/>
                <a:cs typeface="Arial"/>
              </a:rPr>
              <a:t>es</a:t>
            </a:r>
            <a:r>
              <a:rPr lang="en-US" spc="-30" dirty="0">
                <a:latin typeface="Arial"/>
                <a:cs typeface="Arial"/>
              </a:rPr>
              <a:t>.</a:t>
            </a:r>
            <a:endParaRPr lang="en-US" dirty="0">
              <a:latin typeface="Arial"/>
              <a:cs typeface="Arial"/>
            </a:endParaRPr>
          </a:p>
          <a:p>
            <a:endParaRPr lang="cs-CZ"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4107933"/>
            <a:ext cx="6934122" cy="1337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68520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7504" y="274638"/>
            <a:ext cx="8928992" cy="1143000"/>
          </a:xfrm>
        </p:spPr>
        <p:txBody>
          <a:bodyPr>
            <a:normAutofit fontScale="90000"/>
          </a:bodyPr>
          <a:lstStyle/>
          <a:p>
            <a:r>
              <a:rPr lang="en-US" dirty="0" smtClean="0"/>
              <a:t>Why to apply multiple testing correction?</a:t>
            </a:r>
            <a:endParaRPr lang="cs-CZ" dirty="0"/>
          </a:p>
        </p:txBody>
      </p:sp>
      <p:sp>
        <p:nvSpPr>
          <p:cNvPr id="3" name="Zástupný symbol pro obsah 2"/>
          <p:cNvSpPr>
            <a:spLocks noGrp="1"/>
          </p:cNvSpPr>
          <p:nvPr>
            <p:ph idx="1"/>
          </p:nvPr>
        </p:nvSpPr>
        <p:spPr>
          <a:xfrm>
            <a:off x="457200" y="1600200"/>
            <a:ext cx="8229600" cy="5141168"/>
          </a:xfrm>
        </p:spPr>
        <p:txBody>
          <a:bodyPr>
            <a:normAutofit fontScale="85000" lnSpcReduction="10000"/>
          </a:bodyPr>
          <a:lstStyle/>
          <a:p>
            <a:pPr marL="0" indent="0">
              <a:buNone/>
            </a:pPr>
            <a:r>
              <a:rPr lang="en-US" dirty="0" smtClean="0"/>
              <a:t>Consider </a:t>
            </a:r>
            <a:r>
              <a:rPr lang="en-US" dirty="0"/>
              <a:t>a case where you </a:t>
            </a:r>
            <a:r>
              <a:rPr lang="en-US" dirty="0" smtClean="0"/>
              <a:t>have 20 </a:t>
            </a:r>
            <a:r>
              <a:rPr lang="en-US" dirty="0"/>
              <a:t>hypotheses to test, and a </a:t>
            </a:r>
            <a:r>
              <a:rPr lang="en-US" dirty="0" smtClean="0"/>
              <a:t>significance </a:t>
            </a:r>
            <a:r>
              <a:rPr lang="en-US" dirty="0"/>
              <a:t>level of 0.05. </a:t>
            </a:r>
            <a:endParaRPr lang="en-US" dirty="0" smtClean="0"/>
          </a:p>
          <a:p>
            <a:endParaRPr lang="en-US" dirty="0" smtClean="0"/>
          </a:p>
          <a:p>
            <a:pPr marL="0" indent="0">
              <a:buNone/>
            </a:pPr>
            <a:r>
              <a:rPr lang="en-US" dirty="0" smtClean="0"/>
              <a:t>??? What's </a:t>
            </a:r>
            <a:r>
              <a:rPr lang="en-US" dirty="0"/>
              <a:t>the probability of </a:t>
            </a:r>
            <a:r>
              <a:rPr lang="en-US" dirty="0" smtClean="0"/>
              <a:t>observing at </a:t>
            </a:r>
            <a:r>
              <a:rPr lang="en-US" dirty="0"/>
              <a:t>least one </a:t>
            </a:r>
            <a:r>
              <a:rPr lang="en-US" dirty="0" smtClean="0"/>
              <a:t>significant </a:t>
            </a:r>
            <a:r>
              <a:rPr lang="en-US" dirty="0"/>
              <a:t>result just due to chance</a:t>
            </a:r>
            <a:r>
              <a:rPr lang="en-US" dirty="0" smtClean="0"/>
              <a:t>???</a:t>
            </a:r>
            <a:endParaRPr lang="en-US" dirty="0"/>
          </a:p>
          <a:p>
            <a:pPr marL="0" indent="0">
              <a:buNone/>
            </a:pPr>
            <a:endParaRPr lang="en-US" dirty="0" smtClean="0"/>
          </a:p>
          <a:p>
            <a:pPr marL="0" indent="0">
              <a:buNone/>
            </a:pPr>
            <a:r>
              <a:rPr lang="en-US" dirty="0" smtClean="0"/>
              <a:t>P(at </a:t>
            </a:r>
            <a:r>
              <a:rPr lang="en-US" dirty="0"/>
              <a:t>least one </a:t>
            </a:r>
            <a:r>
              <a:rPr lang="en-US" dirty="0" smtClean="0"/>
              <a:t>significant </a:t>
            </a:r>
            <a:r>
              <a:rPr lang="en-US" dirty="0"/>
              <a:t>result) = 1 </a:t>
            </a:r>
            <a:r>
              <a:rPr lang="en-US" dirty="0" smtClean="0"/>
              <a:t>- </a:t>
            </a:r>
            <a:r>
              <a:rPr lang="en-US" dirty="0"/>
              <a:t>P(no </a:t>
            </a:r>
            <a:r>
              <a:rPr lang="en-US" dirty="0" err="1" smtClean="0"/>
              <a:t>signif</a:t>
            </a:r>
            <a:r>
              <a:rPr lang="en-US" dirty="0" smtClean="0"/>
              <a:t>. </a:t>
            </a:r>
            <a:r>
              <a:rPr lang="en-US" dirty="0"/>
              <a:t>results)</a:t>
            </a:r>
          </a:p>
          <a:p>
            <a:pPr marL="0" indent="0" algn="ctr">
              <a:buNone/>
            </a:pPr>
            <a:r>
              <a:rPr lang="cs-CZ" dirty="0"/>
              <a:t>= 1 </a:t>
            </a:r>
            <a:r>
              <a:rPr lang="en-US" dirty="0" smtClean="0"/>
              <a:t>-</a:t>
            </a:r>
            <a:r>
              <a:rPr lang="cs-CZ" dirty="0" smtClean="0"/>
              <a:t> </a:t>
            </a:r>
            <a:r>
              <a:rPr lang="cs-CZ" dirty="0"/>
              <a:t>(1 </a:t>
            </a:r>
            <a:r>
              <a:rPr lang="en-US" dirty="0" smtClean="0"/>
              <a:t>–</a:t>
            </a:r>
            <a:r>
              <a:rPr lang="cs-CZ" dirty="0" smtClean="0"/>
              <a:t> 0</a:t>
            </a:r>
            <a:r>
              <a:rPr lang="en-US" dirty="0" smtClean="0"/>
              <a:t>.</a:t>
            </a:r>
            <a:r>
              <a:rPr lang="cs-CZ" dirty="0" smtClean="0"/>
              <a:t>05)</a:t>
            </a:r>
            <a:r>
              <a:rPr lang="cs-CZ" baseline="30000" dirty="0" smtClean="0"/>
              <a:t>20</a:t>
            </a:r>
            <a:r>
              <a:rPr lang="en-US" baseline="30000" dirty="0" smtClean="0"/>
              <a:t> </a:t>
            </a:r>
            <a:r>
              <a:rPr lang="en-US" dirty="0" smtClean="0"/>
              <a:t>≈</a:t>
            </a:r>
            <a:r>
              <a:rPr lang="cs-CZ" dirty="0" smtClean="0"/>
              <a:t> </a:t>
            </a:r>
            <a:r>
              <a:rPr lang="cs-CZ" b="1" dirty="0" smtClean="0"/>
              <a:t>0</a:t>
            </a:r>
            <a:r>
              <a:rPr lang="en-US" b="1" dirty="0" smtClean="0"/>
              <a:t>.</a:t>
            </a:r>
            <a:r>
              <a:rPr lang="cs-CZ" b="1" dirty="0" smtClean="0"/>
              <a:t>64</a:t>
            </a:r>
            <a:endParaRPr lang="cs-CZ" b="1" dirty="0"/>
          </a:p>
          <a:p>
            <a:pPr marL="0" indent="0">
              <a:buNone/>
            </a:pPr>
            <a:endParaRPr lang="en-US" dirty="0" smtClean="0"/>
          </a:p>
          <a:p>
            <a:pPr marL="0" indent="0">
              <a:buNone/>
            </a:pPr>
            <a:r>
              <a:rPr lang="en-US" dirty="0" smtClean="0"/>
              <a:t>So</a:t>
            </a:r>
            <a:r>
              <a:rPr lang="en-US" dirty="0"/>
              <a:t>, with 20 tests being considered, we have a 64% chance of observing at least one </a:t>
            </a:r>
            <a:r>
              <a:rPr lang="en-US" dirty="0" smtClean="0"/>
              <a:t>significant </a:t>
            </a:r>
            <a:r>
              <a:rPr lang="en-US" dirty="0"/>
              <a:t>result, even if all of the tests are actually not </a:t>
            </a:r>
            <a:r>
              <a:rPr lang="en-US" dirty="0" smtClean="0"/>
              <a:t>significant.</a:t>
            </a:r>
          </a:p>
        </p:txBody>
      </p:sp>
    </p:spTree>
    <p:extLst>
      <p:ext uri="{BB962C8B-B14F-4D97-AF65-F5344CB8AC3E}">
        <p14:creationId xmlns:p14="http://schemas.microsoft.com/office/powerpoint/2010/main" val="5087093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Including different factors</a:t>
            </a:r>
            <a:endParaRPr lang="cs-CZ" dirty="0"/>
          </a:p>
        </p:txBody>
      </p:sp>
      <p:sp>
        <p:nvSpPr>
          <p:cNvPr id="4" name="object 4"/>
          <p:cNvSpPr/>
          <p:nvPr/>
        </p:nvSpPr>
        <p:spPr>
          <a:xfrm>
            <a:off x="3671573" y="2523208"/>
            <a:ext cx="462279" cy="346709"/>
          </a:xfrm>
          <a:custGeom>
            <a:avLst/>
            <a:gdLst/>
            <a:ahLst/>
            <a:cxnLst/>
            <a:rect l="l" t="t" r="r" b="b"/>
            <a:pathLst>
              <a:path w="462279" h="346709">
                <a:moveTo>
                  <a:pt x="231139" y="0"/>
                </a:moveTo>
                <a:lnTo>
                  <a:pt x="192881" y="2197"/>
                </a:lnTo>
                <a:lnTo>
                  <a:pt x="139838" y="13255"/>
                </a:lnTo>
                <a:lnTo>
                  <a:pt x="93268" y="32715"/>
                </a:lnTo>
                <a:lnTo>
                  <a:pt x="54585" y="59547"/>
                </a:lnTo>
                <a:lnTo>
                  <a:pt x="25203" y="92722"/>
                </a:lnTo>
                <a:lnTo>
                  <a:pt x="6536" y="131213"/>
                </a:lnTo>
                <a:lnTo>
                  <a:pt x="0" y="173990"/>
                </a:lnTo>
                <a:lnTo>
                  <a:pt x="743" y="188480"/>
                </a:lnTo>
                <a:lnTo>
                  <a:pt x="11480" y="229504"/>
                </a:lnTo>
                <a:lnTo>
                  <a:pt x="33876" y="266035"/>
                </a:lnTo>
                <a:lnTo>
                  <a:pt x="66516" y="297021"/>
                </a:lnTo>
                <a:lnTo>
                  <a:pt x="107985" y="321405"/>
                </a:lnTo>
                <a:lnTo>
                  <a:pt x="156870" y="338134"/>
                </a:lnTo>
                <a:lnTo>
                  <a:pt x="211755" y="346154"/>
                </a:lnTo>
                <a:lnTo>
                  <a:pt x="231139" y="346710"/>
                </a:lnTo>
                <a:lnTo>
                  <a:pt x="250524" y="346154"/>
                </a:lnTo>
                <a:lnTo>
                  <a:pt x="305409" y="338134"/>
                </a:lnTo>
                <a:lnTo>
                  <a:pt x="354294" y="321405"/>
                </a:lnTo>
                <a:lnTo>
                  <a:pt x="395763" y="297021"/>
                </a:lnTo>
                <a:lnTo>
                  <a:pt x="428403" y="266035"/>
                </a:lnTo>
                <a:lnTo>
                  <a:pt x="450799" y="229504"/>
                </a:lnTo>
                <a:lnTo>
                  <a:pt x="461536" y="188480"/>
                </a:lnTo>
                <a:lnTo>
                  <a:pt x="462279" y="173990"/>
                </a:lnTo>
                <a:lnTo>
                  <a:pt x="461536" y="159318"/>
                </a:lnTo>
                <a:lnTo>
                  <a:pt x="450799" y="117856"/>
                </a:lnTo>
                <a:lnTo>
                  <a:pt x="428403" y="81022"/>
                </a:lnTo>
                <a:lnTo>
                  <a:pt x="395763" y="49847"/>
                </a:lnTo>
                <a:lnTo>
                  <a:pt x="354294" y="25358"/>
                </a:lnTo>
                <a:lnTo>
                  <a:pt x="305409" y="8585"/>
                </a:lnTo>
                <a:lnTo>
                  <a:pt x="250524" y="555"/>
                </a:lnTo>
                <a:lnTo>
                  <a:pt x="231139" y="0"/>
                </a:lnTo>
                <a:close/>
              </a:path>
            </a:pathLst>
          </a:custGeom>
          <a:solidFill>
            <a:srgbClr val="99CCFF"/>
          </a:solidFill>
        </p:spPr>
        <p:txBody>
          <a:bodyPr wrap="square" lIns="0" tIns="0" rIns="0" bIns="0" rtlCol="0">
            <a:noAutofit/>
          </a:bodyPr>
          <a:lstStyle/>
          <a:p>
            <a:endParaRPr/>
          </a:p>
        </p:txBody>
      </p:sp>
      <p:sp>
        <p:nvSpPr>
          <p:cNvPr id="5" name="object 5"/>
          <p:cNvSpPr/>
          <p:nvPr/>
        </p:nvSpPr>
        <p:spPr>
          <a:xfrm>
            <a:off x="3671573" y="2523208"/>
            <a:ext cx="462279" cy="346709"/>
          </a:xfrm>
          <a:custGeom>
            <a:avLst/>
            <a:gdLst/>
            <a:ahLst/>
            <a:cxnLst/>
            <a:rect l="l" t="t" r="r" b="b"/>
            <a:pathLst>
              <a:path w="462279" h="346709">
                <a:moveTo>
                  <a:pt x="231139" y="0"/>
                </a:moveTo>
                <a:lnTo>
                  <a:pt x="269398" y="2197"/>
                </a:lnTo>
                <a:lnTo>
                  <a:pt x="322441" y="13255"/>
                </a:lnTo>
                <a:lnTo>
                  <a:pt x="369011" y="32715"/>
                </a:lnTo>
                <a:lnTo>
                  <a:pt x="407694" y="59547"/>
                </a:lnTo>
                <a:lnTo>
                  <a:pt x="437076" y="92722"/>
                </a:lnTo>
                <a:lnTo>
                  <a:pt x="455743" y="131213"/>
                </a:lnTo>
                <a:lnTo>
                  <a:pt x="462279" y="173990"/>
                </a:lnTo>
                <a:lnTo>
                  <a:pt x="461536" y="188480"/>
                </a:lnTo>
                <a:lnTo>
                  <a:pt x="450799" y="229504"/>
                </a:lnTo>
                <a:lnTo>
                  <a:pt x="428403" y="266035"/>
                </a:lnTo>
                <a:lnTo>
                  <a:pt x="395763" y="297021"/>
                </a:lnTo>
                <a:lnTo>
                  <a:pt x="354294" y="321405"/>
                </a:lnTo>
                <a:lnTo>
                  <a:pt x="305409" y="338134"/>
                </a:lnTo>
                <a:lnTo>
                  <a:pt x="250524" y="346154"/>
                </a:lnTo>
                <a:lnTo>
                  <a:pt x="231139" y="346710"/>
                </a:lnTo>
                <a:lnTo>
                  <a:pt x="211755" y="346154"/>
                </a:lnTo>
                <a:lnTo>
                  <a:pt x="156870" y="338134"/>
                </a:lnTo>
                <a:lnTo>
                  <a:pt x="107985" y="321405"/>
                </a:lnTo>
                <a:lnTo>
                  <a:pt x="66516" y="297021"/>
                </a:lnTo>
                <a:lnTo>
                  <a:pt x="33876" y="266035"/>
                </a:lnTo>
                <a:lnTo>
                  <a:pt x="11480" y="229504"/>
                </a:lnTo>
                <a:lnTo>
                  <a:pt x="743" y="188480"/>
                </a:lnTo>
                <a:lnTo>
                  <a:pt x="0" y="173990"/>
                </a:lnTo>
                <a:lnTo>
                  <a:pt x="743" y="159318"/>
                </a:lnTo>
                <a:lnTo>
                  <a:pt x="11480" y="117855"/>
                </a:lnTo>
                <a:lnTo>
                  <a:pt x="33876" y="81022"/>
                </a:lnTo>
                <a:lnTo>
                  <a:pt x="66516" y="49847"/>
                </a:lnTo>
                <a:lnTo>
                  <a:pt x="107985" y="25358"/>
                </a:lnTo>
                <a:lnTo>
                  <a:pt x="156870" y="8585"/>
                </a:lnTo>
                <a:lnTo>
                  <a:pt x="211755" y="555"/>
                </a:lnTo>
                <a:lnTo>
                  <a:pt x="231139" y="0"/>
                </a:lnTo>
                <a:close/>
              </a:path>
            </a:pathLst>
          </a:custGeom>
          <a:ln w="3175">
            <a:solidFill>
              <a:srgbClr val="000000"/>
            </a:solidFill>
          </a:ln>
        </p:spPr>
        <p:txBody>
          <a:bodyPr wrap="square" lIns="0" tIns="0" rIns="0" bIns="0" rtlCol="0">
            <a:noAutofit/>
          </a:bodyPr>
          <a:lstStyle/>
          <a:p>
            <a:endParaRPr/>
          </a:p>
        </p:txBody>
      </p:sp>
      <p:sp>
        <p:nvSpPr>
          <p:cNvPr id="6" name="object 6"/>
          <p:cNvSpPr/>
          <p:nvPr/>
        </p:nvSpPr>
        <p:spPr>
          <a:xfrm>
            <a:off x="3671570" y="2523208"/>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noAutofit/>
          </a:bodyPr>
          <a:lstStyle/>
          <a:p>
            <a:endParaRPr/>
          </a:p>
        </p:txBody>
      </p:sp>
      <p:sp>
        <p:nvSpPr>
          <p:cNvPr id="7" name="object 7"/>
          <p:cNvSpPr/>
          <p:nvPr/>
        </p:nvSpPr>
        <p:spPr>
          <a:xfrm>
            <a:off x="4133850" y="2871188"/>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noAutofit/>
          </a:bodyPr>
          <a:lstStyle/>
          <a:p>
            <a:endParaRPr/>
          </a:p>
        </p:txBody>
      </p:sp>
      <p:sp>
        <p:nvSpPr>
          <p:cNvPr id="8" name="object 8"/>
          <p:cNvSpPr txBox="1"/>
          <p:nvPr/>
        </p:nvSpPr>
        <p:spPr>
          <a:xfrm>
            <a:off x="328929" y="2660371"/>
            <a:ext cx="1215390" cy="287655"/>
          </a:xfrm>
          <a:prstGeom prst="rect">
            <a:avLst/>
          </a:prstGeom>
        </p:spPr>
        <p:txBody>
          <a:bodyPr vert="horz" wrap="square" lIns="0" tIns="0" rIns="0" bIns="0" rtlCol="0">
            <a:noAutofit/>
          </a:bodyPr>
          <a:lstStyle/>
          <a:p>
            <a:pPr marL="12695" algn="ctr"/>
            <a:r>
              <a:rPr spc="-80" dirty="0">
                <a:latin typeface="Arial"/>
                <a:cs typeface="Arial"/>
              </a:rPr>
              <a:t>W</a:t>
            </a:r>
            <a:r>
              <a:rPr spc="-180" dirty="0">
                <a:latin typeface="Arial"/>
                <a:cs typeface="Arial"/>
              </a:rPr>
              <a:t>T</a:t>
            </a:r>
            <a:endParaRPr dirty="0">
              <a:latin typeface="Arial"/>
              <a:cs typeface="Arial"/>
            </a:endParaRPr>
          </a:p>
        </p:txBody>
      </p:sp>
      <p:sp>
        <p:nvSpPr>
          <p:cNvPr id="9" name="object 9"/>
          <p:cNvSpPr txBox="1"/>
          <p:nvPr/>
        </p:nvSpPr>
        <p:spPr>
          <a:xfrm>
            <a:off x="1907705" y="2052042"/>
            <a:ext cx="1123150" cy="287655"/>
          </a:xfrm>
          <a:prstGeom prst="rect">
            <a:avLst/>
          </a:prstGeom>
        </p:spPr>
        <p:txBody>
          <a:bodyPr vert="horz" wrap="square" lIns="0" tIns="0" rIns="0" bIns="0" rtlCol="0">
            <a:noAutofit/>
          </a:bodyPr>
          <a:lstStyle/>
          <a:p>
            <a:pPr marL="12695"/>
            <a:r>
              <a:rPr lang="en-US" spc="-185" dirty="0">
                <a:latin typeface="Arial"/>
                <a:cs typeface="Arial"/>
              </a:rPr>
              <a:t>Treatment </a:t>
            </a:r>
            <a:r>
              <a:rPr spc="-95" dirty="0">
                <a:latin typeface="Arial"/>
                <a:cs typeface="Arial"/>
              </a:rPr>
              <a:t>G</a:t>
            </a:r>
            <a:endParaRPr dirty="0">
              <a:latin typeface="Arial"/>
              <a:cs typeface="Arial"/>
            </a:endParaRPr>
          </a:p>
        </p:txBody>
      </p:sp>
      <p:sp>
        <p:nvSpPr>
          <p:cNvPr id="10" name="object 10"/>
          <p:cNvSpPr/>
          <p:nvPr/>
        </p:nvSpPr>
        <p:spPr>
          <a:xfrm>
            <a:off x="1764029" y="2632430"/>
            <a:ext cx="575309" cy="191769"/>
          </a:xfrm>
          <a:custGeom>
            <a:avLst/>
            <a:gdLst/>
            <a:ahLst/>
            <a:cxnLst/>
            <a:rect l="l" t="t" r="r" b="b"/>
            <a:pathLst>
              <a:path w="575309" h="191770">
                <a:moveTo>
                  <a:pt x="287019" y="0"/>
                </a:moveTo>
                <a:lnTo>
                  <a:pt x="239481" y="1192"/>
                </a:lnTo>
                <a:lnTo>
                  <a:pt x="194746" y="4663"/>
                </a:lnTo>
                <a:lnTo>
                  <a:pt x="153334" y="10252"/>
                </a:lnTo>
                <a:lnTo>
                  <a:pt x="115763" y="17800"/>
                </a:lnTo>
                <a:lnTo>
                  <a:pt x="67739" y="32443"/>
                </a:lnTo>
                <a:lnTo>
                  <a:pt x="31272" y="50592"/>
                </a:lnTo>
                <a:lnTo>
                  <a:pt x="3647" y="79312"/>
                </a:lnTo>
                <a:lnTo>
                  <a:pt x="0" y="95250"/>
                </a:lnTo>
                <a:lnTo>
                  <a:pt x="922" y="103342"/>
                </a:lnTo>
                <a:lnTo>
                  <a:pt x="31272" y="140181"/>
                </a:lnTo>
                <a:lnTo>
                  <a:pt x="67739" y="158596"/>
                </a:lnTo>
                <a:lnTo>
                  <a:pt x="115763" y="173522"/>
                </a:lnTo>
                <a:lnTo>
                  <a:pt x="153334" y="181242"/>
                </a:lnTo>
                <a:lnTo>
                  <a:pt x="194746" y="186974"/>
                </a:lnTo>
                <a:lnTo>
                  <a:pt x="239481" y="190541"/>
                </a:lnTo>
                <a:lnTo>
                  <a:pt x="287019" y="191769"/>
                </a:lnTo>
                <a:lnTo>
                  <a:pt x="311288" y="191459"/>
                </a:lnTo>
                <a:lnTo>
                  <a:pt x="357798" y="189039"/>
                </a:lnTo>
                <a:lnTo>
                  <a:pt x="401181" y="184368"/>
                </a:lnTo>
                <a:lnTo>
                  <a:pt x="440924" y="177620"/>
                </a:lnTo>
                <a:lnTo>
                  <a:pt x="492601" y="163988"/>
                </a:lnTo>
                <a:lnTo>
                  <a:pt x="533219" y="146670"/>
                </a:lnTo>
                <a:lnTo>
                  <a:pt x="567196" y="118868"/>
                </a:lnTo>
                <a:lnTo>
                  <a:pt x="575309" y="95250"/>
                </a:lnTo>
                <a:lnTo>
                  <a:pt x="574387" y="87166"/>
                </a:lnTo>
                <a:lnTo>
                  <a:pt x="544003" y="50592"/>
                </a:lnTo>
                <a:lnTo>
                  <a:pt x="507454" y="32443"/>
                </a:lnTo>
                <a:lnTo>
                  <a:pt x="459272" y="17800"/>
                </a:lnTo>
                <a:lnTo>
                  <a:pt x="421539" y="10252"/>
                </a:lnTo>
                <a:lnTo>
                  <a:pt x="379912" y="4663"/>
                </a:lnTo>
                <a:lnTo>
                  <a:pt x="334902" y="1192"/>
                </a:lnTo>
                <a:lnTo>
                  <a:pt x="287019" y="0"/>
                </a:lnTo>
                <a:close/>
              </a:path>
            </a:pathLst>
          </a:custGeom>
          <a:solidFill>
            <a:srgbClr val="99CCFF"/>
          </a:solidFill>
        </p:spPr>
        <p:txBody>
          <a:bodyPr wrap="square" lIns="0" tIns="0" rIns="0" bIns="0" rtlCol="0">
            <a:noAutofit/>
          </a:bodyPr>
          <a:lstStyle/>
          <a:p>
            <a:endParaRPr/>
          </a:p>
        </p:txBody>
      </p:sp>
      <p:sp>
        <p:nvSpPr>
          <p:cNvPr id="11" name="object 11"/>
          <p:cNvSpPr/>
          <p:nvPr/>
        </p:nvSpPr>
        <p:spPr>
          <a:xfrm>
            <a:off x="1764029" y="2632430"/>
            <a:ext cx="575309" cy="191769"/>
          </a:xfrm>
          <a:custGeom>
            <a:avLst/>
            <a:gdLst/>
            <a:ahLst/>
            <a:cxnLst/>
            <a:rect l="l" t="t" r="r" b="b"/>
            <a:pathLst>
              <a:path w="575309" h="191770">
                <a:moveTo>
                  <a:pt x="287019" y="0"/>
                </a:moveTo>
                <a:lnTo>
                  <a:pt x="334902" y="1192"/>
                </a:lnTo>
                <a:lnTo>
                  <a:pt x="379912" y="4663"/>
                </a:lnTo>
                <a:lnTo>
                  <a:pt x="421539" y="10252"/>
                </a:lnTo>
                <a:lnTo>
                  <a:pt x="459272" y="17800"/>
                </a:lnTo>
                <a:lnTo>
                  <a:pt x="507454" y="32443"/>
                </a:lnTo>
                <a:lnTo>
                  <a:pt x="544003" y="50592"/>
                </a:lnTo>
                <a:lnTo>
                  <a:pt x="571661" y="79312"/>
                </a:lnTo>
                <a:lnTo>
                  <a:pt x="575309" y="95250"/>
                </a:lnTo>
                <a:lnTo>
                  <a:pt x="574387" y="103342"/>
                </a:lnTo>
                <a:lnTo>
                  <a:pt x="544003" y="140181"/>
                </a:lnTo>
                <a:lnTo>
                  <a:pt x="507454" y="158596"/>
                </a:lnTo>
                <a:lnTo>
                  <a:pt x="459272" y="173522"/>
                </a:lnTo>
                <a:lnTo>
                  <a:pt x="421539" y="181242"/>
                </a:lnTo>
                <a:lnTo>
                  <a:pt x="379912" y="186974"/>
                </a:lnTo>
                <a:lnTo>
                  <a:pt x="334902" y="190541"/>
                </a:lnTo>
                <a:lnTo>
                  <a:pt x="287019" y="191769"/>
                </a:lnTo>
                <a:lnTo>
                  <a:pt x="262932" y="191459"/>
                </a:lnTo>
                <a:lnTo>
                  <a:pt x="216731" y="189039"/>
                </a:lnTo>
                <a:lnTo>
                  <a:pt x="173593" y="184368"/>
                </a:lnTo>
                <a:lnTo>
                  <a:pt x="134036" y="177620"/>
                </a:lnTo>
                <a:lnTo>
                  <a:pt x="82550" y="163988"/>
                </a:lnTo>
                <a:lnTo>
                  <a:pt x="42036" y="146670"/>
                </a:lnTo>
                <a:lnTo>
                  <a:pt x="8109" y="118868"/>
                </a:lnTo>
                <a:lnTo>
                  <a:pt x="0" y="95250"/>
                </a:lnTo>
                <a:lnTo>
                  <a:pt x="922" y="87166"/>
                </a:lnTo>
                <a:lnTo>
                  <a:pt x="31272" y="50592"/>
                </a:lnTo>
                <a:lnTo>
                  <a:pt x="67739" y="32443"/>
                </a:lnTo>
                <a:lnTo>
                  <a:pt x="115763" y="17800"/>
                </a:lnTo>
                <a:lnTo>
                  <a:pt x="153334" y="10252"/>
                </a:lnTo>
                <a:lnTo>
                  <a:pt x="194746" y="4663"/>
                </a:lnTo>
                <a:lnTo>
                  <a:pt x="239481" y="1192"/>
                </a:lnTo>
                <a:lnTo>
                  <a:pt x="287019" y="0"/>
                </a:lnTo>
                <a:close/>
              </a:path>
            </a:pathLst>
          </a:custGeom>
          <a:ln w="3175">
            <a:solidFill>
              <a:srgbClr val="000000"/>
            </a:solidFill>
          </a:ln>
        </p:spPr>
        <p:txBody>
          <a:bodyPr wrap="square" lIns="0" tIns="0" rIns="0" bIns="0" rtlCol="0">
            <a:noAutofit/>
          </a:bodyPr>
          <a:lstStyle/>
          <a:p>
            <a:endParaRPr/>
          </a:p>
        </p:txBody>
      </p:sp>
      <p:sp>
        <p:nvSpPr>
          <p:cNvPr id="12" name="object 12"/>
          <p:cNvSpPr/>
          <p:nvPr/>
        </p:nvSpPr>
        <p:spPr>
          <a:xfrm>
            <a:off x="1764029" y="263242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noAutofit/>
          </a:bodyPr>
          <a:lstStyle/>
          <a:p>
            <a:endParaRPr/>
          </a:p>
        </p:txBody>
      </p:sp>
      <p:sp>
        <p:nvSpPr>
          <p:cNvPr id="13" name="object 13"/>
          <p:cNvSpPr/>
          <p:nvPr/>
        </p:nvSpPr>
        <p:spPr>
          <a:xfrm>
            <a:off x="2340610" y="282419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noAutofit/>
          </a:bodyPr>
          <a:lstStyle/>
          <a:p>
            <a:endParaRPr/>
          </a:p>
        </p:txBody>
      </p:sp>
      <p:sp>
        <p:nvSpPr>
          <p:cNvPr id="14" name="object 14"/>
          <p:cNvSpPr txBox="1"/>
          <p:nvPr/>
        </p:nvSpPr>
        <p:spPr>
          <a:xfrm>
            <a:off x="107508" y="3756125"/>
            <a:ext cx="1626046" cy="537210"/>
          </a:xfrm>
          <a:prstGeom prst="rect">
            <a:avLst/>
          </a:prstGeom>
        </p:spPr>
        <p:txBody>
          <a:bodyPr vert="horz" wrap="square" lIns="0" tIns="0" rIns="0" bIns="0" rtlCol="0" anchor="ctr">
            <a:noAutofit/>
          </a:bodyPr>
          <a:lstStyle/>
          <a:p>
            <a:pPr marL="374494" marR="12695" indent="-361800" algn="ctr">
              <a:lnSpc>
                <a:spcPts val="2090"/>
              </a:lnSpc>
            </a:pPr>
            <a:r>
              <a:rPr lang="cs-CZ" spc="100" dirty="0">
                <a:latin typeface="Arial"/>
                <a:cs typeface="Arial"/>
              </a:rPr>
              <a:t>M</a:t>
            </a:r>
            <a:r>
              <a:rPr spc="30" dirty="0" err="1">
                <a:latin typeface="Arial"/>
                <a:cs typeface="Arial"/>
              </a:rPr>
              <a:t>ut</a:t>
            </a:r>
            <a:r>
              <a:rPr spc="35" dirty="0" err="1">
                <a:latin typeface="Arial"/>
                <a:cs typeface="Arial"/>
              </a:rPr>
              <a:t>a</a:t>
            </a:r>
            <a:r>
              <a:rPr spc="80" dirty="0" err="1">
                <a:latin typeface="Arial"/>
                <a:cs typeface="Arial"/>
              </a:rPr>
              <a:t>nt</a:t>
            </a:r>
            <a:r>
              <a:rPr lang="en-US" spc="80" dirty="0">
                <a:latin typeface="Arial"/>
                <a:cs typeface="Arial"/>
              </a:rPr>
              <a:t> (UPC)   </a:t>
            </a:r>
            <a:endParaRPr dirty="0">
              <a:latin typeface="Arial"/>
              <a:cs typeface="Arial"/>
            </a:endParaRPr>
          </a:p>
        </p:txBody>
      </p:sp>
      <p:sp>
        <p:nvSpPr>
          <p:cNvPr id="15" name="object 15"/>
          <p:cNvSpPr txBox="1"/>
          <p:nvPr/>
        </p:nvSpPr>
        <p:spPr>
          <a:xfrm>
            <a:off x="3511554" y="2052042"/>
            <a:ext cx="1784985" cy="287655"/>
          </a:xfrm>
          <a:prstGeom prst="rect">
            <a:avLst/>
          </a:prstGeom>
        </p:spPr>
        <p:txBody>
          <a:bodyPr vert="horz" wrap="square" lIns="0" tIns="0" rIns="0" bIns="0" rtlCol="0">
            <a:noAutofit/>
          </a:bodyPr>
          <a:lstStyle/>
          <a:p>
            <a:pPr marL="12695"/>
            <a:r>
              <a:rPr lang="en-US" spc="-130" dirty="0">
                <a:latin typeface="Arial"/>
                <a:cs typeface="Arial"/>
              </a:rPr>
              <a:t>Treatment </a:t>
            </a:r>
            <a:r>
              <a:rPr spc="-114" dirty="0">
                <a:latin typeface="Arial"/>
                <a:cs typeface="Arial"/>
              </a:rPr>
              <a:t>A</a:t>
            </a:r>
            <a:r>
              <a:rPr spc="-185" dirty="0">
                <a:latin typeface="Arial"/>
                <a:cs typeface="Arial"/>
              </a:rPr>
              <a:t>G</a:t>
            </a:r>
            <a:endParaRPr dirty="0">
              <a:latin typeface="Arial"/>
              <a:cs typeface="Arial"/>
            </a:endParaRPr>
          </a:p>
        </p:txBody>
      </p:sp>
      <p:sp>
        <p:nvSpPr>
          <p:cNvPr id="16" name="object 16"/>
          <p:cNvSpPr/>
          <p:nvPr/>
        </p:nvSpPr>
        <p:spPr>
          <a:xfrm>
            <a:off x="6336033" y="1659608"/>
            <a:ext cx="2256789" cy="3094989"/>
          </a:xfrm>
          <a:prstGeom prst="rect">
            <a:avLst/>
          </a:prstGeom>
          <a:blipFill>
            <a:blip r:embed="rId2" cstate="print"/>
            <a:stretch>
              <a:fillRect/>
            </a:stretch>
          </a:blipFill>
        </p:spPr>
        <p:txBody>
          <a:bodyPr wrap="square" lIns="0" tIns="0" rIns="0" bIns="0" rtlCol="0">
            <a:noAutofit/>
          </a:bodyPr>
          <a:lstStyle/>
          <a:p>
            <a:endParaRPr/>
          </a:p>
        </p:txBody>
      </p:sp>
      <p:sp>
        <p:nvSpPr>
          <p:cNvPr id="17" name="object 17"/>
          <p:cNvSpPr txBox="1"/>
          <p:nvPr/>
        </p:nvSpPr>
        <p:spPr>
          <a:xfrm>
            <a:off x="6804248" y="5052030"/>
            <a:ext cx="2280062" cy="537210"/>
          </a:xfrm>
          <a:prstGeom prst="rect">
            <a:avLst/>
          </a:prstGeom>
        </p:spPr>
        <p:txBody>
          <a:bodyPr vert="horz" wrap="square" lIns="0" tIns="0" rIns="0" bIns="0" rtlCol="0">
            <a:noAutofit/>
          </a:bodyPr>
          <a:lstStyle/>
          <a:p>
            <a:pPr marL="12695" marR="12695" algn="ctr">
              <a:lnSpc>
                <a:spcPts val="2090"/>
              </a:lnSpc>
            </a:pPr>
            <a:r>
              <a:rPr spc="-110" dirty="0">
                <a:latin typeface="Arial"/>
                <a:cs typeface="Arial"/>
              </a:rPr>
              <a:t>A</a:t>
            </a:r>
            <a:r>
              <a:rPr spc="40" dirty="0">
                <a:latin typeface="Arial"/>
                <a:cs typeface="Arial"/>
              </a:rPr>
              <a:t>d</a:t>
            </a:r>
            <a:r>
              <a:rPr spc="50" dirty="0">
                <a:latin typeface="Arial"/>
                <a:cs typeface="Arial"/>
              </a:rPr>
              <a:t>d</a:t>
            </a:r>
            <a:r>
              <a:rPr spc="60" dirty="0">
                <a:latin typeface="Arial"/>
                <a:cs typeface="Arial"/>
              </a:rPr>
              <a:t>i</a:t>
            </a:r>
            <a:r>
              <a:rPr spc="85" dirty="0">
                <a:latin typeface="Arial"/>
                <a:cs typeface="Arial"/>
              </a:rPr>
              <a:t>ti</a:t>
            </a:r>
            <a:r>
              <a:rPr spc="10" dirty="0">
                <a:latin typeface="Arial"/>
                <a:cs typeface="Arial"/>
              </a:rPr>
              <a:t>ona</a:t>
            </a:r>
            <a:r>
              <a:rPr spc="60" dirty="0">
                <a:latin typeface="Arial"/>
                <a:cs typeface="Arial"/>
              </a:rPr>
              <a:t>l</a:t>
            </a:r>
            <a:r>
              <a:rPr spc="-40" dirty="0">
                <a:latin typeface="Arial"/>
                <a:cs typeface="Arial"/>
              </a:rPr>
              <a:t> </a:t>
            </a:r>
            <a:r>
              <a:rPr spc="100" dirty="0">
                <a:latin typeface="Arial"/>
                <a:cs typeface="Arial"/>
              </a:rPr>
              <a:t>m</a:t>
            </a:r>
            <a:r>
              <a:rPr spc="-45" dirty="0">
                <a:latin typeface="Arial"/>
                <a:cs typeface="Arial"/>
              </a:rPr>
              <a:t>e</a:t>
            </a:r>
            <a:r>
              <a:rPr spc="30" dirty="0">
                <a:latin typeface="Arial"/>
                <a:cs typeface="Arial"/>
              </a:rPr>
              <a:t>ta</a:t>
            </a:r>
            <a:r>
              <a:rPr spc="50" dirty="0">
                <a:latin typeface="Arial"/>
                <a:cs typeface="Arial"/>
              </a:rPr>
              <a:t>d</a:t>
            </a:r>
            <a:r>
              <a:rPr spc="-50" dirty="0">
                <a:latin typeface="Arial"/>
                <a:cs typeface="Arial"/>
              </a:rPr>
              <a:t>a</a:t>
            </a:r>
            <a:r>
              <a:rPr spc="30" dirty="0">
                <a:latin typeface="Arial"/>
                <a:cs typeface="Arial"/>
              </a:rPr>
              <a:t>ta</a:t>
            </a:r>
            <a:r>
              <a:rPr spc="-35" dirty="0">
                <a:latin typeface="Arial"/>
                <a:cs typeface="Arial"/>
              </a:rPr>
              <a:t> </a:t>
            </a:r>
            <a:r>
              <a:rPr spc="-10" dirty="0">
                <a:latin typeface="Arial"/>
                <a:cs typeface="Arial"/>
              </a:rPr>
              <a:t>(b</a:t>
            </a:r>
            <a:r>
              <a:rPr spc="-55" dirty="0">
                <a:latin typeface="Arial"/>
                <a:cs typeface="Arial"/>
              </a:rPr>
              <a:t>a</a:t>
            </a:r>
            <a:r>
              <a:rPr spc="110" dirty="0">
                <a:latin typeface="Arial"/>
                <a:cs typeface="Arial"/>
              </a:rPr>
              <a:t>t</a:t>
            </a:r>
            <a:r>
              <a:rPr spc="-90" dirty="0">
                <a:latin typeface="Arial"/>
                <a:cs typeface="Arial"/>
              </a:rPr>
              <a:t>c</a:t>
            </a:r>
            <a:r>
              <a:rPr spc="50" dirty="0">
                <a:latin typeface="Arial"/>
                <a:cs typeface="Arial"/>
              </a:rPr>
              <a:t>h</a:t>
            </a:r>
            <a:r>
              <a:rPr spc="25" dirty="0">
                <a:latin typeface="Arial"/>
                <a:cs typeface="Arial"/>
              </a:rPr>
              <a:t> </a:t>
            </a:r>
            <a:r>
              <a:rPr spc="85" dirty="0">
                <a:latin typeface="Arial"/>
                <a:cs typeface="Arial"/>
              </a:rPr>
              <a:t>f</a:t>
            </a:r>
            <a:r>
              <a:rPr spc="-50" dirty="0">
                <a:latin typeface="Arial"/>
                <a:cs typeface="Arial"/>
              </a:rPr>
              <a:t>a</a:t>
            </a:r>
            <a:r>
              <a:rPr spc="-80" dirty="0">
                <a:latin typeface="Arial"/>
                <a:cs typeface="Arial"/>
              </a:rPr>
              <a:t>c</a:t>
            </a:r>
            <a:r>
              <a:rPr spc="45" dirty="0">
                <a:latin typeface="Arial"/>
                <a:cs typeface="Arial"/>
              </a:rPr>
              <a:t>t</a:t>
            </a:r>
            <a:r>
              <a:rPr spc="95" dirty="0">
                <a:latin typeface="Arial"/>
                <a:cs typeface="Arial"/>
              </a:rPr>
              <a:t>o</a:t>
            </a:r>
            <a:r>
              <a:rPr spc="110" dirty="0">
                <a:latin typeface="Arial"/>
                <a:cs typeface="Arial"/>
              </a:rPr>
              <a:t>r</a:t>
            </a:r>
            <a:r>
              <a:rPr spc="-60" dirty="0">
                <a:latin typeface="Arial"/>
                <a:cs typeface="Arial"/>
              </a:rPr>
              <a:t>)</a:t>
            </a:r>
            <a:endParaRPr dirty="0">
              <a:latin typeface="Arial"/>
              <a:cs typeface="Arial"/>
            </a:endParaRPr>
          </a:p>
        </p:txBody>
      </p:sp>
      <p:sp>
        <p:nvSpPr>
          <p:cNvPr id="18" name="object 18"/>
          <p:cNvSpPr/>
          <p:nvPr/>
        </p:nvSpPr>
        <p:spPr>
          <a:xfrm>
            <a:off x="8280400" y="4755873"/>
            <a:ext cx="236220" cy="180339"/>
          </a:xfrm>
          <a:custGeom>
            <a:avLst/>
            <a:gdLst/>
            <a:ahLst/>
            <a:cxnLst/>
            <a:rect l="l" t="t" r="r" b="b"/>
            <a:pathLst>
              <a:path w="236220" h="180339">
                <a:moveTo>
                  <a:pt x="236220" y="127000"/>
                </a:moveTo>
                <a:lnTo>
                  <a:pt x="123190" y="127000"/>
                </a:lnTo>
                <a:lnTo>
                  <a:pt x="123190" y="180340"/>
                </a:lnTo>
                <a:lnTo>
                  <a:pt x="236220" y="180340"/>
                </a:lnTo>
                <a:lnTo>
                  <a:pt x="236220" y="127000"/>
                </a:lnTo>
                <a:close/>
              </a:path>
              <a:path w="236220" h="180339">
                <a:moveTo>
                  <a:pt x="179070" y="0"/>
                </a:moveTo>
                <a:lnTo>
                  <a:pt x="0" y="127000"/>
                </a:lnTo>
                <a:lnTo>
                  <a:pt x="359409" y="127000"/>
                </a:lnTo>
                <a:lnTo>
                  <a:pt x="179070" y="0"/>
                </a:lnTo>
                <a:close/>
              </a:path>
            </a:pathLst>
          </a:custGeom>
          <a:solidFill>
            <a:srgbClr val="99CCFF"/>
          </a:solidFill>
        </p:spPr>
        <p:txBody>
          <a:bodyPr wrap="square" lIns="0" tIns="0" rIns="0" bIns="0" rtlCol="0">
            <a:noAutofit/>
          </a:bodyPr>
          <a:lstStyle/>
          <a:p>
            <a:endParaRPr/>
          </a:p>
        </p:txBody>
      </p:sp>
      <p:sp>
        <p:nvSpPr>
          <p:cNvPr id="19" name="object 19"/>
          <p:cNvSpPr/>
          <p:nvPr/>
        </p:nvSpPr>
        <p:spPr>
          <a:xfrm>
            <a:off x="8280404" y="4755873"/>
            <a:ext cx="359409" cy="180339"/>
          </a:xfrm>
          <a:custGeom>
            <a:avLst/>
            <a:gdLst/>
            <a:ahLst/>
            <a:cxnLst/>
            <a:rect l="l" t="t" r="r" b="b"/>
            <a:pathLst>
              <a:path w="359409" h="180339">
                <a:moveTo>
                  <a:pt x="123190" y="180340"/>
                </a:moveTo>
                <a:lnTo>
                  <a:pt x="123190" y="127000"/>
                </a:lnTo>
                <a:lnTo>
                  <a:pt x="0" y="127000"/>
                </a:lnTo>
                <a:lnTo>
                  <a:pt x="179070" y="0"/>
                </a:lnTo>
                <a:lnTo>
                  <a:pt x="359409" y="127000"/>
                </a:lnTo>
                <a:lnTo>
                  <a:pt x="236220" y="127000"/>
                </a:lnTo>
                <a:lnTo>
                  <a:pt x="236220" y="180340"/>
                </a:lnTo>
                <a:lnTo>
                  <a:pt x="123190" y="180340"/>
                </a:lnTo>
                <a:close/>
              </a:path>
            </a:pathLst>
          </a:custGeom>
          <a:ln w="3175">
            <a:solidFill>
              <a:srgbClr val="000000"/>
            </a:solidFill>
          </a:ln>
        </p:spPr>
        <p:txBody>
          <a:bodyPr wrap="square" lIns="0" tIns="0" rIns="0" bIns="0" rtlCol="0">
            <a:noAutofit/>
          </a:bodyPr>
          <a:lstStyle/>
          <a:p>
            <a:endParaRPr/>
          </a:p>
        </p:txBody>
      </p:sp>
      <p:sp>
        <p:nvSpPr>
          <p:cNvPr id="20" name="object 20"/>
          <p:cNvSpPr/>
          <p:nvPr/>
        </p:nvSpPr>
        <p:spPr>
          <a:xfrm>
            <a:off x="8280400" y="475586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noAutofit/>
          </a:bodyPr>
          <a:lstStyle/>
          <a:p>
            <a:endParaRPr/>
          </a:p>
        </p:txBody>
      </p:sp>
      <p:sp>
        <p:nvSpPr>
          <p:cNvPr id="21" name="object 21"/>
          <p:cNvSpPr/>
          <p:nvPr/>
        </p:nvSpPr>
        <p:spPr>
          <a:xfrm>
            <a:off x="8639809" y="4936208"/>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noAutofit/>
          </a:bodyPr>
          <a:lstStyle/>
          <a:p>
            <a:endParaRPr/>
          </a:p>
        </p:txBody>
      </p:sp>
      <p:sp>
        <p:nvSpPr>
          <p:cNvPr id="22" name="object 22"/>
          <p:cNvSpPr/>
          <p:nvPr/>
        </p:nvSpPr>
        <p:spPr>
          <a:xfrm>
            <a:off x="5040632" y="2920719"/>
            <a:ext cx="899160" cy="900430"/>
          </a:xfrm>
          <a:custGeom>
            <a:avLst/>
            <a:gdLst/>
            <a:ahLst/>
            <a:cxnLst/>
            <a:rect l="l" t="t" r="r" b="b"/>
            <a:pathLst>
              <a:path w="899160" h="900429">
                <a:moveTo>
                  <a:pt x="558800" y="0"/>
                </a:moveTo>
                <a:lnTo>
                  <a:pt x="558800" y="293370"/>
                </a:lnTo>
                <a:lnTo>
                  <a:pt x="0" y="293370"/>
                </a:lnTo>
                <a:lnTo>
                  <a:pt x="0" y="605790"/>
                </a:lnTo>
                <a:lnTo>
                  <a:pt x="558800" y="605790"/>
                </a:lnTo>
                <a:lnTo>
                  <a:pt x="558800" y="900430"/>
                </a:lnTo>
                <a:lnTo>
                  <a:pt x="899160" y="449580"/>
                </a:lnTo>
                <a:lnTo>
                  <a:pt x="558800" y="0"/>
                </a:lnTo>
                <a:close/>
              </a:path>
            </a:pathLst>
          </a:custGeom>
          <a:solidFill>
            <a:srgbClr val="99CCFF"/>
          </a:solidFill>
        </p:spPr>
        <p:txBody>
          <a:bodyPr wrap="square" lIns="0" tIns="0" rIns="0" bIns="0" rtlCol="0">
            <a:noAutofit/>
          </a:bodyPr>
          <a:lstStyle/>
          <a:p>
            <a:endParaRPr/>
          </a:p>
        </p:txBody>
      </p:sp>
      <p:sp>
        <p:nvSpPr>
          <p:cNvPr id="23" name="object 23"/>
          <p:cNvSpPr/>
          <p:nvPr/>
        </p:nvSpPr>
        <p:spPr>
          <a:xfrm>
            <a:off x="5040632" y="2920719"/>
            <a:ext cx="899160" cy="900430"/>
          </a:xfrm>
          <a:custGeom>
            <a:avLst/>
            <a:gdLst/>
            <a:ahLst/>
            <a:cxnLst/>
            <a:rect l="l" t="t" r="r" b="b"/>
            <a:pathLst>
              <a:path w="899160" h="900429">
                <a:moveTo>
                  <a:pt x="0" y="293370"/>
                </a:moveTo>
                <a:lnTo>
                  <a:pt x="558800" y="293370"/>
                </a:lnTo>
                <a:lnTo>
                  <a:pt x="558800" y="0"/>
                </a:lnTo>
                <a:lnTo>
                  <a:pt x="899160" y="449580"/>
                </a:lnTo>
                <a:lnTo>
                  <a:pt x="558800" y="900430"/>
                </a:lnTo>
                <a:lnTo>
                  <a:pt x="558800" y="605790"/>
                </a:lnTo>
                <a:lnTo>
                  <a:pt x="0" y="605790"/>
                </a:lnTo>
                <a:lnTo>
                  <a:pt x="0" y="293370"/>
                </a:lnTo>
                <a:close/>
              </a:path>
            </a:pathLst>
          </a:custGeom>
          <a:ln w="3175">
            <a:solidFill>
              <a:srgbClr val="000000"/>
            </a:solidFill>
          </a:ln>
        </p:spPr>
        <p:txBody>
          <a:bodyPr wrap="square" lIns="0" tIns="0" rIns="0" bIns="0" rtlCol="0">
            <a:noAutofit/>
          </a:bodyPr>
          <a:lstStyle/>
          <a:p>
            <a:endParaRPr/>
          </a:p>
        </p:txBody>
      </p:sp>
      <p:sp>
        <p:nvSpPr>
          <p:cNvPr id="24" name="object 24"/>
          <p:cNvSpPr/>
          <p:nvPr/>
        </p:nvSpPr>
        <p:spPr>
          <a:xfrm>
            <a:off x="5040629" y="292071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noAutofit/>
          </a:bodyPr>
          <a:lstStyle/>
          <a:p>
            <a:endParaRPr/>
          </a:p>
        </p:txBody>
      </p:sp>
      <p:sp>
        <p:nvSpPr>
          <p:cNvPr id="25" name="object 25"/>
          <p:cNvSpPr/>
          <p:nvPr/>
        </p:nvSpPr>
        <p:spPr>
          <a:xfrm>
            <a:off x="5939790" y="382114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noAutofit/>
          </a:bodyPr>
          <a:lstStyle/>
          <a:p>
            <a:endParaRPr/>
          </a:p>
        </p:txBody>
      </p:sp>
      <p:sp>
        <p:nvSpPr>
          <p:cNvPr id="26" name="object 26"/>
          <p:cNvSpPr/>
          <p:nvPr/>
        </p:nvSpPr>
        <p:spPr>
          <a:xfrm>
            <a:off x="2484120" y="2632430"/>
            <a:ext cx="575310" cy="191769"/>
          </a:xfrm>
          <a:custGeom>
            <a:avLst/>
            <a:gdLst/>
            <a:ahLst/>
            <a:cxnLst/>
            <a:rect l="l" t="t" r="r" b="b"/>
            <a:pathLst>
              <a:path w="575310" h="191770">
                <a:moveTo>
                  <a:pt x="287019" y="0"/>
                </a:moveTo>
                <a:lnTo>
                  <a:pt x="239481" y="1192"/>
                </a:lnTo>
                <a:lnTo>
                  <a:pt x="194746" y="4663"/>
                </a:lnTo>
                <a:lnTo>
                  <a:pt x="153334" y="10252"/>
                </a:lnTo>
                <a:lnTo>
                  <a:pt x="115763" y="17800"/>
                </a:lnTo>
                <a:lnTo>
                  <a:pt x="67739" y="32443"/>
                </a:lnTo>
                <a:lnTo>
                  <a:pt x="31272" y="50592"/>
                </a:lnTo>
                <a:lnTo>
                  <a:pt x="3647" y="79312"/>
                </a:lnTo>
                <a:lnTo>
                  <a:pt x="0" y="95250"/>
                </a:lnTo>
                <a:lnTo>
                  <a:pt x="922" y="103342"/>
                </a:lnTo>
                <a:lnTo>
                  <a:pt x="31272" y="140181"/>
                </a:lnTo>
                <a:lnTo>
                  <a:pt x="67739" y="158596"/>
                </a:lnTo>
                <a:lnTo>
                  <a:pt x="115763" y="173522"/>
                </a:lnTo>
                <a:lnTo>
                  <a:pt x="153334" y="181242"/>
                </a:lnTo>
                <a:lnTo>
                  <a:pt x="194746" y="186974"/>
                </a:lnTo>
                <a:lnTo>
                  <a:pt x="239481" y="190541"/>
                </a:lnTo>
                <a:lnTo>
                  <a:pt x="287019" y="191769"/>
                </a:lnTo>
                <a:lnTo>
                  <a:pt x="311288" y="191459"/>
                </a:lnTo>
                <a:lnTo>
                  <a:pt x="357798" y="189039"/>
                </a:lnTo>
                <a:lnTo>
                  <a:pt x="401181" y="184368"/>
                </a:lnTo>
                <a:lnTo>
                  <a:pt x="440924" y="177620"/>
                </a:lnTo>
                <a:lnTo>
                  <a:pt x="492601" y="163988"/>
                </a:lnTo>
                <a:lnTo>
                  <a:pt x="533219" y="146670"/>
                </a:lnTo>
                <a:lnTo>
                  <a:pt x="567196" y="118868"/>
                </a:lnTo>
                <a:lnTo>
                  <a:pt x="575310" y="95250"/>
                </a:lnTo>
                <a:lnTo>
                  <a:pt x="574387" y="87166"/>
                </a:lnTo>
                <a:lnTo>
                  <a:pt x="544003" y="50592"/>
                </a:lnTo>
                <a:lnTo>
                  <a:pt x="507454" y="32443"/>
                </a:lnTo>
                <a:lnTo>
                  <a:pt x="459272" y="17800"/>
                </a:lnTo>
                <a:lnTo>
                  <a:pt x="421539" y="10252"/>
                </a:lnTo>
                <a:lnTo>
                  <a:pt x="379912" y="4663"/>
                </a:lnTo>
                <a:lnTo>
                  <a:pt x="334902" y="1192"/>
                </a:lnTo>
                <a:lnTo>
                  <a:pt x="287019" y="0"/>
                </a:lnTo>
                <a:close/>
              </a:path>
            </a:pathLst>
          </a:custGeom>
          <a:solidFill>
            <a:srgbClr val="99CCFF"/>
          </a:solidFill>
        </p:spPr>
        <p:txBody>
          <a:bodyPr wrap="square" lIns="0" tIns="0" rIns="0" bIns="0" rtlCol="0">
            <a:noAutofit/>
          </a:bodyPr>
          <a:lstStyle/>
          <a:p>
            <a:endParaRPr/>
          </a:p>
        </p:txBody>
      </p:sp>
      <p:sp>
        <p:nvSpPr>
          <p:cNvPr id="27" name="object 27"/>
          <p:cNvSpPr/>
          <p:nvPr/>
        </p:nvSpPr>
        <p:spPr>
          <a:xfrm>
            <a:off x="2484120" y="2632430"/>
            <a:ext cx="575310" cy="191769"/>
          </a:xfrm>
          <a:custGeom>
            <a:avLst/>
            <a:gdLst/>
            <a:ahLst/>
            <a:cxnLst/>
            <a:rect l="l" t="t" r="r" b="b"/>
            <a:pathLst>
              <a:path w="575310" h="191770">
                <a:moveTo>
                  <a:pt x="287019" y="0"/>
                </a:moveTo>
                <a:lnTo>
                  <a:pt x="334902" y="1192"/>
                </a:lnTo>
                <a:lnTo>
                  <a:pt x="379912" y="4663"/>
                </a:lnTo>
                <a:lnTo>
                  <a:pt x="421539" y="10252"/>
                </a:lnTo>
                <a:lnTo>
                  <a:pt x="459272" y="17800"/>
                </a:lnTo>
                <a:lnTo>
                  <a:pt x="507454" y="32443"/>
                </a:lnTo>
                <a:lnTo>
                  <a:pt x="544003" y="50592"/>
                </a:lnTo>
                <a:lnTo>
                  <a:pt x="571661" y="79312"/>
                </a:lnTo>
                <a:lnTo>
                  <a:pt x="575310" y="95250"/>
                </a:lnTo>
                <a:lnTo>
                  <a:pt x="574387" y="103342"/>
                </a:lnTo>
                <a:lnTo>
                  <a:pt x="544003" y="140181"/>
                </a:lnTo>
                <a:lnTo>
                  <a:pt x="507454" y="158596"/>
                </a:lnTo>
                <a:lnTo>
                  <a:pt x="459272" y="173522"/>
                </a:lnTo>
                <a:lnTo>
                  <a:pt x="421539" y="181242"/>
                </a:lnTo>
                <a:lnTo>
                  <a:pt x="379912" y="186974"/>
                </a:lnTo>
                <a:lnTo>
                  <a:pt x="334902" y="190541"/>
                </a:lnTo>
                <a:lnTo>
                  <a:pt x="287019" y="191769"/>
                </a:lnTo>
                <a:lnTo>
                  <a:pt x="262932" y="191459"/>
                </a:lnTo>
                <a:lnTo>
                  <a:pt x="216731" y="189039"/>
                </a:lnTo>
                <a:lnTo>
                  <a:pt x="173593" y="184368"/>
                </a:lnTo>
                <a:lnTo>
                  <a:pt x="134036" y="177620"/>
                </a:lnTo>
                <a:lnTo>
                  <a:pt x="82550" y="163988"/>
                </a:lnTo>
                <a:lnTo>
                  <a:pt x="42036" y="146670"/>
                </a:lnTo>
                <a:lnTo>
                  <a:pt x="8109" y="118868"/>
                </a:lnTo>
                <a:lnTo>
                  <a:pt x="0" y="95250"/>
                </a:lnTo>
                <a:lnTo>
                  <a:pt x="922" y="87166"/>
                </a:lnTo>
                <a:lnTo>
                  <a:pt x="31272" y="50592"/>
                </a:lnTo>
                <a:lnTo>
                  <a:pt x="67739" y="32443"/>
                </a:lnTo>
                <a:lnTo>
                  <a:pt x="115763" y="17800"/>
                </a:lnTo>
                <a:lnTo>
                  <a:pt x="153334" y="10252"/>
                </a:lnTo>
                <a:lnTo>
                  <a:pt x="194746" y="4663"/>
                </a:lnTo>
                <a:lnTo>
                  <a:pt x="239481" y="1192"/>
                </a:lnTo>
                <a:lnTo>
                  <a:pt x="287019" y="0"/>
                </a:lnTo>
                <a:close/>
              </a:path>
            </a:pathLst>
          </a:custGeom>
          <a:ln w="3175">
            <a:solidFill>
              <a:srgbClr val="000000"/>
            </a:solidFill>
          </a:ln>
        </p:spPr>
        <p:txBody>
          <a:bodyPr wrap="square" lIns="0" tIns="0" rIns="0" bIns="0" rtlCol="0">
            <a:noAutofit/>
          </a:bodyPr>
          <a:lstStyle/>
          <a:p>
            <a:endParaRPr/>
          </a:p>
        </p:txBody>
      </p:sp>
      <p:sp>
        <p:nvSpPr>
          <p:cNvPr id="28" name="object 28"/>
          <p:cNvSpPr/>
          <p:nvPr/>
        </p:nvSpPr>
        <p:spPr>
          <a:xfrm>
            <a:off x="2484120" y="263242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noAutofit/>
          </a:bodyPr>
          <a:lstStyle/>
          <a:p>
            <a:endParaRPr/>
          </a:p>
        </p:txBody>
      </p:sp>
      <p:sp>
        <p:nvSpPr>
          <p:cNvPr id="29" name="object 29"/>
          <p:cNvSpPr/>
          <p:nvPr/>
        </p:nvSpPr>
        <p:spPr>
          <a:xfrm>
            <a:off x="3060700" y="282419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noAutofit/>
          </a:bodyPr>
          <a:lstStyle/>
          <a:p>
            <a:endParaRPr/>
          </a:p>
        </p:txBody>
      </p:sp>
      <p:sp>
        <p:nvSpPr>
          <p:cNvPr id="30" name="object 30"/>
          <p:cNvSpPr/>
          <p:nvPr/>
        </p:nvSpPr>
        <p:spPr>
          <a:xfrm>
            <a:off x="1764029" y="2919449"/>
            <a:ext cx="575309" cy="191769"/>
          </a:xfrm>
          <a:custGeom>
            <a:avLst/>
            <a:gdLst/>
            <a:ahLst/>
            <a:cxnLst/>
            <a:rect l="l" t="t" r="r" b="b"/>
            <a:pathLst>
              <a:path w="575309" h="191770">
                <a:moveTo>
                  <a:pt x="287019" y="0"/>
                </a:moveTo>
                <a:lnTo>
                  <a:pt x="239481" y="1228"/>
                </a:lnTo>
                <a:lnTo>
                  <a:pt x="194746" y="4795"/>
                </a:lnTo>
                <a:lnTo>
                  <a:pt x="153334" y="10527"/>
                </a:lnTo>
                <a:lnTo>
                  <a:pt x="115763" y="18247"/>
                </a:lnTo>
                <a:lnTo>
                  <a:pt x="67739" y="33173"/>
                </a:lnTo>
                <a:lnTo>
                  <a:pt x="31272" y="51588"/>
                </a:lnTo>
                <a:lnTo>
                  <a:pt x="3647" y="80547"/>
                </a:lnTo>
                <a:lnTo>
                  <a:pt x="0" y="96519"/>
                </a:lnTo>
                <a:lnTo>
                  <a:pt x="922" y="104431"/>
                </a:lnTo>
                <a:lnTo>
                  <a:pt x="31272" y="140616"/>
                </a:lnTo>
                <a:lnTo>
                  <a:pt x="67739" y="158807"/>
                </a:lnTo>
                <a:lnTo>
                  <a:pt x="115763" y="173603"/>
                </a:lnTo>
                <a:lnTo>
                  <a:pt x="153334" y="181277"/>
                </a:lnTo>
                <a:lnTo>
                  <a:pt x="194746" y="186984"/>
                </a:lnTo>
                <a:lnTo>
                  <a:pt x="239481" y="190543"/>
                </a:lnTo>
                <a:lnTo>
                  <a:pt x="287019" y="191769"/>
                </a:lnTo>
                <a:lnTo>
                  <a:pt x="311288" y="191459"/>
                </a:lnTo>
                <a:lnTo>
                  <a:pt x="357798" y="189043"/>
                </a:lnTo>
                <a:lnTo>
                  <a:pt x="401181" y="184388"/>
                </a:lnTo>
                <a:lnTo>
                  <a:pt x="440924" y="177674"/>
                </a:lnTo>
                <a:lnTo>
                  <a:pt x="492601" y="164147"/>
                </a:lnTo>
                <a:lnTo>
                  <a:pt x="533219" y="147019"/>
                </a:lnTo>
                <a:lnTo>
                  <a:pt x="567196" y="119648"/>
                </a:lnTo>
                <a:lnTo>
                  <a:pt x="575309" y="96519"/>
                </a:lnTo>
                <a:lnTo>
                  <a:pt x="574387" y="88427"/>
                </a:lnTo>
                <a:lnTo>
                  <a:pt x="544003" y="51588"/>
                </a:lnTo>
                <a:lnTo>
                  <a:pt x="507454" y="33173"/>
                </a:lnTo>
                <a:lnTo>
                  <a:pt x="459272" y="18247"/>
                </a:lnTo>
                <a:lnTo>
                  <a:pt x="421539" y="10527"/>
                </a:lnTo>
                <a:lnTo>
                  <a:pt x="379912" y="4795"/>
                </a:lnTo>
                <a:lnTo>
                  <a:pt x="334902" y="1228"/>
                </a:lnTo>
                <a:lnTo>
                  <a:pt x="287019" y="0"/>
                </a:lnTo>
                <a:close/>
              </a:path>
            </a:pathLst>
          </a:custGeom>
          <a:solidFill>
            <a:srgbClr val="99CCFF"/>
          </a:solidFill>
        </p:spPr>
        <p:txBody>
          <a:bodyPr wrap="square" lIns="0" tIns="0" rIns="0" bIns="0" rtlCol="0">
            <a:noAutofit/>
          </a:bodyPr>
          <a:lstStyle/>
          <a:p>
            <a:endParaRPr/>
          </a:p>
        </p:txBody>
      </p:sp>
      <p:sp>
        <p:nvSpPr>
          <p:cNvPr id="31" name="object 31"/>
          <p:cNvSpPr/>
          <p:nvPr/>
        </p:nvSpPr>
        <p:spPr>
          <a:xfrm>
            <a:off x="1764029" y="2919449"/>
            <a:ext cx="575309" cy="191769"/>
          </a:xfrm>
          <a:custGeom>
            <a:avLst/>
            <a:gdLst/>
            <a:ahLst/>
            <a:cxnLst/>
            <a:rect l="l" t="t" r="r" b="b"/>
            <a:pathLst>
              <a:path w="575309" h="191770">
                <a:moveTo>
                  <a:pt x="287019" y="0"/>
                </a:moveTo>
                <a:lnTo>
                  <a:pt x="334902" y="1228"/>
                </a:lnTo>
                <a:lnTo>
                  <a:pt x="379912" y="4795"/>
                </a:lnTo>
                <a:lnTo>
                  <a:pt x="421539" y="10527"/>
                </a:lnTo>
                <a:lnTo>
                  <a:pt x="459272" y="18247"/>
                </a:lnTo>
                <a:lnTo>
                  <a:pt x="507454" y="33173"/>
                </a:lnTo>
                <a:lnTo>
                  <a:pt x="544003" y="51588"/>
                </a:lnTo>
                <a:lnTo>
                  <a:pt x="571661" y="80547"/>
                </a:lnTo>
                <a:lnTo>
                  <a:pt x="575309" y="96519"/>
                </a:lnTo>
                <a:lnTo>
                  <a:pt x="574387" y="104431"/>
                </a:lnTo>
                <a:lnTo>
                  <a:pt x="544003" y="140616"/>
                </a:lnTo>
                <a:lnTo>
                  <a:pt x="507454" y="158807"/>
                </a:lnTo>
                <a:lnTo>
                  <a:pt x="459272" y="173603"/>
                </a:lnTo>
                <a:lnTo>
                  <a:pt x="421539" y="181277"/>
                </a:lnTo>
                <a:lnTo>
                  <a:pt x="379912" y="186984"/>
                </a:lnTo>
                <a:lnTo>
                  <a:pt x="334902" y="190543"/>
                </a:lnTo>
                <a:lnTo>
                  <a:pt x="287019" y="191769"/>
                </a:lnTo>
                <a:lnTo>
                  <a:pt x="262932" y="191459"/>
                </a:lnTo>
                <a:lnTo>
                  <a:pt x="216731" y="189043"/>
                </a:lnTo>
                <a:lnTo>
                  <a:pt x="173593" y="184388"/>
                </a:lnTo>
                <a:lnTo>
                  <a:pt x="134036" y="177674"/>
                </a:lnTo>
                <a:lnTo>
                  <a:pt x="82550" y="164147"/>
                </a:lnTo>
                <a:lnTo>
                  <a:pt x="42036" y="147019"/>
                </a:lnTo>
                <a:lnTo>
                  <a:pt x="8109" y="119648"/>
                </a:lnTo>
                <a:lnTo>
                  <a:pt x="0" y="96519"/>
                </a:lnTo>
                <a:lnTo>
                  <a:pt x="922" y="88427"/>
                </a:lnTo>
                <a:lnTo>
                  <a:pt x="31272" y="51588"/>
                </a:lnTo>
                <a:lnTo>
                  <a:pt x="67739" y="33173"/>
                </a:lnTo>
                <a:lnTo>
                  <a:pt x="115763" y="18247"/>
                </a:lnTo>
                <a:lnTo>
                  <a:pt x="153334" y="10527"/>
                </a:lnTo>
                <a:lnTo>
                  <a:pt x="194746" y="4795"/>
                </a:lnTo>
                <a:lnTo>
                  <a:pt x="239481" y="1228"/>
                </a:lnTo>
                <a:lnTo>
                  <a:pt x="287019" y="0"/>
                </a:lnTo>
                <a:close/>
              </a:path>
            </a:pathLst>
          </a:custGeom>
          <a:ln w="3175">
            <a:solidFill>
              <a:srgbClr val="000000"/>
            </a:solidFill>
          </a:ln>
        </p:spPr>
        <p:txBody>
          <a:bodyPr wrap="square" lIns="0" tIns="0" rIns="0" bIns="0" rtlCol="0">
            <a:noAutofit/>
          </a:bodyPr>
          <a:lstStyle/>
          <a:p>
            <a:endParaRPr/>
          </a:p>
        </p:txBody>
      </p:sp>
      <p:sp>
        <p:nvSpPr>
          <p:cNvPr id="32" name="object 32"/>
          <p:cNvSpPr/>
          <p:nvPr/>
        </p:nvSpPr>
        <p:spPr>
          <a:xfrm>
            <a:off x="1764029" y="291944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noAutofit/>
          </a:bodyPr>
          <a:lstStyle/>
          <a:p>
            <a:endParaRPr/>
          </a:p>
        </p:txBody>
      </p:sp>
      <p:sp>
        <p:nvSpPr>
          <p:cNvPr id="33" name="object 33"/>
          <p:cNvSpPr/>
          <p:nvPr/>
        </p:nvSpPr>
        <p:spPr>
          <a:xfrm>
            <a:off x="2340610" y="3112488"/>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noAutofit/>
          </a:bodyPr>
          <a:lstStyle/>
          <a:p>
            <a:endParaRPr/>
          </a:p>
        </p:txBody>
      </p:sp>
      <p:sp>
        <p:nvSpPr>
          <p:cNvPr id="34" name="object 34"/>
          <p:cNvSpPr/>
          <p:nvPr/>
        </p:nvSpPr>
        <p:spPr>
          <a:xfrm>
            <a:off x="2484120" y="2919449"/>
            <a:ext cx="575310" cy="191769"/>
          </a:xfrm>
          <a:custGeom>
            <a:avLst/>
            <a:gdLst/>
            <a:ahLst/>
            <a:cxnLst/>
            <a:rect l="l" t="t" r="r" b="b"/>
            <a:pathLst>
              <a:path w="575310" h="191770">
                <a:moveTo>
                  <a:pt x="287019" y="0"/>
                </a:moveTo>
                <a:lnTo>
                  <a:pt x="239481" y="1228"/>
                </a:lnTo>
                <a:lnTo>
                  <a:pt x="194746" y="4795"/>
                </a:lnTo>
                <a:lnTo>
                  <a:pt x="153334" y="10527"/>
                </a:lnTo>
                <a:lnTo>
                  <a:pt x="115763" y="18247"/>
                </a:lnTo>
                <a:lnTo>
                  <a:pt x="67739" y="33173"/>
                </a:lnTo>
                <a:lnTo>
                  <a:pt x="31272" y="51588"/>
                </a:lnTo>
                <a:lnTo>
                  <a:pt x="3647" y="80547"/>
                </a:lnTo>
                <a:lnTo>
                  <a:pt x="0" y="96519"/>
                </a:lnTo>
                <a:lnTo>
                  <a:pt x="922" y="104431"/>
                </a:lnTo>
                <a:lnTo>
                  <a:pt x="31272" y="140616"/>
                </a:lnTo>
                <a:lnTo>
                  <a:pt x="67739" y="158807"/>
                </a:lnTo>
                <a:lnTo>
                  <a:pt x="115763" y="173603"/>
                </a:lnTo>
                <a:lnTo>
                  <a:pt x="153334" y="181277"/>
                </a:lnTo>
                <a:lnTo>
                  <a:pt x="194746" y="186984"/>
                </a:lnTo>
                <a:lnTo>
                  <a:pt x="239481" y="190543"/>
                </a:lnTo>
                <a:lnTo>
                  <a:pt x="287019" y="191769"/>
                </a:lnTo>
                <a:lnTo>
                  <a:pt x="311288" y="191459"/>
                </a:lnTo>
                <a:lnTo>
                  <a:pt x="357798" y="189043"/>
                </a:lnTo>
                <a:lnTo>
                  <a:pt x="401181" y="184388"/>
                </a:lnTo>
                <a:lnTo>
                  <a:pt x="440924" y="177674"/>
                </a:lnTo>
                <a:lnTo>
                  <a:pt x="492601" y="164147"/>
                </a:lnTo>
                <a:lnTo>
                  <a:pt x="533219" y="147019"/>
                </a:lnTo>
                <a:lnTo>
                  <a:pt x="567196" y="119648"/>
                </a:lnTo>
                <a:lnTo>
                  <a:pt x="575310" y="96519"/>
                </a:lnTo>
                <a:lnTo>
                  <a:pt x="574387" y="88427"/>
                </a:lnTo>
                <a:lnTo>
                  <a:pt x="544003" y="51588"/>
                </a:lnTo>
                <a:lnTo>
                  <a:pt x="507454" y="33173"/>
                </a:lnTo>
                <a:lnTo>
                  <a:pt x="459272" y="18247"/>
                </a:lnTo>
                <a:lnTo>
                  <a:pt x="421539" y="10527"/>
                </a:lnTo>
                <a:lnTo>
                  <a:pt x="379912" y="4795"/>
                </a:lnTo>
                <a:lnTo>
                  <a:pt x="334902" y="1228"/>
                </a:lnTo>
                <a:lnTo>
                  <a:pt x="287019" y="0"/>
                </a:lnTo>
                <a:close/>
              </a:path>
            </a:pathLst>
          </a:custGeom>
          <a:solidFill>
            <a:srgbClr val="99CCFF"/>
          </a:solidFill>
        </p:spPr>
        <p:txBody>
          <a:bodyPr wrap="square" lIns="0" tIns="0" rIns="0" bIns="0" rtlCol="0">
            <a:noAutofit/>
          </a:bodyPr>
          <a:lstStyle/>
          <a:p>
            <a:endParaRPr/>
          </a:p>
        </p:txBody>
      </p:sp>
      <p:sp>
        <p:nvSpPr>
          <p:cNvPr id="35" name="object 35"/>
          <p:cNvSpPr/>
          <p:nvPr/>
        </p:nvSpPr>
        <p:spPr>
          <a:xfrm>
            <a:off x="2484120" y="2919449"/>
            <a:ext cx="575310" cy="191769"/>
          </a:xfrm>
          <a:custGeom>
            <a:avLst/>
            <a:gdLst/>
            <a:ahLst/>
            <a:cxnLst/>
            <a:rect l="l" t="t" r="r" b="b"/>
            <a:pathLst>
              <a:path w="575310" h="191770">
                <a:moveTo>
                  <a:pt x="287019" y="0"/>
                </a:moveTo>
                <a:lnTo>
                  <a:pt x="334902" y="1228"/>
                </a:lnTo>
                <a:lnTo>
                  <a:pt x="379912" y="4795"/>
                </a:lnTo>
                <a:lnTo>
                  <a:pt x="421539" y="10527"/>
                </a:lnTo>
                <a:lnTo>
                  <a:pt x="459272" y="18247"/>
                </a:lnTo>
                <a:lnTo>
                  <a:pt x="507454" y="33173"/>
                </a:lnTo>
                <a:lnTo>
                  <a:pt x="544003" y="51588"/>
                </a:lnTo>
                <a:lnTo>
                  <a:pt x="571661" y="80547"/>
                </a:lnTo>
                <a:lnTo>
                  <a:pt x="575310" y="96519"/>
                </a:lnTo>
                <a:lnTo>
                  <a:pt x="574387" y="104431"/>
                </a:lnTo>
                <a:lnTo>
                  <a:pt x="544003" y="140616"/>
                </a:lnTo>
                <a:lnTo>
                  <a:pt x="507454" y="158807"/>
                </a:lnTo>
                <a:lnTo>
                  <a:pt x="459272" y="173603"/>
                </a:lnTo>
                <a:lnTo>
                  <a:pt x="421539" y="181277"/>
                </a:lnTo>
                <a:lnTo>
                  <a:pt x="379912" y="186984"/>
                </a:lnTo>
                <a:lnTo>
                  <a:pt x="334902" y="190543"/>
                </a:lnTo>
                <a:lnTo>
                  <a:pt x="287019" y="191769"/>
                </a:lnTo>
                <a:lnTo>
                  <a:pt x="262932" y="191459"/>
                </a:lnTo>
                <a:lnTo>
                  <a:pt x="216731" y="189043"/>
                </a:lnTo>
                <a:lnTo>
                  <a:pt x="173593" y="184388"/>
                </a:lnTo>
                <a:lnTo>
                  <a:pt x="134036" y="177674"/>
                </a:lnTo>
                <a:lnTo>
                  <a:pt x="82550" y="164147"/>
                </a:lnTo>
                <a:lnTo>
                  <a:pt x="42036" y="147019"/>
                </a:lnTo>
                <a:lnTo>
                  <a:pt x="8109" y="119648"/>
                </a:lnTo>
                <a:lnTo>
                  <a:pt x="0" y="96519"/>
                </a:lnTo>
                <a:lnTo>
                  <a:pt x="922" y="88427"/>
                </a:lnTo>
                <a:lnTo>
                  <a:pt x="31272" y="51588"/>
                </a:lnTo>
                <a:lnTo>
                  <a:pt x="67739" y="33173"/>
                </a:lnTo>
                <a:lnTo>
                  <a:pt x="115763" y="18247"/>
                </a:lnTo>
                <a:lnTo>
                  <a:pt x="153334" y="10527"/>
                </a:lnTo>
                <a:lnTo>
                  <a:pt x="194746" y="4795"/>
                </a:lnTo>
                <a:lnTo>
                  <a:pt x="239481" y="1228"/>
                </a:lnTo>
                <a:lnTo>
                  <a:pt x="287019" y="0"/>
                </a:lnTo>
                <a:close/>
              </a:path>
            </a:pathLst>
          </a:custGeom>
          <a:ln w="3175">
            <a:solidFill>
              <a:srgbClr val="000000"/>
            </a:solidFill>
          </a:ln>
        </p:spPr>
        <p:txBody>
          <a:bodyPr wrap="square" lIns="0" tIns="0" rIns="0" bIns="0" rtlCol="0">
            <a:noAutofit/>
          </a:bodyPr>
          <a:lstStyle/>
          <a:p>
            <a:endParaRPr/>
          </a:p>
        </p:txBody>
      </p:sp>
      <p:sp>
        <p:nvSpPr>
          <p:cNvPr id="36" name="object 36"/>
          <p:cNvSpPr/>
          <p:nvPr/>
        </p:nvSpPr>
        <p:spPr>
          <a:xfrm>
            <a:off x="2484120" y="291944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noAutofit/>
          </a:bodyPr>
          <a:lstStyle/>
          <a:p>
            <a:endParaRPr/>
          </a:p>
        </p:txBody>
      </p:sp>
      <p:sp>
        <p:nvSpPr>
          <p:cNvPr id="37" name="object 37"/>
          <p:cNvSpPr/>
          <p:nvPr/>
        </p:nvSpPr>
        <p:spPr>
          <a:xfrm>
            <a:off x="3060700" y="3112488"/>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noAutofit/>
          </a:bodyPr>
          <a:lstStyle/>
          <a:p>
            <a:endParaRPr/>
          </a:p>
        </p:txBody>
      </p:sp>
      <p:sp>
        <p:nvSpPr>
          <p:cNvPr id="38" name="object 38"/>
          <p:cNvSpPr/>
          <p:nvPr/>
        </p:nvSpPr>
        <p:spPr>
          <a:xfrm>
            <a:off x="4239259" y="2523208"/>
            <a:ext cx="461010" cy="346709"/>
          </a:xfrm>
          <a:custGeom>
            <a:avLst/>
            <a:gdLst/>
            <a:ahLst/>
            <a:cxnLst/>
            <a:rect l="l" t="t" r="r" b="b"/>
            <a:pathLst>
              <a:path w="461010" h="346709">
                <a:moveTo>
                  <a:pt x="229869" y="0"/>
                </a:moveTo>
                <a:lnTo>
                  <a:pt x="191646" y="2197"/>
                </a:lnTo>
                <a:lnTo>
                  <a:pt x="138767" y="13255"/>
                </a:lnTo>
                <a:lnTo>
                  <a:pt x="92445" y="32715"/>
                </a:lnTo>
                <a:lnTo>
                  <a:pt x="54045" y="59547"/>
                </a:lnTo>
                <a:lnTo>
                  <a:pt x="24928" y="92722"/>
                </a:lnTo>
                <a:lnTo>
                  <a:pt x="6459" y="131213"/>
                </a:lnTo>
                <a:lnTo>
                  <a:pt x="0" y="173990"/>
                </a:lnTo>
                <a:lnTo>
                  <a:pt x="734" y="188480"/>
                </a:lnTo>
                <a:lnTo>
                  <a:pt x="11348" y="229504"/>
                </a:lnTo>
                <a:lnTo>
                  <a:pt x="33518" y="266035"/>
                </a:lnTo>
                <a:lnTo>
                  <a:pt x="65881" y="297021"/>
                </a:lnTo>
                <a:lnTo>
                  <a:pt x="107073" y="321405"/>
                </a:lnTo>
                <a:lnTo>
                  <a:pt x="155732" y="338134"/>
                </a:lnTo>
                <a:lnTo>
                  <a:pt x="210495" y="346154"/>
                </a:lnTo>
                <a:lnTo>
                  <a:pt x="229869" y="346710"/>
                </a:lnTo>
                <a:lnTo>
                  <a:pt x="249254" y="346154"/>
                </a:lnTo>
                <a:lnTo>
                  <a:pt x="304139" y="338134"/>
                </a:lnTo>
                <a:lnTo>
                  <a:pt x="353024" y="321405"/>
                </a:lnTo>
                <a:lnTo>
                  <a:pt x="394493" y="297021"/>
                </a:lnTo>
                <a:lnTo>
                  <a:pt x="427133" y="266035"/>
                </a:lnTo>
                <a:lnTo>
                  <a:pt x="449529" y="229504"/>
                </a:lnTo>
                <a:lnTo>
                  <a:pt x="460266" y="188480"/>
                </a:lnTo>
                <a:lnTo>
                  <a:pt x="461010" y="173990"/>
                </a:lnTo>
                <a:lnTo>
                  <a:pt x="460266" y="159318"/>
                </a:lnTo>
                <a:lnTo>
                  <a:pt x="449529" y="117856"/>
                </a:lnTo>
                <a:lnTo>
                  <a:pt x="427133" y="81022"/>
                </a:lnTo>
                <a:lnTo>
                  <a:pt x="394493" y="49847"/>
                </a:lnTo>
                <a:lnTo>
                  <a:pt x="353024" y="25358"/>
                </a:lnTo>
                <a:lnTo>
                  <a:pt x="304139" y="8585"/>
                </a:lnTo>
                <a:lnTo>
                  <a:pt x="249254" y="555"/>
                </a:lnTo>
                <a:lnTo>
                  <a:pt x="229869" y="0"/>
                </a:lnTo>
                <a:close/>
              </a:path>
            </a:pathLst>
          </a:custGeom>
          <a:solidFill>
            <a:srgbClr val="99CCFF"/>
          </a:solidFill>
        </p:spPr>
        <p:txBody>
          <a:bodyPr wrap="square" lIns="0" tIns="0" rIns="0" bIns="0" rtlCol="0">
            <a:noAutofit/>
          </a:bodyPr>
          <a:lstStyle/>
          <a:p>
            <a:endParaRPr/>
          </a:p>
        </p:txBody>
      </p:sp>
      <p:sp>
        <p:nvSpPr>
          <p:cNvPr id="39" name="object 39"/>
          <p:cNvSpPr/>
          <p:nvPr/>
        </p:nvSpPr>
        <p:spPr>
          <a:xfrm>
            <a:off x="4239259" y="2523208"/>
            <a:ext cx="461010" cy="346709"/>
          </a:xfrm>
          <a:custGeom>
            <a:avLst/>
            <a:gdLst/>
            <a:ahLst/>
            <a:cxnLst/>
            <a:rect l="l" t="t" r="r" b="b"/>
            <a:pathLst>
              <a:path w="461010" h="346709">
                <a:moveTo>
                  <a:pt x="229869" y="0"/>
                </a:moveTo>
                <a:lnTo>
                  <a:pt x="268128" y="2197"/>
                </a:lnTo>
                <a:lnTo>
                  <a:pt x="321171" y="13255"/>
                </a:lnTo>
                <a:lnTo>
                  <a:pt x="367741" y="32715"/>
                </a:lnTo>
                <a:lnTo>
                  <a:pt x="406424" y="59547"/>
                </a:lnTo>
                <a:lnTo>
                  <a:pt x="435806" y="92722"/>
                </a:lnTo>
                <a:lnTo>
                  <a:pt x="454473" y="131213"/>
                </a:lnTo>
                <a:lnTo>
                  <a:pt x="461010" y="173990"/>
                </a:lnTo>
                <a:lnTo>
                  <a:pt x="460266" y="188480"/>
                </a:lnTo>
                <a:lnTo>
                  <a:pt x="449529" y="229504"/>
                </a:lnTo>
                <a:lnTo>
                  <a:pt x="427133" y="266035"/>
                </a:lnTo>
                <a:lnTo>
                  <a:pt x="394493" y="297021"/>
                </a:lnTo>
                <a:lnTo>
                  <a:pt x="353024" y="321405"/>
                </a:lnTo>
                <a:lnTo>
                  <a:pt x="304139" y="338134"/>
                </a:lnTo>
                <a:lnTo>
                  <a:pt x="249254" y="346154"/>
                </a:lnTo>
                <a:lnTo>
                  <a:pt x="229869" y="346710"/>
                </a:lnTo>
                <a:lnTo>
                  <a:pt x="210495" y="346154"/>
                </a:lnTo>
                <a:lnTo>
                  <a:pt x="155732" y="338134"/>
                </a:lnTo>
                <a:lnTo>
                  <a:pt x="107073" y="321405"/>
                </a:lnTo>
                <a:lnTo>
                  <a:pt x="65881" y="297021"/>
                </a:lnTo>
                <a:lnTo>
                  <a:pt x="33518" y="266035"/>
                </a:lnTo>
                <a:lnTo>
                  <a:pt x="11348" y="229504"/>
                </a:lnTo>
                <a:lnTo>
                  <a:pt x="734" y="188480"/>
                </a:lnTo>
                <a:lnTo>
                  <a:pt x="0" y="173990"/>
                </a:lnTo>
                <a:lnTo>
                  <a:pt x="734" y="159318"/>
                </a:lnTo>
                <a:lnTo>
                  <a:pt x="11348" y="117855"/>
                </a:lnTo>
                <a:lnTo>
                  <a:pt x="33518" y="81022"/>
                </a:lnTo>
                <a:lnTo>
                  <a:pt x="65881" y="49847"/>
                </a:lnTo>
                <a:lnTo>
                  <a:pt x="107073" y="25358"/>
                </a:lnTo>
                <a:lnTo>
                  <a:pt x="155732" y="8585"/>
                </a:lnTo>
                <a:lnTo>
                  <a:pt x="210495" y="555"/>
                </a:lnTo>
                <a:lnTo>
                  <a:pt x="229869" y="0"/>
                </a:lnTo>
                <a:close/>
              </a:path>
            </a:pathLst>
          </a:custGeom>
          <a:ln w="3175">
            <a:solidFill>
              <a:srgbClr val="000000"/>
            </a:solidFill>
          </a:ln>
        </p:spPr>
        <p:txBody>
          <a:bodyPr wrap="square" lIns="0" tIns="0" rIns="0" bIns="0" rtlCol="0">
            <a:noAutofit/>
          </a:bodyPr>
          <a:lstStyle/>
          <a:p>
            <a:endParaRPr/>
          </a:p>
        </p:txBody>
      </p:sp>
      <p:sp>
        <p:nvSpPr>
          <p:cNvPr id="40" name="object 40"/>
          <p:cNvSpPr/>
          <p:nvPr/>
        </p:nvSpPr>
        <p:spPr>
          <a:xfrm>
            <a:off x="4239259" y="2523208"/>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noAutofit/>
          </a:bodyPr>
          <a:lstStyle/>
          <a:p>
            <a:endParaRPr/>
          </a:p>
        </p:txBody>
      </p:sp>
      <p:sp>
        <p:nvSpPr>
          <p:cNvPr id="41" name="object 41"/>
          <p:cNvSpPr/>
          <p:nvPr/>
        </p:nvSpPr>
        <p:spPr>
          <a:xfrm>
            <a:off x="4700270" y="2871188"/>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noAutofit/>
          </a:bodyPr>
          <a:lstStyle/>
          <a:p>
            <a:endParaRPr/>
          </a:p>
        </p:txBody>
      </p:sp>
      <p:sp>
        <p:nvSpPr>
          <p:cNvPr id="42" name="object 42"/>
          <p:cNvSpPr/>
          <p:nvPr/>
        </p:nvSpPr>
        <p:spPr>
          <a:xfrm>
            <a:off x="4239259" y="2933419"/>
            <a:ext cx="461010" cy="346710"/>
          </a:xfrm>
          <a:custGeom>
            <a:avLst/>
            <a:gdLst/>
            <a:ahLst/>
            <a:cxnLst/>
            <a:rect l="l" t="t" r="r" b="b"/>
            <a:pathLst>
              <a:path w="461010" h="346710">
                <a:moveTo>
                  <a:pt x="229869" y="0"/>
                </a:moveTo>
                <a:lnTo>
                  <a:pt x="191646" y="2197"/>
                </a:lnTo>
                <a:lnTo>
                  <a:pt x="138767" y="13255"/>
                </a:lnTo>
                <a:lnTo>
                  <a:pt x="92445" y="32715"/>
                </a:lnTo>
                <a:lnTo>
                  <a:pt x="54045" y="59547"/>
                </a:lnTo>
                <a:lnTo>
                  <a:pt x="24928" y="92722"/>
                </a:lnTo>
                <a:lnTo>
                  <a:pt x="6459" y="131213"/>
                </a:lnTo>
                <a:lnTo>
                  <a:pt x="0" y="173990"/>
                </a:lnTo>
                <a:lnTo>
                  <a:pt x="734" y="188480"/>
                </a:lnTo>
                <a:lnTo>
                  <a:pt x="11348" y="229504"/>
                </a:lnTo>
                <a:lnTo>
                  <a:pt x="33518" y="266035"/>
                </a:lnTo>
                <a:lnTo>
                  <a:pt x="65881" y="297021"/>
                </a:lnTo>
                <a:lnTo>
                  <a:pt x="107073" y="321405"/>
                </a:lnTo>
                <a:lnTo>
                  <a:pt x="155732" y="338134"/>
                </a:lnTo>
                <a:lnTo>
                  <a:pt x="210495" y="346154"/>
                </a:lnTo>
                <a:lnTo>
                  <a:pt x="229869" y="346710"/>
                </a:lnTo>
                <a:lnTo>
                  <a:pt x="249254" y="346154"/>
                </a:lnTo>
                <a:lnTo>
                  <a:pt x="304139" y="338134"/>
                </a:lnTo>
                <a:lnTo>
                  <a:pt x="353024" y="321405"/>
                </a:lnTo>
                <a:lnTo>
                  <a:pt x="394493" y="297021"/>
                </a:lnTo>
                <a:lnTo>
                  <a:pt x="427133" y="266035"/>
                </a:lnTo>
                <a:lnTo>
                  <a:pt x="449529" y="229504"/>
                </a:lnTo>
                <a:lnTo>
                  <a:pt x="460266" y="188480"/>
                </a:lnTo>
                <a:lnTo>
                  <a:pt x="461010" y="173990"/>
                </a:lnTo>
                <a:lnTo>
                  <a:pt x="460266" y="159318"/>
                </a:lnTo>
                <a:lnTo>
                  <a:pt x="449529" y="117856"/>
                </a:lnTo>
                <a:lnTo>
                  <a:pt x="427133" y="81022"/>
                </a:lnTo>
                <a:lnTo>
                  <a:pt x="394493" y="49847"/>
                </a:lnTo>
                <a:lnTo>
                  <a:pt x="353024" y="25358"/>
                </a:lnTo>
                <a:lnTo>
                  <a:pt x="304139" y="8585"/>
                </a:lnTo>
                <a:lnTo>
                  <a:pt x="249254" y="555"/>
                </a:lnTo>
                <a:lnTo>
                  <a:pt x="229869" y="0"/>
                </a:lnTo>
                <a:close/>
              </a:path>
            </a:pathLst>
          </a:custGeom>
          <a:solidFill>
            <a:srgbClr val="99CCFF"/>
          </a:solidFill>
        </p:spPr>
        <p:txBody>
          <a:bodyPr wrap="square" lIns="0" tIns="0" rIns="0" bIns="0" rtlCol="0">
            <a:noAutofit/>
          </a:bodyPr>
          <a:lstStyle/>
          <a:p>
            <a:endParaRPr/>
          </a:p>
        </p:txBody>
      </p:sp>
      <p:sp>
        <p:nvSpPr>
          <p:cNvPr id="43" name="object 43"/>
          <p:cNvSpPr/>
          <p:nvPr/>
        </p:nvSpPr>
        <p:spPr>
          <a:xfrm>
            <a:off x="4239259" y="2933419"/>
            <a:ext cx="461010" cy="346710"/>
          </a:xfrm>
          <a:custGeom>
            <a:avLst/>
            <a:gdLst/>
            <a:ahLst/>
            <a:cxnLst/>
            <a:rect l="l" t="t" r="r" b="b"/>
            <a:pathLst>
              <a:path w="461010" h="346710">
                <a:moveTo>
                  <a:pt x="229869" y="0"/>
                </a:moveTo>
                <a:lnTo>
                  <a:pt x="268128" y="2197"/>
                </a:lnTo>
                <a:lnTo>
                  <a:pt x="321171" y="13255"/>
                </a:lnTo>
                <a:lnTo>
                  <a:pt x="367741" y="32715"/>
                </a:lnTo>
                <a:lnTo>
                  <a:pt x="406424" y="59547"/>
                </a:lnTo>
                <a:lnTo>
                  <a:pt x="435806" y="92722"/>
                </a:lnTo>
                <a:lnTo>
                  <a:pt x="454473" y="131213"/>
                </a:lnTo>
                <a:lnTo>
                  <a:pt x="461010" y="173990"/>
                </a:lnTo>
                <a:lnTo>
                  <a:pt x="460266" y="188480"/>
                </a:lnTo>
                <a:lnTo>
                  <a:pt x="449529" y="229504"/>
                </a:lnTo>
                <a:lnTo>
                  <a:pt x="427133" y="266035"/>
                </a:lnTo>
                <a:lnTo>
                  <a:pt x="394493" y="297021"/>
                </a:lnTo>
                <a:lnTo>
                  <a:pt x="353024" y="321405"/>
                </a:lnTo>
                <a:lnTo>
                  <a:pt x="304139" y="338134"/>
                </a:lnTo>
                <a:lnTo>
                  <a:pt x="249254" y="346154"/>
                </a:lnTo>
                <a:lnTo>
                  <a:pt x="229869" y="346710"/>
                </a:lnTo>
                <a:lnTo>
                  <a:pt x="210495" y="346154"/>
                </a:lnTo>
                <a:lnTo>
                  <a:pt x="155732" y="338134"/>
                </a:lnTo>
                <a:lnTo>
                  <a:pt x="107073" y="321405"/>
                </a:lnTo>
                <a:lnTo>
                  <a:pt x="65881" y="297021"/>
                </a:lnTo>
                <a:lnTo>
                  <a:pt x="33518" y="266035"/>
                </a:lnTo>
                <a:lnTo>
                  <a:pt x="11348" y="229504"/>
                </a:lnTo>
                <a:lnTo>
                  <a:pt x="734" y="188480"/>
                </a:lnTo>
                <a:lnTo>
                  <a:pt x="0" y="173990"/>
                </a:lnTo>
                <a:lnTo>
                  <a:pt x="734" y="159318"/>
                </a:lnTo>
                <a:lnTo>
                  <a:pt x="11348" y="117855"/>
                </a:lnTo>
                <a:lnTo>
                  <a:pt x="33518" y="81022"/>
                </a:lnTo>
                <a:lnTo>
                  <a:pt x="65881" y="49847"/>
                </a:lnTo>
                <a:lnTo>
                  <a:pt x="107073" y="25358"/>
                </a:lnTo>
                <a:lnTo>
                  <a:pt x="155732" y="8585"/>
                </a:lnTo>
                <a:lnTo>
                  <a:pt x="210495" y="555"/>
                </a:lnTo>
                <a:lnTo>
                  <a:pt x="229869" y="0"/>
                </a:lnTo>
                <a:close/>
              </a:path>
            </a:pathLst>
          </a:custGeom>
          <a:ln w="3175">
            <a:solidFill>
              <a:srgbClr val="000000"/>
            </a:solidFill>
          </a:ln>
        </p:spPr>
        <p:txBody>
          <a:bodyPr wrap="square" lIns="0" tIns="0" rIns="0" bIns="0" rtlCol="0">
            <a:noAutofit/>
          </a:bodyPr>
          <a:lstStyle/>
          <a:p>
            <a:endParaRPr/>
          </a:p>
        </p:txBody>
      </p:sp>
      <p:sp>
        <p:nvSpPr>
          <p:cNvPr id="44" name="object 44"/>
          <p:cNvSpPr/>
          <p:nvPr/>
        </p:nvSpPr>
        <p:spPr>
          <a:xfrm>
            <a:off x="4239259" y="293341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noAutofit/>
          </a:bodyPr>
          <a:lstStyle/>
          <a:p>
            <a:endParaRPr/>
          </a:p>
        </p:txBody>
      </p:sp>
      <p:sp>
        <p:nvSpPr>
          <p:cNvPr id="45" name="object 45"/>
          <p:cNvSpPr/>
          <p:nvPr/>
        </p:nvSpPr>
        <p:spPr>
          <a:xfrm>
            <a:off x="4700270" y="328012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noAutofit/>
          </a:bodyPr>
          <a:lstStyle/>
          <a:p>
            <a:endParaRPr/>
          </a:p>
        </p:txBody>
      </p:sp>
      <p:sp>
        <p:nvSpPr>
          <p:cNvPr id="46" name="object 46"/>
          <p:cNvSpPr/>
          <p:nvPr/>
        </p:nvSpPr>
        <p:spPr>
          <a:xfrm>
            <a:off x="3683000" y="2933419"/>
            <a:ext cx="461010" cy="346710"/>
          </a:xfrm>
          <a:custGeom>
            <a:avLst/>
            <a:gdLst/>
            <a:ahLst/>
            <a:cxnLst/>
            <a:rect l="l" t="t" r="r" b="b"/>
            <a:pathLst>
              <a:path w="461010" h="346710">
                <a:moveTo>
                  <a:pt x="229870" y="0"/>
                </a:moveTo>
                <a:lnTo>
                  <a:pt x="191646" y="2197"/>
                </a:lnTo>
                <a:lnTo>
                  <a:pt x="138767" y="13255"/>
                </a:lnTo>
                <a:lnTo>
                  <a:pt x="92445" y="32715"/>
                </a:lnTo>
                <a:lnTo>
                  <a:pt x="54045" y="59547"/>
                </a:lnTo>
                <a:lnTo>
                  <a:pt x="24928" y="92722"/>
                </a:lnTo>
                <a:lnTo>
                  <a:pt x="6459" y="131213"/>
                </a:lnTo>
                <a:lnTo>
                  <a:pt x="0" y="173990"/>
                </a:lnTo>
                <a:lnTo>
                  <a:pt x="734" y="188480"/>
                </a:lnTo>
                <a:lnTo>
                  <a:pt x="11348" y="229504"/>
                </a:lnTo>
                <a:lnTo>
                  <a:pt x="33518" y="266035"/>
                </a:lnTo>
                <a:lnTo>
                  <a:pt x="65881" y="297021"/>
                </a:lnTo>
                <a:lnTo>
                  <a:pt x="107073" y="321405"/>
                </a:lnTo>
                <a:lnTo>
                  <a:pt x="155732" y="338134"/>
                </a:lnTo>
                <a:lnTo>
                  <a:pt x="210495" y="346154"/>
                </a:lnTo>
                <a:lnTo>
                  <a:pt x="229870" y="346710"/>
                </a:lnTo>
                <a:lnTo>
                  <a:pt x="249254" y="346154"/>
                </a:lnTo>
                <a:lnTo>
                  <a:pt x="304139" y="338134"/>
                </a:lnTo>
                <a:lnTo>
                  <a:pt x="353024" y="321405"/>
                </a:lnTo>
                <a:lnTo>
                  <a:pt x="394493" y="297021"/>
                </a:lnTo>
                <a:lnTo>
                  <a:pt x="427133" y="266035"/>
                </a:lnTo>
                <a:lnTo>
                  <a:pt x="449529" y="229504"/>
                </a:lnTo>
                <a:lnTo>
                  <a:pt x="460266" y="188480"/>
                </a:lnTo>
                <a:lnTo>
                  <a:pt x="461010" y="173990"/>
                </a:lnTo>
                <a:lnTo>
                  <a:pt x="460266" y="159318"/>
                </a:lnTo>
                <a:lnTo>
                  <a:pt x="449529" y="117856"/>
                </a:lnTo>
                <a:lnTo>
                  <a:pt x="427133" y="81022"/>
                </a:lnTo>
                <a:lnTo>
                  <a:pt x="394493" y="49847"/>
                </a:lnTo>
                <a:lnTo>
                  <a:pt x="353024" y="25358"/>
                </a:lnTo>
                <a:lnTo>
                  <a:pt x="304139" y="8585"/>
                </a:lnTo>
                <a:lnTo>
                  <a:pt x="249254" y="555"/>
                </a:lnTo>
                <a:lnTo>
                  <a:pt x="229870" y="0"/>
                </a:lnTo>
                <a:close/>
              </a:path>
            </a:pathLst>
          </a:custGeom>
          <a:solidFill>
            <a:srgbClr val="99CCFF"/>
          </a:solidFill>
        </p:spPr>
        <p:txBody>
          <a:bodyPr wrap="square" lIns="0" tIns="0" rIns="0" bIns="0" rtlCol="0">
            <a:noAutofit/>
          </a:bodyPr>
          <a:lstStyle/>
          <a:p>
            <a:endParaRPr/>
          </a:p>
        </p:txBody>
      </p:sp>
      <p:sp>
        <p:nvSpPr>
          <p:cNvPr id="47" name="object 47"/>
          <p:cNvSpPr/>
          <p:nvPr/>
        </p:nvSpPr>
        <p:spPr>
          <a:xfrm>
            <a:off x="3683000" y="2933419"/>
            <a:ext cx="461010" cy="346710"/>
          </a:xfrm>
          <a:custGeom>
            <a:avLst/>
            <a:gdLst/>
            <a:ahLst/>
            <a:cxnLst/>
            <a:rect l="l" t="t" r="r" b="b"/>
            <a:pathLst>
              <a:path w="461010" h="346710">
                <a:moveTo>
                  <a:pt x="229870" y="0"/>
                </a:moveTo>
                <a:lnTo>
                  <a:pt x="268128" y="2197"/>
                </a:lnTo>
                <a:lnTo>
                  <a:pt x="321171" y="13255"/>
                </a:lnTo>
                <a:lnTo>
                  <a:pt x="367741" y="32715"/>
                </a:lnTo>
                <a:lnTo>
                  <a:pt x="406424" y="59547"/>
                </a:lnTo>
                <a:lnTo>
                  <a:pt x="435806" y="92722"/>
                </a:lnTo>
                <a:lnTo>
                  <a:pt x="454473" y="131213"/>
                </a:lnTo>
                <a:lnTo>
                  <a:pt x="461010" y="173990"/>
                </a:lnTo>
                <a:lnTo>
                  <a:pt x="460266" y="188480"/>
                </a:lnTo>
                <a:lnTo>
                  <a:pt x="449529" y="229504"/>
                </a:lnTo>
                <a:lnTo>
                  <a:pt x="427133" y="266035"/>
                </a:lnTo>
                <a:lnTo>
                  <a:pt x="394493" y="297021"/>
                </a:lnTo>
                <a:lnTo>
                  <a:pt x="353024" y="321405"/>
                </a:lnTo>
                <a:lnTo>
                  <a:pt x="304139" y="338134"/>
                </a:lnTo>
                <a:lnTo>
                  <a:pt x="249254" y="346154"/>
                </a:lnTo>
                <a:lnTo>
                  <a:pt x="229870" y="346710"/>
                </a:lnTo>
                <a:lnTo>
                  <a:pt x="210495" y="346154"/>
                </a:lnTo>
                <a:lnTo>
                  <a:pt x="155732" y="338134"/>
                </a:lnTo>
                <a:lnTo>
                  <a:pt x="107073" y="321405"/>
                </a:lnTo>
                <a:lnTo>
                  <a:pt x="65881" y="297021"/>
                </a:lnTo>
                <a:lnTo>
                  <a:pt x="33518" y="266035"/>
                </a:lnTo>
                <a:lnTo>
                  <a:pt x="11348" y="229504"/>
                </a:lnTo>
                <a:lnTo>
                  <a:pt x="734" y="188480"/>
                </a:lnTo>
                <a:lnTo>
                  <a:pt x="0" y="173990"/>
                </a:lnTo>
                <a:lnTo>
                  <a:pt x="734" y="159318"/>
                </a:lnTo>
                <a:lnTo>
                  <a:pt x="11348" y="117855"/>
                </a:lnTo>
                <a:lnTo>
                  <a:pt x="33518" y="81022"/>
                </a:lnTo>
                <a:lnTo>
                  <a:pt x="65881" y="49847"/>
                </a:lnTo>
                <a:lnTo>
                  <a:pt x="107073" y="25358"/>
                </a:lnTo>
                <a:lnTo>
                  <a:pt x="155732" y="8585"/>
                </a:lnTo>
                <a:lnTo>
                  <a:pt x="210495" y="555"/>
                </a:lnTo>
                <a:lnTo>
                  <a:pt x="229870" y="0"/>
                </a:lnTo>
                <a:close/>
              </a:path>
            </a:pathLst>
          </a:custGeom>
          <a:ln w="3175">
            <a:solidFill>
              <a:srgbClr val="000000"/>
            </a:solidFill>
          </a:ln>
        </p:spPr>
        <p:txBody>
          <a:bodyPr wrap="square" lIns="0" tIns="0" rIns="0" bIns="0" rtlCol="0">
            <a:noAutofit/>
          </a:bodyPr>
          <a:lstStyle/>
          <a:p>
            <a:endParaRPr/>
          </a:p>
        </p:txBody>
      </p:sp>
      <p:sp>
        <p:nvSpPr>
          <p:cNvPr id="48" name="object 48"/>
          <p:cNvSpPr/>
          <p:nvPr/>
        </p:nvSpPr>
        <p:spPr>
          <a:xfrm>
            <a:off x="3683000" y="293341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noAutofit/>
          </a:bodyPr>
          <a:lstStyle/>
          <a:p>
            <a:endParaRPr/>
          </a:p>
        </p:txBody>
      </p:sp>
      <p:sp>
        <p:nvSpPr>
          <p:cNvPr id="49" name="object 49"/>
          <p:cNvSpPr/>
          <p:nvPr/>
        </p:nvSpPr>
        <p:spPr>
          <a:xfrm>
            <a:off x="4145279" y="328012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noAutofit/>
          </a:bodyPr>
          <a:lstStyle/>
          <a:p>
            <a:endParaRPr/>
          </a:p>
        </p:txBody>
      </p:sp>
      <p:sp>
        <p:nvSpPr>
          <p:cNvPr id="50" name="object 50"/>
          <p:cNvSpPr/>
          <p:nvPr/>
        </p:nvSpPr>
        <p:spPr>
          <a:xfrm>
            <a:off x="1764029" y="3771619"/>
            <a:ext cx="575309" cy="191770"/>
          </a:xfrm>
          <a:custGeom>
            <a:avLst/>
            <a:gdLst/>
            <a:ahLst/>
            <a:cxnLst/>
            <a:rect l="l" t="t" r="r" b="b"/>
            <a:pathLst>
              <a:path w="575309" h="191770">
                <a:moveTo>
                  <a:pt x="287019" y="0"/>
                </a:moveTo>
                <a:lnTo>
                  <a:pt x="239481" y="1228"/>
                </a:lnTo>
                <a:lnTo>
                  <a:pt x="194746" y="4795"/>
                </a:lnTo>
                <a:lnTo>
                  <a:pt x="153334" y="10527"/>
                </a:lnTo>
                <a:lnTo>
                  <a:pt x="115763" y="18247"/>
                </a:lnTo>
                <a:lnTo>
                  <a:pt x="67739" y="33173"/>
                </a:lnTo>
                <a:lnTo>
                  <a:pt x="31272" y="51588"/>
                </a:lnTo>
                <a:lnTo>
                  <a:pt x="3647" y="80547"/>
                </a:lnTo>
                <a:lnTo>
                  <a:pt x="0" y="96520"/>
                </a:lnTo>
                <a:lnTo>
                  <a:pt x="922" y="104431"/>
                </a:lnTo>
                <a:lnTo>
                  <a:pt x="31272" y="140616"/>
                </a:lnTo>
                <a:lnTo>
                  <a:pt x="67739" y="158807"/>
                </a:lnTo>
                <a:lnTo>
                  <a:pt x="115763" y="173603"/>
                </a:lnTo>
                <a:lnTo>
                  <a:pt x="153334" y="181277"/>
                </a:lnTo>
                <a:lnTo>
                  <a:pt x="194746" y="186984"/>
                </a:lnTo>
                <a:lnTo>
                  <a:pt x="239481" y="190543"/>
                </a:lnTo>
                <a:lnTo>
                  <a:pt x="287019" y="191770"/>
                </a:lnTo>
                <a:lnTo>
                  <a:pt x="311288" y="191459"/>
                </a:lnTo>
                <a:lnTo>
                  <a:pt x="357798" y="189043"/>
                </a:lnTo>
                <a:lnTo>
                  <a:pt x="401181" y="184388"/>
                </a:lnTo>
                <a:lnTo>
                  <a:pt x="440924" y="177674"/>
                </a:lnTo>
                <a:lnTo>
                  <a:pt x="492601" y="164147"/>
                </a:lnTo>
                <a:lnTo>
                  <a:pt x="533219" y="147019"/>
                </a:lnTo>
                <a:lnTo>
                  <a:pt x="567196" y="119648"/>
                </a:lnTo>
                <a:lnTo>
                  <a:pt x="575309" y="96520"/>
                </a:lnTo>
                <a:lnTo>
                  <a:pt x="574387" y="88427"/>
                </a:lnTo>
                <a:lnTo>
                  <a:pt x="544003" y="51588"/>
                </a:lnTo>
                <a:lnTo>
                  <a:pt x="507454" y="33173"/>
                </a:lnTo>
                <a:lnTo>
                  <a:pt x="459272" y="18247"/>
                </a:lnTo>
                <a:lnTo>
                  <a:pt x="421539" y="10527"/>
                </a:lnTo>
                <a:lnTo>
                  <a:pt x="379912" y="4795"/>
                </a:lnTo>
                <a:lnTo>
                  <a:pt x="334902" y="1228"/>
                </a:lnTo>
                <a:lnTo>
                  <a:pt x="287019" y="0"/>
                </a:lnTo>
                <a:close/>
              </a:path>
            </a:pathLst>
          </a:custGeom>
          <a:solidFill>
            <a:srgbClr val="99CCFF"/>
          </a:solidFill>
        </p:spPr>
        <p:txBody>
          <a:bodyPr wrap="square" lIns="0" tIns="0" rIns="0" bIns="0" rtlCol="0">
            <a:noAutofit/>
          </a:bodyPr>
          <a:lstStyle/>
          <a:p>
            <a:endParaRPr/>
          </a:p>
        </p:txBody>
      </p:sp>
      <p:sp>
        <p:nvSpPr>
          <p:cNvPr id="51" name="object 51"/>
          <p:cNvSpPr/>
          <p:nvPr/>
        </p:nvSpPr>
        <p:spPr>
          <a:xfrm>
            <a:off x="1764029" y="3771619"/>
            <a:ext cx="575309" cy="191770"/>
          </a:xfrm>
          <a:custGeom>
            <a:avLst/>
            <a:gdLst/>
            <a:ahLst/>
            <a:cxnLst/>
            <a:rect l="l" t="t" r="r" b="b"/>
            <a:pathLst>
              <a:path w="575309" h="191770">
                <a:moveTo>
                  <a:pt x="287019" y="0"/>
                </a:moveTo>
                <a:lnTo>
                  <a:pt x="334902" y="1228"/>
                </a:lnTo>
                <a:lnTo>
                  <a:pt x="379912" y="4795"/>
                </a:lnTo>
                <a:lnTo>
                  <a:pt x="421539" y="10527"/>
                </a:lnTo>
                <a:lnTo>
                  <a:pt x="459272" y="18247"/>
                </a:lnTo>
                <a:lnTo>
                  <a:pt x="507454" y="33173"/>
                </a:lnTo>
                <a:lnTo>
                  <a:pt x="544003" y="51588"/>
                </a:lnTo>
                <a:lnTo>
                  <a:pt x="571661" y="80547"/>
                </a:lnTo>
                <a:lnTo>
                  <a:pt x="575309" y="96520"/>
                </a:lnTo>
                <a:lnTo>
                  <a:pt x="574387" y="104431"/>
                </a:lnTo>
                <a:lnTo>
                  <a:pt x="544003" y="140616"/>
                </a:lnTo>
                <a:lnTo>
                  <a:pt x="507454" y="158807"/>
                </a:lnTo>
                <a:lnTo>
                  <a:pt x="459272" y="173603"/>
                </a:lnTo>
                <a:lnTo>
                  <a:pt x="421539" y="181277"/>
                </a:lnTo>
                <a:lnTo>
                  <a:pt x="379912" y="186984"/>
                </a:lnTo>
                <a:lnTo>
                  <a:pt x="334902" y="190543"/>
                </a:lnTo>
                <a:lnTo>
                  <a:pt x="287019" y="191770"/>
                </a:lnTo>
                <a:lnTo>
                  <a:pt x="262932" y="191459"/>
                </a:lnTo>
                <a:lnTo>
                  <a:pt x="216731" y="189043"/>
                </a:lnTo>
                <a:lnTo>
                  <a:pt x="173593" y="184388"/>
                </a:lnTo>
                <a:lnTo>
                  <a:pt x="134036" y="177674"/>
                </a:lnTo>
                <a:lnTo>
                  <a:pt x="82550" y="164147"/>
                </a:lnTo>
                <a:lnTo>
                  <a:pt x="42036" y="147019"/>
                </a:lnTo>
                <a:lnTo>
                  <a:pt x="8109" y="119648"/>
                </a:lnTo>
                <a:lnTo>
                  <a:pt x="0" y="96520"/>
                </a:lnTo>
                <a:lnTo>
                  <a:pt x="922" y="88427"/>
                </a:lnTo>
                <a:lnTo>
                  <a:pt x="31272" y="51588"/>
                </a:lnTo>
                <a:lnTo>
                  <a:pt x="67739" y="33173"/>
                </a:lnTo>
                <a:lnTo>
                  <a:pt x="115763" y="18247"/>
                </a:lnTo>
                <a:lnTo>
                  <a:pt x="153334" y="10527"/>
                </a:lnTo>
                <a:lnTo>
                  <a:pt x="194746" y="4795"/>
                </a:lnTo>
                <a:lnTo>
                  <a:pt x="239481" y="1228"/>
                </a:lnTo>
                <a:lnTo>
                  <a:pt x="287019" y="0"/>
                </a:lnTo>
                <a:close/>
              </a:path>
            </a:pathLst>
          </a:custGeom>
          <a:ln w="3175">
            <a:solidFill>
              <a:srgbClr val="000000"/>
            </a:solidFill>
          </a:ln>
        </p:spPr>
        <p:txBody>
          <a:bodyPr wrap="square" lIns="0" tIns="0" rIns="0" bIns="0" rtlCol="0">
            <a:noAutofit/>
          </a:bodyPr>
          <a:lstStyle/>
          <a:p>
            <a:endParaRPr/>
          </a:p>
        </p:txBody>
      </p:sp>
      <p:sp>
        <p:nvSpPr>
          <p:cNvPr id="52" name="object 52"/>
          <p:cNvSpPr/>
          <p:nvPr/>
        </p:nvSpPr>
        <p:spPr>
          <a:xfrm>
            <a:off x="1764029" y="377161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noAutofit/>
          </a:bodyPr>
          <a:lstStyle/>
          <a:p>
            <a:endParaRPr/>
          </a:p>
        </p:txBody>
      </p:sp>
      <p:sp>
        <p:nvSpPr>
          <p:cNvPr id="53" name="object 53"/>
          <p:cNvSpPr/>
          <p:nvPr/>
        </p:nvSpPr>
        <p:spPr>
          <a:xfrm>
            <a:off x="2340610" y="3964658"/>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noAutofit/>
          </a:bodyPr>
          <a:lstStyle/>
          <a:p>
            <a:endParaRPr/>
          </a:p>
        </p:txBody>
      </p:sp>
      <p:sp>
        <p:nvSpPr>
          <p:cNvPr id="54" name="object 54"/>
          <p:cNvSpPr/>
          <p:nvPr/>
        </p:nvSpPr>
        <p:spPr>
          <a:xfrm>
            <a:off x="2484120" y="3772891"/>
            <a:ext cx="575310" cy="191769"/>
          </a:xfrm>
          <a:custGeom>
            <a:avLst/>
            <a:gdLst/>
            <a:ahLst/>
            <a:cxnLst/>
            <a:rect l="l" t="t" r="r" b="b"/>
            <a:pathLst>
              <a:path w="575310" h="191770">
                <a:moveTo>
                  <a:pt x="287019" y="0"/>
                </a:moveTo>
                <a:lnTo>
                  <a:pt x="239481" y="1192"/>
                </a:lnTo>
                <a:lnTo>
                  <a:pt x="194746" y="4663"/>
                </a:lnTo>
                <a:lnTo>
                  <a:pt x="153334" y="10252"/>
                </a:lnTo>
                <a:lnTo>
                  <a:pt x="115763" y="17800"/>
                </a:lnTo>
                <a:lnTo>
                  <a:pt x="67739" y="32443"/>
                </a:lnTo>
                <a:lnTo>
                  <a:pt x="31272" y="50592"/>
                </a:lnTo>
                <a:lnTo>
                  <a:pt x="3647" y="79312"/>
                </a:lnTo>
                <a:lnTo>
                  <a:pt x="0" y="95249"/>
                </a:lnTo>
                <a:lnTo>
                  <a:pt x="922" y="103342"/>
                </a:lnTo>
                <a:lnTo>
                  <a:pt x="31272" y="140181"/>
                </a:lnTo>
                <a:lnTo>
                  <a:pt x="67739" y="158596"/>
                </a:lnTo>
                <a:lnTo>
                  <a:pt x="115763" y="173522"/>
                </a:lnTo>
                <a:lnTo>
                  <a:pt x="153334" y="181242"/>
                </a:lnTo>
                <a:lnTo>
                  <a:pt x="194746" y="186974"/>
                </a:lnTo>
                <a:lnTo>
                  <a:pt x="239481" y="190541"/>
                </a:lnTo>
                <a:lnTo>
                  <a:pt x="287019" y="191769"/>
                </a:lnTo>
                <a:lnTo>
                  <a:pt x="311288" y="191459"/>
                </a:lnTo>
                <a:lnTo>
                  <a:pt x="357798" y="189039"/>
                </a:lnTo>
                <a:lnTo>
                  <a:pt x="401181" y="184368"/>
                </a:lnTo>
                <a:lnTo>
                  <a:pt x="440924" y="177620"/>
                </a:lnTo>
                <a:lnTo>
                  <a:pt x="492601" y="163988"/>
                </a:lnTo>
                <a:lnTo>
                  <a:pt x="533219" y="146670"/>
                </a:lnTo>
                <a:lnTo>
                  <a:pt x="567196" y="118868"/>
                </a:lnTo>
                <a:lnTo>
                  <a:pt x="575310" y="95249"/>
                </a:lnTo>
                <a:lnTo>
                  <a:pt x="574387" y="87166"/>
                </a:lnTo>
                <a:lnTo>
                  <a:pt x="544003" y="50592"/>
                </a:lnTo>
                <a:lnTo>
                  <a:pt x="507454" y="32443"/>
                </a:lnTo>
                <a:lnTo>
                  <a:pt x="459272" y="17800"/>
                </a:lnTo>
                <a:lnTo>
                  <a:pt x="421539" y="10252"/>
                </a:lnTo>
                <a:lnTo>
                  <a:pt x="379912" y="4663"/>
                </a:lnTo>
                <a:lnTo>
                  <a:pt x="334902" y="1192"/>
                </a:lnTo>
                <a:lnTo>
                  <a:pt x="287019" y="0"/>
                </a:lnTo>
                <a:close/>
              </a:path>
            </a:pathLst>
          </a:custGeom>
          <a:solidFill>
            <a:srgbClr val="99CCFF"/>
          </a:solidFill>
        </p:spPr>
        <p:txBody>
          <a:bodyPr wrap="square" lIns="0" tIns="0" rIns="0" bIns="0" rtlCol="0">
            <a:noAutofit/>
          </a:bodyPr>
          <a:lstStyle/>
          <a:p>
            <a:endParaRPr/>
          </a:p>
        </p:txBody>
      </p:sp>
      <p:sp>
        <p:nvSpPr>
          <p:cNvPr id="55" name="object 55"/>
          <p:cNvSpPr/>
          <p:nvPr/>
        </p:nvSpPr>
        <p:spPr>
          <a:xfrm>
            <a:off x="2484120" y="3772891"/>
            <a:ext cx="575310" cy="191769"/>
          </a:xfrm>
          <a:custGeom>
            <a:avLst/>
            <a:gdLst/>
            <a:ahLst/>
            <a:cxnLst/>
            <a:rect l="l" t="t" r="r" b="b"/>
            <a:pathLst>
              <a:path w="575310" h="191770">
                <a:moveTo>
                  <a:pt x="287019" y="0"/>
                </a:moveTo>
                <a:lnTo>
                  <a:pt x="334902" y="1192"/>
                </a:lnTo>
                <a:lnTo>
                  <a:pt x="379912" y="4663"/>
                </a:lnTo>
                <a:lnTo>
                  <a:pt x="421539" y="10252"/>
                </a:lnTo>
                <a:lnTo>
                  <a:pt x="459272" y="17800"/>
                </a:lnTo>
                <a:lnTo>
                  <a:pt x="507454" y="32443"/>
                </a:lnTo>
                <a:lnTo>
                  <a:pt x="544003" y="50592"/>
                </a:lnTo>
                <a:lnTo>
                  <a:pt x="571661" y="79312"/>
                </a:lnTo>
                <a:lnTo>
                  <a:pt x="575310" y="95249"/>
                </a:lnTo>
                <a:lnTo>
                  <a:pt x="574387" y="103342"/>
                </a:lnTo>
                <a:lnTo>
                  <a:pt x="544003" y="140181"/>
                </a:lnTo>
                <a:lnTo>
                  <a:pt x="507454" y="158596"/>
                </a:lnTo>
                <a:lnTo>
                  <a:pt x="459272" y="173522"/>
                </a:lnTo>
                <a:lnTo>
                  <a:pt x="421539" y="181242"/>
                </a:lnTo>
                <a:lnTo>
                  <a:pt x="379912" y="186974"/>
                </a:lnTo>
                <a:lnTo>
                  <a:pt x="334902" y="190541"/>
                </a:lnTo>
                <a:lnTo>
                  <a:pt x="287019" y="191769"/>
                </a:lnTo>
                <a:lnTo>
                  <a:pt x="262932" y="191459"/>
                </a:lnTo>
                <a:lnTo>
                  <a:pt x="216731" y="189039"/>
                </a:lnTo>
                <a:lnTo>
                  <a:pt x="173593" y="184368"/>
                </a:lnTo>
                <a:lnTo>
                  <a:pt x="134036" y="177620"/>
                </a:lnTo>
                <a:lnTo>
                  <a:pt x="82550" y="163988"/>
                </a:lnTo>
                <a:lnTo>
                  <a:pt x="42036" y="146670"/>
                </a:lnTo>
                <a:lnTo>
                  <a:pt x="8109" y="118868"/>
                </a:lnTo>
                <a:lnTo>
                  <a:pt x="0" y="95249"/>
                </a:lnTo>
                <a:lnTo>
                  <a:pt x="922" y="87166"/>
                </a:lnTo>
                <a:lnTo>
                  <a:pt x="31272" y="50592"/>
                </a:lnTo>
                <a:lnTo>
                  <a:pt x="67739" y="32443"/>
                </a:lnTo>
                <a:lnTo>
                  <a:pt x="115763" y="17800"/>
                </a:lnTo>
                <a:lnTo>
                  <a:pt x="153334" y="10252"/>
                </a:lnTo>
                <a:lnTo>
                  <a:pt x="194746" y="4663"/>
                </a:lnTo>
                <a:lnTo>
                  <a:pt x="239481" y="1192"/>
                </a:lnTo>
                <a:lnTo>
                  <a:pt x="287019" y="0"/>
                </a:lnTo>
                <a:close/>
              </a:path>
            </a:pathLst>
          </a:custGeom>
          <a:ln w="3175">
            <a:solidFill>
              <a:srgbClr val="000000"/>
            </a:solidFill>
          </a:ln>
        </p:spPr>
        <p:txBody>
          <a:bodyPr wrap="square" lIns="0" tIns="0" rIns="0" bIns="0" rtlCol="0">
            <a:noAutofit/>
          </a:bodyPr>
          <a:lstStyle/>
          <a:p>
            <a:endParaRPr/>
          </a:p>
        </p:txBody>
      </p:sp>
      <p:sp>
        <p:nvSpPr>
          <p:cNvPr id="56" name="object 56"/>
          <p:cNvSpPr/>
          <p:nvPr/>
        </p:nvSpPr>
        <p:spPr>
          <a:xfrm>
            <a:off x="2484120" y="3772888"/>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noAutofit/>
          </a:bodyPr>
          <a:lstStyle/>
          <a:p>
            <a:endParaRPr/>
          </a:p>
        </p:txBody>
      </p:sp>
      <p:sp>
        <p:nvSpPr>
          <p:cNvPr id="57" name="object 57"/>
          <p:cNvSpPr/>
          <p:nvPr/>
        </p:nvSpPr>
        <p:spPr>
          <a:xfrm>
            <a:off x="3060700" y="3964658"/>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noAutofit/>
          </a:bodyPr>
          <a:lstStyle/>
          <a:p>
            <a:endParaRPr/>
          </a:p>
        </p:txBody>
      </p:sp>
      <p:sp>
        <p:nvSpPr>
          <p:cNvPr id="58" name="object 58"/>
          <p:cNvSpPr/>
          <p:nvPr/>
        </p:nvSpPr>
        <p:spPr>
          <a:xfrm>
            <a:off x="1764029" y="4059908"/>
            <a:ext cx="575309" cy="191769"/>
          </a:xfrm>
          <a:custGeom>
            <a:avLst/>
            <a:gdLst/>
            <a:ahLst/>
            <a:cxnLst/>
            <a:rect l="l" t="t" r="r" b="b"/>
            <a:pathLst>
              <a:path w="575309" h="191770">
                <a:moveTo>
                  <a:pt x="287019" y="0"/>
                </a:moveTo>
                <a:lnTo>
                  <a:pt x="239481" y="1226"/>
                </a:lnTo>
                <a:lnTo>
                  <a:pt x="194746" y="4785"/>
                </a:lnTo>
                <a:lnTo>
                  <a:pt x="153334" y="10492"/>
                </a:lnTo>
                <a:lnTo>
                  <a:pt x="115763" y="18166"/>
                </a:lnTo>
                <a:lnTo>
                  <a:pt x="67739" y="32962"/>
                </a:lnTo>
                <a:lnTo>
                  <a:pt x="31272" y="51153"/>
                </a:lnTo>
                <a:lnTo>
                  <a:pt x="3647" y="79621"/>
                </a:lnTo>
                <a:lnTo>
                  <a:pt x="0" y="95250"/>
                </a:lnTo>
                <a:lnTo>
                  <a:pt x="922" y="103342"/>
                </a:lnTo>
                <a:lnTo>
                  <a:pt x="31272" y="140181"/>
                </a:lnTo>
                <a:lnTo>
                  <a:pt x="67739" y="158596"/>
                </a:lnTo>
                <a:lnTo>
                  <a:pt x="115763" y="173522"/>
                </a:lnTo>
                <a:lnTo>
                  <a:pt x="153334" y="181242"/>
                </a:lnTo>
                <a:lnTo>
                  <a:pt x="194746" y="186974"/>
                </a:lnTo>
                <a:lnTo>
                  <a:pt x="239481" y="190541"/>
                </a:lnTo>
                <a:lnTo>
                  <a:pt x="287019" y="191770"/>
                </a:lnTo>
                <a:lnTo>
                  <a:pt x="311288" y="191459"/>
                </a:lnTo>
                <a:lnTo>
                  <a:pt x="357798" y="189039"/>
                </a:lnTo>
                <a:lnTo>
                  <a:pt x="401181" y="184368"/>
                </a:lnTo>
                <a:lnTo>
                  <a:pt x="440924" y="177620"/>
                </a:lnTo>
                <a:lnTo>
                  <a:pt x="492601" y="163988"/>
                </a:lnTo>
                <a:lnTo>
                  <a:pt x="533219" y="146670"/>
                </a:lnTo>
                <a:lnTo>
                  <a:pt x="567196" y="118868"/>
                </a:lnTo>
                <a:lnTo>
                  <a:pt x="575309" y="95250"/>
                </a:lnTo>
                <a:lnTo>
                  <a:pt x="574387" y="87338"/>
                </a:lnTo>
                <a:lnTo>
                  <a:pt x="544003" y="51153"/>
                </a:lnTo>
                <a:lnTo>
                  <a:pt x="507454" y="32962"/>
                </a:lnTo>
                <a:lnTo>
                  <a:pt x="459272" y="18166"/>
                </a:lnTo>
                <a:lnTo>
                  <a:pt x="421539" y="10492"/>
                </a:lnTo>
                <a:lnTo>
                  <a:pt x="379912" y="4785"/>
                </a:lnTo>
                <a:lnTo>
                  <a:pt x="334902" y="1226"/>
                </a:lnTo>
                <a:lnTo>
                  <a:pt x="287019" y="0"/>
                </a:lnTo>
                <a:close/>
              </a:path>
            </a:pathLst>
          </a:custGeom>
          <a:solidFill>
            <a:srgbClr val="99CCFF"/>
          </a:solidFill>
        </p:spPr>
        <p:txBody>
          <a:bodyPr wrap="square" lIns="0" tIns="0" rIns="0" bIns="0" rtlCol="0">
            <a:noAutofit/>
          </a:bodyPr>
          <a:lstStyle/>
          <a:p>
            <a:endParaRPr/>
          </a:p>
        </p:txBody>
      </p:sp>
      <p:sp>
        <p:nvSpPr>
          <p:cNvPr id="59" name="object 59"/>
          <p:cNvSpPr/>
          <p:nvPr/>
        </p:nvSpPr>
        <p:spPr>
          <a:xfrm>
            <a:off x="1764029" y="4059908"/>
            <a:ext cx="575309" cy="191769"/>
          </a:xfrm>
          <a:custGeom>
            <a:avLst/>
            <a:gdLst/>
            <a:ahLst/>
            <a:cxnLst/>
            <a:rect l="l" t="t" r="r" b="b"/>
            <a:pathLst>
              <a:path w="575309" h="191770">
                <a:moveTo>
                  <a:pt x="287019" y="0"/>
                </a:moveTo>
                <a:lnTo>
                  <a:pt x="334902" y="1226"/>
                </a:lnTo>
                <a:lnTo>
                  <a:pt x="379912" y="4785"/>
                </a:lnTo>
                <a:lnTo>
                  <a:pt x="421539" y="10492"/>
                </a:lnTo>
                <a:lnTo>
                  <a:pt x="459272" y="18166"/>
                </a:lnTo>
                <a:lnTo>
                  <a:pt x="507454" y="32962"/>
                </a:lnTo>
                <a:lnTo>
                  <a:pt x="544003" y="51153"/>
                </a:lnTo>
                <a:lnTo>
                  <a:pt x="571661" y="79621"/>
                </a:lnTo>
                <a:lnTo>
                  <a:pt x="575309" y="95250"/>
                </a:lnTo>
                <a:lnTo>
                  <a:pt x="574387" y="103342"/>
                </a:lnTo>
                <a:lnTo>
                  <a:pt x="544003" y="140181"/>
                </a:lnTo>
                <a:lnTo>
                  <a:pt x="507454" y="158596"/>
                </a:lnTo>
                <a:lnTo>
                  <a:pt x="459272" y="173522"/>
                </a:lnTo>
                <a:lnTo>
                  <a:pt x="421539" y="181242"/>
                </a:lnTo>
                <a:lnTo>
                  <a:pt x="379912" y="186974"/>
                </a:lnTo>
                <a:lnTo>
                  <a:pt x="334902" y="190541"/>
                </a:lnTo>
                <a:lnTo>
                  <a:pt x="287019" y="191770"/>
                </a:lnTo>
                <a:lnTo>
                  <a:pt x="262932" y="191459"/>
                </a:lnTo>
                <a:lnTo>
                  <a:pt x="216731" y="189039"/>
                </a:lnTo>
                <a:lnTo>
                  <a:pt x="173593" y="184368"/>
                </a:lnTo>
                <a:lnTo>
                  <a:pt x="134036" y="177620"/>
                </a:lnTo>
                <a:lnTo>
                  <a:pt x="82550" y="163988"/>
                </a:lnTo>
                <a:lnTo>
                  <a:pt x="42036" y="146670"/>
                </a:lnTo>
                <a:lnTo>
                  <a:pt x="8109" y="118868"/>
                </a:lnTo>
                <a:lnTo>
                  <a:pt x="0" y="95250"/>
                </a:lnTo>
                <a:lnTo>
                  <a:pt x="922" y="87338"/>
                </a:lnTo>
                <a:lnTo>
                  <a:pt x="31272" y="51153"/>
                </a:lnTo>
                <a:lnTo>
                  <a:pt x="67739" y="32962"/>
                </a:lnTo>
                <a:lnTo>
                  <a:pt x="115763" y="18166"/>
                </a:lnTo>
                <a:lnTo>
                  <a:pt x="153334" y="10492"/>
                </a:lnTo>
                <a:lnTo>
                  <a:pt x="194746" y="4785"/>
                </a:lnTo>
                <a:lnTo>
                  <a:pt x="239481" y="1226"/>
                </a:lnTo>
                <a:lnTo>
                  <a:pt x="287019" y="0"/>
                </a:lnTo>
                <a:close/>
              </a:path>
            </a:pathLst>
          </a:custGeom>
          <a:ln w="3175">
            <a:solidFill>
              <a:srgbClr val="000000"/>
            </a:solidFill>
          </a:ln>
        </p:spPr>
        <p:txBody>
          <a:bodyPr wrap="square" lIns="0" tIns="0" rIns="0" bIns="0" rtlCol="0">
            <a:noAutofit/>
          </a:bodyPr>
          <a:lstStyle/>
          <a:p>
            <a:endParaRPr/>
          </a:p>
        </p:txBody>
      </p:sp>
      <p:sp>
        <p:nvSpPr>
          <p:cNvPr id="60" name="object 60"/>
          <p:cNvSpPr/>
          <p:nvPr/>
        </p:nvSpPr>
        <p:spPr>
          <a:xfrm>
            <a:off x="1764029" y="4059908"/>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noAutofit/>
          </a:bodyPr>
          <a:lstStyle/>
          <a:p>
            <a:endParaRPr/>
          </a:p>
        </p:txBody>
      </p:sp>
      <p:sp>
        <p:nvSpPr>
          <p:cNvPr id="61" name="object 61"/>
          <p:cNvSpPr/>
          <p:nvPr/>
        </p:nvSpPr>
        <p:spPr>
          <a:xfrm>
            <a:off x="2340610" y="425167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noAutofit/>
          </a:bodyPr>
          <a:lstStyle/>
          <a:p>
            <a:endParaRPr/>
          </a:p>
        </p:txBody>
      </p:sp>
      <p:sp>
        <p:nvSpPr>
          <p:cNvPr id="62" name="object 62"/>
          <p:cNvSpPr/>
          <p:nvPr/>
        </p:nvSpPr>
        <p:spPr>
          <a:xfrm>
            <a:off x="2484120" y="4059908"/>
            <a:ext cx="575310" cy="191769"/>
          </a:xfrm>
          <a:custGeom>
            <a:avLst/>
            <a:gdLst/>
            <a:ahLst/>
            <a:cxnLst/>
            <a:rect l="l" t="t" r="r" b="b"/>
            <a:pathLst>
              <a:path w="575310" h="191770">
                <a:moveTo>
                  <a:pt x="287019" y="0"/>
                </a:moveTo>
                <a:lnTo>
                  <a:pt x="239481" y="1226"/>
                </a:lnTo>
                <a:lnTo>
                  <a:pt x="194746" y="4785"/>
                </a:lnTo>
                <a:lnTo>
                  <a:pt x="153334" y="10492"/>
                </a:lnTo>
                <a:lnTo>
                  <a:pt x="115763" y="18166"/>
                </a:lnTo>
                <a:lnTo>
                  <a:pt x="67739" y="32962"/>
                </a:lnTo>
                <a:lnTo>
                  <a:pt x="31272" y="51153"/>
                </a:lnTo>
                <a:lnTo>
                  <a:pt x="3647" y="79621"/>
                </a:lnTo>
                <a:lnTo>
                  <a:pt x="0" y="95250"/>
                </a:lnTo>
                <a:lnTo>
                  <a:pt x="922" y="103342"/>
                </a:lnTo>
                <a:lnTo>
                  <a:pt x="31272" y="140181"/>
                </a:lnTo>
                <a:lnTo>
                  <a:pt x="67739" y="158596"/>
                </a:lnTo>
                <a:lnTo>
                  <a:pt x="115763" y="173522"/>
                </a:lnTo>
                <a:lnTo>
                  <a:pt x="153334" y="181242"/>
                </a:lnTo>
                <a:lnTo>
                  <a:pt x="194746" y="186974"/>
                </a:lnTo>
                <a:lnTo>
                  <a:pt x="239481" y="190541"/>
                </a:lnTo>
                <a:lnTo>
                  <a:pt x="287019" y="191770"/>
                </a:lnTo>
                <a:lnTo>
                  <a:pt x="311288" y="191459"/>
                </a:lnTo>
                <a:lnTo>
                  <a:pt x="357798" y="189039"/>
                </a:lnTo>
                <a:lnTo>
                  <a:pt x="401181" y="184368"/>
                </a:lnTo>
                <a:lnTo>
                  <a:pt x="440924" y="177620"/>
                </a:lnTo>
                <a:lnTo>
                  <a:pt x="492601" y="163988"/>
                </a:lnTo>
                <a:lnTo>
                  <a:pt x="533219" y="146670"/>
                </a:lnTo>
                <a:lnTo>
                  <a:pt x="567196" y="118868"/>
                </a:lnTo>
                <a:lnTo>
                  <a:pt x="575310" y="95250"/>
                </a:lnTo>
                <a:lnTo>
                  <a:pt x="574387" y="87338"/>
                </a:lnTo>
                <a:lnTo>
                  <a:pt x="544003" y="51153"/>
                </a:lnTo>
                <a:lnTo>
                  <a:pt x="507454" y="32962"/>
                </a:lnTo>
                <a:lnTo>
                  <a:pt x="459272" y="18166"/>
                </a:lnTo>
                <a:lnTo>
                  <a:pt x="421539" y="10492"/>
                </a:lnTo>
                <a:lnTo>
                  <a:pt x="379912" y="4785"/>
                </a:lnTo>
                <a:lnTo>
                  <a:pt x="334902" y="1226"/>
                </a:lnTo>
                <a:lnTo>
                  <a:pt x="287019" y="0"/>
                </a:lnTo>
                <a:close/>
              </a:path>
            </a:pathLst>
          </a:custGeom>
          <a:solidFill>
            <a:srgbClr val="99CCFF"/>
          </a:solidFill>
        </p:spPr>
        <p:txBody>
          <a:bodyPr wrap="square" lIns="0" tIns="0" rIns="0" bIns="0" rtlCol="0">
            <a:noAutofit/>
          </a:bodyPr>
          <a:lstStyle/>
          <a:p>
            <a:endParaRPr/>
          </a:p>
        </p:txBody>
      </p:sp>
      <p:sp>
        <p:nvSpPr>
          <p:cNvPr id="63" name="object 63"/>
          <p:cNvSpPr/>
          <p:nvPr/>
        </p:nvSpPr>
        <p:spPr>
          <a:xfrm>
            <a:off x="2484120" y="4059908"/>
            <a:ext cx="575310" cy="191769"/>
          </a:xfrm>
          <a:custGeom>
            <a:avLst/>
            <a:gdLst/>
            <a:ahLst/>
            <a:cxnLst/>
            <a:rect l="l" t="t" r="r" b="b"/>
            <a:pathLst>
              <a:path w="575310" h="191770">
                <a:moveTo>
                  <a:pt x="287019" y="0"/>
                </a:moveTo>
                <a:lnTo>
                  <a:pt x="334902" y="1226"/>
                </a:lnTo>
                <a:lnTo>
                  <a:pt x="379912" y="4785"/>
                </a:lnTo>
                <a:lnTo>
                  <a:pt x="421539" y="10492"/>
                </a:lnTo>
                <a:lnTo>
                  <a:pt x="459272" y="18166"/>
                </a:lnTo>
                <a:lnTo>
                  <a:pt x="507454" y="32962"/>
                </a:lnTo>
                <a:lnTo>
                  <a:pt x="544003" y="51153"/>
                </a:lnTo>
                <a:lnTo>
                  <a:pt x="571661" y="79621"/>
                </a:lnTo>
                <a:lnTo>
                  <a:pt x="575310" y="95250"/>
                </a:lnTo>
                <a:lnTo>
                  <a:pt x="574387" y="103342"/>
                </a:lnTo>
                <a:lnTo>
                  <a:pt x="544003" y="140181"/>
                </a:lnTo>
                <a:lnTo>
                  <a:pt x="507454" y="158596"/>
                </a:lnTo>
                <a:lnTo>
                  <a:pt x="459272" y="173522"/>
                </a:lnTo>
                <a:lnTo>
                  <a:pt x="421539" y="181242"/>
                </a:lnTo>
                <a:lnTo>
                  <a:pt x="379912" y="186974"/>
                </a:lnTo>
                <a:lnTo>
                  <a:pt x="334902" y="190541"/>
                </a:lnTo>
                <a:lnTo>
                  <a:pt x="287019" y="191770"/>
                </a:lnTo>
                <a:lnTo>
                  <a:pt x="262932" y="191459"/>
                </a:lnTo>
                <a:lnTo>
                  <a:pt x="216731" y="189039"/>
                </a:lnTo>
                <a:lnTo>
                  <a:pt x="173593" y="184368"/>
                </a:lnTo>
                <a:lnTo>
                  <a:pt x="134036" y="177620"/>
                </a:lnTo>
                <a:lnTo>
                  <a:pt x="82550" y="163988"/>
                </a:lnTo>
                <a:lnTo>
                  <a:pt x="42036" y="146670"/>
                </a:lnTo>
                <a:lnTo>
                  <a:pt x="8109" y="118868"/>
                </a:lnTo>
                <a:lnTo>
                  <a:pt x="0" y="95250"/>
                </a:lnTo>
                <a:lnTo>
                  <a:pt x="922" y="87338"/>
                </a:lnTo>
                <a:lnTo>
                  <a:pt x="31272" y="51153"/>
                </a:lnTo>
                <a:lnTo>
                  <a:pt x="67739" y="32962"/>
                </a:lnTo>
                <a:lnTo>
                  <a:pt x="115763" y="18166"/>
                </a:lnTo>
                <a:lnTo>
                  <a:pt x="153334" y="10492"/>
                </a:lnTo>
                <a:lnTo>
                  <a:pt x="194746" y="4785"/>
                </a:lnTo>
                <a:lnTo>
                  <a:pt x="239481" y="1226"/>
                </a:lnTo>
                <a:lnTo>
                  <a:pt x="287019" y="0"/>
                </a:lnTo>
                <a:close/>
              </a:path>
            </a:pathLst>
          </a:custGeom>
          <a:ln w="3175">
            <a:solidFill>
              <a:srgbClr val="000000"/>
            </a:solidFill>
          </a:ln>
        </p:spPr>
        <p:txBody>
          <a:bodyPr wrap="square" lIns="0" tIns="0" rIns="0" bIns="0" rtlCol="0">
            <a:noAutofit/>
          </a:bodyPr>
          <a:lstStyle/>
          <a:p>
            <a:endParaRPr/>
          </a:p>
        </p:txBody>
      </p:sp>
      <p:sp>
        <p:nvSpPr>
          <p:cNvPr id="64" name="object 64"/>
          <p:cNvSpPr/>
          <p:nvPr/>
        </p:nvSpPr>
        <p:spPr>
          <a:xfrm>
            <a:off x="2484120" y="4059908"/>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noAutofit/>
          </a:bodyPr>
          <a:lstStyle/>
          <a:p>
            <a:endParaRPr/>
          </a:p>
        </p:txBody>
      </p:sp>
      <p:sp>
        <p:nvSpPr>
          <p:cNvPr id="65" name="object 65"/>
          <p:cNvSpPr/>
          <p:nvPr/>
        </p:nvSpPr>
        <p:spPr>
          <a:xfrm>
            <a:off x="3060700" y="425167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noAutofit/>
          </a:bodyPr>
          <a:lstStyle/>
          <a:p>
            <a:endParaRPr/>
          </a:p>
        </p:txBody>
      </p:sp>
      <p:sp>
        <p:nvSpPr>
          <p:cNvPr id="66" name="object 66"/>
          <p:cNvSpPr/>
          <p:nvPr/>
        </p:nvSpPr>
        <p:spPr>
          <a:xfrm>
            <a:off x="3528059" y="3747489"/>
            <a:ext cx="575310" cy="191769"/>
          </a:xfrm>
          <a:custGeom>
            <a:avLst/>
            <a:gdLst/>
            <a:ahLst/>
            <a:cxnLst/>
            <a:rect l="l" t="t" r="r" b="b"/>
            <a:pathLst>
              <a:path w="575310" h="191770">
                <a:moveTo>
                  <a:pt x="287019" y="0"/>
                </a:moveTo>
                <a:lnTo>
                  <a:pt x="239481" y="1228"/>
                </a:lnTo>
                <a:lnTo>
                  <a:pt x="194746" y="4795"/>
                </a:lnTo>
                <a:lnTo>
                  <a:pt x="153334" y="10527"/>
                </a:lnTo>
                <a:lnTo>
                  <a:pt x="115763" y="18247"/>
                </a:lnTo>
                <a:lnTo>
                  <a:pt x="67739" y="33173"/>
                </a:lnTo>
                <a:lnTo>
                  <a:pt x="31272" y="51588"/>
                </a:lnTo>
                <a:lnTo>
                  <a:pt x="3647" y="80547"/>
                </a:lnTo>
                <a:lnTo>
                  <a:pt x="0" y="96519"/>
                </a:lnTo>
                <a:lnTo>
                  <a:pt x="922" y="104431"/>
                </a:lnTo>
                <a:lnTo>
                  <a:pt x="31272" y="140616"/>
                </a:lnTo>
                <a:lnTo>
                  <a:pt x="67739" y="158807"/>
                </a:lnTo>
                <a:lnTo>
                  <a:pt x="115763" y="173603"/>
                </a:lnTo>
                <a:lnTo>
                  <a:pt x="153334" y="181277"/>
                </a:lnTo>
                <a:lnTo>
                  <a:pt x="194746" y="186984"/>
                </a:lnTo>
                <a:lnTo>
                  <a:pt x="239481" y="190543"/>
                </a:lnTo>
                <a:lnTo>
                  <a:pt x="287019" y="191769"/>
                </a:lnTo>
                <a:lnTo>
                  <a:pt x="311288" y="191459"/>
                </a:lnTo>
                <a:lnTo>
                  <a:pt x="357798" y="189043"/>
                </a:lnTo>
                <a:lnTo>
                  <a:pt x="401181" y="184388"/>
                </a:lnTo>
                <a:lnTo>
                  <a:pt x="440924" y="177674"/>
                </a:lnTo>
                <a:lnTo>
                  <a:pt x="492601" y="164147"/>
                </a:lnTo>
                <a:lnTo>
                  <a:pt x="533219" y="147019"/>
                </a:lnTo>
                <a:lnTo>
                  <a:pt x="567196" y="119648"/>
                </a:lnTo>
                <a:lnTo>
                  <a:pt x="575310" y="96519"/>
                </a:lnTo>
                <a:lnTo>
                  <a:pt x="574387" y="88427"/>
                </a:lnTo>
                <a:lnTo>
                  <a:pt x="544003" y="51588"/>
                </a:lnTo>
                <a:lnTo>
                  <a:pt x="507454" y="33173"/>
                </a:lnTo>
                <a:lnTo>
                  <a:pt x="459272" y="18247"/>
                </a:lnTo>
                <a:lnTo>
                  <a:pt x="421539" y="10527"/>
                </a:lnTo>
                <a:lnTo>
                  <a:pt x="379912" y="4795"/>
                </a:lnTo>
                <a:lnTo>
                  <a:pt x="334902" y="1228"/>
                </a:lnTo>
                <a:lnTo>
                  <a:pt x="287019" y="0"/>
                </a:lnTo>
                <a:close/>
              </a:path>
            </a:pathLst>
          </a:custGeom>
          <a:solidFill>
            <a:srgbClr val="99CCFF"/>
          </a:solidFill>
        </p:spPr>
        <p:txBody>
          <a:bodyPr wrap="square" lIns="0" tIns="0" rIns="0" bIns="0" rtlCol="0">
            <a:noAutofit/>
          </a:bodyPr>
          <a:lstStyle/>
          <a:p>
            <a:endParaRPr/>
          </a:p>
        </p:txBody>
      </p:sp>
      <p:sp>
        <p:nvSpPr>
          <p:cNvPr id="67" name="object 67"/>
          <p:cNvSpPr/>
          <p:nvPr/>
        </p:nvSpPr>
        <p:spPr>
          <a:xfrm>
            <a:off x="3528059" y="3747489"/>
            <a:ext cx="575310" cy="191769"/>
          </a:xfrm>
          <a:custGeom>
            <a:avLst/>
            <a:gdLst/>
            <a:ahLst/>
            <a:cxnLst/>
            <a:rect l="l" t="t" r="r" b="b"/>
            <a:pathLst>
              <a:path w="575310" h="191770">
                <a:moveTo>
                  <a:pt x="287019" y="0"/>
                </a:moveTo>
                <a:lnTo>
                  <a:pt x="334902" y="1228"/>
                </a:lnTo>
                <a:lnTo>
                  <a:pt x="379912" y="4795"/>
                </a:lnTo>
                <a:lnTo>
                  <a:pt x="421539" y="10527"/>
                </a:lnTo>
                <a:lnTo>
                  <a:pt x="459272" y="18247"/>
                </a:lnTo>
                <a:lnTo>
                  <a:pt x="507454" y="33173"/>
                </a:lnTo>
                <a:lnTo>
                  <a:pt x="544003" y="51588"/>
                </a:lnTo>
                <a:lnTo>
                  <a:pt x="571661" y="80547"/>
                </a:lnTo>
                <a:lnTo>
                  <a:pt x="575310" y="96519"/>
                </a:lnTo>
                <a:lnTo>
                  <a:pt x="574387" y="104431"/>
                </a:lnTo>
                <a:lnTo>
                  <a:pt x="544003" y="140616"/>
                </a:lnTo>
                <a:lnTo>
                  <a:pt x="507454" y="158807"/>
                </a:lnTo>
                <a:lnTo>
                  <a:pt x="459272" y="173603"/>
                </a:lnTo>
                <a:lnTo>
                  <a:pt x="421539" y="181277"/>
                </a:lnTo>
                <a:lnTo>
                  <a:pt x="379912" y="186984"/>
                </a:lnTo>
                <a:lnTo>
                  <a:pt x="334902" y="190543"/>
                </a:lnTo>
                <a:lnTo>
                  <a:pt x="287019" y="191769"/>
                </a:lnTo>
                <a:lnTo>
                  <a:pt x="262932" y="191459"/>
                </a:lnTo>
                <a:lnTo>
                  <a:pt x="216731" y="189043"/>
                </a:lnTo>
                <a:lnTo>
                  <a:pt x="173593" y="184388"/>
                </a:lnTo>
                <a:lnTo>
                  <a:pt x="134036" y="177674"/>
                </a:lnTo>
                <a:lnTo>
                  <a:pt x="82550" y="164147"/>
                </a:lnTo>
                <a:lnTo>
                  <a:pt x="42036" y="147019"/>
                </a:lnTo>
                <a:lnTo>
                  <a:pt x="8109" y="119648"/>
                </a:lnTo>
                <a:lnTo>
                  <a:pt x="0" y="96519"/>
                </a:lnTo>
                <a:lnTo>
                  <a:pt x="922" y="88427"/>
                </a:lnTo>
                <a:lnTo>
                  <a:pt x="31272" y="51588"/>
                </a:lnTo>
                <a:lnTo>
                  <a:pt x="67739" y="33173"/>
                </a:lnTo>
                <a:lnTo>
                  <a:pt x="115763" y="18247"/>
                </a:lnTo>
                <a:lnTo>
                  <a:pt x="153334" y="10527"/>
                </a:lnTo>
                <a:lnTo>
                  <a:pt x="194746" y="4795"/>
                </a:lnTo>
                <a:lnTo>
                  <a:pt x="239481" y="1228"/>
                </a:lnTo>
                <a:lnTo>
                  <a:pt x="287019" y="0"/>
                </a:lnTo>
                <a:close/>
              </a:path>
            </a:pathLst>
          </a:custGeom>
          <a:ln w="3175">
            <a:solidFill>
              <a:srgbClr val="000000"/>
            </a:solidFill>
          </a:ln>
        </p:spPr>
        <p:txBody>
          <a:bodyPr wrap="square" lIns="0" tIns="0" rIns="0" bIns="0" rtlCol="0">
            <a:noAutofit/>
          </a:bodyPr>
          <a:lstStyle/>
          <a:p>
            <a:endParaRPr/>
          </a:p>
        </p:txBody>
      </p:sp>
      <p:sp>
        <p:nvSpPr>
          <p:cNvPr id="68" name="object 68"/>
          <p:cNvSpPr/>
          <p:nvPr/>
        </p:nvSpPr>
        <p:spPr>
          <a:xfrm>
            <a:off x="3528059" y="3747488"/>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noAutofit/>
          </a:bodyPr>
          <a:lstStyle/>
          <a:p>
            <a:endParaRPr/>
          </a:p>
        </p:txBody>
      </p:sp>
      <p:sp>
        <p:nvSpPr>
          <p:cNvPr id="69" name="object 69"/>
          <p:cNvSpPr/>
          <p:nvPr/>
        </p:nvSpPr>
        <p:spPr>
          <a:xfrm>
            <a:off x="4104640" y="394052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noAutofit/>
          </a:bodyPr>
          <a:lstStyle/>
          <a:p>
            <a:endParaRPr/>
          </a:p>
        </p:txBody>
      </p:sp>
      <p:sp>
        <p:nvSpPr>
          <p:cNvPr id="70" name="object 70"/>
          <p:cNvSpPr/>
          <p:nvPr/>
        </p:nvSpPr>
        <p:spPr>
          <a:xfrm>
            <a:off x="4248154" y="3748759"/>
            <a:ext cx="575310" cy="191769"/>
          </a:xfrm>
          <a:custGeom>
            <a:avLst/>
            <a:gdLst/>
            <a:ahLst/>
            <a:cxnLst/>
            <a:rect l="l" t="t" r="r" b="b"/>
            <a:pathLst>
              <a:path w="575310" h="191770">
                <a:moveTo>
                  <a:pt x="287020" y="0"/>
                </a:moveTo>
                <a:lnTo>
                  <a:pt x="239481" y="1192"/>
                </a:lnTo>
                <a:lnTo>
                  <a:pt x="194746" y="4663"/>
                </a:lnTo>
                <a:lnTo>
                  <a:pt x="153334" y="10252"/>
                </a:lnTo>
                <a:lnTo>
                  <a:pt x="115763" y="17800"/>
                </a:lnTo>
                <a:lnTo>
                  <a:pt x="67739" y="32443"/>
                </a:lnTo>
                <a:lnTo>
                  <a:pt x="31272" y="50592"/>
                </a:lnTo>
                <a:lnTo>
                  <a:pt x="3647" y="79312"/>
                </a:lnTo>
                <a:lnTo>
                  <a:pt x="0" y="95250"/>
                </a:lnTo>
                <a:lnTo>
                  <a:pt x="922" y="103342"/>
                </a:lnTo>
                <a:lnTo>
                  <a:pt x="31272" y="140181"/>
                </a:lnTo>
                <a:lnTo>
                  <a:pt x="67739" y="158596"/>
                </a:lnTo>
                <a:lnTo>
                  <a:pt x="115763" y="173522"/>
                </a:lnTo>
                <a:lnTo>
                  <a:pt x="153334" y="181242"/>
                </a:lnTo>
                <a:lnTo>
                  <a:pt x="194746" y="186974"/>
                </a:lnTo>
                <a:lnTo>
                  <a:pt x="239481" y="190541"/>
                </a:lnTo>
                <a:lnTo>
                  <a:pt x="287020" y="191770"/>
                </a:lnTo>
                <a:lnTo>
                  <a:pt x="311288" y="191459"/>
                </a:lnTo>
                <a:lnTo>
                  <a:pt x="357798" y="189039"/>
                </a:lnTo>
                <a:lnTo>
                  <a:pt x="401181" y="184368"/>
                </a:lnTo>
                <a:lnTo>
                  <a:pt x="440924" y="177620"/>
                </a:lnTo>
                <a:lnTo>
                  <a:pt x="492601" y="163988"/>
                </a:lnTo>
                <a:lnTo>
                  <a:pt x="533219" y="146670"/>
                </a:lnTo>
                <a:lnTo>
                  <a:pt x="567196" y="118868"/>
                </a:lnTo>
                <a:lnTo>
                  <a:pt x="575310" y="95250"/>
                </a:lnTo>
                <a:lnTo>
                  <a:pt x="574387" y="87166"/>
                </a:lnTo>
                <a:lnTo>
                  <a:pt x="544003" y="50592"/>
                </a:lnTo>
                <a:lnTo>
                  <a:pt x="507454" y="32443"/>
                </a:lnTo>
                <a:lnTo>
                  <a:pt x="459272" y="17800"/>
                </a:lnTo>
                <a:lnTo>
                  <a:pt x="421539" y="10252"/>
                </a:lnTo>
                <a:lnTo>
                  <a:pt x="379912" y="4663"/>
                </a:lnTo>
                <a:lnTo>
                  <a:pt x="334902" y="1192"/>
                </a:lnTo>
                <a:lnTo>
                  <a:pt x="287020" y="0"/>
                </a:lnTo>
                <a:close/>
              </a:path>
            </a:pathLst>
          </a:custGeom>
          <a:solidFill>
            <a:srgbClr val="99CCFF"/>
          </a:solidFill>
        </p:spPr>
        <p:txBody>
          <a:bodyPr wrap="square" lIns="0" tIns="0" rIns="0" bIns="0" rtlCol="0">
            <a:noAutofit/>
          </a:bodyPr>
          <a:lstStyle/>
          <a:p>
            <a:endParaRPr/>
          </a:p>
        </p:txBody>
      </p:sp>
      <p:sp>
        <p:nvSpPr>
          <p:cNvPr id="71" name="object 71"/>
          <p:cNvSpPr/>
          <p:nvPr/>
        </p:nvSpPr>
        <p:spPr>
          <a:xfrm>
            <a:off x="4248154" y="3748759"/>
            <a:ext cx="575310" cy="191769"/>
          </a:xfrm>
          <a:custGeom>
            <a:avLst/>
            <a:gdLst/>
            <a:ahLst/>
            <a:cxnLst/>
            <a:rect l="l" t="t" r="r" b="b"/>
            <a:pathLst>
              <a:path w="575310" h="191770">
                <a:moveTo>
                  <a:pt x="287020" y="0"/>
                </a:moveTo>
                <a:lnTo>
                  <a:pt x="334902" y="1192"/>
                </a:lnTo>
                <a:lnTo>
                  <a:pt x="379912" y="4663"/>
                </a:lnTo>
                <a:lnTo>
                  <a:pt x="421539" y="10252"/>
                </a:lnTo>
                <a:lnTo>
                  <a:pt x="459272" y="17800"/>
                </a:lnTo>
                <a:lnTo>
                  <a:pt x="507454" y="32443"/>
                </a:lnTo>
                <a:lnTo>
                  <a:pt x="544003" y="50592"/>
                </a:lnTo>
                <a:lnTo>
                  <a:pt x="571661" y="79312"/>
                </a:lnTo>
                <a:lnTo>
                  <a:pt x="575310" y="95250"/>
                </a:lnTo>
                <a:lnTo>
                  <a:pt x="574387" y="103342"/>
                </a:lnTo>
                <a:lnTo>
                  <a:pt x="544003" y="140181"/>
                </a:lnTo>
                <a:lnTo>
                  <a:pt x="507454" y="158596"/>
                </a:lnTo>
                <a:lnTo>
                  <a:pt x="459272" y="173522"/>
                </a:lnTo>
                <a:lnTo>
                  <a:pt x="421539" y="181242"/>
                </a:lnTo>
                <a:lnTo>
                  <a:pt x="379912" y="186974"/>
                </a:lnTo>
                <a:lnTo>
                  <a:pt x="334902" y="190541"/>
                </a:lnTo>
                <a:lnTo>
                  <a:pt x="287020" y="191770"/>
                </a:lnTo>
                <a:lnTo>
                  <a:pt x="262932" y="191459"/>
                </a:lnTo>
                <a:lnTo>
                  <a:pt x="216731" y="189039"/>
                </a:lnTo>
                <a:lnTo>
                  <a:pt x="173593" y="184368"/>
                </a:lnTo>
                <a:lnTo>
                  <a:pt x="134036" y="177620"/>
                </a:lnTo>
                <a:lnTo>
                  <a:pt x="82550" y="163988"/>
                </a:lnTo>
                <a:lnTo>
                  <a:pt x="42036" y="146670"/>
                </a:lnTo>
                <a:lnTo>
                  <a:pt x="8109" y="118868"/>
                </a:lnTo>
                <a:lnTo>
                  <a:pt x="0" y="95250"/>
                </a:lnTo>
                <a:lnTo>
                  <a:pt x="922" y="87166"/>
                </a:lnTo>
                <a:lnTo>
                  <a:pt x="31272" y="50592"/>
                </a:lnTo>
                <a:lnTo>
                  <a:pt x="67739" y="32443"/>
                </a:lnTo>
                <a:lnTo>
                  <a:pt x="115763" y="17800"/>
                </a:lnTo>
                <a:lnTo>
                  <a:pt x="153334" y="10252"/>
                </a:lnTo>
                <a:lnTo>
                  <a:pt x="194746" y="4663"/>
                </a:lnTo>
                <a:lnTo>
                  <a:pt x="239481" y="1192"/>
                </a:lnTo>
                <a:lnTo>
                  <a:pt x="287020" y="0"/>
                </a:lnTo>
                <a:close/>
              </a:path>
            </a:pathLst>
          </a:custGeom>
          <a:ln w="3175">
            <a:solidFill>
              <a:srgbClr val="000000"/>
            </a:solidFill>
          </a:ln>
        </p:spPr>
        <p:txBody>
          <a:bodyPr wrap="square" lIns="0" tIns="0" rIns="0" bIns="0" rtlCol="0">
            <a:noAutofit/>
          </a:bodyPr>
          <a:lstStyle/>
          <a:p>
            <a:endParaRPr/>
          </a:p>
        </p:txBody>
      </p:sp>
      <p:sp>
        <p:nvSpPr>
          <p:cNvPr id="72" name="object 72"/>
          <p:cNvSpPr/>
          <p:nvPr/>
        </p:nvSpPr>
        <p:spPr>
          <a:xfrm>
            <a:off x="4248150" y="3748758"/>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noAutofit/>
          </a:bodyPr>
          <a:lstStyle/>
          <a:p>
            <a:endParaRPr/>
          </a:p>
        </p:txBody>
      </p:sp>
      <p:sp>
        <p:nvSpPr>
          <p:cNvPr id="73" name="object 73"/>
          <p:cNvSpPr/>
          <p:nvPr/>
        </p:nvSpPr>
        <p:spPr>
          <a:xfrm>
            <a:off x="4824729" y="394052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noAutofit/>
          </a:bodyPr>
          <a:lstStyle/>
          <a:p>
            <a:endParaRPr/>
          </a:p>
        </p:txBody>
      </p:sp>
      <p:sp>
        <p:nvSpPr>
          <p:cNvPr id="74" name="object 74"/>
          <p:cNvSpPr/>
          <p:nvPr/>
        </p:nvSpPr>
        <p:spPr>
          <a:xfrm>
            <a:off x="3528059" y="4035779"/>
            <a:ext cx="575310" cy="191769"/>
          </a:xfrm>
          <a:custGeom>
            <a:avLst/>
            <a:gdLst/>
            <a:ahLst/>
            <a:cxnLst/>
            <a:rect l="l" t="t" r="r" b="b"/>
            <a:pathLst>
              <a:path w="575310" h="191770">
                <a:moveTo>
                  <a:pt x="287019" y="0"/>
                </a:moveTo>
                <a:lnTo>
                  <a:pt x="239481" y="1226"/>
                </a:lnTo>
                <a:lnTo>
                  <a:pt x="194746" y="4785"/>
                </a:lnTo>
                <a:lnTo>
                  <a:pt x="153334" y="10492"/>
                </a:lnTo>
                <a:lnTo>
                  <a:pt x="115763" y="18166"/>
                </a:lnTo>
                <a:lnTo>
                  <a:pt x="67739" y="32962"/>
                </a:lnTo>
                <a:lnTo>
                  <a:pt x="31272" y="51153"/>
                </a:lnTo>
                <a:lnTo>
                  <a:pt x="3647" y="79621"/>
                </a:lnTo>
                <a:lnTo>
                  <a:pt x="0" y="95250"/>
                </a:lnTo>
                <a:lnTo>
                  <a:pt x="922" y="103342"/>
                </a:lnTo>
                <a:lnTo>
                  <a:pt x="31272" y="140181"/>
                </a:lnTo>
                <a:lnTo>
                  <a:pt x="67739" y="158596"/>
                </a:lnTo>
                <a:lnTo>
                  <a:pt x="115763" y="173522"/>
                </a:lnTo>
                <a:lnTo>
                  <a:pt x="153334" y="181242"/>
                </a:lnTo>
                <a:lnTo>
                  <a:pt x="194746" y="186974"/>
                </a:lnTo>
                <a:lnTo>
                  <a:pt x="239481" y="190541"/>
                </a:lnTo>
                <a:lnTo>
                  <a:pt x="287019" y="191769"/>
                </a:lnTo>
                <a:lnTo>
                  <a:pt x="311288" y="191459"/>
                </a:lnTo>
                <a:lnTo>
                  <a:pt x="357798" y="189039"/>
                </a:lnTo>
                <a:lnTo>
                  <a:pt x="401181" y="184368"/>
                </a:lnTo>
                <a:lnTo>
                  <a:pt x="440924" y="177620"/>
                </a:lnTo>
                <a:lnTo>
                  <a:pt x="492601" y="163988"/>
                </a:lnTo>
                <a:lnTo>
                  <a:pt x="533219" y="146670"/>
                </a:lnTo>
                <a:lnTo>
                  <a:pt x="567196" y="118868"/>
                </a:lnTo>
                <a:lnTo>
                  <a:pt x="575310" y="95250"/>
                </a:lnTo>
                <a:lnTo>
                  <a:pt x="574387" y="87338"/>
                </a:lnTo>
                <a:lnTo>
                  <a:pt x="544003" y="51153"/>
                </a:lnTo>
                <a:lnTo>
                  <a:pt x="507454" y="32962"/>
                </a:lnTo>
                <a:lnTo>
                  <a:pt x="459272" y="18166"/>
                </a:lnTo>
                <a:lnTo>
                  <a:pt x="421539" y="10492"/>
                </a:lnTo>
                <a:lnTo>
                  <a:pt x="379912" y="4785"/>
                </a:lnTo>
                <a:lnTo>
                  <a:pt x="334902" y="1226"/>
                </a:lnTo>
                <a:lnTo>
                  <a:pt x="287019" y="0"/>
                </a:lnTo>
                <a:close/>
              </a:path>
            </a:pathLst>
          </a:custGeom>
          <a:solidFill>
            <a:srgbClr val="99CCFF"/>
          </a:solidFill>
        </p:spPr>
        <p:txBody>
          <a:bodyPr wrap="square" lIns="0" tIns="0" rIns="0" bIns="0" rtlCol="0">
            <a:noAutofit/>
          </a:bodyPr>
          <a:lstStyle/>
          <a:p>
            <a:endParaRPr/>
          </a:p>
        </p:txBody>
      </p:sp>
      <p:sp>
        <p:nvSpPr>
          <p:cNvPr id="75" name="object 75"/>
          <p:cNvSpPr/>
          <p:nvPr/>
        </p:nvSpPr>
        <p:spPr>
          <a:xfrm>
            <a:off x="3528059" y="4035779"/>
            <a:ext cx="575310" cy="191769"/>
          </a:xfrm>
          <a:custGeom>
            <a:avLst/>
            <a:gdLst/>
            <a:ahLst/>
            <a:cxnLst/>
            <a:rect l="l" t="t" r="r" b="b"/>
            <a:pathLst>
              <a:path w="575310" h="191770">
                <a:moveTo>
                  <a:pt x="287019" y="0"/>
                </a:moveTo>
                <a:lnTo>
                  <a:pt x="334902" y="1226"/>
                </a:lnTo>
                <a:lnTo>
                  <a:pt x="379912" y="4785"/>
                </a:lnTo>
                <a:lnTo>
                  <a:pt x="421539" y="10492"/>
                </a:lnTo>
                <a:lnTo>
                  <a:pt x="459272" y="18166"/>
                </a:lnTo>
                <a:lnTo>
                  <a:pt x="507454" y="32962"/>
                </a:lnTo>
                <a:lnTo>
                  <a:pt x="544003" y="51153"/>
                </a:lnTo>
                <a:lnTo>
                  <a:pt x="571661" y="79621"/>
                </a:lnTo>
                <a:lnTo>
                  <a:pt x="575310" y="95250"/>
                </a:lnTo>
                <a:lnTo>
                  <a:pt x="574387" y="103342"/>
                </a:lnTo>
                <a:lnTo>
                  <a:pt x="544003" y="140181"/>
                </a:lnTo>
                <a:lnTo>
                  <a:pt x="507454" y="158596"/>
                </a:lnTo>
                <a:lnTo>
                  <a:pt x="459272" y="173522"/>
                </a:lnTo>
                <a:lnTo>
                  <a:pt x="421539" y="181242"/>
                </a:lnTo>
                <a:lnTo>
                  <a:pt x="379912" y="186974"/>
                </a:lnTo>
                <a:lnTo>
                  <a:pt x="334902" y="190541"/>
                </a:lnTo>
                <a:lnTo>
                  <a:pt x="287019" y="191769"/>
                </a:lnTo>
                <a:lnTo>
                  <a:pt x="262932" y="191459"/>
                </a:lnTo>
                <a:lnTo>
                  <a:pt x="216731" y="189039"/>
                </a:lnTo>
                <a:lnTo>
                  <a:pt x="173593" y="184368"/>
                </a:lnTo>
                <a:lnTo>
                  <a:pt x="134036" y="177620"/>
                </a:lnTo>
                <a:lnTo>
                  <a:pt x="82550" y="163988"/>
                </a:lnTo>
                <a:lnTo>
                  <a:pt x="42036" y="146670"/>
                </a:lnTo>
                <a:lnTo>
                  <a:pt x="8109" y="118868"/>
                </a:lnTo>
                <a:lnTo>
                  <a:pt x="0" y="95250"/>
                </a:lnTo>
                <a:lnTo>
                  <a:pt x="922" y="87338"/>
                </a:lnTo>
                <a:lnTo>
                  <a:pt x="31272" y="51153"/>
                </a:lnTo>
                <a:lnTo>
                  <a:pt x="67739" y="32962"/>
                </a:lnTo>
                <a:lnTo>
                  <a:pt x="115763" y="18166"/>
                </a:lnTo>
                <a:lnTo>
                  <a:pt x="153334" y="10492"/>
                </a:lnTo>
                <a:lnTo>
                  <a:pt x="194746" y="4785"/>
                </a:lnTo>
                <a:lnTo>
                  <a:pt x="239481" y="1226"/>
                </a:lnTo>
                <a:lnTo>
                  <a:pt x="287019" y="0"/>
                </a:lnTo>
                <a:close/>
              </a:path>
            </a:pathLst>
          </a:custGeom>
          <a:ln w="3175">
            <a:solidFill>
              <a:srgbClr val="000000"/>
            </a:solidFill>
          </a:ln>
        </p:spPr>
        <p:txBody>
          <a:bodyPr wrap="square" lIns="0" tIns="0" rIns="0" bIns="0" rtlCol="0">
            <a:noAutofit/>
          </a:bodyPr>
          <a:lstStyle/>
          <a:p>
            <a:endParaRPr/>
          </a:p>
        </p:txBody>
      </p:sp>
      <p:sp>
        <p:nvSpPr>
          <p:cNvPr id="76" name="object 76"/>
          <p:cNvSpPr/>
          <p:nvPr/>
        </p:nvSpPr>
        <p:spPr>
          <a:xfrm>
            <a:off x="3528059" y="403577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noAutofit/>
          </a:bodyPr>
          <a:lstStyle/>
          <a:p>
            <a:endParaRPr/>
          </a:p>
        </p:txBody>
      </p:sp>
      <p:sp>
        <p:nvSpPr>
          <p:cNvPr id="77" name="object 77"/>
          <p:cNvSpPr/>
          <p:nvPr/>
        </p:nvSpPr>
        <p:spPr>
          <a:xfrm>
            <a:off x="4104640" y="422754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noAutofit/>
          </a:bodyPr>
          <a:lstStyle/>
          <a:p>
            <a:endParaRPr/>
          </a:p>
        </p:txBody>
      </p:sp>
      <p:sp>
        <p:nvSpPr>
          <p:cNvPr id="78" name="object 78"/>
          <p:cNvSpPr/>
          <p:nvPr/>
        </p:nvSpPr>
        <p:spPr>
          <a:xfrm>
            <a:off x="4248154" y="4035779"/>
            <a:ext cx="575310" cy="191769"/>
          </a:xfrm>
          <a:custGeom>
            <a:avLst/>
            <a:gdLst/>
            <a:ahLst/>
            <a:cxnLst/>
            <a:rect l="l" t="t" r="r" b="b"/>
            <a:pathLst>
              <a:path w="575310" h="191770">
                <a:moveTo>
                  <a:pt x="287020" y="0"/>
                </a:moveTo>
                <a:lnTo>
                  <a:pt x="239481" y="1226"/>
                </a:lnTo>
                <a:lnTo>
                  <a:pt x="194746" y="4785"/>
                </a:lnTo>
                <a:lnTo>
                  <a:pt x="153334" y="10492"/>
                </a:lnTo>
                <a:lnTo>
                  <a:pt x="115763" y="18166"/>
                </a:lnTo>
                <a:lnTo>
                  <a:pt x="67739" y="32962"/>
                </a:lnTo>
                <a:lnTo>
                  <a:pt x="31272" y="51153"/>
                </a:lnTo>
                <a:lnTo>
                  <a:pt x="3647" y="79621"/>
                </a:lnTo>
                <a:lnTo>
                  <a:pt x="0" y="95250"/>
                </a:lnTo>
                <a:lnTo>
                  <a:pt x="922" y="103342"/>
                </a:lnTo>
                <a:lnTo>
                  <a:pt x="31272" y="140181"/>
                </a:lnTo>
                <a:lnTo>
                  <a:pt x="67739" y="158596"/>
                </a:lnTo>
                <a:lnTo>
                  <a:pt x="115763" y="173522"/>
                </a:lnTo>
                <a:lnTo>
                  <a:pt x="153334" y="181242"/>
                </a:lnTo>
                <a:lnTo>
                  <a:pt x="194746" y="186974"/>
                </a:lnTo>
                <a:lnTo>
                  <a:pt x="239481" y="190541"/>
                </a:lnTo>
                <a:lnTo>
                  <a:pt x="287020" y="191769"/>
                </a:lnTo>
                <a:lnTo>
                  <a:pt x="311288" y="191459"/>
                </a:lnTo>
                <a:lnTo>
                  <a:pt x="357798" y="189039"/>
                </a:lnTo>
                <a:lnTo>
                  <a:pt x="401181" y="184368"/>
                </a:lnTo>
                <a:lnTo>
                  <a:pt x="440924" y="177620"/>
                </a:lnTo>
                <a:lnTo>
                  <a:pt x="492601" y="163988"/>
                </a:lnTo>
                <a:lnTo>
                  <a:pt x="533219" y="146670"/>
                </a:lnTo>
                <a:lnTo>
                  <a:pt x="567196" y="118868"/>
                </a:lnTo>
                <a:lnTo>
                  <a:pt x="575310" y="95250"/>
                </a:lnTo>
                <a:lnTo>
                  <a:pt x="574387" y="87338"/>
                </a:lnTo>
                <a:lnTo>
                  <a:pt x="544003" y="51153"/>
                </a:lnTo>
                <a:lnTo>
                  <a:pt x="507454" y="32962"/>
                </a:lnTo>
                <a:lnTo>
                  <a:pt x="459272" y="18166"/>
                </a:lnTo>
                <a:lnTo>
                  <a:pt x="421539" y="10492"/>
                </a:lnTo>
                <a:lnTo>
                  <a:pt x="379912" y="4785"/>
                </a:lnTo>
                <a:lnTo>
                  <a:pt x="334902" y="1226"/>
                </a:lnTo>
                <a:lnTo>
                  <a:pt x="287020" y="0"/>
                </a:lnTo>
                <a:close/>
              </a:path>
            </a:pathLst>
          </a:custGeom>
          <a:solidFill>
            <a:srgbClr val="99CCFF"/>
          </a:solidFill>
        </p:spPr>
        <p:txBody>
          <a:bodyPr wrap="square" lIns="0" tIns="0" rIns="0" bIns="0" rtlCol="0">
            <a:noAutofit/>
          </a:bodyPr>
          <a:lstStyle/>
          <a:p>
            <a:endParaRPr/>
          </a:p>
        </p:txBody>
      </p:sp>
      <p:sp>
        <p:nvSpPr>
          <p:cNvPr id="79" name="object 79"/>
          <p:cNvSpPr/>
          <p:nvPr/>
        </p:nvSpPr>
        <p:spPr>
          <a:xfrm>
            <a:off x="4248154" y="4035779"/>
            <a:ext cx="575310" cy="191769"/>
          </a:xfrm>
          <a:custGeom>
            <a:avLst/>
            <a:gdLst/>
            <a:ahLst/>
            <a:cxnLst/>
            <a:rect l="l" t="t" r="r" b="b"/>
            <a:pathLst>
              <a:path w="575310" h="191770">
                <a:moveTo>
                  <a:pt x="287020" y="0"/>
                </a:moveTo>
                <a:lnTo>
                  <a:pt x="334902" y="1226"/>
                </a:lnTo>
                <a:lnTo>
                  <a:pt x="379912" y="4785"/>
                </a:lnTo>
                <a:lnTo>
                  <a:pt x="421539" y="10492"/>
                </a:lnTo>
                <a:lnTo>
                  <a:pt x="459272" y="18166"/>
                </a:lnTo>
                <a:lnTo>
                  <a:pt x="507454" y="32962"/>
                </a:lnTo>
                <a:lnTo>
                  <a:pt x="544003" y="51153"/>
                </a:lnTo>
                <a:lnTo>
                  <a:pt x="571661" y="79621"/>
                </a:lnTo>
                <a:lnTo>
                  <a:pt x="575310" y="95250"/>
                </a:lnTo>
                <a:lnTo>
                  <a:pt x="574387" y="103342"/>
                </a:lnTo>
                <a:lnTo>
                  <a:pt x="544003" y="140181"/>
                </a:lnTo>
                <a:lnTo>
                  <a:pt x="507454" y="158596"/>
                </a:lnTo>
                <a:lnTo>
                  <a:pt x="459272" y="173522"/>
                </a:lnTo>
                <a:lnTo>
                  <a:pt x="421539" y="181242"/>
                </a:lnTo>
                <a:lnTo>
                  <a:pt x="379912" y="186974"/>
                </a:lnTo>
                <a:lnTo>
                  <a:pt x="334902" y="190541"/>
                </a:lnTo>
                <a:lnTo>
                  <a:pt x="287020" y="191769"/>
                </a:lnTo>
                <a:lnTo>
                  <a:pt x="262932" y="191459"/>
                </a:lnTo>
                <a:lnTo>
                  <a:pt x="216731" y="189039"/>
                </a:lnTo>
                <a:lnTo>
                  <a:pt x="173593" y="184368"/>
                </a:lnTo>
                <a:lnTo>
                  <a:pt x="134036" y="177620"/>
                </a:lnTo>
                <a:lnTo>
                  <a:pt x="82550" y="163988"/>
                </a:lnTo>
                <a:lnTo>
                  <a:pt x="42036" y="146670"/>
                </a:lnTo>
                <a:lnTo>
                  <a:pt x="8109" y="118868"/>
                </a:lnTo>
                <a:lnTo>
                  <a:pt x="0" y="95250"/>
                </a:lnTo>
                <a:lnTo>
                  <a:pt x="922" y="87338"/>
                </a:lnTo>
                <a:lnTo>
                  <a:pt x="31272" y="51153"/>
                </a:lnTo>
                <a:lnTo>
                  <a:pt x="67739" y="32962"/>
                </a:lnTo>
                <a:lnTo>
                  <a:pt x="115763" y="18166"/>
                </a:lnTo>
                <a:lnTo>
                  <a:pt x="153334" y="10492"/>
                </a:lnTo>
                <a:lnTo>
                  <a:pt x="194746" y="4785"/>
                </a:lnTo>
                <a:lnTo>
                  <a:pt x="239481" y="1226"/>
                </a:lnTo>
                <a:lnTo>
                  <a:pt x="287020" y="0"/>
                </a:lnTo>
                <a:close/>
              </a:path>
            </a:pathLst>
          </a:custGeom>
          <a:ln w="3175">
            <a:solidFill>
              <a:srgbClr val="000000"/>
            </a:solidFill>
          </a:ln>
        </p:spPr>
        <p:txBody>
          <a:bodyPr wrap="square" lIns="0" tIns="0" rIns="0" bIns="0" rtlCol="0">
            <a:noAutofit/>
          </a:bodyPr>
          <a:lstStyle/>
          <a:p>
            <a:endParaRPr/>
          </a:p>
        </p:txBody>
      </p:sp>
      <p:sp>
        <p:nvSpPr>
          <p:cNvPr id="80" name="object 80"/>
          <p:cNvSpPr/>
          <p:nvPr/>
        </p:nvSpPr>
        <p:spPr>
          <a:xfrm>
            <a:off x="4248150" y="403577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noAutofit/>
          </a:bodyPr>
          <a:lstStyle/>
          <a:p>
            <a:endParaRPr/>
          </a:p>
        </p:txBody>
      </p:sp>
      <p:sp>
        <p:nvSpPr>
          <p:cNvPr id="81" name="object 81"/>
          <p:cNvSpPr/>
          <p:nvPr/>
        </p:nvSpPr>
        <p:spPr>
          <a:xfrm>
            <a:off x="4824729" y="422754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noAutofit/>
          </a:bodyPr>
          <a:lstStyle/>
          <a:p>
            <a:endParaRPr/>
          </a:p>
        </p:txBody>
      </p:sp>
      <p:sp>
        <p:nvSpPr>
          <p:cNvPr id="82" name="object 82"/>
          <p:cNvSpPr/>
          <p:nvPr/>
        </p:nvSpPr>
        <p:spPr>
          <a:xfrm>
            <a:off x="4175759" y="2452092"/>
            <a:ext cx="0" cy="2519679"/>
          </a:xfrm>
          <a:custGeom>
            <a:avLst/>
            <a:gdLst/>
            <a:ahLst/>
            <a:cxnLst/>
            <a:rect l="l" t="t" r="r" b="b"/>
            <a:pathLst>
              <a:path h="2519679">
                <a:moveTo>
                  <a:pt x="0" y="0"/>
                </a:moveTo>
                <a:lnTo>
                  <a:pt x="0" y="2519679"/>
                </a:lnTo>
              </a:path>
            </a:pathLst>
          </a:custGeom>
          <a:ln w="35941">
            <a:solidFill>
              <a:srgbClr val="000000"/>
            </a:solidFill>
          </a:ln>
        </p:spPr>
        <p:txBody>
          <a:bodyPr wrap="square" lIns="0" tIns="0" rIns="0" bIns="0" rtlCol="0">
            <a:noAutofit/>
          </a:bodyPr>
          <a:lstStyle/>
          <a:p>
            <a:endParaRPr/>
          </a:p>
        </p:txBody>
      </p:sp>
      <p:sp>
        <p:nvSpPr>
          <p:cNvPr id="83" name="object 83"/>
          <p:cNvSpPr/>
          <p:nvPr/>
        </p:nvSpPr>
        <p:spPr>
          <a:xfrm>
            <a:off x="2411729" y="2452092"/>
            <a:ext cx="0" cy="2519679"/>
          </a:xfrm>
          <a:custGeom>
            <a:avLst/>
            <a:gdLst/>
            <a:ahLst/>
            <a:cxnLst/>
            <a:rect l="l" t="t" r="r" b="b"/>
            <a:pathLst>
              <a:path h="2519679">
                <a:moveTo>
                  <a:pt x="0" y="0"/>
                </a:moveTo>
                <a:lnTo>
                  <a:pt x="0" y="2519679"/>
                </a:lnTo>
              </a:path>
            </a:pathLst>
          </a:custGeom>
          <a:ln w="35941">
            <a:solidFill>
              <a:srgbClr val="000000"/>
            </a:solidFill>
          </a:ln>
        </p:spPr>
        <p:txBody>
          <a:bodyPr wrap="square" lIns="0" tIns="0" rIns="0" bIns="0" rtlCol="0">
            <a:noAutofit/>
          </a:bodyPr>
          <a:lstStyle/>
          <a:p>
            <a:endParaRPr/>
          </a:p>
        </p:txBody>
      </p:sp>
      <p:sp>
        <p:nvSpPr>
          <p:cNvPr id="84" name="object 84"/>
          <p:cNvSpPr txBox="1"/>
          <p:nvPr/>
        </p:nvSpPr>
        <p:spPr>
          <a:xfrm>
            <a:off x="1733554" y="4928588"/>
            <a:ext cx="600075" cy="287655"/>
          </a:xfrm>
          <a:prstGeom prst="rect">
            <a:avLst/>
          </a:prstGeom>
        </p:spPr>
        <p:txBody>
          <a:bodyPr vert="horz" wrap="square" lIns="0" tIns="0" rIns="0" bIns="0" rtlCol="0">
            <a:noAutofit/>
          </a:bodyPr>
          <a:lstStyle/>
          <a:p>
            <a:pPr marL="12695"/>
            <a:r>
              <a:rPr spc="-85" dirty="0">
                <a:latin typeface="Arial"/>
                <a:cs typeface="Arial"/>
              </a:rPr>
              <a:t>D</a:t>
            </a:r>
            <a:r>
              <a:rPr spc="-50" dirty="0">
                <a:latin typeface="Arial"/>
                <a:cs typeface="Arial"/>
              </a:rPr>
              <a:t>a</a:t>
            </a:r>
            <a:r>
              <a:rPr spc="-30" dirty="0">
                <a:latin typeface="Arial"/>
                <a:cs typeface="Arial"/>
              </a:rPr>
              <a:t>y</a:t>
            </a:r>
            <a:r>
              <a:rPr spc="-35" dirty="0">
                <a:latin typeface="Arial"/>
                <a:cs typeface="Arial"/>
              </a:rPr>
              <a:t> </a:t>
            </a:r>
            <a:r>
              <a:rPr spc="-10" dirty="0">
                <a:latin typeface="Arial"/>
                <a:cs typeface="Arial"/>
              </a:rPr>
              <a:t>1</a:t>
            </a:r>
            <a:endParaRPr>
              <a:latin typeface="Arial"/>
              <a:cs typeface="Arial"/>
            </a:endParaRPr>
          </a:p>
        </p:txBody>
      </p:sp>
      <p:sp>
        <p:nvSpPr>
          <p:cNvPr id="85" name="object 85"/>
          <p:cNvSpPr txBox="1"/>
          <p:nvPr/>
        </p:nvSpPr>
        <p:spPr>
          <a:xfrm>
            <a:off x="3497583" y="4928588"/>
            <a:ext cx="600075" cy="287655"/>
          </a:xfrm>
          <a:prstGeom prst="rect">
            <a:avLst/>
          </a:prstGeom>
        </p:spPr>
        <p:txBody>
          <a:bodyPr vert="horz" wrap="square" lIns="0" tIns="0" rIns="0" bIns="0" rtlCol="0">
            <a:noAutofit/>
          </a:bodyPr>
          <a:lstStyle/>
          <a:p>
            <a:pPr marL="12695"/>
            <a:r>
              <a:rPr spc="-85" dirty="0">
                <a:latin typeface="Arial"/>
                <a:cs typeface="Arial"/>
              </a:rPr>
              <a:t>D</a:t>
            </a:r>
            <a:r>
              <a:rPr spc="-50" dirty="0">
                <a:latin typeface="Arial"/>
                <a:cs typeface="Arial"/>
              </a:rPr>
              <a:t>a</a:t>
            </a:r>
            <a:r>
              <a:rPr spc="-30" dirty="0">
                <a:latin typeface="Arial"/>
                <a:cs typeface="Arial"/>
              </a:rPr>
              <a:t>y</a:t>
            </a:r>
            <a:r>
              <a:rPr spc="-35" dirty="0">
                <a:latin typeface="Arial"/>
                <a:cs typeface="Arial"/>
              </a:rPr>
              <a:t> </a:t>
            </a:r>
            <a:r>
              <a:rPr spc="-10" dirty="0">
                <a:latin typeface="Arial"/>
                <a:cs typeface="Arial"/>
              </a:rPr>
              <a:t>1</a:t>
            </a:r>
            <a:endParaRPr>
              <a:latin typeface="Arial"/>
              <a:cs typeface="Arial"/>
            </a:endParaRPr>
          </a:p>
        </p:txBody>
      </p:sp>
      <p:sp>
        <p:nvSpPr>
          <p:cNvPr id="86" name="object 86"/>
          <p:cNvSpPr txBox="1"/>
          <p:nvPr/>
        </p:nvSpPr>
        <p:spPr>
          <a:xfrm>
            <a:off x="2524764" y="4928588"/>
            <a:ext cx="600710" cy="287655"/>
          </a:xfrm>
          <a:prstGeom prst="rect">
            <a:avLst/>
          </a:prstGeom>
        </p:spPr>
        <p:txBody>
          <a:bodyPr vert="horz" wrap="square" lIns="0" tIns="0" rIns="0" bIns="0" rtlCol="0">
            <a:noAutofit/>
          </a:bodyPr>
          <a:lstStyle/>
          <a:p>
            <a:pPr marL="12695"/>
            <a:r>
              <a:rPr spc="-75" dirty="0">
                <a:latin typeface="Arial"/>
                <a:cs typeface="Arial"/>
              </a:rPr>
              <a:t>D</a:t>
            </a:r>
            <a:r>
              <a:rPr spc="-50" dirty="0">
                <a:latin typeface="Arial"/>
                <a:cs typeface="Arial"/>
              </a:rPr>
              <a:t>a</a:t>
            </a:r>
            <a:r>
              <a:rPr spc="-30" dirty="0">
                <a:latin typeface="Arial"/>
                <a:cs typeface="Arial"/>
              </a:rPr>
              <a:t>y</a:t>
            </a:r>
            <a:r>
              <a:rPr spc="-45" dirty="0">
                <a:latin typeface="Arial"/>
                <a:cs typeface="Arial"/>
              </a:rPr>
              <a:t> </a:t>
            </a:r>
            <a:r>
              <a:rPr spc="-10" dirty="0">
                <a:latin typeface="Arial"/>
                <a:cs typeface="Arial"/>
              </a:rPr>
              <a:t>2</a:t>
            </a:r>
            <a:endParaRPr>
              <a:latin typeface="Arial"/>
              <a:cs typeface="Arial"/>
            </a:endParaRPr>
          </a:p>
        </p:txBody>
      </p:sp>
      <p:sp>
        <p:nvSpPr>
          <p:cNvPr id="87" name="object 87"/>
          <p:cNvSpPr txBox="1"/>
          <p:nvPr/>
        </p:nvSpPr>
        <p:spPr>
          <a:xfrm>
            <a:off x="4288790" y="4896840"/>
            <a:ext cx="600710" cy="287655"/>
          </a:xfrm>
          <a:prstGeom prst="rect">
            <a:avLst/>
          </a:prstGeom>
        </p:spPr>
        <p:txBody>
          <a:bodyPr vert="horz" wrap="square" lIns="0" tIns="0" rIns="0" bIns="0" rtlCol="0">
            <a:noAutofit/>
          </a:bodyPr>
          <a:lstStyle/>
          <a:p>
            <a:pPr marL="12695"/>
            <a:r>
              <a:rPr spc="-85" dirty="0">
                <a:latin typeface="Arial"/>
                <a:cs typeface="Arial"/>
              </a:rPr>
              <a:t>D</a:t>
            </a:r>
            <a:r>
              <a:rPr spc="-40" dirty="0">
                <a:latin typeface="Arial"/>
                <a:cs typeface="Arial"/>
              </a:rPr>
              <a:t>a</a:t>
            </a:r>
            <a:r>
              <a:rPr spc="-30" dirty="0">
                <a:latin typeface="Arial"/>
                <a:cs typeface="Arial"/>
              </a:rPr>
              <a:t>y</a:t>
            </a:r>
            <a:r>
              <a:rPr spc="-45" dirty="0">
                <a:latin typeface="Arial"/>
                <a:cs typeface="Arial"/>
              </a:rPr>
              <a:t> </a:t>
            </a:r>
            <a:r>
              <a:rPr spc="-10" dirty="0">
                <a:latin typeface="Arial"/>
                <a:cs typeface="Arial"/>
              </a:rPr>
              <a:t>2</a:t>
            </a:r>
            <a:endParaRPr>
              <a:latin typeface="Arial"/>
              <a:cs typeface="Arial"/>
            </a:endParaRPr>
          </a:p>
        </p:txBody>
      </p:sp>
    </p:spTree>
    <p:extLst>
      <p:ext uri="{BB962C8B-B14F-4D97-AF65-F5344CB8AC3E}">
        <p14:creationId xmlns:p14="http://schemas.microsoft.com/office/powerpoint/2010/main" val="38885886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Including different factors</a:t>
            </a:r>
            <a:endParaRPr lang="cs-CZ" dirty="0"/>
          </a:p>
        </p:txBody>
      </p:sp>
      <p:sp>
        <p:nvSpPr>
          <p:cNvPr id="4" name="object 4"/>
          <p:cNvSpPr/>
          <p:nvPr/>
        </p:nvSpPr>
        <p:spPr>
          <a:xfrm>
            <a:off x="3671573" y="2523208"/>
            <a:ext cx="462279" cy="346709"/>
          </a:xfrm>
          <a:custGeom>
            <a:avLst/>
            <a:gdLst/>
            <a:ahLst/>
            <a:cxnLst/>
            <a:rect l="l" t="t" r="r" b="b"/>
            <a:pathLst>
              <a:path w="462279" h="346709">
                <a:moveTo>
                  <a:pt x="231139" y="0"/>
                </a:moveTo>
                <a:lnTo>
                  <a:pt x="192881" y="2197"/>
                </a:lnTo>
                <a:lnTo>
                  <a:pt x="139838" y="13255"/>
                </a:lnTo>
                <a:lnTo>
                  <a:pt x="93268" y="32715"/>
                </a:lnTo>
                <a:lnTo>
                  <a:pt x="54585" y="59547"/>
                </a:lnTo>
                <a:lnTo>
                  <a:pt x="25203" y="92722"/>
                </a:lnTo>
                <a:lnTo>
                  <a:pt x="6536" y="131213"/>
                </a:lnTo>
                <a:lnTo>
                  <a:pt x="0" y="173990"/>
                </a:lnTo>
                <a:lnTo>
                  <a:pt x="743" y="188480"/>
                </a:lnTo>
                <a:lnTo>
                  <a:pt x="11480" y="229504"/>
                </a:lnTo>
                <a:lnTo>
                  <a:pt x="33876" y="266035"/>
                </a:lnTo>
                <a:lnTo>
                  <a:pt x="66516" y="297021"/>
                </a:lnTo>
                <a:lnTo>
                  <a:pt x="107985" y="321405"/>
                </a:lnTo>
                <a:lnTo>
                  <a:pt x="156870" y="338134"/>
                </a:lnTo>
                <a:lnTo>
                  <a:pt x="211755" y="346154"/>
                </a:lnTo>
                <a:lnTo>
                  <a:pt x="231139" y="346710"/>
                </a:lnTo>
                <a:lnTo>
                  <a:pt x="250524" y="346154"/>
                </a:lnTo>
                <a:lnTo>
                  <a:pt x="305409" y="338134"/>
                </a:lnTo>
                <a:lnTo>
                  <a:pt x="354294" y="321405"/>
                </a:lnTo>
                <a:lnTo>
                  <a:pt x="395763" y="297021"/>
                </a:lnTo>
                <a:lnTo>
                  <a:pt x="428403" y="266035"/>
                </a:lnTo>
                <a:lnTo>
                  <a:pt x="450799" y="229504"/>
                </a:lnTo>
                <a:lnTo>
                  <a:pt x="461536" y="188480"/>
                </a:lnTo>
                <a:lnTo>
                  <a:pt x="462279" y="173990"/>
                </a:lnTo>
                <a:lnTo>
                  <a:pt x="461536" y="159318"/>
                </a:lnTo>
                <a:lnTo>
                  <a:pt x="450799" y="117856"/>
                </a:lnTo>
                <a:lnTo>
                  <a:pt x="428403" y="81022"/>
                </a:lnTo>
                <a:lnTo>
                  <a:pt x="395763" y="49847"/>
                </a:lnTo>
                <a:lnTo>
                  <a:pt x="354294" y="25358"/>
                </a:lnTo>
                <a:lnTo>
                  <a:pt x="305409" y="8585"/>
                </a:lnTo>
                <a:lnTo>
                  <a:pt x="250524" y="555"/>
                </a:lnTo>
                <a:lnTo>
                  <a:pt x="231139" y="0"/>
                </a:lnTo>
                <a:close/>
              </a:path>
            </a:pathLst>
          </a:custGeom>
          <a:solidFill>
            <a:srgbClr val="99CCFF"/>
          </a:solidFill>
        </p:spPr>
        <p:txBody>
          <a:bodyPr wrap="square" lIns="0" tIns="0" rIns="0" bIns="0" rtlCol="0">
            <a:noAutofit/>
          </a:bodyPr>
          <a:lstStyle/>
          <a:p>
            <a:endParaRPr/>
          </a:p>
        </p:txBody>
      </p:sp>
      <p:sp>
        <p:nvSpPr>
          <p:cNvPr id="5" name="object 5"/>
          <p:cNvSpPr/>
          <p:nvPr/>
        </p:nvSpPr>
        <p:spPr>
          <a:xfrm>
            <a:off x="3671573" y="2523208"/>
            <a:ext cx="462279" cy="346709"/>
          </a:xfrm>
          <a:custGeom>
            <a:avLst/>
            <a:gdLst/>
            <a:ahLst/>
            <a:cxnLst/>
            <a:rect l="l" t="t" r="r" b="b"/>
            <a:pathLst>
              <a:path w="462279" h="346709">
                <a:moveTo>
                  <a:pt x="231139" y="0"/>
                </a:moveTo>
                <a:lnTo>
                  <a:pt x="269398" y="2197"/>
                </a:lnTo>
                <a:lnTo>
                  <a:pt x="322441" y="13255"/>
                </a:lnTo>
                <a:lnTo>
                  <a:pt x="369011" y="32715"/>
                </a:lnTo>
                <a:lnTo>
                  <a:pt x="407694" y="59547"/>
                </a:lnTo>
                <a:lnTo>
                  <a:pt x="437076" y="92722"/>
                </a:lnTo>
                <a:lnTo>
                  <a:pt x="455743" y="131213"/>
                </a:lnTo>
                <a:lnTo>
                  <a:pt x="462279" y="173990"/>
                </a:lnTo>
                <a:lnTo>
                  <a:pt x="461536" y="188480"/>
                </a:lnTo>
                <a:lnTo>
                  <a:pt x="450799" y="229504"/>
                </a:lnTo>
                <a:lnTo>
                  <a:pt x="428403" y="266035"/>
                </a:lnTo>
                <a:lnTo>
                  <a:pt x="395763" y="297021"/>
                </a:lnTo>
                <a:lnTo>
                  <a:pt x="354294" y="321405"/>
                </a:lnTo>
                <a:lnTo>
                  <a:pt x="305409" y="338134"/>
                </a:lnTo>
                <a:lnTo>
                  <a:pt x="250524" y="346154"/>
                </a:lnTo>
                <a:lnTo>
                  <a:pt x="231139" y="346710"/>
                </a:lnTo>
                <a:lnTo>
                  <a:pt x="211755" y="346154"/>
                </a:lnTo>
                <a:lnTo>
                  <a:pt x="156870" y="338134"/>
                </a:lnTo>
                <a:lnTo>
                  <a:pt x="107985" y="321405"/>
                </a:lnTo>
                <a:lnTo>
                  <a:pt x="66516" y="297021"/>
                </a:lnTo>
                <a:lnTo>
                  <a:pt x="33876" y="266035"/>
                </a:lnTo>
                <a:lnTo>
                  <a:pt x="11480" y="229504"/>
                </a:lnTo>
                <a:lnTo>
                  <a:pt x="743" y="188480"/>
                </a:lnTo>
                <a:lnTo>
                  <a:pt x="0" y="173990"/>
                </a:lnTo>
                <a:lnTo>
                  <a:pt x="743" y="159318"/>
                </a:lnTo>
                <a:lnTo>
                  <a:pt x="11480" y="117855"/>
                </a:lnTo>
                <a:lnTo>
                  <a:pt x="33876" y="81022"/>
                </a:lnTo>
                <a:lnTo>
                  <a:pt x="66516" y="49847"/>
                </a:lnTo>
                <a:lnTo>
                  <a:pt x="107985" y="25358"/>
                </a:lnTo>
                <a:lnTo>
                  <a:pt x="156870" y="8585"/>
                </a:lnTo>
                <a:lnTo>
                  <a:pt x="211755" y="555"/>
                </a:lnTo>
                <a:lnTo>
                  <a:pt x="231139" y="0"/>
                </a:lnTo>
                <a:close/>
              </a:path>
            </a:pathLst>
          </a:custGeom>
          <a:ln w="3175">
            <a:solidFill>
              <a:srgbClr val="000000"/>
            </a:solidFill>
          </a:ln>
        </p:spPr>
        <p:txBody>
          <a:bodyPr wrap="square" lIns="0" tIns="0" rIns="0" bIns="0" rtlCol="0">
            <a:noAutofit/>
          </a:bodyPr>
          <a:lstStyle/>
          <a:p>
            <a:endParaRPr/>
          </a:p>
        </p:txBody>
      </p:sp>
      <p:sp>
        <p:nvSpPr>
          <p:cNvPr id="6" name="object 6"/>
          <p:cNvSpPr/>
          <p:nvPr/>
        </p:nvSpPr>
        <p:spPr>
          <a:xfrm>
            <a:off x="3671570" y="2523208"/>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noAutofit/>
          </a:bodyPr>
          <a:lstStyle/>
          <a:p>
            <a:endParaRPr/>
          </a:p>
        </p:txBody>
      </p:sp>
      <p:sp>
        <p:nvSpPr>
          <p:cNvPr id="7" name="object 7"/>
          <p:cNvSpPr/>
          <p:nvPr/>
        </p:nvSpPr>
        <p:spPr>
          <a:xfrm>
            <a:off x="4133850" y="2871188"/>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noAutofit/>
          </a:bodyPr>
          <a:lstStyle/>
          <a:p>
            <a:endParaRPr/>
          </a:p>
        </p:txBody>
      </p:sp>
      <p:sp>
        <p:nvSpPr>
          <p:cNvPr id="8" name="object 8"/>
          <p:cNvSpPr txBox="1"/>
          <p:nvPr/>
        </p:nvSpPr>
        <p:spPr>
          <a:xfrm>
            <a:off x="328929" y="2660371"/>
            <a:ext cx="1215390" cy="287655"/>
          </a:xfrm>
          <a:prstGeom prst="rect">
            <a:avLst/>
          </a:prstGeom>
        </p:spPr>
        <p:txBody>
          <a:bodyPr vert="horz" wrap="square" lIns="0" tIns="0" rIns="0" bIns="0" rtlCol="0">
            <a:noAutofit/>
          </a:bodyPr>
          <a:lstStyle/>
          <a:p>
            <a:pPr marL="12695" algn="ctr"/>
            <a:r>
              <a:rPr spc="-80" dirty="0">
                <a:latin typeface="Arial"/>
                <a:cs typeface="Arial"/>
              </a:rPr>
              <a:t>W</a:t>
            </a:r>
            <a:r>
              <a:rPr spc="-180" dirty="0">
                <a:latin typeface="Arial"/>
                <a:cs typeface="Arial"/>
              </a:rPr>
              <a:t>T</a:t>
            </a:r>
            <a:endParaRPr dirty="0">
              <a:latin typeface="Arial"/>
              <a:cs typeface="Arial"/>
            </a:endParaRPr>
          </a:p>
        </p:txBody>
      </p:sp>
      <p:sp>
        <p:nvSpPr>
          <p:cNvPr id="9" name="object 9"/>
          <p:cNvSpPr txBox="1"/>
          <p:nvPr/>
        </p:nvSpPr>
        <p:spPr>
          <a:xfrm>
            <a:off x="1907705" y="2052042"/>
            <a:ext cx="1123150" cy="287655"/>
          </a:xfrm>
          <a:prstGeom prst="rect">
            <a:avLst/>
          </a:prstGeom>
        </p:spPr>
        <p:txBody>
          <a:bodyPr vert="horz" wrap="square" lIns="0" tIns="0" rIns="0" bIns="0" rtlCol="0">
            <a:noAutofit/>
          </a:bodyPr>
          <a:lstStyle/>
          <a:p>
            <a:pPr marL="12695"/>
            <a:r>
              <a:rPr lang="en-US" spc="-185" dirty="0">
                <a:latin typeface="Arial"/>
                <a:cs typeface="Arial"/>
              </a:rPr>
              <a:t>Treatment </a:t>
            </a:r>
            <a:r>
              <a:rPr spc="-95" dirty="0">
                <a:latin typeface="Arial"/>
                <a:cs typeface="Arial"/>
              </a:rPr>
              <a:t>G</a:t>
            </a:r>
            <a:endParaRPr dirty="0">
              <a:latin typeface="Arial"/>
              <a:cs typeface="Arial"/>
            </a:endParaRPr>
          </a:p>
        </p:txBody>
      </p:sp>
      <p:sp>
        <p:nvSpPr>
          <p:cNvPr id="10" name="object 10"/>
          <p:cNvSpPr/>
          <p:nvPr/>
        </p:nvSpPr>
        <p:spPr>
          <a:xfrm>
            <a:off x="1764029" y="2632430"/>
            <a:ext cx="575309" cy="191769"/>
          </a:xfrm>
          <a:custGeom>
            <a:avLst/>
            <a:gdLst/>
            <a:ahLst/>
            <a:cxnLst/>
            <a:rect l="l" t="t" r="r" b="b"/>
            <a:pathLst>
              <a:path w="575309" h="191770">
                <a:moveTo>
                  <a:pt x="287019" y="0"/>
                </a:moveTo>
                <a:lnTo>
                  <a:pt x="239481" y="1192"/>
                </a:lnTo>
                <a:lnTo>
                  <a:pt x="194746" y="4663"/>
                </a:lnTo>
                <a:lnTo>
                  <a:pt x="153334" y="10252"/>
                </a:lnTo>
                <a:lnTo>
                  <a:pt x="115763" y="17800"/>
                </a:lnTo>
                <a:lnTo>
                  <a:pt x="67739" y="32443"/>
                </a:lnTo>
                <a:lnTo>
                  <a:pt x="31272" y="50592"/>
                </a:lnTo>
                <a:lnTo>
                  <a:pt x="3647" y="79312"/>
                </a:lnTo>
                <a:lnTo>
                  <a:pt x="0" y="95250"/>
                </a:lnTo>
                <a:lnTo>
                  <a:pt x="922" y="103342"/>
                </a:lnTo>
                <a:lnTo>
                  <a:pt x="31272" y="140181"/>
                </a:lnTo>
                <a:lnTo>
                  <a:pt x="67739" y="158596"/>
                </a:lnTo>
                <a:lnTo>
                  <a:pt x="115763" y="173522"/>
                </a:lnTo>
                <a:lnTo>
                  <a:pt x="153334" y="181242"/>
                </a:lnTo>
                <a:lnTo>
                  <a:pt x="194746" y="186974"/>
                </a:lnTo>
                <a:lnTo>
                  <a:pt x="239481" y="190541"/>
                </a:lnTo>
                <a:lnTo>
                  <a:pt x="287019" y="191769"/>
                </a:lnTo>
                <a:lnTo>
                  <a:pt x="311288" y="191459"/>
                </a:lnTo>
                <a:lnTo>
                  <a:pt x="357798" y="189039"/>
                </a:lnTo>
                <a:lnTo>
                  <a:pt x="401181" y="184368"/>
                </a:lnTo>
                <a:lnTo>
                  <a:pt x="440924" y="177620"/>
                </a:lnTo>
                <a:lnTo>
                  <a:pt x="492601" y="163988"/>
                </a:lnTo>
                <a:lnTo>
                  <a:pt x="533219" y="146670"/>
                </a:lnTo>
                <a:lnTo>
                  <a:pt x="567196" y="118868"/>
                </a:lnTo>
                <a:lnTo>
                  <a:pt x="575309" y="95250"/>
                </a:lnTo>
                <a:lnTo>
                  <a:pt x="574387" y="87166"/>
                </a:lnTo>
                <a:lnTo>
                  <a:pt x="544003" y="50592"/>
                </a:lnTo>
                <a:lnTo>
                  <a:pt x="507454" y="32443"/>
                </a:lnTo>
                <a:lnTo>
                  <a:pt x="459272" y="17800"/>
                </a:lnTo>
                <a:lnTo>
                  <a:pt x="421539" y="10252"/>
                </a:lnTo>
                <a:lnTo>
                  <a:pt x="379912" y="4663"/>
                </a:lnTo>
                <a:lnTo>
                  <a:pt x="334902" y="1192"/>
                </a:lnTo>
                <a:lnTo>
                  <a:pt x="287019" y="0"/>
                </a:lnTo>
                <a:close/>
              </a:path>
            </a:pathLst>
          </a:custGeom>
          <a:solidFill>
            <a:srgbClr val="99CCFF"/>
          </a:solidFill>
        </p:spPr>
        <p:txBody>
          <a:bodyPr wrap="square" lIns="0" tIns="0" rIns="0" bIns="0" rtlCol="0">
            <a:noAutofit/>
          </a:bodyPr>
          <a:lstStyle/>
          <a:p>
            <a:endParaRPr/>
          </a:p>
        </p:txBody>
      </p:sp>
      <p:sp>
        <p:nvSpPr>
          <p:cNvPr id="11" name="object 11"/>
          <p:cNvSpPr/>
          <p:nvPr/>
        </p:nvSpPr>
        <p:spPr>
          <a:xfrm>
            <a:off x="1764029" y="2632430"/>
            <a:ext cx="575309" cy="191769"/>
          </a:xfrm>
          <a:custGeom>
            <a:avLst/>
            <a:gdLst/>
            <a:ahLst/>
            <a:cxnLst/>
            <a:rect l="l" t="t" r="r" b="b"/>
            <a:pathLst>
              <a:path w="575309" h="191770">
                <a:moveTo>
                  <a:pt x="287019" y="0"/>
                </a:moveTo>
                <a:lnTo>
                  <a:pt x="334902" y="1192"/>
                </a:lnTo>
                <a:lnTo>
                  <a:pt x="379912" y="4663"/>
                </a:lnTo>
                <a:lnTo>
                  <a:pt x="421539" y="10252"/>
                </a:lnTo>
                <a:lnTo>
                  <a:pt x="459272" y="17800"/>
                </a:lnTo>
                <a:lnTo>
                  <a:pt x="507454" y="32443"/>
                </a:lnTo>
                <a:lnTo>
                  <a:pt x="544003" y="50592"/>
                </a:lnTo>
                <a:lnTo>
                  <a:pt x="571661" y="79312"/>
                </a:lnTo>
                <a:lnTo>
                  <a:pt x="575309" y="95250"/>
                </a:lnTo>
                <a:lnTo>
                  <a:pt x="574387" y="103342"/>
                </a:lnTo>
                <a:lnTo>
                  <a:pt x="544003" y="140181"/>
                </a:lnTo>
                <a:lnTo>
                  <a:pt x="507454" y="158596"/>
                </a:lnTo>
                <a:lnTo>
                  <a:pt x="459272" y="173522"/>
                </a:lnTo>
                <a:lnTo>
                  <a:pt x="421539" y="181242"/>
                </a:lnTo>
                <a:lnTo>
                  <a:pt x="379912" y="186974"/>
                </a:lnTo>
                <a:lnTo>
                  <a:pt x="334902" y="190541"/>
                </a:lnTo>
                <a:lnTo>
                  <a:pt x="287019" y="191769"/>
                </a:lnTo>
                <a:lnTo>
                  <a:pt x="262932" y="191459"/>
                </a:lnTo>
                <a:lnTo>
                  <a:pt x="216731" y="189039"/>
                </a:lnTo>
                <a:lnTo>
                  <a:pt x="173593" y="184368"/>
                </a:lnTo>
                <a:lnTo>
                  <a:pt x="134036" y="177620"/>
                </a:lnTo>
                <a:lnTo>
                  <a:pt x="82550" y="163988"/>
                </a:lnTo>
                <a:lnTo>
                  <a:pt x="42036" y="146670"/>
                </a:lnTo>
                <a:lnTo>
                  <a:pt x="8109" y="118868"/>
                </a:lnTo>
                <a:lnTo>
                  <a:pt x="0" y="95250"/>
                </a:lnTo>
                <a:lnTo>
                  <a:pt x="922" y="87166"/>
                </a:lnTo>
                <a:lnTo>
                  <a:pt x="31272" y="50592"/>
                </a:lnTo>
                <a:lnTo>
                  <a:pt x="67739" y="32443"/>
                </a:lnTo>
                <a:lnTo>
                  <a:pt x="115763" y="17800"/>
                </a:lnTo>
                <a:lnTo>
                  <a:pt x="153334" y="10252"/>
                </a:lnTo>
                <a:lnTo>
                  <a:pt x="194746" y="4663"/>
                </a:lnTo>
                <a:lnTo>
                  <a:pt x="239481" y="1192"/>
                </a:lnTo>
                <a:lnTo>
                  <a:pt x="287019" y="0"/>
                </a:lnTo>
                <a:close/>
              </a:path>
            </a:pathLst>
          </a:custGeom>
          <a:ln w="3175">
            <a:solidFill>
              <a:srgbClr val="000000"/>
            </a:solidFill>
          </a:ln>
        </p:spPr>
        <p:txBody>
          <a:bodyPr wrap="square" lIns="0" tIns="0" rIns="0" bIns="0" rtlCol="0">
            <a:noAutofit/>
          </a:bodyPr>
          <a:lstStyle/>
          <a:p>
            <a:endParaRPr/>
          </a:p>
        </p:txBody>
      </p:sp>
      <p:sp>
        <p:nvSpPr>
          <p:cNvPr id="12" name="object 12"/>
          <p:cNvSpPr/>
          <p:nvPr/>
        </p:nvSpPr>
        <p:spPr>
          <a:xfrm>
            <a:off x="1764029" y="263242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noAutofit/>
          </a:bodyPr>
          <a:lstStyle/>
          <a:p>
            <a:endParaRPr/>
          </a:p>
        </p:txBody>
      </p:sp>
      <p:sp>
        <p:nvSpPr>
          <p:cNvPr id="13" name="object 13"/>
          <p:cNvSpPr/>
          <p:nvPr/>
        </p:nvSpPr>
        <p:spPr>
          <a:xfrm>
            <a:off x="2340610" y="282419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noAutofit/>
          </a:bodyPr>
          <a:lstStyle/>
          <a:p>
            <a:endParaRPr/>
          </a:p>
        </p:txBody>
      </p:sp>
      <p:sp>
        <p:nvSpPr>
          <p:cNvPr id="14" name="object 14"/>
          <p:cNvSpPr txBox="1"/>
          <p:nvPr/>
        </p:nvSpPr>
        <p:spPr>
          <a:xfrm>
            <a:off x="107508" y="3756125"/>
            <a:ext cx="1626046" cy="537210"/>
          </a:xfrm>
          <a:prstGeom prst="rect">
            <a:avLst/>
          </a:prstGeom>
        </p:spPr>
        <p:txBody>
          <a:bodyPr vert="horz" wrap="square" lIns="0" tIns="0" rIns="0" bIns="0" rtlCol="0" anchor="ctr">
            <a:noAutofit/>
          </a:bodyPr>
          <a:lstStyle/>
          <a:p>
            <a:pPr marL="374494" marR="12695" indent="-361800" algn="ctr">
              <a:lnSpc>
                <a:spcPts val="2090"/>
              </a:lnSpc>
            </a:pPr>
            <a:r>
              <a:rPr lang="cs-CZ" spc="100" dirty="0">
                <a:latin typeface="Arial"/>
                <a:cs typeface="Arial"/>
              </a:rPr>
              <a:t>M</a:t>
            </a:r>
            <a:r>
              <a:rPr spc="30" dirty="0" err="1">
                <a:latin typeface="Arial"/>
                <a:cs typeface="Arial"/>
              </a:rPr>
              <a:t>ut</a:t>
            </a:r>
            <a:r>
              <a:rPr spc="35" dirty="0" err="1">
                <a:latin typeface="Arial"/>
                <a:cs typeface="Arial"/>
              </a:rPr>
              <a:t>a</a:t>
            </a:r>
            <a:r>
              <a:rPr spc="80" dirty="0" err="1">
                <a:latin typeface="Arial"/>
                <a:cs typeface="Arial"/>
              </a:rPr>
              <a:t>nt</a:t>
            </a:r>
            <a:r>
              <a:rPr lang="en-US" spc="80" dirty="0">
                <a:latin typeface="Arial"/>
                <a:cs typeface="Arial"/>
              </a:rPr>
              <a:t> (UPC)   </a:t>
            </a:r>
            <a:endParaRPr dirty="0">
              <a:latin typeface="Arial"/>
              <a:cs typeface="Arial"/>
            </a:endParaRPr>
          </a:p>
        </p:txBody>
      </p:sp>
      <p:sp>
        <p:nvSpPr>
          <p:cNvPr id="15" name="object 15"/>
          <p:cNvSpPr txBox="1"/>
          <p:nvPr/>
        </p:nvSpPr>
        <p:spPr>
          <a:xfrm>
            <a:off x="3511554" y="2052042"/>
            <a:ext cx="1784985" cy="287655"/>
          </a:xfrm>
          <a:prstGeom prst="rect">
            <a:avLst/>
          </a:prstGeom>
        </p:spPr>
        <p:txBody>
          <a:bodyPr vert="horz" wrap="square" lIns="0" tIns="0" rIns="0" bIns="0" rtlCol="0">
            <a:noAutofit/>
          </a:bodyPr>
          <a:lstStyle/>
          <a:p>
            <a:pPr marL="12695"/>
            <a:r>
              <a:rPr lang="en-US" spc="-130" dirty="0">
                <a:latin typeface="Arial"/>
                <a:cs typeface="Arial"/>
              </a:rPr>
              <a:t>Treatment </a:t>
            </a:r>
            <a:r>
              <a:rPr spc="-114" dirty="0">
                <a:latin typeface="Arial"/>
                <a:cs typeface="Arial"/>
              </a:rPr>
              <a:t>A</a:t>
            </a:r>
            <a:r>
              <a:rPr spc="-185" dirty="0">
                <a:latin typeface="Arial"/>
                <a:cs typeface="Arial"/>
              </a:rPr>
              <a:t>G</a:t>
            </a:r>
            <a:endParaRPr dirty="0">
              <a:latin typeface="Arial"/>
              <a:cs typeface="Arial"/>
            </a:endParaRPr>
          </a:p>
        </p:txBody>
      </p:sp>
      <p:sp>
        <p:nvSpPr>
          <p:cNvPr id="16" name="object 16"/>
          <p:cNvSpPr/>
          <p:nvPr/>
        </p:nvSpPr>
        <p:spPr>
          <a:xfrm>
            <a:off x="6336033" y="1659608"/>
            <a:ext cx="2256789" cy="3094989"/>
          </a:xfrm>
          <a:prstGeom prst="rect">
            <a:avLst/>
          </a:prstGeom>
          <a:blipFill>
            <a:blip r:embed="rId2" cstate="print"/>
            <a:stretch>
              <a:fillRect/>
            </a:stretch>
          </a:blipFill>
        </p:spPr>
        <p:txBody>
          <a:bodyPr wrap="square" lIns="0" tIns="0" rIns="0" bIns="0" rtlCol="0">
            <a:noAutofit/>
          </a:bodyPr>
          <a:lstStyle/>
          <a:p>
            <a:endParaRPr/>
          </a:p>
        </p:txBody>
      </p:sp>
      <p:sp>
        <p:nvSpPr>
          <p:cNvPr id="17" name="object 17"/>
          <p:cNvSpPr txBox="1"/>
          <p:nvPr/>
        </p:nvSpPr>
        <p:spPr>
          <a:xfrm>
            <a:off x="6804248" y="5052030"/>
            <a:ext cx="2280062" cy="537210"/>
          </a:xfrm>
          <a:prstGeom prst="rect">
            <a:avLst/>
          </a:prstGeom>
        </p:spPr>
        <p:txBody>
          <a:bodyPr vert="horz" wrap="square" lIns="0" tIns="0" rIns="0" bIns="0" rtlCol="0">
            <a:noAutofit/>
          </a:bodyPr>
          <a:lstStyle/>
          <a:p>
            <a:pPr marL="12695" marR="12695" algn="ctr">
              <a:lnSpc>
                <a:spcPts val="2090"/>
              </a:lnSpc>
            </a:pPr>
            <a:r>
              <a:rPr spc="-110" dirty="0">
                <a:latin typeface="Arial"/>
                <a:cs typeface="Arial"/>
              </a:rPr>
              <a:t>A</a:t>
            </a:r>
            <a:r>
              <a:rPr spc="40" dirty="0">
                <a:latin typeface="Arial"/>
                <a:cs typeface="Arial"/>
              </a:rPr>
              <a:t>d</a:t>
            </a:r>
            <a:r>
              <a:rPr spc="50" dirty="0">
                <a:latin typeface="Arial"/>
                <a:cs typeface="Arial"/>
              </a:rPr>
              <a:t>d</a:t>
            </a:r>
            <a:r>
              <a:rPr spc="60" dirty="0">
                <a:latin typeface="Arial"/>
                <a:cs typeface="Arial"/>
              </a:rPr>
              <a:t>i</a:t>
            </a:r>
            <a:r>
              <a:rPr spc="85" dirty="0">
                <a:latin typeface="Arial"/>
                <a:cs typeface="Arial"/>
              </a:rPr>
              <a:t>ti</a:t>
            </a:r>
            <a:r>
              <a:rPr spc="10" dirty="0">
                <a:latin typeface="Arial"/>
                <a:cs typeface="Arial"/>
              </a:rPr>
              <a:t>ona</a:t>
            </a:r>
            <a:r>
              <a:rPr spc="60" dirty="0">
                <a:latin typeface="Arial"/>
                <a:cs typeface="Arial"/>
              </a:rPr>
              <a:t>l</a:t>
            </a:r>
            <a:r>
              <a:rPr spc="-40" dirty="0">
                <a:latin typeface="Arial"/>
                <a:cs typeface="Arial"/>
              </a:rPr>
              <a:t> </a:t>
            </a:r>
            <a:r>
              <a:rPr spc="100" dirty="0">
                <a:latin typeface="Arial"/>
                <a:cs typeface="Arial"/>
              </a:rPr>
              <a:t>m</a:t>
            </a:r>
            <a:r>
              <a:rPr spc="-45" dirty="0">
                <a:latin typeface="Arial"/>
                <a:cs typeface="Arial"/>
              </a:rPr>
              <a:t>e</a:t>
            </a:r>
            <a:r>
              <a:rPr spc="30" dirty="0">
                <a:latin typeface="Arial"/>
                <a:cs typeface="Arial"/>
              </a:rPr>
              <a:t>ta</a:t>
            </a:r>
            <a:r>
              <a:rPr spc="50" dirty="0">
                <a:latin typeface="Arial"/>
                <a:cs typeface="Arial"/>
              </a:rPr>
              <a:t>d</a:t>
            </a:r>
            <a:r>
              <a:rPr spc="-50" dirty="0">
                <a:latin typeface="Arial"/>
                <a:cs typeface="Arial"/>
              </a:rPr>
              <a:t>a</a:t>
            </a:r>
            <a:r>
              <a:rPr spc="30" dirty="0">
                <a:latin typeface="Arial"/>
                <a:cs typeface="Arial"/>
              </a:rPr>
              <a:t>ta</a:t>
            </a:r>
            <a:r>
              <a:rPr spc="-35" dirty="0">
                <a:latin typeface="Arial"/>
                <a:cs typeface="Arial"/>
              </a:rPr>
              <a:t> </a:t>
            </a:r>
            <a:r>
              <a:rPr spc="-10" dirty="0">
                <a:latin typeface="Arial"/>
                <a:cs typeface="Arial"/>
              </a:rPr>
              <a:t>(b</a:t>
            </a:r>
            <a:r>
              <a:rPr spc="-55" dirty="0">
                <a:latin typeface="Arial"/>
                <a:cs typeface="Arial"/>
              </a:rPr>
              <a:t>a</a:t>
            </a:r>
            <a:r>
              <a:rPr spc="110" dirty="0">
                <a:latin typeface="Arial"/>
                <a:cs typeface="Arial"/>
              </a:rPr>
              <a:t>t</a:t>
            </a:r>
            <a:r>
              <a:rPr spc="-90" dirty="0">
                <a:latin typeface="Arial"/>
                <a:cs typeface="Arial"/>
              </a:rPr>
              <a:t>c</a:t>
            </a:r>
            <a:r>
              <a:rPr spc="50" dirty="0">
                <a:latin typeface="Arial"/>
                <a:cs typeface="Arial"/>
              </a:rPr>
              <a:t>h</a:t>
            </a:r>
            <a:r>
              <a:rPr spc="25" dirty="0">
                <a:latin typeface="Arial"/>
                <a:cs typeface="Arial"/>
              </a:rPr>
              <a:t> </a:t>
            </a:r>
            <a:r>
              <a:rPr spc="85" dirty="0">
                <a:latin typeface="Arial"/>
                <a:cs typeface="Arial"/>
              </a:rPr>
              <a:t>f</a:t>
            </a:r>
            <a:r>
              <a:rPr spc="-50" dirty="0">
                <a:latin typeface="Arial"/>
                <a:cs typeface="Arial"/>
              </a:rPr>
              <a:t>a</a:t>
            </a:r>
            <a:r>
              <a:rPr spc="-80" dirty="0">
                <a:latin typeface="Arial"/>
                <a:cs typeface="Arial"/>
              </a:rPr>
              <a:t>c</a:t>
            </a:r>
            <a:r>
              <a:rPr spc="45" dirty="0">
                <a:latin typeface="Arial"/>
                <a:cs typeface="Arial"/>
              </a:rPr>
              <a:t>t</a:t>
            </a:r>
            <a:r>
              <a:rPr spc="95" dirty="0">
                <a:latin typeface="Arial"/>
                <a:cs typeface="Arial"/>
              </a:rPr>
              <a:t>o</a:t>
            </a:r>
            <a:r>
              <a:rPr spc="110" dirty="0">
                <a:latin typeface="Arial"/>
                <a:cs typeface="Arial"/>
              </a:rPr>
              <a:t>r</a:t>
            </a:r>
            <a:r>
              <a:rPr spc="-60" dirty="0">
                <a:latin typeface="Arial"/>
                <a:cs typeface="Arial"/>
              </a:rPr>
              <a:t>)</a:t>
            </a:r>
            <a:endParaRPr dirty="0">
              <a:latin typeface="Arial"/>
              <a:cs typeface="Arial"/>
            </a:endParaRPr>
          </a:p>
        </p:txBody>
      </p:sp>
      <p:sp>
        <p:nvSpPr>
          <p:cNvPr id="18" name="object 18"/>
          <p:cNvSpPr/>
          <p:nvPr/>
        </p:nvSpPr>
        <p:spPr>
          <a:xfrm>
            <a:off x="8280400" y="4755873"/>
            <a:ext cx="236220" cy="180339"/>
          </a:xfrm>
          <a:custGeom>
            <a:avLst/>
            <a:gdLst/>
            <a:ahLst/>
            <a:cxnLst/>
            <a:rect l="l" t="t" r="r" b="b"/>
            <a:pathLst>
              <a:path w="236220" h="180339">
                <a:moveTo>
                  <a:pt x="236220" y="127000"/>
                </a:moveTo>
                <a:lnTo>
                  <a:pt x="123190" y="127000"/>
                </a:lnTo>
                <a:lnTo>
                  <a:pt x="123190" y="180340"/>
                </a:lnTo>
                <a:lnTo>
                  <a:pt x="236220" y="180340"/>
                </a:lnTo>
                <a:lnTo>
                  <a:pt x="236220" y="127000"/>
                </a:lnTo>
                <a:close/>
              </a:path>
              <a:path w="236220" h="180339">
                <a:moveTo>
                  <a:pt x="179070" y="0"/>
                </a:moveTo>
                <a:lnTo>
                  <a:pt x="0" y="127000"/>
                </a:lnTo>
                <a:lnTo>
                  <a:pt x="359409" y="127000"/>
                </a:lnTo>
                <a:lnTo>
                  <a:pt x="179070" y="0"/>
                </a:lnTo>
                <a:close/>
              </a:path>
            </a:pathLst>
          </a:custGeom>
          <a:solidFill>
            <a:srgbClr val="99CCFF"/>
          </a:solidFill>
        </p:spPr>
        <p:txBody>
          <a:bodyPr wrap="square" lIns="0" tIns="0" rIns="0" bIns="0" rtlCol="0">
            <a:noAutofit/>
          </a:bodyPr>
          <a:lstStyle/>
          <a:p>
            <a:endParaRPr/>
          </a:p>
        </p:txBody>
      </p:sp>
      <p:sp>
        <p:nvSpPr>
          <p:cNvPr id="19" name="object 19"/>
          <p:cNvSpPr/>
          <p:nvPr/>
        </p:nvSpPr>
        <p:spPr>
          <a:xfrm>
            <a:off x="8280404" y="4755873"/>
            <a:ext cx="359409" cy="180339"/>
          </a:xfrm>
          <a:custGeom>
            <a:avLst/>
            <a:gdLst/>
            <a:ahLst/>
            <a:cxnLst/>
            <a:rect l="l" t="t" r="r" b="b"/>
            <a:pathLst>
              <a:path w="359409" h="180339">
                <a:moveTo>
                  <a:pt x="123190" y="180340"/>
                </a:moveTo>
                <a:lnTo>
                  <a:pt x="123190" y="127000"/>
                </a:lnTo>
                <a:lnTo>
                  <a:pt x="0" y="127000"/>
                </a:lnTo>
                <a:lnTo>
                  <a:pt x="179070" y="0"/>
                </a:lnTo>
                <a:lnTo>
                  <a:pt x="359409" y="127000"/>
                </a:lnTo>
                <a:lnTo>
                  <a:pt x="236220" y="127000"/>
                </a:lnTo>
                <a:lnTo>
                  <a:pt x="236220" y="180340"/>
                </a:lnTo>
                <a:lnTo>
                  <a:pt x="123190" y="180340"/>
                </a:lnTo>
                <a:close/>
              </a:path>
            </a:pathLst>
          </a:custGeom>
          <a:ln w="3175">
            <a:solidFill>
              <a:srgbClr val="000000"/>
            </a:solidFill>
          </a:ln>
        </p:spPr>
        <p:txBody>
          <a:bodyPr wrap="square" lIns="0" tIns="0" rIns="0" bIns="0" rtlCol="0">
            <a:noAutofit/>
          </a:bodyPr>
          <a:lstStyle/>
          <a:p>
            <a:endParaRPr/>
          </a:p>
        </p:txBody>
      </p:sp>
      <p:sp>
        <p:nvSpPr>
          <p:cNvPr id="20" name="object 20"/>
          <p:cNvSpPr/>
          <p:nvPr/>
        </p:nvSpPr>
        <p:spPr>
          <a:xfrm>
            <a:off x="8280400" y="475586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noAutofit/>
          </a:bodyPr>
          <a:lstStyle/>
          <a:p>
            <a:endParaRPr/>
          </a:p>
        </p:txBody>
      </p:sp>
      <p:sp>
        <p:nvSpPr>
          <p:cNvPr id="21" name="object 21"/>
          <p:cNvSpPr/>
          <p:nvPr/>
        </p:nvSpPr>
        <p:spPr>
          <a:xfrm>
            <a:off x="8639809" y="4936208"/>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noAutofit/>
          </a:bodyPr>
          <a:lstStyle/>
          <a:p>
            <a:endParaRPr/>
          </a:p>
        </p:txBody>
      </p:sp>
      <p:sp>
        <p:nvSpPr>
          <p:cNvPr id="22" name="object 22"/>
          <p:cNvSpPr/>
          <p:nvPr/>
        </p:nvSpPr>
        <p:spPr>
          <a:xfrm>
            <a:off x="5040632" y="2920719"/>
            <a:ext cx="899160" cy="900430"/>
          </a:xfrm>
          <a:custGeom>
            <a:avLst/>
            <a:gdLst/>
            <a:ahLst/>
            <a:cxnLst/>
            <a:rect l="l" t="t" r="r" b="b"/>
            <a:pathLst>
              <a:path w="899160" h="900429">
                <a:moveTo>
                  <a:pt x="558800" y="0"/>
                </a:moveTo>
                <a:lnTo>
                  <a:pt x="558800" y="293370"/>
                </a:lnTo>
                <a:lnTo>
                  <a:pt x="0" y="293370"/>
                </a:lnTo>
                <a:lnTo>
                  <a:pt x="0" y="605790"/>
                </a:lnTo>
                <a:lnTo>
                  <a:pt x="558800" y="605790"/>
                </a:lnTo>
                <a:lnTo>
                  <a:pt x="558800" y="900430"/>
                </a:lnTo>
                <a:lnTo>
                  <a:pt x="899160" y="449580"/>
                </a:lnTo>
                <a:lnTo>
                  <a:pt x="558800" y="0"/>
                </a:lnTo>
                <a:close/>
              </a:path>
            </a:pathLst>
          </a:custGeom>
          <a:solidFill>
            <a:srgbClr val="99CCFF"/>
          </a:solidFill>
        </p:spPr>
        <p:txBody>
          <a:bodyPr wrap="square" lIns="0" tIns="0" rIns="0" bIns="0" rtlCol="0">
            <a:noAutofit/>
          </a:bodyPr>
          <a:lstStyle/>
          <a:p>
            <a:endParaRPr/>
          </a:p>
        </p:txBody>
      </p:sp>
      <p:sp>
        <p:nvSpPr>
          <p:cNvPr id="23" name="object 23"/>
          <p:cNvSpPr/>
          <p:nvPr/>
        </p:nvSpPr>
        <p:spPr>
          <a:xfrm>
            <a:off x="5040632" y="2920719"/>
            <a:ext cx="899160" cy="900430"/>
          </a:xfrm>
          <a:custGeom>
            <a:avLst/>
            <a:gdLst/>
            <a:ahLst/>
            <a:cxnLst/>
            <a:rect l="l" t="t" r="r" b="b"/>
            <a:pathLst>
              <a:path w="899160" h="900429">
                <a:moveTo>
                  <a:pt x="0" y="293370"/>
                </a:moveTo>
                <a:lnTo>
                  <a:pt x="558800" y="293370"/>
                </a:lnTo>
                <a:lnTo>
                  <a:pt x="558800" y="0"/>
                </a:lnTo>
                <a:lnTo>
                  <a:pt x="899160" y="449580"/>
                </a:lnTo>
                <a:lnTo>
                  <a:pt x="558800" y="900430"/>
                </a:lnTo>
                <a:lnTo>
                  <a:pt x="558800" y="605790"/>
                </a:lnTo>
                <a:lnTo>
                  <a:pt x="0" y="605790"/>
                </a:lnTo>
                <a:lnTo>
                  <a:pt x="0" y="293370"/>
                </a:lnTo>
                <a:close/>
              </a:path>
            </a:pathLst>
          </a:custGeom>
          <a:ln w="3175">
            <a:solidFill>
              <a:srgbClr val="000000"/>
            </a:solidFill>
          </a:ln>
        </p:spPr>
        <p:txBody>
          <a:bodyPr wrap="square" lIns="0" tIns="0" rIns="0" bIns="0" rtlCol="0">
            <a:noAutofit/>
          </a:bodyPr>
          <a:lstStyle/>
          <a:p>
            <a:endParaRPr/>
          </a:p>
        </p:txBody>
      </p:sp>
      <p:sp>
        <p:nvSpPr>
          <p:cNvPr id="24" name="object 24"/>
          <p:cNvSpPr/>
          <p:nvPr/>
        </p:nvSpPr>
        <p:spPr>
          <a:xfrm>
            <a:off x="5040629" y="292071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noAutofit/>
          </a:bodyPr>
          <a:lstStyle/>
          <a:p>
            <a:endParaRPr/>
          </a:p>
        </p:txBody>
      </p:sp>
      <p:sp>
        <p:nvSpPr>
          <p:cNvPr id="25" name="object 25"/>
          <p:cNvSpPr/>
          <p:nvPr/>
        </p:nvSpPr>
        <p:spPr>
          <a:xfrm>
            <a:off x="5939790" y="382114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noAutofit/>
          </a:bodyPr>
          <a:lstStyle/>
          <a:p>
            <a:endParaRPr/>
          </a:p>
        </p:txBody>
      </p:sp>
      <p:sp>
        <p:nvSpPr>
          <p:cNvPr id="26" name="object 26"/>
          <p:cNvSpPr/>
          <p:nvPr/>
        </p:nvSpPr>
        <p:spPr>
          <a:xfrm>
            <a:off x="2484120" y="2632430"/>
            <a:ext cx="575310" cy="191769"/>
          </a:xfrm>
          <a:custGeom>
            <a:avLst/>
            <a:gdLst/>
            <a:ahLst/>
            <a:cxnLst/>
            <a:rect l="l" t="t" r="r" b="b"/>
            <a:pathLst>
              <a:path w="575310" h="191770">
                <a:moveTo>
                  <a:pt x="287019" y="0"/>
                </a:moveTo>
                <a:lnTo>
                  <a:pt x="239481" y="1192"/>
                </a:lnTo>
                <a:lnTo>
                  <a:pt x="194746" y="4663"/>
                </a:lnTo>
                <a:lnTo>
                  <a:pt x="153334" y="10252"/>
                </a:lnTo>
                <a:lnTo>
                  <a:pt x="115763" y="17800"/>
                </a:lnTo>
                <a:lnTo>
                  <a:pt x="67739" y="32443"/>
                </a:lnTo>
                <a:lnTo>
                  <a:pt x="31272" y="50592"/>
                </a:lnTo>
                <a:lnTo>
                  <a:pt x="3647" y="79312"/>
                </a:lnTo>
                <a:lnTo>
                  <a:pt x="0" y="95250"/>
                </a:lnTo>
                <a:lnTo>
                  <a:pt x="922" y="103342"/>
                </a:lnTo>
                <a:lnTo>
                  <a:pt x="31272" y="140181"/>
                </a:lnTo>
                <a:lnTo>
                  <a:pt x="67739" y="158596"/>
                </a:lnTo>
                <a:lnTo>
                  <a:pt x="115763" y="173522"/>
                </a:lnTo>
                <a:lnTo>
                  <a:pt x="153334" y="181242"/>
                </a:lnTo>
                <a:lnTo>
                  <a:pt x="194746" y="186974"/>
                </a:lnTo>
                <a:lnTo>
                  <a:pt x="239481" y="190541"/>
                </a:lnTo>
                <a:lnTo>
                  <a:pt x="287019" y="191769"/>
                </a:lnTo>
                <a:lnTo>
                  <a:pt x="311288" y="191459"/>
                </a:lnTo>
                <a:lnTo>
                  <a:pt x="357798" y="189039"/>
                </a:lnTo>
                <a:lnTo>
                  <a:pt x="401181" y="184368"/>
                </a:lnTo>
                <a:lnTo>
                  <a:pt x="440924" y="177620"/>
                </a:lnTo>
                <a:lnTo>
                  <a:pt x="492601" y="163988"/>
                </a:lnTo>
                <a:lnTo>
                  <a:pt x="533219" y="146670"/>
                </a:lnTo>
                <a:lnTo>
                  <a:pt x="567196" y="118868"/>
                </a:lnTo>
                <a:lnTo>
                  <a:pt x="575310" y="95250"/>
                </a:lnTo>
                <a:lnTo>
                  <a:pt x="574387" y="87166"/>
                </a:lnTo>
                <a:lnTo>
                  <a:pt x="544003" y="50592"/>
                </a:lnTo>
                <a:lnTo>
                  <a:pt x="507454" y="32443"/>
                </a:lnTo>
                <a:lnTo>
                  <a:pt x="459272" y="17800"/>
                </a:lnTo>
                <a:lnTo>
                  <a:pt x="421539" y="10252"/>
                </a:lnTo>
                <a:lnTo>
                  <a:pt x="379912" y="4663"/>
                </a:lnTo>
                <a:lnTo>
                  <a:pt x="334902" y="1192"/>
                </a:lnTo>
                <a:lnTo>
                  <a:pt x="287019" y="0"/>
                </a:lnTo>
                <a:close/>
              </a:path>
            </a:pathLst>
          </a:custGeom>
          <a:solidFill>
            <a:srgbClr val="99CCFF"/>
          </a:solidFill>
        </p:spPr>
        <p:txBody>
          <a:bodyPr wrap="square" lIns="0" tIns="0" rIns="0" bIns="0" rtlCol="0">
            <a:noAutofit/>
          </a:bodyPr>
          <a:lstStyle/>
          <a:p>
            <a:endParaRPr/>
          </a:p>
        </p:txBody>
      </p:sp>
      <p:sp>
        <p:nvSpPr>
          <p:cNvPr id="27" name="object 27"/>
          <p:cNvSpPr/>
          <p:nvPr/>
        </p:nvSpPr>
        <p:spPr>
          <a:xfrm>
            <a:off x="2484120" y="2632430"/>
            <a:ext cx="575310" cy="191769"/>
          </a:xfrm>
          <a:custGeom>
            <a:avLst/>
            <a:gdLst/>
            <a:ahLst/>
            <a:cxnLst/>
            <a:rect l="l" t="t" r="r" b="b"/>
            <a:pathLst>
              <a:path w="575310" h="191770">
                <a:moveTo>
                  <a:pt x="287019" y="0"/>
                </a:moveTo>
                <a:lnTo>
                  <a:pt x="334902" y="1192"/>
                </a:lnTo>
                <a:lnTo>
                  <a:pt x="379912" y="4663"/>
                </a:lnTo>
                <a:lnTo>
                  <a:pt x="421539" y="10252"/>
                </a:lnTo>
                <a:lnTo>
                  <a:pt x="459272" y="17800"/>
                </a:lnTo>
                <a:lnTo>
                  <a:pt x="507454" y="32443"/>
                </a:lnTo>
                <a:lnTo>
                  <a:pt x="544003" y="50592"/>
                </a:lnTo>
                <a:lnTo>
                  <a:pt x="571661" y="79312"/>
                </a:lnTo>
                <a:lnTo>
                  <a:pt x="575310" y="95250"/>
                </a:lnTo>
                <a:lnTo>
                  <a:pt x="574387" y="103342"/>
                </a:lnTo>
                <a:lnTo>
                  <a:pt x="544003" y="140181"/>
                </a:lnTo>
                <a:lnTo>
                  <a:pt x="507454" y="158596"/>
                </a:lnTo>
                <a:lnTo>
                  <a:pt x="459272" y="173522"/>
                </a:lnTo>
                <a:lnTo>
                  <a:pt x="421539" y="181242"/>
                </a:lnTo>
                <a:lnTo>
                  <a:pt x="379912" y="186974"/>
                </a:lnTo>
                <a:lnTo>
                  <a:pt x="334902" y="190541"/>
                </a:lnTo>
                <a:lnTo>
                  <a:pt x="287019" y="191769"/>
                </a:lnTo>
                <a:lnTo>
                  <a:pt x="262932" y="191459"/>
                </a:lnTo>
                <a:lnTo>
                  <a:pt x="216731" y="189039"/>
                </a:lnTo>
                <a:lnTo>
                  <a:pt x="173593" y="184368"/>
                </a:lnTo>
                <a:lnTo>
                  <a:pt x="134036" y="177620"/>
                </a:lnTo>
                <a:lnTo>
                  <a:pt x="82550" y="163988"/>
                </a:lnTo>
                <a:lnTo>
                  <a:pt x="42036" y="146670"/>
                </a:lnTo>
                <a:lnTo>
                  <a:pt x="8109" y="118868"/>
                </a:lnTo>
                <a:lnTo>
                  <a:pt x="0" y="95250"/>
                </a:lnTo>
                <a:lnTo>
                  <a:pt x="922" y="87166"/>
                </a:lnTo>
                <a:lnTo>
                  <a:pt x="31272" y="50592"/>
                </a:lnTo>
                <a:lnTo>
                  <a:pt x="67739" y="32443"/>
                </a:lnTo>
                <a:lnTo>
                  <a:pt x="115763" y="17800"/>
                </a:lnTo>
                <a:lnTo>
                  <a:pt x="153334" y="10252"/>
                </a:lnTo>
                <a:lnTo>
                  <a:pt x="194746" y="4663"/>
                </a:lnTo>
                <a:lnTo>
                  <a:pt x="239481" y="1192"/>
                </a:lnTo>
                <a:lnTo>
                  <a:pt x="287019" y="0"/>
                </a:lnTo>
                <a:close/>
              </a:path>
            </a:pathLst>
          </a:custGeom>
          <a:ln w="3175">
            <a:solidFill>
              <a:srgbClr val="000000"/>
            </a:solidFill>
          </a:ln>
        </p:spPr>
        <p:txBody>
          <a:bodyPr wrap="square" lIns="0" tIns="0" rIns="0" bIns="0" rtlCol="0">
            <a:noAutofit/>
          </a:bodyPr>
          <a:lstStyle/>
          <a:p>
            <a:endParaRPr/>
          </a:p>
        </p:txBody>
      </p:sp>
      <p:sp>
        <p:nvSpPr>
          <p:cNvPr id="28" name="object 28"/>
          <p:cNvSpPr/>
          <p:nvPr/>
        </p:nvSpPr>
        <p:spPr>
          <a:xfrm>
            <a:off x="2484120" y="263242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noAutofit/>
          </a:bodyPr>
          <a:lstStyle/>
          <a:p>
            <a:endParaRPr/>
          </a:p>
        </p:txBody>
      </p:sp>
      <p:sp>
        <p:nvSpPr>
          <p:cNvPr id="29" name="object 29"/>
          <p:cNvSpPr/>
          <p:nvPr/>
        </p:nvSpPr>
        <p:spPr>
          <a:xfrm>
            <a:off x="3060700" y="282419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noAutofit/>
          </a:bodyPr>
          <a:lstStyle/>
          <a:p>
            <a:endParaRPr/>
          </a:p>
        </p:txBody>
      </p:sp>
      <p:sp>
        <p:nvSpPr>
          <p:cNvPr id="30" name="object 30"/>
          <p:cNvSpPr/>
          <p:nvPr/>
        </p:nvSpPr>
        <p:spPr>
          <a:xfrm>
            <a:off x="1764029" y="2919449"/>
            <a:ext cx="575309" cy="191769"/>
          </a:xfrm>
          <a:custGeom>
            <a:avLst/>
            <a:gdLst/>
            <a:ahLst/>
            <a:cxnLst/>
            <a:rect l="l" t="t" r="r" b="b"/>
            <a:pathLst>
              <a:path w="575309" h="191770">
                <a:moveTo>
                  <a:pt x="287019" y="0"/>
                </a:moveTo>
                <a:lnTo>
                  <a:pt x="239481" y="1228"/>
                </a:lnTo>
                <a:lnTo>
                  <a:pt x="194746" y="4795"/>
                </a:lnTo>
                <a:lnTo>
                  <a:pt x="153334" y="10527"/>
                </a:lnTo>
                <a:lnTo>
                  <a:pt x="115763" y="18247"/>
                </a:lnTo>
                <a:lnTo>
                  <a:pt x="67739" y="33173"/>
                </a:lnTo>
                <a:lnTo>
                  <a:pt x="31272" y="51588"/>
                </a:lnTo>
                <a:lnTo>
                  <a:pt x="3647" y="80547"/>
                </a:lnTo>
                <a:lnTo>
                  <a:pt x="0" y="96519"/>
                </a:lnTo>
                <a:lnTo>
                  <a:pt x="922" y="104431"/>
                </a:lnTo>
                <a:lnTo>
                  <a:pt x="31272" y="140616"/>
                </a:lnTo>
                <a:lnTo>
                  <a:pt x="67739" y="158807"/>
                </a:lnTo>
                <a:lnTo>
                  <a:pt x="115763" y="173603"/>
                </a:lnTo>
                <a:lnTo>
                  <a:pt x="153334" y="181277"/>
                </a:lnTo>
                <a:lnTo>
                  <a:pt x="194746" y="186984"/>
                </a:lnTo>
                <a:lnTo>
                  <a:pt x="239481" y="190543"/>
                </a:lnTo>
                <a:lnTo>
                  <a:pt x="287019" y="191769"/>
                </a:lnTo>
                <a:lnTo>
                  <a:pt x="311288" y="191459"/>
                </a:lnTo>
                <a:lnTo>
                  <a:pt x="357798" y="189043"/>
                </a:lnTo>
                <a:lnTo>
                  <a:pt x="401181" y="184388"/>
                </a:lnTo>
                <a:lnTo>
                  <a:pt x="440924" y="177674"/>
                </a:lnTo>
                <a:lnTo>
                  <a:pt x="492601" y="164147"/>
                </a:lnTo>
                <a:lnTo>
                  <a:pt x="533219" y="147019"/>
                </a:lnTo>
                <a:lnTo>
                  <a:pt x="567196" y="119648"/>
                </a:lnTo>
                <a:lnTo>
                  <a:pt x="575309" y="96519"/>
                </a:lnTo>
                <a:lnTo>
                  <a:pt x="574387" y="88427"/>
                </a:lnTo>
                <a:lnTo>
                  <a:pt x="544003" y="51588"/>
                </a:lnTo>
                <a:lnTo>
                  <a:pt x="507454" y="33173"/>
                </a:lnTo>
                <a:lnTo>
                  <a:pt x="459272" y="18247"/>
                </a:lnTo>
                <a:lnTo>
                  <a:pt x="421539" y="10527"/>
                </a:lnTo>
                <a:lnTo>
                  <a:pt x="379912" y="4795"/>
                </a:lnTo>
                <a:lnTo>
                  <a:pt x="334902" y="1228"/>
                </a:lnTo>
                <a:lnTo>
                  <a:pt x="287019" y="0"/>
                </a:lnTo>
                <a:close/>
              </a:path>
            </a:pathLst>
          </a:custGeom>
          <a:solidFill>
            <a:srgbClr val="99CCFF"/>
          </a:solidFill>
        </p:spPr>
        <p:txBody>
          <a:bodyPr wrap="square" lIns="0" tIns="0" rIns="0" bIns="0" rtlCol="0">
            <a:noAutofit/>
          </a:bodyPr>
          <a:lstStyle/>
          <a:p>
            <a:endParaRPr/>
          </a:p>
        </p:txBody>
      </p:sp>
      <p:sp>
        <p:nvSpPr>
          <p:cNvPr id="31" name="object 31"/>
          <p:cNvSpPr/>
          <p:nvPr/>
        </p:nvSpPr>
        <p:spPr>
          <a:xfrm>
            <a:off x="1764029" y="2919449"/>
            <a:ext cx="575309" cy="191769"/>
          </a:xfrm>
          <a:custGeom>
            <a:avLst/>
            <a:gdLst/>
            <a:ahLst/>
            <a:cxnLst/>
            <a:rect l="l" t="t" r="r" b="b"/>
            <a:pathLst>
              <a:path w="575309" h="191770">
                <a:moveTo>
                  <a:pt x="287019" y="0"/>
                </a:moveTo>
                <a:lnTo>
                  <a:pt x="334902" y="1228"/>
                </a:lnTo>
                <a:lnTo>
                  <a:pt x="379912" y="4795"/>
                </a:lnTo>
                <a:lnTo>
                  <a:pt x="421539" y="10527"/>
                </a:lnTo>
                <a:lnTo>
                  <a:pt x="459272" y="18247"/>
                </a:lnTo>
                <a:lnTo>
                  <a:pt x="507454" y="33173"/>
                </a:lnTo>
                <a:lnTo>
                  <a:pt x="544003" y="51588"/>
                </a:lnTo>
                <a:lnTo>
                  <a:pt x="571661" y="80547"/>
                </a:lnTo>
                <a:lnTo>
                  <a:pt x="575309" y="96519"/>
                </a:lnTo>
                <a:lnTo>
                  <a:pt x="574387" y="104431"/>
                </a:lnTo>
                <a:lnTo>
                  <a:pt x="544003" y="140616"/>
                </a:lnTo>
                <a:lnTo>
                  <a:pt x="507454" y="158807"/>
                </a:lnTo>
                <a:lnTo>
                  <a:pt x="459272" y="173603"/>
                </a:lnTo>
                <a:lnTo>
                  <a:pt x="421539" y="181277"/>
                </a:lnTo>
                <a:lnTo>
                  <a:pt x="379912" y="186984"/>
                </a:lnTo>
                <a:lnTo>
                  <a:pt x="334902" y="190543"/>
                </a:lnTo>
                <a:lnTo>
                  <a:pt x="287019" y="191769"/>
                </a:lnTo>
                <a:lnTo>
                  <a:pt x="262932" y="191459"/>
                </a:lnTo>
                <a:lnTo>
                  <a:pt x="216731" y="189043"/>
                </a:lnTo>
                <a:lnTo>
                  <a:pt x="173593" y="184388"/>
                </a:lnTo>
                <a:lnTo>
                  <a:pt x="134036" y="177674"/>
                </a:lnTo>
                <a:lnTo>
                  <a:pt x="82550" y="164147"/>
                </a:lnTo>
                <a:lnTo>
                  <a:pt x="42036" y="147019"/>
                </a:lnTo>
                <a:lnTo>
                  <a:pt x="8109" y="119648"/>
                </a:lnTo>
                <a:lnTo>
                  <a:pt x="0" y="96519"/>
                </a:lnTo>
                <a:lnTo>
                  <a:pt x="922" y="88427"/>
                </a:lnTo>
                <a:lnTo>
                  <a:pt x="31272" y="51588"/>
                </a:lnTo>
                <a:lnTo>
                  <a:pt x="67739" y="33173"/>
                </a:lnTo>
                <a:lnTo>
                  <a:pt x="115763" y="18247"/>
                </a:lnTo>
                <a:lnTo>
                  <a:pt x="153334" y="10527"/>
                </a:lnTo>
                <a:lnTo>
                  <a:pt x="194746" y="4795"/>
                </a:lnTo>
                <a:lnTo>
                  <a:pt x="239481" y="1228"/>
                </a:lnTo>
                <a:lnTo>
                  <a:pt x="287019" y="0"/>
                </a:lnTo>
                <a:close/>
              </a:path>
            </a:pathLst>
          </a:custGeom>
          <a:ln w="3175">
            <a:solidFill>
              <a:srgbClr val="000000"/>
            </a:solidFill>
          </a:ln>
        </p:spPr>
        <p:txBody>
          <a:bodyPr wrap="square" lIns="0" tIns="0" rIns="0" bIns="0" rtlCol="0">
            <a:noAutofit/>
          </a:bodyPr>
          <a:lstStyle/>
          <a:p>
            <a:endParaRPr/>
          </a:p>
        </p:txBody>
      </p:sp>
      <p:sp>
        <p:nvSpPr>
          <p:cNvPr id="32" name="object 32"/>
          <p:cNvSpPr/>
          <p:nvPr/>
        </p:nvSpPr>
        <p:spPr>
          <a:xfrm>
            <a:off x="1764029" y="291944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noAutofit/>
          </a:bodyPr>
          <a:lstStyle/>
          <a:p>
            <a:endParaRPr/>
          </a:p>
        </p:txBody>
      </p:sp>
      <p:sp>
        <p:nvSpPr>
          <p:cNvPr id="33" name="object 33"/>
          <p:cNvSpPr/>
          <p:nvPr/>
        </p:nvSpPr>
        <p:spPr>
          <a:xfrm>
            <a:off x="2340610" y="3112488"/>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noAutofit/>
          </a:bodyPr>
          <a:lstStyle/>
          <a:p>
            <a:endParaRPr/>
          </a:p>
        </p:txBody>
      </p:sp>
      <p:sp>
        <p:nvSpPr>
          <p:cNvPr id="34" name="object 34"/>
          <p:cNvSpPr/>
          <p:nvPr/>
        </p:nvSpPr>
        <p:spPr>
          <a:xfrm>
            <a:off x="2484120" y="2919449"/>
            <a:ext cx="575310" cy="191769"/>
          </a:xfrm>
          <a:custGeom>
            <a:avLst/>
            <a:gdLst/>
            <a:ahLst/>
            <a:cxnLst/>
            <a:rect l="l" t="t" r="r" b="b"/>
            <a:pathLst>
              <a:path w="575310" h="191770">
                <a:moveTo>
                  <a:pt x="287019" y="0"/>
                </a:moveTo>
                <a:lnTo>
                  <a:pt x="239481" y="1228"/>
                </a:lnTo>
                <a:lnTo>
                  <a:pt x="194746" y="4795"/>
                </a:lnTo>
                <a:lnTo>
                  <a:pt x="153334" y="10527"/>
                </a:lnTo>
                <a:lnTo>
                  <a:pt x="115763" y="18247"/>
                </a:lnTo>
                <a:lnTo>
                  <a:pt x="67739" y="33173"/>
                </a:lnTo>
                <a:lnTo>
                  <a:pt x="31272" y="51588"/>
                </a:lnTo>
                <a:lnTo>
                  <a:pt x="3647" y="80547"/>
                </a:lnTo>
                <a:lnTo>
                  <a:pt x="0" y="96519"/>
                </a:lnTo>
                <a:lnTo>
                  <a:pt x="922" y="104431"/>
                </a:lnTo>
                <a:lnTo>
                  <a:pt x="31272" y="140616"/>
                </a:lnTo>
                <a:lnTo>
                  <a:pt x="67739" y="158807"/>
                </a:lnTo>
                <a:lnTo>
                  <a:pt x="115763" y="173603"/>
                </a:lnTo>
                <a:lnTo>
                  <a:pt x="153334" y="181277"/>
                </a:lnTo>
                <a:lnTo>
                  <a:pt x="194746" y="186984"/>
                </a:lnTo>
                <a:lnTo>
                  <a:pt x="239481" y="190543"/>
                </a:lnTo>
                <a:lnTo>
                  <a:pt x="287019" y="191769"/>
                </a:lnTo>
                <a:lnTo>
                  <a:pt x="311288" y="191459"/>
                </a:lnTo>
                <a:lnTo>
                  <a:pt x="357798" y="189043"/>
                </a:lnTo>
                <a:lnTo>
                  <a:pt x="401181" y="184388"/>
                </a:lnTo>
                <a:lnTo>
                  <a:pt x="440924" y="177674"/>
                </a:lnTo>
                <a:lnTo>
                  <a:pt x="492601" y="164147"/>
                </a:lnTo>
                <a:lnTo>
                  <a:pt x="533219" y="147019"/>
                </a:lnTo>
                <a:lnTo>
                  <a:pt x="567196" y="119648"/>
                </a:lnTo>
                <a:lnTo>
                  <a:pt x="575310" y="96519"/>
                </a:lnTo>
                <a:lnTo>
                  <a:pt x="574387" y="88427"/>
                </a:lnTo>
                <a:lnTo>
                  <a:pt x="544003" y="51588"/>
                </a:lnTo>
                <a:lnTo>
                  <a:pt x="507454" y="33173"/>
                </a:lnTo>
                <a:lnTo>
                  <a:pt x="459272" y="18247"/>
                </a:lnTo>
                <a:lnTo>
                  <a:pt x="421539" y="10527"/>
                </a:lnTo>
                <a:lnTo>
                  <a:pt x="379912" y="4795"/>
                </a:lnTo>
                <a:lnTo>
                  <a:pt x="334902" y="1228"/>
                </a:lnTo>
                <a:lnTo>
                  <a:pt x="287019" y="0"/>
                </a:lnTo>
                <a:close/>
              </a:path>
            </a:pathLst>
          </a:custGeom>
          <a:solidFill>
            <a:srgbClr val="99CCFF"/>
          </a:solidFill>
        </p:spPr>
        <p:txBody>
          <a:bodyPr wrap="square" lIns="0" tIns="0" rIns="0" bIns="0" rtlCol="0">
            <a:noAutofit/>
          </a:bodyPr>
          <a:lstStyle/>
          <a:p>
            <a:endParaRPr/>
          </a:p>
        </p:txBody>
      </p:sp>
      <p:sp>
        <p:nvSpPr>
          <p:cNvPr id="35" name="object 35"/>
          <p:cNvSpPr/>
          <p:nvPr/>
        </p:nvSpPr>
        <p:spPr>
          <a:xfrm>
            <a:off x="2484120" y="2919449"/>
            <a:ext cx="575310" cy="191769"/>
          </a:xfrm>
          <a:custGeom>
            <a:avLst/>
            <a:gdLst/>
            <a:ahLst/>
            <a:cxnLst/>
            <a:rect l="l" t="t" r="r" b="b"/>
            <a:pathLst>
              <a:path w="575310" h="191770">
                <a:moveTo>
                  <a:pt x="287019" y="0"/>
                </a:moveTo>
                <a:lnTo>
                  <a:pt x="334902" y="1228"/>
                </a:lnTo>
                <a:lnTo>
                  <a:pt x="379912" y="4795"/>
                </a:lnTo>
                <a:lnTo>
                  <a:pt x="421539" y="10527"/>
                </a:lnTo>
                <a:lnTo>
                  <a:pt x="459272" y="18247"/>
                </a:lnTo>
                <a:lnTo>
                  <a:pt x="507454" y="33173"/>
                </a:lnTo>
                <a:lnTo>
                  <a:pt x="544003" y="51588"/>
                </a:lnTo>
                <a:lnTo>
                  <a:pt x="571661" y="80547"/>
                </a:lnTo>
                <a:lnTo>
                  <a:pt x="575310" y="96519"/>
                </a:lnTo>
                <a:lnTo>
                  <a:pt x="574387" y="104431"/>
                </a:lnTo>
                <a:lnTo>
                  <a:pt x="544003" y="140616"/>
                </a:lnTo>
                <a:lnTo>
                  <a:pt x="507454" y="158807"/>
                </a:lnTo>
                <a:lnTo>
                  <a:pt x="459272" y="173603"/>
                </a:lnTo>
                <a:lnTo>
                  <a:pt x="421539" y="181277"/>
                </a:lnTo>
                <a:lnTo>
                  <a:pt x="379912" y="186984"/>
                </a:lnTo>
                <a:lnTo>
                  <a:pt x="334902" y="190543"/>
                </a:lnTo>
                <a:lnTo>
                  <a:pt x="287019" y="191769"/>
                </a:lnTo>
                <a:lnTo>
                  <a:pt x="262932" y="191459"/>
                </a:lnTo>
                <a:lnTo>
                  <a:pt x="216731" y="189043"/>
                </a:lnTo>
                <a:lnTo>
                  <a:pt x="173593" y="184388"/>
                </a:lnTo>
                <a:lnTo>
                  <a:pt x="134036" y="177674"/>
                </a:lnTo>
                <a:lnTo>
                  <a:pt x="82550" y="164147"/>
                </a:lnTo>
                <a:lnTo>
                  <a:pt x="42036" y="147019"/>
                </a:lnTo>
                <a:lnTo>
                  <a:pt x="8109" y="119648"/>
                </a:lnTo>
                <a:lnTo>
                  <a:pt x="0" y="96519"/>
                </a:lnTo>
                <a:lnTo>
                  <a:pt x="922" y="88427"/>
                </a:lnTo>
                <a:lnTo>
                  <a:pt x="31272" y="51588"/>
                </a:lnTo>
                <a:lnTo>
                  <a:pt x="67739" y="33173"/>
                </a:lnTo>
                <a:lnTo>
                  <a:pt x="115763" y="18247"/>
                </a:lnTo>
                <a:lnTo>
                  <a:pt x="153334" y="10527"/>
                </a:lnTo>
                <a:lnTo>
                  <a:pt x="194746" y="4795"/>
                </a:lnTo>
                <a:lnTo>
                  <a:pt x="239481" y="1228"/>
                </a:lnTo>
                <a:lnTo>
                  <a:pt x="287019" y="0"/>
                </a:lnTo>
                <a:close/>
              </a:path>
            </a:pathLst>
          </a:custGeom>
          <a:ln w="3175">
            <a:solidFill>
              <a:srgbClr val="000000"/>
            </a:solidFill>
          </a:ln>
        </p:spPr>
        <p:txBody>
          <a:bodyPr wrap="square" lIns="0" tIns="0" rIns="0" bIns="0" rtlCol="0">
            <a:noAutofit/>
          </a:bodyPr>
          <a:lstStyle/>
          <a:p>
            <a:endParaRPr/>
          </a:p>
        </p:txBody>
      </p:sp>
      <p:sp>
        <p:nvSpPr>
          <p:cNvPr id="36" name="object 36"/>
          <p:cNvSpPr/>
          <p:nvPr/>
        </p:nvSpPr>
        <p:spPr>
          <a:xfrm>
            <a:off x="2484120" y="291944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noAutofit/>
          </a:bodyPr>
          <a:lstStyle/>
          <a:p>
            <a:endParaRPr/>
          </a:p>
        </p:txBody>
      </p:sp>
      <p:sp>
        <p:nvSpPr>
          <p:cNvPr id="37" name="object 37"/>
          <p:cNvSpPr/>
          <p:nvPr/>
        </p:nvSpPr>
        <p:spPr>
          <a:xfrm>
            <a:off x="3060700" y="3112488"/>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noAutofit/>
          </a:bodyPr>
          <a:lstStyle/>
          <a:p>
            <a:endParaRPr/>
          </a:p>
        </p:txBody>
      </p:sp>
      <p:sp>
        <p:nvSpPr>
          <p:cNvPr id="38" name="object 38"/>
          <p:cNvSpPr/>
          <p:nvPr/>
        </p:nvSpPr>
        <p:spPr>
          <a:xfrm>
            <a:off x="4239259" y="2523208"/>
            <a:ext cx="461010" cy="346709"/>
          </a:xfrm>
          <a:custGeom>
            <a:avLst/>
            <a:gdLst/>
            <a:ahLst/>
            <a:cxnLst/>
            <a:rect l="l" t="t" r="r" b="b"/>
            <a:pathLst>
              <a:path w="461010" h="346709">
                <a:moveTo>
                  <a:pt x="229869" y="0"/>
                </a:moveTo>
                <a:lnTo>
                  <a:pt x="191646" y="2197"/>
                </a:lnTo>
                <a:lnTo>
                  <a:pt x="138767" y="13255"/>
                </a:lnTo>
                <a:lnTo>
                  <a:pt x="92445" y="32715"/>
                </a:lnTo>
                <a:lnTo>
                  <a:pt x="54045" y="59547"/>
                </a:lnTo>
                <a:lnTo>
                  <a:pt x="24928" y="92722"/>
                </a:lnTo>
                <a:lnTo>
                  <a:pt x="6459" y="131213"/>
                </a:lnTo>
                <a:lnTo>
                  <a:pt x="0" y="173990"/>
                </a:lnTo>
                <a:lnTo>
                  <a:pt x="734" y="188480"/>
                </a:lnTo>
                <a:lnTo>
                  <a:pt x="11348" y="229504"/>
                </a:lnTo>
                <a:lnTo>
                  <a:pt x="33518" y="266035"/>
                </a:lnTo>
                <a:lnTo>
                  <a:pt x="65881" y="297021"/>
                </a:lnTo>
                <a:lnTo>
                  <a:pt x="107073" y="321405"/>
                </a:lnTo>
                <a:lnTo>
                  <a:pt x="155732" y="338134"/>
                </a:lnTo>
                <a:lnTo>
                  <a:pt x="210495" y="346154"/>
                </a:lnTo>
                <a:lnTo>
                  <a:pt x="229869" y="346710"/>
                </a:lnTo>
                <a:lnTo>
                  <a:pt x="249254" y="346154"/>
                </a:lnTo>
                <a:lnTo>
                  <a:pt x="304139" y="338134"/>
                </a:lnTo>
                <a:lnTo>
                  <a:pt x="353024" y="321405"/>
                </a:lnTo>
                <a:lnTo>
                  <a:pt x="394493" y="297021"/>
                </a:lnTo>
                <a:lnTo>
                  <a:pt x="427133" y="266035"/>
                </a:lnTo>
                <a:lnTo>
                  <a:pt x="449529" y="229504"/>
                </a:lnTo>
                <a:lnTo>
                  <a:pt x="460266" y="188480"/>
                </a:lnTo>
                <a:lnTo>
                  <a:pt x="461010" y="173990"/>
                </a:lnTo>
                <a:lnTo>
                  <a:pt x="460266" y="159318"/>
                </a:lnTo>
                <a:lnTo>
                  <a:pt x="449529" y="117856"/>
                </a:lnTo>
                <a:lnTo>
                  <a:pt x="427133" y="81022"/>
                </a:lnTo>
                <a:lnTo>
                  <a:pt x="394493" y="49847"/>
                </a:lnTo>
                <a:lnTo>
                  <a:pt x="353024" y="25358"/>
                </a:lnTo>
                <a:lnTo>
                  <a:pt x="304139" y="8585"/>
                </a:lnTo>
                <a:lnTo>
                  <a:pt x="249254" y="555"/>
                </a:lnTo>
                <a:lnTo>
                  <a:pt x="229869" y="0"/>
                </a:lnTo>
                <a:close/>
              </a:path>
            </a:pathLst>
          </a:custGeom>
          <a:solidFill>
            <a:srgbClr val="99CCFF"/>
          </a:solidFill>
        </p:spPr>
        <p:txBody>
          <a:bodyPr wrap="square" lIns="0" tIns="0" rIns="0" bIns="0" rtlCol="0">
            <a:noAutofit/>
          </a:bodyPr>
          <a:lstStyle/>
          <a:p>
            <a:endParaRPr/>
          </a:p>
        </p:txBody>
      </p:sp>
      <p:sp>
        <p:nvSpPr>
          <p:cNvPr id="39" name="object 39"/>
          <p:cNvSpPr/>
          <p:nvPr/>
        </p:nvSpPr>
        <p:spPr>
          <a:xfrm>
            <a:off x="4239259" y="2523208"/>
            <a:ext cx="461010" cy="346709"/>
          </a:xfrm>
          <a:custGeom>
            <a:avLst/>
            <a:gdLst/>
            <a:ahLst/>
            <a:cxnLst/>
            <a:rect l="l" t="t" r="r" b="b"/>
            <a:pathLst>
              <a:path w="461010" h="346709">
                <a:moveTo>
                  <a:pt x="229869" y="0"/>
                </a:moveTo>
                <a:lnTo>
                  <a:pt x="268128" y="2197"/>
                </a:lnTo>
                <a:lnTo>
                  <a:pt x="321171" y="13255"/>
                </a:lnTo>
                <a:lnTo>
                  <a:pt x="367741" y="32715"/>
                </a:lnTo>
                <a:lnTo>
                  <a:pt x="406424" y="59547"/>
                </a:lnTo>
                <a:lnTo>
                  <a:pt x="435806" y="92722"/>
                </a:lnTo>
                <a:lnTo>
                  <a:pt x="454473" y="131213"/>
                </a:lnTo>
                <a:lnTo>
                  <a:pt x="461010" y="173990"/>
                </a:lnTo>
                <a:lnTo>
                  <a:pt x="460266" y="188480"/>
                </a:lnTo>
                <a:lnTo>
                  <a:pt x="449529" y="229504"/>
                </a:lnTo>
                <a:lnTo>
                  <a:pt x="427133" y="266035"/>
                </a:lnTo>
                <a:lnTo>
                  <a:pt x="394493" y="297021"/>
                </a:lnTo>
                <a:lnTo>
                  <a:pt x="353024" y="321405"/>
                </a:lnTo>
                <a:lnTo>
                  <a:pt x="304139" y="338134"/>
                </a:lnTo>
                <a:lnTo>
                  <a:pt x="249254" y="346154"/>
                </a:lnTo>
                <a:lnTo>
                  <a:pt x="229869" y="346710"/>
                </a:lnTo>
                <a:lnTo>
                  <a:pt x="210495" y="346154"/>
                </a:lnTo>
                <a:lnTo>
                  <a:pt x="155732" y="338134"/>
                </a:lnTo>
                <a:lnTo>
                  <a:pt x="107073" y="321405"/>
                </a:lnTo>
                <a:lnTo>
                  <a:pt x="65881" y="297021"/>
                </a:lnTo>
                <a:lnTo>
                  <a:pt x="33518" y="266035"/>
                </a:lnTo>
                <a:lnTo>
                  <a:pt x="11348" y="229504"/>
                </a:lnTo>
                <a:lnTo>
                  <a:pt x="734" y="188480"/>
                </a:lnTo>
                <a:lnTo>
                  <a:pt x="0" y="173990"/>
                </a:lnTo>
                <a:lnTo>
                  <a:pt x="734" y="159318"/>
                </a:lnTo>
                <a:lnTo>
                  <a:pt x="11348" y="117855"/>
                </a:lnTo>
                <a:lnTo>
                  <a:pt x="33518" y="81022"/>
                </a:lnTo>
                <a:lnTo>
                  <a:pt x="65881" y="49847"/>
                </a:lnTo>
                <a:lnTo>
                  <a:pt x="107073" y="25358"/>
                </a:lnTo>
                <a:lnTo>
                  <a:pt x="155732" y="8585"/>
                </a:lnTo>
                <a:lnTo>
                  <a:pt x="210495" y="555"/>
                </a:lnTo>
                <a:lnTo>
                  <a:pt x="229869" y="0"/>
                </a:lnTo>
                <a:close/>
              </a:path>
            </a:pathLst>
          </a:custGeom>
          <a:ln w="3175">
            <a:solidFill>
              <a:srgbClr val="000000"/>
            </a:solidFill>
          </a:ln>
        </p:spPr>
        <p:txBody>
          <a:bodyPr wrap="square" lIns="0" tIns="0" rIns="0" bIns="0" rtlCol="0">
            <a:noAutofit/>
          </a:bodyPr>
          <a:lstStyle/>
          <a:p>
            <a:endParaRPr/>
          </a:p>
        </p:txBody>
      </p:sp>
      <p:sp>
        <p:nvSpPr>
          <p:cNvPr id="40" name="object 40"/>
          <p:cNvSpPr/>
          <p:nvPr/>
        </p:nvSpPr>
        <p:spPr>
          <a:xfrm>
            <a:off x="4239259" y="2523208"/>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noAutofit/>
          </a:bodyPr>
          <a:lstStyle/>
          <a:p>
            <a:endParaRPr/>
          </a:p>
        </p:txBody>
      </p:sp>
      <p:sp>
        <p:nvSpPr>
          <p:cNvPr id="41" name="object 41"/>
          <p:cNvSpPr/>
          <p:nvPr/>
        </p:nvSpPr>
        <p:spPr>
          <a:xfrm>
            <a:off x="4700270" y="2871188"/>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noAutofit/>
          </a:bodyPr>
          <a:lstStyle/>
          <a:p>
            <a:endParaRPr/>
          </a:p>
        </p:txBody>
      </p:sp>
      <p:sp>
        <p:nvSpPr>
          <p:cNvPr id="42" name="object 42"/>
          <p:cNvSpPr/>
          <p:nvPr/>
        </p:nvSpPr>
        <p:spPr>
          <a:xfrm>
            <a:off x="4239259" y="2933419"/>
            <a:ext cx="461010" cy="346710"/>
          </a:xfrm>
          <a:custGeom>
            <a:avLst/>
            <a:gdLst/>
            <a:ahLst/>
            <a:cxnLst/>
            <a:rect l="l" t="t" r="r" b="b"/>
            <a:pathLst>
              <a:path w="461010" h="346710">
                <a:moveTo>
                  <a:pt x="229869" y="0"/>
                </a:moveTo>
                <a:lnTo>
                  <a:pt x="191646" y="2197"/>
                </a:lnTo>
                <a:lnTo>
                  <a:pt x="138767" y="13255"/>
                </a:lnTo>
                <a:lnTo>
                  <a:pt x="92445" y="32715"/>
                </a:lnTo>
                <a:lnTo>
                  <a:pt x="54045" y="59547"/>
                </a:lnTo>
                <a:lnTo>
                  <a:pt x="24928" y="92722"/>
                </a:lnTo>
                <a:lnTo>
                  <a:pt x="6459" y="131213"/>
                </a:lnTo>
                <a:lnTo>
                  <a:pt x="0" y="173990"/>
                </a:lnTo>
                <a:lnTo>
                  <a:pt x="734" y="188480"/>
                </a:lnTo>
                <a:lnTo>
                  <a:pt x="11348" y="229504"/>
                </a:lnTo>
                <a:lnTo>
                  <a:pt x="33518" y="266035"/>
                </a:lnTo>
                <a:lnTo>
                  <a:pt x="65881" y="297021"/>
                </a:lnTo>
                <a:lnTo>
                  <a:pt x="107073" y="321405"/>
                </a:lnTo>
                <a:lnTo>
                  <a:pt x="155732" y="338134"/>
                </a:lnTo>
                <a:lnTo>
                  <a:pt x="210495" y="346154"/>
                </a:lnTo>
                <a:lnTo>
                  <a:pt x="229869" y="346710"/>
                </a:lnTo>
                <a:lnTo>
                  <a:pt x="249254" y="346154"/>
                </a:lnTo>
                <a:lnTo>
                  <a:pt x="304139" y="338134"/>
                </a:lnTo>
                <a:lnTo>
                  <a:pt x="353024" y="321405"/>
                </a:lnTo>
                <a:lnTo>
                  <a:pt x="394493" y="297021"/>
                </a:lnTo>
                <a:lnTo>
                  <a:pt x="427133" y="266035"/>
                </a:lnTo>
                <a:lnTo>
                  <a:pt x="449529" y="229504"/>
                </a:lnTo>
                <a:lnTo>
                  <a:pt x="460266" y="188480"/>
                </a:lnTo>
                <a:lnTo>
                  <a:pt x="461010" y="173990"/>
                </a:lnTo>
                <a:lnTo>
                  <a:pt x="460266" y="159318"/>
                </a:lnTo>
                <a:lnTo>
                  <a:pt x="449529" y="117856"/>
                </a:lnTo>
                <a:lnTo>
                  <a:pt x="427133" y="81022"/>
                </a:lnTo>
                <a:lnTo>
                  <a:pt x="394493" y="49847"/>
                </a:lnTo>
                <a:lnTo>
                  <a:pt x="353024" y="25358"/>
                </a:lnTo>
                <a:lnTo>
                  <a:pt x="304139" y="8585"/>
                </a:lnTo>
                <a:lnTo>
                  <a:pt x="249254" y="555"/>
                </a:lnTo>
                <a:lnTo>
                  <a:pt x="229869" y="0"/>
                </a:lnTo>
                <a:close/>
              </a:path>
            </a:pathLst>
          </a:custGeom>
          <a:solidFill>
            <a:srgbClr val="99CCFF"/>
          </a:solidFill>
        </p:spPr>
        <p:txBody>
          <a:bodyPr wrap="square" lIns="0" tIns="0" rIns="0" bIns="0" rtlCol="0">
            <a:noAutofit/>
          </a:bodyPr>
          <a:lstStyle/>
          <a:p>
            <a:endParaRPr/>
          </a:p>
        </p:txBody>
      </p:sp>
      <p:sp>
        <p:nvSpPr>
          <p:cNvPr id="43" name="object 43"/>
          <p:cNvSpPr/>
          <p:nvPr/>
        </p:nvSpPr>
        <p:spPr>
          <a:xfrm>
            <a:off x="4239259" y="2933419"/>
            <a:ext cx="461010" cy="346710"/>
          </a:xfrm>
          <a:custGeom>
            <a:avLst/>
            <a:gdLst/>
            <a:ahLst/>
            <a:cxnLst/>
            <a:rect l="l" t="t" r="r" b="b"/>
            <a:pathLst>
              <a:path w="461010" h="346710">
                <a:moveTo>
                  <a:pt x="229869" y="0"/>
                </a:moveTo>
                <a:lnTo>
                  <a:pt x="268128" y="2197"/>
                </a:lnTo>
                <a:lnTo>
                  <a:pt x="321171" y="13255"/>
                </a:lnTo>
                <a:lnTo>
                  <a:pt x="367741" y="32715"/>
                </a:lnTo>
                <a:lnTo>
                  <a:pt x="406424" y="59547"/>
                </a:lnTo>
                <a:lnTo>
                  <a:pt x="435806" y="92722"/>
                </a:lnTo>
                <a:lnTo>
                  <a:pt x="454473" y="131213"/>
                </a:lnTo>
                <a:lnTo>
                  <a:pt x="461010" y="173990"/>
                </a:lnTo>
                <a:lnTo>
                  <a:pt x="460266" y="188480"/>
                </a:lnTo>
                <a:lnTo>
                  <a:pt x="449529" y="229504"/>
                </a:lnTo>
                <a:lnTo>
                  <a:pt x="427133" y="266035"/>
                </a:lnTo>
                <a:lnTo>
                  <a:pt x="394493" y="297021"/>
                </a:lnTo>
                <a:lnTo>
                  <a:pt x="353024" y="321405"/>
                </a:lnTo>
                <a:lnTo>
                  <a:pt x="304139" y="338134"/>
                </a:lnTo>
                <a:lnTo>
                  <a:pt x="249254" y="346154"/>
                </a:lnTo>
                <a:lnTo>
                  <a:pt x="229869" y="346710"/>
                </a:lnTo>
                <a:lnTo>
                  <a:pt x="210495" y="346154"/>
                </a:lnTo>
                <a:lnTo>
                  <a:pt x="155732" y="338134"/>
                </a:lnTo>
                <a:lnTo>
                  <a:pt x="107073" y="321405"/>
                </a:lnTo>
                <a:lnTo>
                  <a:pt x="65881" y="297021"/>
                </a:lnTo>
                <a:lnTo>
                  <a:pt x="33518" y="266035"/>
                </a:lnTo>
                <a:lnTo>
                  <a:pt x="11348" y="229504"/>
                </a:lnTo>
                <a:lnTo>
                  <a:pt x="734" y="188480"/>
                </a:lnTo>
                <a:lnTo>
                  <a:pt x="0" y="173990"/>
                </a:lnTo>
                <a:lnTo>
                  <a:pt x="734" y="159318"/>
                </a:lnTo>
                <a:lnTo>
                  <a:pt x="11348" y="117855"/>
                </a:lnTo>
                <a:lnTo>
                  <a:pt x="33518" y="81022"/>
                </a:lnTo>
                <a:lnTo>
                  <a:pt x="65881" y="49847"/>
                </a:lnTo>
                <a:lnTo>
                  <a:pt x="107073" y="25358"/>
                </a:lnTo>
                <a:lnTo>
                  <a:pt x="155732" y="8585"/>
                </a:lnTo>
                <a:lnTo>
                  <a:pt x="210495" y="555"/>
                </a:lnTo>
                <a:lnTo>
                  <a:pt x="229869" y="0"/>
                </a:lnTo>
                <a:close/>
              </a:path>
            </a:pathLst>
          </a:custGeom>
          <a:ln w="3175">
            <a:solidFill>
              <a:srgbClr val="000000"/>
            </a:solidFill>
          </a:ln>
        </p:spPr>
        <p:txBody>
          <a:bodyPr wrap="square" lIns="0" tIns="0" rIns="0" bIns="0" rtlCol="0">
            <a:noAutofit/>
          </a:bodyPr>
          <a:lstStyle/>
          <a:p>
            <a:endParaRPr/>
          </a:p>
        </p:txBody>
      </p:sp>
      <p:sp>
        <p:nvSpPr>
          <p:cNvPr id="44" name="object 44"/>
          <p:cNvSpPr/>
          <p:nvPr/>
        </p:nvSpPr>
        <p:spPr>
          <a:xfrm>
            <a:off x="4239259" y="293341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noAutofit/>
          </a:bodyPr>
          <a:lstStyle/>
          <a:p>
            <a:endParaRPr/>
          </a:p>
        </p:txBody>
      </p:sp>
      <p:sp>
        <p:nvSpPr>
          <p:cNvPr id="45" name="object 45"/>
          <p:cNvSpPr/>
          <p:nvPr/>
        </p:nvSpPr>
        <p:spPr>
          <a:xfrm>
            <a:off x="4700270" y="328012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noAutofit/>
          </a:bodyPr>
          <a:lstStyle/>
          <a:p>
            <a:endParaRPr/>
          </a:p>
        </p:txBody>
      </p:sp>
      <p:sp>
        <p:nvSpPr>
          <p:cNvPr id="46" name="object 46"/>
          <p:cNvSpPr/>
          <p:nvPr/>
        </p:nvSpPr>
        <p:spPr>
          <a:xfrm>
            <a:off x="3683000" y="2933419"/>
            <a:ext cx="461010" cy="346710"/>
          </a:xfrm>
          <a:custGeom>
            <a:avLst/>
            <a:gdLst/>
            <a:ahLst/>
            <a:cxnLst/>
            <a:rect l="l" t="t" r="r" b="b"/>
            <a:pathLst>
              <a:path w="461010" h="346710">
                <a:moveTo>
                  <a:pt x="229870" y="0"/>
                </a:moveTo>
                <a:lnTo>
                  <a:pt x="191646" y="2197"/>
                </a:lnTo>
                <a:lnTo>
                  <a:pt x="138767" y="13255"/>
                </a:lnTo>
                <a:lnTo>
                  <a:pt x="92445" y="32715"/>
                </a:lnTo>
                <a:lnTo>
                  <a:pt x="54045" y="59547"/>
                </a:lnTo>
                <a:lnTo>
                  <a:pt x="24928" y="92722"/>
                </a:lnTo>
                <a:lnTo>
                  <a:pt x="6459" y="131213"/>
                </a:lnTo>
                <a:lnTo>
                  <a:pt x="0" y="173990"/>
                </a:lnTo>
                <a:lnTo>
                  <a:pt x="734" y="188480"/>
                </a:lnTo>
                <a:lnTo>
                  <a:pt x="11348" y="229504"/>
                </a:lnTo>
                <a:lnTo>
                  <a:pt x="33518" y="266035"/>
                </a:lnTo>
                <a:lnTo>
                  <a:pt x="65881" y="297021"/>
                </a:lnTo>
                <a:lnTo>
                  <a:pt x="107073" y="321405"/>
                </a:lnTo>
                <a:lnTo>
                  <a:pt x="155732" y="338134"/>
                </a:lnTo>
                <a:lnTo>
                  <a:pt x="210495" y="346154"/>
                </a:lnTo>
                <a:lnTo>
                  <a:pt x="229870" y="346710"/>
                </a:lnTo>
                <a:lnTo>
                  <a:pt x="249254" y="346154"/>
                </a:lnTo>
                <a:lnTo>
                  <a:pt x="304139" y="338134"/>
                </a:lnTo>
                <a:lnTo>
                  <a:pt x="353024" y="321405"/>
                </a:lnTo>
                <a:lnTo>
                  <a:pt x="394493" y="297021"/>
                </a:lnTo>
                <a:lnTo>
                  <a:pt x="427133" y="266035"/>
                </a:lnTo>
                <a:lnTo>
                  <a:pt x="449529" y="229504"/>
                </a:lnTo>
                <a:lnTo>
                  <a:pt x="460266" y="188480"/>
                </a:lnTo>
                <a:lnTo>
                  <a:pt x="461010" y="173990"/>
                </a:lnTo>
                <a:lnTo>
                  <a:pt x="460266" y="159318"/>
                </a:lnTo>
                <a:lnTo>
                  <a:pt x="449529" y="117856"/>
                </a:lnTo>
                <a:lnTo>
                  <a:pt x="427133" y="81022"/>
                </a:lnTo>
                <a:lnTo>
                  <a:pt x="394493" y="49847"/>
                </a:lnTo>
                <a:lnTo>
                  <a:pt x="353024" y="25358"/>
                </a:lnTo>
                <a:lnTo>
                  <a:pt x="304139" y="8585"/>
                </a:lnTo>
                <a:lnTo>
                  <a:pt x="249254" y="555"/>
                </a:lnTo>
                <a:lnTo>
                  <a:pt x="229870" y="0"/>
                </a:lnTo>
                <a:close/>
              </a:path>
            </a:pathLst>
          </a:custGeom>
          <a:solidFill>
            <a:srgbClr val="99CCFF"/>
          </a:solidFill>
        </p:spPr>
        <p:txBody>
          <a:bodyPr wrap="square" lIns="0" tIns="0" rIns="0" bIns="0" rtlCol="0">
            <a:noAutofit/>
          </a:bodyPr>
          <a:lstStyle/>
          <a:p>
            <a:endParaRPr/>
          </a:p>
        </p:txBody>
      </p:sp>
      <p:sp>
        <p:nvSpPr>
          <p:cNvPr id="47" name="object 47"/>
          <p:cNvSpPr/>
          <p:nvPr/>
        </p:nvSpPr>
        <p:spPr>
          <a:xfrm>
            <a:off x="3683000" y="2933419"/>
            <a:ext cx="461010" cy="346710"/>
          </a:xfrm>
          <a:custGeom>
            <a:avLst/>
            <a:gdLst/>
            <a:ahLst/>
            <a:cxnLst/>
            <a:rect l="l" t="t" r="r" b="b"/>
            <a:pathLst>
              <a:path w="461010" h="346710">
                <a:moveTo>
                  <a:pt x="229870" y="0"/>
                </a:moveTo>
                <a:lnTo>
                  <a:pt x="268128" y="2197"/>
                </a:lnTo>
                <a:lnTo>
                  <a:pt x="321171" y="13255"/>
                </a:lnTo>
                <a:lnTo>
                  <a:pt x="367741" y="32715"/>
                </a:lnTo>
                <a:lnTo>
                  <a:pt x="406424" y="59547"/>
                </a:lnTo>
                <a:lnTo>
                  <a:pt x="435806" y="92722"/>
                </a:lnTo>
                <a:lnTo>
                  <a:pt x="454473" y="131213"/>
                </a:lnTo>
                <a:lnTo>
                  <a:pt x="461010" y="173990"/>
                </a:lnTo>
                <a:lnTo>
                  <a:pt x="460266" y="188480"/>
                </a:lnTo>
                <a:lnTo>
                  <a:pt x="449529" y="229504"/>
                </a:lnTo>
                <a:lnTo>
                  <a:pt x="427133" y="266035"/>
                </a:lnTo>
                <a:lnTo>
                  <a:pt x="394493" y="297021"/>
                </a:lnTo>
                <a:lnTo>
                  <a:pt x="353024" y="321405"/>
                </a:lnTo>
                <a:lnTo>
                  <a:pt x="304139" y="338134"/>
                </a:lnTo>
                <a:lnTo>
                  <a:pt x="249254" y="346154"/>
                </a:lnTo>
                <a:lnTo>
                  <a:pt x="229870" y="346710"/>
                </a:lnTo>
                <a:lnTo>
                  <a:pt x="210495" y="346154"/>
                </a:lnTo>
                <a:lnTo>
                  <a:pt x="155732" y="338134"/>
                </a:lnTo>
                <a:lnTo>
                  <a:pt x="107073" y="321405"/>
                </a:lnTo>
                <a:lnTo>
                  <a:pt x="65881" y="297021"/>
                </a:lnTo>
                <a:lnTo>
                  <a:pt x="33518" y="266035"/>
                </a:lnTo>
                <a:lnTo>
                  <a:pt x="11348" y="229504"/>
                </a:lnTo>
                <a:lnTo>
                  <a:pt x="734" y="188480"/>
                </a:lnTo>
                <a:lnTo>
                  <a:pt x="0" y="173990"/>
                </a:lnTo>
                <a:lnTo>
                  <a:pt x="734" y="159318"/>
                </a:lnTo>
                <a:lnTo>
                  <a:pt x="11348" y="117855"/>
                </a:lnTo>
                <a:lnTo>
                  <a:pt x="33518" y="81022"/>
                </a:lnTo>
                <a:lnTo>
                  <a:pt x="65881" y="49847"/>
                </a:lnTo>
                <a:lnTo>
                  <a:pt x="107073" y="25358"/>
                </a:lnTo>
                <a:lnTo>
                  <a:pt x="155732" y="8585"/>
                </a:lnTo>
                <a:lnTo>
                  <a:pt x="210495" y="555"/>
                </a:lnTo>
                <a:lnTo>
                  <a:pt x="229870" y="0"/>
                </a:lnTo>
                <a:close/>
              </a:path>
            </a:pathLst>
          </a:custGeom>
          <a:ln w="3175">
            <a:solidFill>
              <a:srgbClr val="000000"/>
            </a:solidFill>
          </a:ln>
        </p:spPr>
        <p:txBody>
          <a:bodyPr wrap="square" lIns="0" tIns="0" rIns="0" bIns="0" rtlCol="0">
            <a:noAutofit/>
          </a:bodyPr>
          <a:lstStyle/>
          <a:p>
            <a:endParaRPr/>
          </a:p>
        </p:txBody>
      </p:sp>
      <p:sp>
        <p:nvSpPr>
          <p:cNvPr id="48" name="object 48"/>
          <p:cNvSpPr/>
          <p:nvPr/>
        </p:nvSpPr>
        <p:spPr>
          <a:xfrm>
            <a:off x="3683000" y="293341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noAutofit/>
          </a:bodyPr>
          <a:lstStyle/>
          <a:p>
            <a:endParaRPr/>
          </a:p>
        </p:txBody>
      </p:sp>
      <p:sp>
        <p:nvSpPr>
          <p:cNvPr id="49" name="object 49"/>
          <p:cNvSpPr/>
          <p:nvPr/>
        </p:nvSpPr>
        <p:spPr>
          <a:xfrm>
            <a:off x="4145279" y="328012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noAutofit/>
          </a:bodyPr>
          <a:lstStyle/>
          <a:p>
            <a:endParaRPr/>
          </a:p>
        </p:txBody>
      </p:sp>
      <p:sp>
        <p:nvSpPr>
          <p:cNvPr id="50" name="object 50"/>
          <p:cNvSpPr/>
          <p:nvPr/>
        </p:nvSpPr>
        <p:spPr>
          <a:xfrm>
            <a:off x="1764029" y="3771619"/>
            <a:ext cx="575309" cy="191770"/>
          </a:xfrm>
          <a:custGeom>
            <a:avLst/>
            <a:gdLst/>
            <a:ahLst/>
            <a:cxnLst/>
            <a:rect l="l" t="t" r="r" b="b"/>
            <a:pathLst>
              <a:path w="575309" h="191770">
                <a:moveTo>
                  <a:pt x="287019" y="0"/>
                </a:moveTo>
                <a:lnTo>
                  <a:pt x="239481" y="1228"/>
                </a:lnTo>
                <a:lnTo>
                  <a:pt x="194746" y="4795"/>
                </a:lnTo>
                <a:lnTo>
                  <a:pt x="153334" y="10527"/>
                </a:lnTo>
                <a:lnTo>
                  <a:pt x="115763" y="18247"/>
                </a:lnTo>
                <a:lnTo>
                  <a:pt x="67739" y="33173"/>
                </a:lnTo>
                <a:lnTo>
                  <a:pt x="31272" y="51588"/>
                </a:lnTo>
                <a:lnTo>
                  <a:pt x="3647" y="80547"/>
                </a:lnTo>
                <a:lnTo>
                  <a:pt x="0" y="96520"/>
                </a:lnTo>
                <a:lnTo>
                  <a:pt x="922" y="104431"/>
                </a:lnTo>
                <a:lnTo>
                  <a:pt x="31272" y="140616"/>
                </a:lnTo>
                <a:lnTo>
                  <a:pt x="67739" y="158807"/>
                </a:lnTo>
                <a:lnTo>
                  <a:pt x="115763" y="173603"/>
                </a:lnTo>
                <a:lnTo>
                  <a:pt x="153334" y="181277"/>
                </a:lnTo>
                <a:lnTo>
                  <a:pt x="194746" y="186984"/>
                </a:lnTo>
                <a:lnTo>
                  <a:pt x="239481" y="190543"/>
                </a:lnTo>
                <a:lnTo>
                  <a:pt x="287019" y="191770"/>
                </a:lnTo>
                <a:lnTo>
                  <a:pt x="311288" y="191459"/>
                </a:lnTo>
                <a:lnTo>
                  <a:pt x="357798" y="189043"/>
                </a:lnTo>
                <a:lnTo>
                  <a:pt x="401181" y="184388"/>
                </a:lnTo>
                <a:lnTo>
                  <a:pt x="440924" y="177674"/>
                </a:lnTo>
                <a:lnTo>
                  <a:pt x="492601" y="164147"/>
                </a:lnTo>
                <a:lnTo>
                  <a:pt x="533219" y="147019"/>
                </a:lnTo>
                <a:lnTo>
                  <a:pt x="567196" y="119648"/>
                </a:lnTo>
                <a:lnTo>
                  <a:pt x="575309" y="96520"/>
                </a:lnTo>
                <a:lnTo>
                  <a:pt x="574387" y="88427"/>
                </a:lnTo>
                <a:lnTo>
                  <a:pt x="544003" y="51588"/>
                </a:lnTo>
                <a:lnTo>
                  <a:pt x="507454" y="33173"/>
                </a:lnTo>
                <a:lnTo>
                  <a:pt x="459272" y="18247"/>
                </a:lnTo>
                <a:lnTo>
                  <a:pt x="421539" y="10527"/>
                </a:lnTo>
                <a:lnTo>
                  <a:pt x="379912" y="4795"/>
                </a:lnTo>
                <a:lnTo>
                  <a:pt x="334902" y="1228"/>
                </a:lnTo>
                <a:lnTo>
                  <a:pt x="287019" y="0"/>
                </a:lnTo>
                <a:close/>
              </a:path>
            </a:pathLst>
          </a:custGeom>
          <a:solidFill>
            <a:srgbClr val="99CCFF"/>
          </a:solidFill>
        </p:spPr>
        <p:txBody>
          <a:bodyPr wrap="square" lIns="0" tIns="0" rIns="0" bIns="0" rtlCol="0">
            <a:noAutofit/>
          </a:bodyPr>
          <a:lstStyle/>
          <a:p>
            <a:endParaRPr/>
          </a:p>
        </p:txBody>
      </p:sp>
      <p:sp>
        <p:nvSpPr>
          <p:cNvPr id="51" name="object 51"/>
          <p:cNvSpPr/>
          <p:nvPr/>
        </p:nvSpPr>
        <p:spPr>
          <a:xfrm>
            <a:off x="1764029" y="3771619"/>
            <a:ext cx="575309" cy="191770"/>
          </a:xfrm>
          <a:custGeom>
            <a:avLst/>
            <a:gdLst/>
            <a:ahLst/>
            <a:cxnLst/>
            <a:rect l="l" t="t" r="r" b="b"/>
            <a:pathLst>
              <a:path w="575309" h="191770">
                <a:moveTo>
                  <a:pt x="287019" y="0"/>
                </a:moveTo>
                <a:lnTo>
                  <a:pt x="334902" y="1228"/>
                </a:lnTo>
                <a:lnTo>
                  <a:pt x="379912" y="4795"/>
                </a:lnTo>
                <a:lnTo>
                  <a:pt x="421539" y="10527"/>
                </a:lnTo>
                <a:lnTo>
                  <a:pt x="459272" y="18247"/>
                </a:lnTo>
                <a:lnTo>
                  <a:pt x="507454" y="33173"/>
                </a:lnTo>
                <a:lnTo>
                  <a:pt x="544003" y="51588"/>
                </a:lnTo>
                <a:lnTo>
                  <a:pt x="571661" y="80547"/>
                </a:lnTo>
                <a:lnTo>
                  <a:pt x="575309" y="96520"/>
                </a:lnTo>
                <a:lnTo>
                  <a:pt x="574387" y="104431"/>
                </a:lnTo>
                <a:lnTo>
                  <a:pt x="544003" y="140616"/>
                </a:lnTo>
                <a:lnTo>
                  <a:pt x="507454" y="158807"/>
                </a:lnTo>
                <a:lnTo>
                  <a:pt x="459272" y="173603"/>
                </a:lnTo>
                <a:lnTo>
                  <a:pt x="421539" y="181277"/>
                </a:lnTo>
                <a:lnTo>
                  <a:pt x="379912" y="186984"/>
                </a:lnTo>
                <a:lnTo>
                  <a:pt x="334902" y="190543"/>
                </a:lnTo>
                <a:lnTo>
                  <a:pt x="287019" y="191770"/>
                </a:lnTo>
                <a:lnTo>
                  <a:pt x="262932" y="191459"/>
                </a:lnTo>
                <a:lnTo>
                  <a:pt x="216731" y="189043"/>
                </a:lnTo>
                <a:lnTo>
                  <a:pt x="173593" y="184388"/>
                </a:lnTo>
                <a:lnTo>
                  <a:pt x="134036" y="177674"/>
                </a:lnTo>
                <a:lnTo>
                  <a:pt x="82550" y="164147"/>
                </a:lnTo>
                <a:lnTo>
                  <a:pt x="42036" y="147019"/>
                </a:lnTo>
                <a:lnTo>
                  <a:pt x="8109" y="119648"/>
                </a:lnTo>
                <a:lnTo>
                  <a:pt x="0" y="96520"/>
                </a:lnTo>
                <a:lnTo>
                  <a:pt x="922" y="88427"/>
                </a:lnTo>
                <a:lnTo>
                  <a:pt x="31272" y="51588"/>
                </a:lnTo>
                <a:lnTo>
                  <a:pt x="67739" y="33173"/>
                </a:lnTo>
                <a:lnTo>
                  <a:pt x="115763" y="18247"/>
                </a:lnTo>
                <a:lnTo>
                  <a:pt x="153334" y="10527"/>
                </a:lnTo>
                <a:lnTo>
                  <a:pt x="194746" y="4795"/>
                </a:lnTo>
                <a:lnTo>
                  <a:pt x="239481" y="1228"/>
                </a:lnTo>
                <a:lnTo>
                  <a:pt x="287019" y="0"/>
                </a:lnTo>
                <a:close/>
              </a:path>
            </a:pathLst>
          </a:custGeom>
          <a:ln w="3175">
            <a:solidFill>
              <a:srgbClr val="000000"/>
            </a:solidFill>
          </a:ln>
        </p:spPr>
        <p:txBody>
          <a:bodyPr wrap="square" lIns="0" tIns="0" rIns="0" bIns="0" rtlCol="0">
            <a:noAutofit/>
          </a:bodyPr>
          <a:lstStyle/>
          <a:p>
            <a:endParaRPr/>
          </a:p>
        </p:txBody>
      </p:sp>
      <p:sp>
        <p:nvSpPr>
          <p:cNvPr id="52" name="object 52"/>
          <p:cNvSpPr/>
          <p:nvPr/>
        </p:nvSpPr>
        <p:spPr>
          <a:xfrm>
            <a:off x="1764029" y="377161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noAutofit/>
          </a:bodyPr>
          <a:lstStyle/>
          <a:p>
            <a:endParaRPr/>
          </a:p>
        </p:txBody>
      </p:sp>
      <p:sp>
        <p:nvSpPr>
          <p:cNvPr id="53" name="object 53"/>
          <p:cNvSpPr/>
          <p:nvPr/>
        </p:nvSpPr>
        <p:spPr>
          <a:xfrm>
            <a:off x="2340610" y="3964658"/>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noAutofit/>
          </a:bodyPr>
          <a:lstStyle/>
          <a:p>
            <a:endParaRPr/>
          </a:p>
        </p:txBody>
      </p:sp>
      <p:sp>
        <p:nvSpPr>
          <p:cNvPr id="54" name="object 54"/>
          <p:cNvSpPr/>
          <p:nvPr/>
        </p:nvSpPr>
        <p:spPr>
          <a:xfrm>
            <a:off x="2484120" y="3772891"/>
            <a:ext cx="575310" cy="191769"/>
          </a:xfrm>
          <a:custGeom>
            <a:avLst/>
            <a:gdLst/>
            <a:ahLst/>
            <a:cxnLst/>
            <a:rect l="l" t="t" r="r" b="b"/>
            <a:pathLst>
              <a:path w="575310" h="191770">
                <a:moveTo>
                  <a:pt x="287019" y="0"/>
                </a:moveTo>
                <a:lnTo>
                  <a:pt x="239481" y="1192"/>
                </a:lnTo>
                <a:lnTo>
                  <a:pt x="194746" y="4663"/>
                </a:lnTo>
                <a:lnTo>
                  <a:pt x="153334" y="10252"/>
                </a:lnTo>
                <a:lnTo>
                  <a:pt x="115763" y="17800"/>
                </a:lnTo>
                <a:lnTo>
                  <a:pt x="67739" y="32443"/>
                </a:lnTo>
                <a:lnTo>
                  <a:pt x="31272" y="50592"/>
                </a:lnTo>
                <a:lnTo>
                  <a:pt x="3647" y="79312"/>
                </a:lnTo>
                <a:lnTo>
                  <a:pt x="0" y="95249"/>
                </a:lnTo>
                <a:lnTo>
                  <a:pt x="922" y="103342"/>
                </a:lnTo>
                <a:lnTo>
                  <a:pt x="31272" y="140181"/>
                </a:lnTo>
                <a:lnTo>
                  <a:pt x="67739" y="158596"/>
                </a:lnTo>
                <a:lnTo>
                  <a:pt x="115763" y="173522"/>
                </a:lnTo>
                <a:lnTo>
                  <a:pt x="153334" y="181242"/>
                </a:lnTo>
                <a:lnTo>
                  <a:pt x="194746" y="186974"/>
                </a:lnTo>
                <a:lnTo>
                  <a:pt x="239481" y="190541"/>
                </a:lnTo>
                <a:lnTo>
                  <a:pt x="287019" y="191769"/>
                </a:lnTo>
                <a:lnTo>
                  <a:pt x="311288" y="191459"/>
                </a:lnTo>
                <a:lnTo>
                  <a:pt x="357798" y="189039"/>
                </a:lnTo>
                <a:lnTo>
                  <a:pt x="401181" y="184368"/>
                </a:lnTo>
                <a:lnTo>
                  <a:pt x="440924" y="177620"/>
                </a:lnTo>
                <a:lnTo>
                  <a:pt x="492601" y="163988"/>
                </a:lnTo>
                <a:lnTo>
                  <a:pt x="533219" y="146670"/>
                </a:lnTo>
                <a:lnTo>
                  <a:pt x="567196" y="118868"/>
                </a:lnTo>
                <a:lnTo>
                  <a:pt x="575310" y="95249"/>
                </a:lnTo>
                <a:lnTo>
                  <a:pt x="574387" y="87166"/>
                </a:lnTo>
                <a:lnTo>
                  <a:pt x="544003" y="50592"/>
                </a:lnTo>
                <a:lnTo>
                  <a:pt x="507454" y="32443"/>
                </a:lnTo>
                <a:lnTo>
                  <a:pt x="459272" y="17800"/>
                </a:lnTo>
                <a:lnTo>
                  <a:pt x="421539" y="10252"/>
                </a:lnTo>
                <a:lnTo>
                  <a:pt x="379912" y="4663"/>
                </a:lnTo>
                <a:lnTo>
                  <a:pt x="334902" y="1192"/>
                </a:lnTo>
                <a:lnTo>
                  <a:pt x="287019" y="0"/>
                </a:lnTo>
                <a:close/>
              </a:path>
            </a:pathLst>
          </a:custGeom>
          <a:solidFill>
            <a:srgbClr val="99CCFF"/>
          </a:solidFill>
        </p:spPr>
        <p:txBody>
          <a:bodyPr wrap="square" lIns="0" tIns="0" rIns="0" bIns="0" rtlCol="0">
            <a:noAutofit/>
          </a:bodyPr>
          <a:lstStyle/>
          <a:p>
            <a:endParaRPr/>
          </a:p>
        </p:txBody>
      </p:sp>
      <p:sp>
        <p:nvSpPr>
          <p:cNvPr id="55" name="object 55"/>
          <p:cNvSpPr/>
          <p:nvPr/>
        </p:nvSpPr>
        <p:spPr>
          <a:xfrm>
            <a:off x="2484120" y="3772891"/>
            <a:ext cx="575310" cy="191769"/>
          </a:xfrm>
          <a:custGeom>
            <a:avLst/>
            <a:gdLst/>
            <a:ahLst/>
            <a:cxnLst/>
            <a:rect l="l" t="t" r="r" b="b"/>
            <a:pathLst>
              <a:path w="575310" h="191770">
                <a:moveTo>
                  <a:pt x="287019" y="0"/>
                </a:moveTo>
                <a:lnTo>
                  <a:pt x="334902" y="1192"/>
                </a:lnTo>
                <a:lnTo>
                  <a:pt x="379912" y="4663"/>
                </a:lnTo>
                <a:lnTo>
                  <a:pt x="421539" y="10252"/>
                </a:lnTo>
                <a:lnTo>
                  <a:pt x="459272" y="17800"/>
                </a:lnTo>
                <a:lnTo>
                  <a:pt x="507454" y="32443"/>
                </a:lnTo>
                <a:lnTo>
                  <a:pt x="544003" y="50592"/>
                </a:lnTo>
                <a:lnTo>
                  <a:pt x="571661" y="79312"/>
                </a:lnTo>
                <a:lnTo>
                  <a:pt x="575310" y="95249"/>
                </a:lnTo>
                <a:lnTo>
                  <a:pt x="574387" y="103342"/>
                </a:lnTo>
                <a:lnTo>
                  <a:pt x="544003" y="140181"/>
                </a:lnTo>
                <a:lnTo>
                  <a:pt x="507454" y="158596"/>
                </a:lnTo>
                <a:lnTo>
                  <a:pt x="459272" y="173522"/>
                </a:lnTo>
                <a:lnTo>
                  <a:pt x="421539" y="181242"/>
                </a:lnTo>
                <a:lnTo>
                  <a:pt x="379912" y="186974"/>
                </a:lnTo>
                <a:lnTo>
                  <a:pt x="334902" y="190541"/>
                </a:lnTo>
                <a:lnTo>
                  <a:pt x="287019" y="191769"/>
                </a:lnTo>
                <a:lnTo>
                  <a:pt x="262932" y="191459"/>
                </a:lnTo>
                <a:lnTo>
                  <a:pt x="216731" y="189039"/>
                </a:lnTo>
                <a:lnTo>
                  <a:pt x="173593" y="184368"/>
                </a:lnTo>
                <a:lnTo>
                  <a:pt x="134036" y="177620"/>
                </a:lnTo>
                <a:lnTo>
                  <a:pt x="82550" y="163988"/>
                </a:lnTo>
                <a:lnTo>
                  <a:pt x="42036" y="146670"/>
                </a:lnTo>
                <a:lnTo>
                  <a:pt x="8109" y="118868"/>
                </a:lnTo>
                <a:lnTo>
                  <a:pt x="0" y="95249"/>
                </a:lnTo>
                <a:lnTo>
                  <a:pt x="922" y="87166"/>
                </a:lnTo>
                <a:lnTo>
                  <a:pt x="31272" y="50592"/>
                </a:lnTo>
                <a:lnTo>
                  <a:pt x="67739" y="32443"/>
                </a:lnTo>
                <a:lnTo>
                  <a:pt x="115763" y="17800"/>
                </a:lnTo>
                <a:lnTo>
                  <a:pt x="153334" y="10252"/>
                </a:lnTo>
                <a:lnTo>
                  <a:pt x="194746" y="4663"/>
                </a:lnTo>
                <a:lnTo>
                  <a:pt x="239481" y="1192"/>
                </a:lnTo>
                <a:lnTo>
                  <a:pt x="287019" y="0"/>
                </a:lnTo>
                <a:close/>
              </a:path>
            </a:pathLst>
          </a:custGeom>
          <a:ln w="3175">
            <a:solidFill>
              <a:srgbClr val="000000"/>
            </a:solidFill>
          </a:ln>
        </p:spPr>
        <p:txBody>
          <a:bodyPr wrap="square" lIns="0" tIns="0" rIns="0" bIns="0" rtlCol="0">
            <a:noAutofit/>
          </a:bodyPr>
          <a:lstStyle/>
          <a:p>
            <a:endParaRPr/>
          </a:p>
        </p:txBody>
      </p:sp>
      <p:sp>
        <p:nvSpPr>
          <p:cNvPr id="56" name="object 56"/>
          <p:cNvSpPr/>
          <p:nvPr/>
        </p:nvSpPr>
        <p:spPr>
          <a:xfrm>
            <a:off x="2484120" y="3772888"/>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noAutofit/>
          </a:bodyPr>
          <a:lstStyle/>
          <a:p>
            <a:endParaRPr/>
          </a:p>
        </p:txBody>
      </p:sp>
      <p:sp>
        <p:nvSpPr>
          <p:cNvPr id="57" name="object 57"/>
          <p:cNvSpPr/>
          <p:nvPr/>
        </p:nvSpPr>
        <p:spPr>
          <a:xfrm>
            <a:off x="3060700" y="3964658"/>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noAutofit/>
          </a:bodyPr>
          <a:lstStyle/>
          <a:p>
            <a:endParaRPr/>
          </a:p>
        </p:txBody>
      </p:sp>
      <p:sp>
        <p:nvSpPr>
          <p:cNvPr id="58" name="object 58"/>
          <p:cNvSpPr/>
          <p:nvPr/>
        </p:nvSpPr>
        <p:spPr>
          <a:xfrm>
            <a:off x="1764029" y="4059908"/>
            <a:ext cx="575309" cy="191769"/>
          </a:xfrm>
          <a:custGeom>
            <a:avLst/>
            <a:gdLst/>
            <a:ahLst/>
            <a:cxnLst/>
            <a:rect l="l" t="t" r="r" b="b"/>
            <a:pathLst>
              <a:path w="575309" h="191770">
                <a:moveTo>
                  <a:pt x="287019" y="0"/>
                </a:moveTo>
                <a:lnTo>
                  <a:pt x="239481" y="1226"/>
                </a:lnTo>
                <a:lnTo>
                  <a:pt x="194746" y="4785"/>
                </a:lnTo>
                <a:lnTo>
                  <a:pt x="153334" y="10492"/>
                </a:lnTo>
                <a:lnTo>
                  <a:pt x="115763" y="18166"/>
                </a:lnTo>
                <a:lnTo>
                  <a:pt x="67739" y="32962"/>
                </a:lnTo>
                <a:lnTo>
                  <a:pt x="31272" y="51153"/>
                </a:lnTo>
                <a:lnTo>
                  <a:pt x="3647" y="79621"/>
                </a:lnTo>
                <a:lnTo>
                  <a:pt x="0" y="95250"/>
                </a:lnTo>
                <a:lnTo>
                  <a:pt x="922" y="103342"/>
                </a:lnTo>
                <a:lnTo>
                  <a:pt x="31272" y="140181"/>
                </a:lnTo>
                <a:lnTo>
                  <a:pt x="67739" y="158596"/>
                </a:lnTo>
                <a:lnTo>
                  <a:pt x="115763" y="173522"/>
                </a:lnTo>
                <a:lnTo>
                  <a:pt x="153334" y="181242"/>
                </a:lnTo>
                <a:lnTo>
                  <a:pt x="194746" y="186974"/>
                </a:lnTo>
                <a:lnTo>
                  <a:pt x="239481" y="190541"/>
                </a:lnTo>
                <a:lnTo>
                  <a:pt x="287019" y="191770"/>
                </a:lnTo>
                <a:lnTo>
                  <a:pt x="311288" y="191459"/>
                </a:lnTo>
                <a:lnTo>
                  <a:pt x="357798" y="189039"/>
                </a:lnTo>
                <a:lnTo>
                  <a:pt x="401181" y="184368"/>
                </a:lnTo>
                <a:lnTo>
                  <a:pt x="440924" y="177620"/>
                </a:lnTo>
                <a:lnTo>
                  <a:pt x="492601" y="163988"/>
                </a:lnTo>
                <a:lnTo>
                  <a:pt x="533219" y="146670"/>
                </a:lnTo>
                <a:lnTo>
                  <a:pt x="567196" y="118868"/>
                </a:lnTo>
                <a:lnTo>
                  <a:pt x="575309" y="95250"/>
                </a:lnTo>
                <a:lnTo>
                  <a:pt x="574387" y="87338"/>
                </a:lnTo>
                <a:lnTo>
                  <a:pt x="544003" y="51153"/>
                </a:lnTo>
                <a:lnTo>
                  <a:pt x="507454" y="32962"/>
                </a:lnTo>
                <a:lnTo>
                  <a:pt x="459272" y="18166"/>
                </a:lnTo>
                <a:lnTo>
                  <a:pt x="421539" y="10492"/>
                </a:lnTo>
                <a:lnTo>
                  <a:pt x="379912" y="4785"/>
                </a:lnTo>
                <a:lnTo>
                  <a:pt x="334902" y="1226"/>
                </a:lnTo>
                <a:lnTo>
                  <a:pt x="287019" y="0"/>
                </a:lnTo>
                <a:close/>
              </a:path>
            </a:pathLst>
          </a:custGeom>
          <a:solidFill>
            <a:srgbClr val="99CCFF"/>
          </a:solidFill>
        </p:spPr>
        <p:txBody>
          <a:bodyPr wrap="square" lIns="0" tIns="0" rIns="0" bIns="0" rtlCol="0">
            <a:noAutofit/>
          </a:bodyPr>
          <a:lstStyle/>
          <a:p>
            <a:endParaRPr/>
          </a:p>
        </p:txBody>
      </p:sp>
      <p:sp>
        <p:nvSpPr>
          <p:cNvPr id="59" name="object 59"/>
          <p:cNvSpPr/>
          <p:nvPr/>
        </p:nvSpPr>
        <p:spPr>
          <a:xfrm>
            <a:off x="1764029" y="4059908"/>
            <a:ext cx="575309" cy="191769"/>
          </a:xfrm>
          <a:custGeom>
            <a:avLst/>
            <a:gdLst/>
            <a:ahLst/>
            <a:cxnLst/>
            <a:rect l="l" t="t" r="r" b="b"/>
            <a:pathLst>
              <a:path w="575309" h="191770">
                <a:moveTo>
                  <a:pt x="287019" y="0"/>
                </a:moveTo>
                <a:lnTo>
                  <a:pt x="334902" y="1226"/>
                </a:lnTo>
                <a:lnTo>
                  <a:pt x="379912" y="4785"/>
                </a:lnTo>
                <a:lnTo>
                  <a:pt x="421539" y="10492"/>
                </a:lnTo>
                <a:lnTo>
                  <a:pt x="459272" y="18166"/>
                </a:lnTo>
                <a:lnTo>
                  <a:pt x="507454" y="32962"/>
                </a:lnTo>
                <a:lnTo>
                  <a:pt x="544003" y="51153"/>
                </a:lnTo>
                <a:lnTo>
                  <a:pt x="571661" y="79621"/>
                </a:lnTo>
                <a:lnTo>
                  <a:pt x="575309" y="95250"/>
                </a:lnTo>
                <a:lnTo>
                  <a:pt x="574387" y="103342"/>
                </a:lnTo>
                <a:lnTo>
                  <a:pt x="544003" y="140181"/>
                </a:lnTo>
                <a:lnTo>
                  <a:pt x="507454" y="158596"/>
                </a:lnTo>
                <a:lnTo>
                  <a:pt x="459272" y="173522"/>
                </a:lnTo>
                <a:lnTo>
                  <a:pt x="421539" y="181242"/>
                </a:lnTo>
                <a:lnTo>
                  <a:pt x="379912" y="186974"/>
                </a:lnTo>
                <a:lnTo>
                  <a:pt x="334902" y="190541"/>
                </a:lnTo>
                <a:lnTo>
                  <a:pt x="287019" y="191770"/>
                </a:lnTo>
                <a:lnTo>
                  <a:pt x="262932" y="191459"/>
                </a:lnTo>
                <a:lnTo>
                  <a:pt x="216731" y="189039"/>
                </a:lnTo>
                <a:lnTo>
                  <a:pt x="173593" y="184368"/>
                </a:lnTo>
                <a:lnTo>
                  <a:pt x="134036" y="177620"/>
                </a:lnTo>
                <a:lnTo>
                  <a:pt x="82550" y="163988"/>
                </a:lnTo>
                <a:lnTo>
                  <a:pt x="42036" y="146670"/>
                </a:lnTo>
                <a:lnTo>
                  <a:pt x="8109" y="118868"/>
                </a:lnTo>
                <a:lnTo>
                  <a:pt x="0" y="95250"/>
                </a:lnTo>
                <a:lnTo>
                  <a:pt x="922" y="87338"/>
                </a:lnTo>
                <a:lnTo>
                  <a:pt x="31272" y="51153"/>
                </a:lnTo>
                <a:lnTo>
                  <a:pt x="67739" y="32962"/>
                </a:lnTo>
                <a:lnTo>
                  <a:pt x="115763" y="18166"/>
                </a:lnTo>
                <a:lnTo>
                  <a:pt x="153334" y="10492"/>
                </a:lnTo>
                <a:lnTo>
                  <a:pt x="194746" y="4785"/>
                </a:lnTo>
                <a:lnTo>
                  <a:pt x="239481" y="1226"/>
                </a:lnTo>
                <a:lnTo>
                  <a:pt x="287019" y="0"/>
                </a:lnTo>
                <a:close/>
              </a:path>
            </a:pathLst>
          </a:custGeom>
          <a:ln w="3175">
            <a:solidFill>
              <a:srgbClr val="000000"/>
            </a:solidFill>
          </a:ln>
        </p:spPr>
        <p:txBody>
          <a:bodyPr wrap="square" lIns="0" tIns="0" rIns="0" bIns="0" rtlCol="0">
            <a:noAutofit/>
          </a:bodyPr>
          <a:lstStyle/>
          <a:p>
            <a:endParaRPr/>
          </a:p>
        </p:txBody>
      </p:sp>
      <p:sp>
        <p:nvSpPr>
          <p:cNvPr id="60" name="object 60"/>
          <p:cNvSpPr/>
          <p:nvPr/>
        </p:nvSpPr>
        <p:spPr>
          <a:xfrm>
            <a:off x="1764029" y="4059908"/>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noAutofit/>
          </a:bodyPr>
          <a:lstStyle/>
          <a:p>
            <a:endParaRPr/>
          </a:p>
        </p:txBody>
      </p:sp>
      <p:sp>
        <p:nvSpPr>
          <p:cNvPr id="61" name="object 61"/>
          <p:cNvSpPr/>
          <p:nvPr/>
        </p:nvSpPr>
        <p:spPr>
          <a:xfrm>
            <a:off x="2340610" y="425167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noAutofit/>
          </a:bodyPr>
          <a:lstStyle/>
          <a:p>
            <a:endParaRPr/>
          </a:p>
        </p:txBody>
      </p:sp>
      <p:sp>
        <p:nvSpPr>
          <p:cNvPr id="62" name="object 62"/>
          <p:cNvSpPr/>
          <p:nvPr/>
        </p:nvSpPr>
        <p:spPr>
          <a:xfrm>
            <a:off x="2484120" y="4059908"/>
            <a:ext cx="575310" cy="191769"/>
          </a:xfrm>
          <a:custGeom>
            <a:avLst/>
            <a:gdLst/>
            <a:ahLst/>
            <a:cxnLst/>
            <a:rect l="l" t="t" r="r" b="b"/>
            <a:pathLst>
              <a:path w="575310" h="191770">
                <a:moveTo>
                  <a:pt x="287019" y="0"/>
                </a:moveTo>
                <a:lnTo>
                  <a:pt x="239481" y="1226"/>
                </a:lnTo>
                <a:lnTo>
                  <a:pt x="194746" y="4785"/>
                </a:lnTo>
                <a:lnTo>
                  <a:pt x="153334" y="10492"/>
                </a:lnTo>
                <a:lnTo>
                  <a:pt x="115763" y="18166"/>
                </a:lnTo>
                <a:lnTo>
                  <a:pt x="67739" y="32962"/>
                </a:lnTo>
                <a:lnTo>
                  <a:pt x="31272" y="51153"/>
                </a:lnTo>
                <a:lnTo>
                  <a:pt x="3647" y="79621"/>
                </a:lnTo>
                <a:lnTo>
                  <a:pt x="0" y="95250"/>
                </a:lnTo>
                <a:lnTo>
                  <a:pt x="922" y="103342"/>
                </a:lnTo>
                <a:lnTo>
                  <a:pt x="31272" y="140181"/>
                </a:lnTo>
                <a:lnTo>
                  <a:pt x="67739" y="158596"/>
                </a:lnTo>
                <a:lnTo>
                  <a:pt x="115763" y="173522"/>
                </a:lnTo>
                <a:lnTo>
                  <a:pt x="153334" y="181242"/>
                </a:lnTo>
                <a:lnTo>
                  <a:pt x="194746" y="186974"/>
                </a:lnTo>
                <a:lnTo>
                  <a:pt x="239481" y="190541"/>
                </a:lnTo>
                <a:lnTo>
                  <a:pt x="287019" y="191770"/>
                </a:lnTo>
                <a:lnTo>
                  <a:pt x="311288" y="191459"/>
                </a:lnTo>
                <a:lnTo>
                  <a:pt x="357798" y="189039"/>
                </a:lnTo>
                <a:lnTo>
                  <a:pt x="401181" y="184368"/>
                </a:lnTo>
                <a:lnTo>
                  <a:pt x="440924" y="177620"/>
                </a:lnTo>
                <a:lnTo>
                  <a:pt x="492601" y="163988"/>
                </a:lnTo>
                <a:lnTo>
                  <a:pt x="533219" y="146670"/>
                </a:lnTo>
                <a:lnTo>
                  <a:pt x="567196" y="118868"/>
                </a:lnTo>
                <a:lnTo>
                  <a:pt x="575310" y="95250"/>
                </a:lnTo>
                <a:lnTo>
                  <a:pt x="574387" y="87338"/>
                </a:lnTo>
                <a:lnTo>
                  <a:pt x="544003" y="51153"/>
                </a:lnTo>
                <a:lnTo>
                  <a:pt x="507454" y="32962"/>
                </a:lnTo>
                <a:lnTo>
                  <a:pt x="459272" y="18166"/>
                </a:lnTo>
                <a:lnTo>
                  <a:pt x="421539" y="10492"/>
                </a:lnTo>
                <a:lnTo>
                  <a:pt x="379912" y="4785"/>
                </a:lnTo>
                <a:lnTo>
                  <a:pt x="334902" y="1226"/>
                </a:lnTo>
                <a:lnTo>
                  <a:pt x="287019" y="0"/>
                </a:lnTo>
                <a:close/>
              </a:path>
            </a:pathLst>
          </a:custGeom>
          <a:solidFill>
            <a:srgbClr val="99CCFF"/>
          </a:solidFill>
        </p:spPr>
        <p:txBody>
          <a:bodyPr wrap="square" lIns="0" tIns="0" rIns="0" bIns="0" rtlCol="0">
            <a:noAutofit/>
          </a:bodyPr>
          <a:lstStyle/>
          <a:p>
            <a:endParaRPr/>
          </a:p>
        </p:txBody>
      </p:sp>
      <p:sp>
        <p:nvSpPr>
          <p:cNvPr id="63" name="object 63"/>
          <p:cNvSpPr/>
          <p:nvPr/>
        </p:nvSpPr>
        <p:spPr>
          <a:xfrm>
            <a:off x="2484120" y="4059908"/>
            <a:ext cx="575310" cy="191769"/>
          </a:xfrm>
          <a:custGeom>
            <a:avLst/>
            <a:gdLst/>
            <a:ahLst/>
            <a:cxnLst/>
            <a:rect l="l" t="t" r="r" b="b"/>
            <a:pathLst>
              <a:path w="575310" h="191770">
                <a:moveTo>
                  <a:pt x="287019" y="0"/>
                </a:moveTo>
                <a:lnTo>
                  <a:pt x="334902" y="1226"/>
                </a:lnTo>
                <a:lnTo>
                  <a:pt x="379912" y="4785"/>
                </a:lnTo>
                <a:lnTo>
                  <a:pt x="421539" y="10492"/>
                </a:lnTo>
                <a:lnTo>
                  <a:pt x="459272" y="18166"/>
                </a:lnTo>
                <a:lnTo>
                  <a:pt x="507454" y="32962"/>
                </a:lnTo>
                <a:lnTo>
                  <a:pt x="544003" y="51153"/>
                </a:lnTo>
                <a:lnTo>
                  <a:pt x="571661" y="79621"/>
                </a:lnTo>
                <a:lnTo>
                  <a:pt x="575310" y="95250"/>
                </a:lnTo>
                <a:lnTo>
                  <a:pt x="574387" y="103342"/>
                </a:lnTo>
                <a:lnTo>
                  <a:pt x="544003" y="140181"/>
                </a:lnTo>
                <a:lnTo>
                  <a:pt x="507454" y="158596"/>
                </a:lnTo>
                <a:lnTo>
                  <a:pt x="459272" y="173522"/>
                </a:lnTo>
                <a:lnTo>
                  <a:pt x="421539" y="181242"/>
                </a:lnTo>
                <a:lnTo>
                  <a:pt x="379912" y="186974"/>
                </a:lnTo>
                <a:lnTo>
                  <a:pt x="334902" y="190541"/>
                </a:lnTo>
                <a:lnTo>
                  <a:pt x="287019" y="191770"/>
                </a:lnTo>
                <a:lnTo>
                  <a:pt x="262932" y="191459"/>
                </a:lnTo>
                <a:lnTo>
                  <a:pt x="216731" y="189039"/>
                </a:lnTo>
                <a:lnTo>
                  <a:pt x="173593" y="184368"/>
                </a:lnTo>
                <a:lnTo>
                  <a:pt x="134036" y="177620"/>
                </a:lnTo>
                <a:lnTo>
                  <a:pt x="82550" y="163988"/>
                </a:lnTo>
                <a:lnTo>
                  <a:pt x="42036" y="146670"/>
                </a:lnTo>
                <a:lnTo>
                  <a:pt x="8109" y="118868"/>
                </a:lnTo>
                <a:lnTo>
                  <a:pt x="0" y="95250"/>
                </a:lnTo>
                <a:lnTo>
                  <a:pt x="922" y="87338"/>
                </a:lnTo>
                <a:lnTo>
                  <a:pt x="31272" y="51153"/>
                </a:lnTo>
                <a:lnTo>
                  <a:pt x="67739" y="32962"/>
                </a:lnTo>
                <a:lnTo>
                  <a:pt x="115763" y="18166"/>
                </a:lnTo>
                <a:lnTo>
                  <a:pt x="153334" y="10492"/>
                </a:lnTo>
                <a:lnTo>
                  <a:pt x="194746" y="4785"/>
                </a:lnTo>
                <a:lnTo>
                  <a:pt x="239481" y="1226"/>
                </a:lnTo>
                <a:lnTo>
                  <a:pt x="287019" y="0"/>
                </a:lnTo>
                <a:close/>
              </a:path>
            </a:pathLst>
          </a:custGeom>
          <a:ln w="3175">
            <a:solidFill>
              <a:srgbClr val="000000"/>
            </a:solidFill>
          </a:ln>
        </p:spPr>
        <p:txBody>
          <a:bodyPr wrap="square" lIns="0" tIns="0" rIns="0" bIns="0" rtlCol="0">
            <a:noAutofit/>
          </a:bodyPr>
          <a:lstStyle/>
          <a:p>
            <a:endParaRPr/>
          </a:p>
        </p:txBody>
      </p:sp>
      <p:sp>
        <p:nvSpPr>
          <p:cNvPr id="64" name="object 64"/>
          <p:cNvSpPr/>
          <p:nvPr/>
        </p:nvSpPr>
        <p:spPr>
          <a:xfrm>
            <a:off x="2484120" y="4059908"/>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noAutofit/>
          </a:bodyPr>
          <a:lstStyle/>
          <a:p>
            <a:endParaRPr/>
          </a:p>
        </p:txBody>
      </p:sp>
      <p:sp>
        <p:nvSpPr>
          <p:cNvPr id="65" name="object 65"/>
          <p:cNvSpPr/>
          <p:nvPr/>
        </p:nvSpPr>
        <p:spPr>
          <a:xfrm>
            <a:off x="3060700" y="425167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noAutofit/>
          </a:bodyPr>
          <a:lstStyle/>
          <a:p>
            <a:endParaRPr/>
          </a:p>
        </p:txBody>
      </p:sp>
      <p:sp>
        <p:nvSpPr>
          <p:cNvPr id="66" name="object 66"/>
          <p:cNvSpPr/>
          <p:nvPr/>
        </p:nvSpPr>
        <p:spPr>
          <a:xfrm>
            <a:off x="3528059" y="3747489"/>
            <a:ext cx="575310" cy="191769"/>
          </a:xfrm>
          <a:custGeom>
            <a:avLst/>
            <a:gdLst/>
            <a:ahLst/>
            <a:cxnLst/>
            <a:rect l="l" t="t" r="r" b="b"/>
            <a:pathLst>
              <a:path w="575310" h="191770">
                <a:moveTo>
                  <a:pt x="287019" y="0"/>
                </a:moveTo>
                <a:lnTo>
                  <a:pt x="239481" y="1228"/>
                </a:lnTo>
                <a:lnTo>
                  <a:pt x="194746" y="4795"/>
                </a:lnTo>
                <a:lnTo>
                  <a:pt x="153334" y="10527"/>
                </a:lnTo>
                <a:lnTo>
                  <a:pt x="115763" y="18247"/>
                </a:lnTo>
                <a:lnTo>
                  <a:pt x="67739" y="33173"/>
                </a:lnTo>
                <a:lnTo>
                  <a:pt x="31272" y="51588"/>
                </a:lnTo>
                <a:lnTo>
                  <a:pt x="3647" y="80547"/>
                </a:lnTo>
                <a:lnTo>
                  <a:pt x="0" y="96519"/>
                </a:lnTo>
                <a:lnTo>
                  <a:pt x="922" y="104431"/>
                </a:lnTo>
                <a:lnTo>
                  <a:pt x="31272" y="140616"/>
                </a:lnTo>
                <a:lnTo>
                  <a:pt x="67739" y="158807"/>
                </a:lnTo>
                <a:lnTo>
                  <a:pt x="115763" y="173603"/>
                </a:lnTo>
                <a:lnTo>
                  <a:pt x="153334" y="181277"/>
                </a:lnTo>
                <a:lnTo>
                  <a:pt x="194746" y="186984"/>
                </a:lnTo>
                <a:lnTo>
                  <a:pt x="239481" y="190543"/>
                </a:lnTo>
                <a:lnTo>
                  <a:pt x="287019" y="191769"/>
                </a:lnTo>
                <a:lnTo>
                  <a:pt x="311288" y="191459"/>
                </a:lnTo>
                <a:lnTo>
                  <a:pt x="357798" y="189043"/>
                </a:lnTo>
                <a:lnTo>
                  <a:pt x="401181" y="184388"/>
                </a:lnTo>
                <a:lnTo>
                  <a:pt x="440924" y="177674"/>
                </a:lnTo>
                <a:lnTo>
                  <a:pt x="492601" y="164147"/>
                </a:lnTo>
                <a:lnTo>
                  <a:pt x="533219" y="147019"/>
                </a:lnTo>
                <a:lnTo>
                  <a:pt x="567196" y="119648"/>
                </a:lnTo>
                <a:lnTo>
                  <a:pt x="575310" y="96519"/>
                </a:lnTo>
                <a:lnTo>
                  <a:pt x="574387" y="88427"/>
                </a:lnTo>
                <a:lnTo>
                  <a:pt x="544003" y="51588"/>
                </a:lnTo>
                <a:lnTo>
                  <a:pt x="507454" y="33173"/>
                </a:lnTo>
                <a:lnTo>
                  <a:pt x="459272" y="18247"/>
                </a:lnTo>
                <a:lnTo>
                  <a:pt x="421539" y="10527"/>
                </a:lnTo>
                <a:lnTo>
                  <a:pt x="379912" y="4795"/>
                </a:lnTo>
                <a:lnTo>
                  <a:pt x="334902" y="1228"/>
                </a:lnTo>
                <a:lnTo>
                  <a:pt x="287019" y="0"/>
                </a:lnTo>
                <a:close/>
              </a:path>
            </a:pathLst>
          </a:custGeom>
          <a:solidFill>
            <a:srgbClr val="99CCFF"/>
          </a:solidFill>
        </p:spPr>
        <p:txBody>
          <a:bodyPr wrap="square" lIns="0" tIns="0" rIns="0" bIns="0" rtlCol="0">
            <a:noAutofit/>
          </a:bodyPr>
          <a:lstStyle/>
          <a:p>
            <a:endParaRPr/>
          </a:p>
        </p:txBody>
      </p:sp>
      <p:sp>
        <p:nvSpPr>
          <p:cNvPr id="67" name="object 67"/>
          <p:cNvSpPr/>
          <p:nvPr/>
        </p:nvSpPr>
        <p:spPr>
          <a:xfrm>
            <a:off x="3528059" y="3747489"/>
            <a:ext cx="575310" cy="191769"/>
          </a:xfrm>
          <a:custGeom>
            <a:avLst/>
            <a:gdLst/>
            <a:ahLst/>
            <a:cxnLst/>
            <a:rect l="l" t="t" r="r" b="b"/>
            <a:pathLst>
              <a:path w="575310" h="191770">
                <a:moveTo>
                  <a:pt x="287019" y="0"/>
                </a:moveTo>
                <a:lnTo>
                  <a:pt x="334902" y="1228"/>
                </a:lnTo>
                <a:lnTo>
                  <a:pt x="379912" y="4795"/>
                </a:lnTo>
                <a:lnTo>
                  <a:pt x="421539" y="10527"/>
                </a:lnTo>
                <a:lnTo>
                  <a:pt x="459272" y="18247"/>
                </a:lnTo>
                <a:lnTo>
                  <a:pt x="507454" y="33173"/>
                </a:lnTo>
                <a:lnTo>
                  <a:pt x="544003" y="51588"/>
                </a:lnTo>
                <a:lnTo>
                  <a:pt x="571661" y="80547"/>
                </a:lnTo>
                <a:lnTo>
                  <a:pt x="575310" y="96519"/>
                </a:lnTo>
                <a:lnTo>
                  <a:pt x="574387" y="104431"/>
                </a:lnTo>
                <a:lnTo>
                  <a:pt x="544003" y="140616"/>
                </a:lnTo>
                <a:lnTo>
                  <a:pt x="507454" y="158807"/>
                </a:lnTo>
                <a:lnTo>
                  <a:pt x="459272" y="173603"/>
                </a:lnTo>
                <a:lnTo>
                  <a:pt x="421539" y="181277"/>
                </a:lnTo>
                <a:lnTo>
                  <a:pt x="379912" y="186984"/>
                </a:lnTo>
                <a:lnTo>
                  <a:pt x="334902" y="190543"/>
                </a:lnTo>
                <a:lnTo>
                  <a:pt x="287019" y="191769"/>
                </a:lnTo>
                <a:lnTo>
                  <a:pt x="262932" y="191459"/>
                </a:lnTo>
                <a:lnTo>
                  <a:pt x="216731" y="189043"/>
                </a:lnTo>
                <a:lnTo>
                  <a:pt x="173593" y="184388"/>
                </a:lnTo>
                <a:lnTo>
                  <a:pt x="134036" y="177674"/>
                </a:lnTo>
                <a:lnTo>
                  <a:pt x="82550" y="164147"/>
                </a:lnTo>
                <a:lnTo>
                  <a:pt x="42036" y="147019"/>
                </a:lnTo>
                <a:lnTo>
                  <a:pt x="8109" y="119648"/>
                </a:lnTo>
                <a:lnTo>
                  <a:pt x="0" y="96519"/>
                </a:lnTo>
                <a:lnTo>
                  <a:pt x="922" y="88427"/>
                </a:lnTo>
                <a:lnTo>
                  <a:pt x="31272" y="51588"/>
                </a:lnTo>
                <a:lnTo>
                  <a:pt x="67739" y="33173"/>
                </a:lnTo>
                <a:lnTo>
                  <a:pt x="115763" y="18247"/>
                </a:lnTo>
                <a:lnTo>
                  <a:pt x="153334" y="10527"/>
                </a:lnTo>
                <a:lnTo>
                  <a:pt x="194746" y="4795"/>
                </a:lnTo>
                <a:lnTo>
                  <a:pt x="239481" y="1228"/>
                </a:lnTo>
                <a:lnTo>
                  <a:pt x="287019" y="0"/>
                </a:lnTo>
                <a:close/>
              </a:path>
            </a:pathLst>
          </a:custGeom>
          <a:ln w="3175">
            <a:solidFill>
              <a:srgbClr val="000000"/>
            </a:solidFill>
          </a:ln>
        </p:spPr>
        <p:txBody>
          <a:bodyPr wrap="square" lIns="0" tIns="0" rIns="0" bIns="0" rtlCol="0">
            <a:noAutofit/>
          </a:bodyPr>
          <a:lstStyle/>
          <a:p>
            <a:endParaRPr/>
          </a:p>
        </p:txBody>
      </p:sp>
      <p:sp>
        <p:nvSpPr>
          <p:cNvPr id="68" name="object 68"/>
          <p:cNvSpPr/>
          <p:nvPr/>
        </p:nvSpPr>
        <p:spPr>
          <a:xfrm>
            <a:off x="3528059" y="3747488"/>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noAutofit/>
          </a:bodyPr>
          <a:lstStyle/>
          <a:p>
            <a:endParaRPr/>
          </a:p>
        </p:txBody>
      </p:sp>
      <p:sp>
        <p:nvSpPr>
          <p:cNvPr id="69" name="object 69"/>
          <p:cNvSpPr/>
          <p:nvPr/>
        </p:nvSpPr>
        <p:spPr>
          <a:xfrm>
            <a:off x="4104640" y="394052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noAutofit/>
          </a:bodyPr>
          <a:lstStyle/>
          <a:p>
            <a:endParaRPr/>
          </a:p>
        </p:txBody>
      </p:sp>
      <p:sp>
        <p:nvSpPr>
          <p:cNvPr id="70" name="object 70"/>
          <p:cNvSpPr/>
          <p:nvPr/>
        </p:nvSpPr>
        <p:spPr>
          <a:xfrm>
            <a:off x="4248154" y="3748759"/>
            <a:ext cx="575310" cy="191769"/>
          </a:xfrm>
          <a:custGeom>
            <a:avLst/>
            <a:gdLst/>
            <a:ahLst/>
            <a:cxnLst/>
            <a:rect l="l" t="t" r="r" b="b"/>
            <a:pathLst>
              <a:path w="575310" h="191770">
                <a:moveTo>
                  <a:pt x="287020" y="0"/>
                </a:moveTo>
                <a:lnTo>
                  <a:pt x="239481" y="1192"/>
                </a:lnTo>
                <a:lnTo>
                  <a:pt x="194746" y="4663"/>
                </a:lnTo>
                <a:lnTo>
                  <a:pt x="153334" y="10252"/>
                </a:lnTo>
                <a:lnTo>
                  <a:pt x="115763" y="17800"/>
                </a:lnTo>
                <a:lnTo>
                  <a:pt x="67739" y="32443"/>
                </a:lnTo>
                <a:lnTo>
                  <a:pt x="31272" y="50592"/>
                </a:lnTo>
                <a:lnTo>
                  <a:pt x="3647" y="79312"/>
                </a:lnTo>
                <a:lnTo>
                  <a:pt x="0" y="95250"/>
                </a:lnTo>
                <a:lnTo>
                  <a:pt x="922" y="103342"/>
                </a:lnTo>
                <a:lnTo>
                  <a:pt x="31272" y="140181"/>
                </a:lnTo>
                <a:lnTo>
                  <a:pt x="67739" y="158596"/>
                </a:lnTo>
                <a:lnTo>
                  <a:pt x="115763" y="173522"/>
                </a:lnTo>
                <a:lnTo>
                  <a:pt x="153334" y="181242"/>
                </a:lnTo>
                <a:lnTo>
                  <a:pt x="194746" y="186974"/>
                </a:lnTo>
                <a:lnTo>
                  <a:pt x="239481" y="190541"/>
                </a:lnTo>
                <a:lnTo>
                  <a:pt x="287020" y="191770"/>
                </a:lnTo>
                <a:lnTo>
                  <a:pt x="311288" y="191459"/>
                </a:lnTo>
                <a:lnTo>
                  <a:pt x="357798" y="189039"/>
                </a:lnTo>
                <a:lnTo>
                  <a:pt x="401181" y="184368"/>
                </a:lnTo>
                <a:lnTo>
                  <a:pt x="440924" y="177620"/>
                </a:lnTo>
                <a:lnTo>
                  <a:pt x="492601" y="163988"/>
                </a:lnTo>
                <a:lnTo>
                  <a:pt x="533219" y="146670"/>
                </a:lnTo>
                <a:lnTo>
                  <a:pt x="567196" y="118868"/>
                </a:lnTo>
                <a:lnTo>
                  <a:pt x="575310" y="95250"/>
                </a:lnTo>
                <a:lnTo>
                  <a:pt x="574387" y="87166"/>
                </a:lnTo>
                <a:lnTo>
                  <a:pt x="544003" y="50592"/>
                </a:lnTo>
                <a:lnTo>
                  <a:pt x="507454" y="32443"/>
                </a:lnTo>
                <a:lnTo>
                  <a:pt x="459272" y="17800"/>
                </a:lnTo>
                <a:lnTo>
                  <a:pt x="421539" y="10252"/>
                </a:lnTo>
                <a:lnTo>
                  <a:pt x="379912" y="4663"/>
                </a:lnTo>
                <a:lnTo>
                  <a:pt x="334902" y="1192"/>
                </a:lnTo>
                <a:lnTo>
                  <a:pt x="287020" y="0"/>
                </a:lnTo>
                <a:close/>
              </a:path>
            </a:pathLst>
          </a:custGeom>
          <a:solidFill>
            <a:srgbClr val="99CCFF"/>
          </a:solidFill>
        </p:spPr>
        <p:txBody>
          <a:bodyPr wrap="square" lIns="0" tIns="0" rIns="0" bIns="0" rtlCol="0">
            <a:noAutofit/>
          </a:bodyPr>
          <a:lstStyle/>
          <a:p>
            <a:endParaRPr/>
          </a:p>
        </p:txBody>
      </p:sp>
      <p:sp>
        <p:nvSpPr>
          <p:cNvPr id="71" name="object 71"/>
          <p:cNvSpPr/>
          <p:nvPr/>
        </p:nvSpPr>
        <p:spPr>
          <a:xfrm>
            <a:off x="4248154" y="3748759"/>
            <a:ext cx="575310" cy="191769"/>
          </a:xfrm>
          <a:custGeom>
            <a:avLst/>
            <a:gdLst/>
            <a:ahLst/>
            <a:cxnLst/>
            <a:rect l="l" t="t" r="r" b="b"/>
            <a:pathLst>
              <a:path w="575310" h="191770">
                <a:moveTo>
                  <a:pt x="287020" y="0"/>
                </a:moveTo>
                <a:lnTo>
                  <a:pt x="334902" y="1192"/>
                </a:lnTo>
                <a:lnTo>
                  <a:pt x="379912" y="4663"/>
                </a:lnTo>
                <a:lnTo>
                  <a:pt x="421539" y="10252"/>
                </a:lnTo>
                <a:lnTo>
                  <a:pt x="459272" y="17800"/>
                </a:lnTo>
                <a:lnTo>
                  <a:pt x="507454" y="32443"/>
                </a:lnTo>
                <a:lnTo>
                  <a:pt x="544003" y="50592"/>
                </a:lnTo>
                <a:lnTo>
                  <a:pt x="571661" y="79312"/>
                </a:lnTo>
                <a:lnTo>
                  <a:pt x="575310" y="95250"/>
                </a:lnTo>
                <a:lnTo>
                  <a:pt x="574387" y="103342"/>
                </a:lnTo>
                <a:lnTo>
                  <a:pt x="544003" y="140181"/>
                </a:lnTo>
                <a:lnTo>
                  <a:pt x="507454" y="158596"/>
                </a:lnTo>
                <a:lnTo>
                  <a:pt x="459272" y="173522"/>
                </a:lnTo>
                <a:lnTo>
                  <a:pt x="421539" y="181242"/>
                </a:lnTo>
                <a:lnTo>
                  <a:pt x="379912" y="186974"/>
                </a:lnTo>
                <a:lnTo>
                  <a:pt x="334902" y="190541"/>
                </a:lnTo>
                <a:lnTo>
                  <a:pt x="287020" y="191770"/>
                </a:lnTo>
                <a:lnTo>
                  <a:pt x="262932" y="191459"/>
                </a:lnTo>
                <a:lnTo>
                  <a:pt x="216731" y="189039"/>
                </a:lnTo>
                <a:lnTo>
                  <a:pt x="173593" y="184368"/>
                </a:lnTo>
                <a:lnTo>
                  <a:pt x="134036" y="177620"/>
                </a:lnTo>
                <a:lnTo>
                  <a:pt x="82550" y="163988"/>
                </a:lnTo>
                <a:lnTo>
                  <a:pt x="42036" y="146670"/>
                </a:lnTo>
                <a:lnTo>
                  <a:pt x="8109" y="118868"/>
                </a:lnTo>
                <a:lnTo>
                  <a:pt x="0" y="95250"/>
                </a:lnTo>
                <a:lnTo>
                  <a:pt x="922" y="87166"/>
                </a:lnTo>
                <a:lnTo>
                  <a:pt x="31272" y="50592"/>
                </a:lnTo>
                <a:lnTo>
                  <a:pt x="67739" y="32443"/>
                </a:lnTo>
                <a:lnTo>
                  <a:pt x="115763" y="17800"/>
                </a:lnTo>
                <a:lnTo>
                  <a:pt x="153334" y="10252"/>
                </a:lnTo>
                <a:lnTo>
                  <a:pt x="194746" y="4663"/>
                </a:lnTo>
                <a:lnTo>
                  <a:pt x="239481" y="1192"/>
                </a:lnTo>
                <a:lnTo>
                  <a:pt x="287020" y="0"/>
                </a:lnTo>
                <a:close/>
              </a:path>
            </a:pathLst>
          </a:custGeom>
          <a:ln w="3175">
            <a:solidFill>
              <a:srgbClr val="000000"/>
            </a:solidFill>
          </a:ln>
        </p:spPr>
        <p:txBody>
          <a:bodyPr wrap="square" lIns="0" tIns="0" rIns="0" bIns="0" rtlCol="0">
            <a:noAutofit/>
          </a:bodyPr>
          <a:lstStyle/>
          <a:p>
            <a:endParaRPr/>
          </a:p>
        </p:txBody>
      </p:sp>
      <p:sp>
        <p:nvSpPr>
          <p:cNvPr id="72" name="object 72"/>
          <p:cNvSpPr/>
          <p:nvPr/>
        </p:nvSpPr>
        <p:spPr>
          <a:xfrm>
            <a:off x="4248150" y="3748758"/>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noAutofit/>
          </a:bodyPr>
          <a:lstStyle/>
          <a:p>
            <a:endParaRPr/>
          </a:p>
        </p:txBody>
      </p:sp>
      <p:sp>
        <p:nvSpPr>
          <p:cNvPr id="73" name="object 73"/>
          <p:cNvSpPr/>
          <p:nvPr/>
        </p:nvSpPr>
        <p:spPr>
          <a:xfrm>
            <a:off x="4824729" y="394052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noAutofit/>
          </a:bodyPr>
          <a:lstStyle/>
          <a:p>
            <a:endParaRPr/>
          </a:p>
        </p:txBody>
      </p:sp>
      <p:sp>
        <p:nvSpPr>
          <p:cNvPr id="74" name="object 74"/>
          <p:cNvSpPr/>
          <p:nvPr/>
        </p:nvSpPr>
        <p:spPr>
          <a:xfrm>
            <a:off x="3528059" y="4035779"/>
            <a:ext cx="575310" cy="191769"/>
          </a:xfrm>
          <a:custGeom>
            <a:avLst/>
            <a:gdLst/>
            <a:ahLst/>
            <a:cxnLst/>
            <a:rect l="l" t="t" r="r" b="b"/>
            <a:pathLst>
              <a:path w="575310" h="191770">
                <a:moveTo>
                  <a:pt x="287019" y="0"/>
                </a:moveTo>
                <a:lnTo>
                  <a:pt x="239481" y="1226"/>
                </a:lnTo>
                <a:lnTo>
                  <a:pt x="194746" y="4785"/>
                </a:lnTo>
                <a:lnTo>
                  <a:pt x="153334" y="10492"/>
                </a:lnTo>
                <a:lnTo>
                  <a:pt x="115763" y="18166"/>
                </a:lnTo>
                <a:lnTo>
                  <a:pt x="67739" y="32962"/>
                </a:lnTo>
                <a:lnTo>
                  <a:pt x="31272" y="51153"/>
                </a:lnTo>
                <a:lnTo>
                  <a:pt x="3647" y="79621"/>
                </a:lnTo>
                <a:lnTo>
                  <a:pt x="0" y="95250"/>
                </a:lnTo>
                <a:lnTo>
                  <a:pt x="922" y="103342"/>
                </a:lnTo>
                <a:lnTo>
                  <a:pt x="31272" y="140181"/>
                </a:lnTo>
                <a:lnTo>
                  <a:pt x="67739" y="158596"/>
                </a:lnTo>
                <a:lnTo>
                  <a:pt x="115763" y="173522"/>
                </a:lnTo>
                <a:lnTo>
                  <a:pt x="153334" y="181242"/>
                </a:lnTo>
                <a:lnTo>
                  <a:pt x="194746" y="186974"/>
                </a:lnTo>
                <a:lnTo>
                  <a:pt x="239481" y="190541"/>
                </a:lnTo>
                <a:lnTo>
                  <a:pt x="287019" y="191769"/>
                </a:lnTo>
                <a:lnTo>
                  <a:pt x="311288" y="191459"/>
                </a:lnTo>
                <a:lnTo>
                  <a:pt x="357798" y="189039"/>
                </a:lnTo>
                <a:lnTo>
                  <a:pt x="401181" y="184368"/>
                </a:lnTo>
                <a:lnTo>
                  <a:pt x="440924" y="177620"/>
                </a:lnTo>
                <a:lnTo>
                  <a:pt x="492601" y="163988"/>
                </a:lnTo>
                <a:lnTo>
                  <a:pt x="533219" y="146670"/>
                </a:lnTo>
                <a:lnTo>
                  <a:pt x="567196" y="118868"/>
                </a:lnTo>
                <a:lnTo>
                  <a:pt x="575310" y="95250"/>
                </a:lnTo>
                <a:lnTo>
                  <a:pt x="574387" y="87338"/>
                </a:lnTo>
                <a:lnTo>
                  <a:pt x="544003" y="51153"/>
                </a:lnTo>
                <a:lnTo>
                  <a:pt x="507454" y="32962"/>
                </a:lnTo>
                <a:lnTo>
                  <a:pt x="459272" y="18166"/>
                </a:lnTo>
                <a:lnTo>
                  <a:pt x="421539" y="10492"/>
                </a:lnTo>
                <a:lnTo>
                  <a:pt x="379912" y="4785"/>
                </a:lnTo>
                <a:lnTo>
                  <a:pt x="334902" y="1226"/>
                </a:lnTo>
                <a:lnTo>
                  <a:pt x="287019" y="0"/>
                </a:lnTo>
                <a:close/>
              </a:path>
            </a:pathLst>
          </a:custGeom>
          <a:solidFill>
            <a:srgbClr val="99CCFF"/>
          </a:solidFill>
        </p:spPr>
        <p:txBody>
          <a:bodyPr wrap="square" lIns="0" tIns="0" rIns="0" bIns="0" rtlCol="0">
            <a:noAutofit/>
          </a:bodyPr>
          <a:lstStyle/>
          <a:p>
            <a:endParaRPr/>
          </a:p>
        </p:txBody>
      </p:sp>
      <p:sp>
        <p:nvSpPr>
          <p:cNvPr id="75" name="object 75"/>
          <p:cNvSpPr/>
          <p:nvPr/>
        </p:nvSpPr>
        <p:spPr>
          <a:xfrm>
            <a:off x="3528059" y="4035779"/>
            <a:ext cx="575310" cy="191769"/>
          </a:xfrm>
          <a:custGeom>
            <a:avLst/>
            <a:gdLst/>
            <a:ahLst/>
            <a:cxnLst/>
            <a:rect l="l" t="t" r="r" b="b"/>
            <a:pathLst>
              <a:path w="575310" h="191770">
                <a:moveTo>
                  <a:pt x="287019" y="0"/>
                </a:moveTo>
                <a:lnTo>
                  <a:pt x="334902" y="1226"/>
                </a:lnTo>
                <a:lnTo>
                  <a:pt x="379912" y="4785"/>
                </a:lnTo>
                <a:lnTo>
                  <a:pt x="421539" y="10492"/>
                </a:lnTo>
                <a:lnTo>
                  <a:pt x="459272" y="18166"/>
                </a:lnTo>
                <a:lnTo>
                  <a:pt x="507454" y="32962"/>
                </a:lnTo>
                <a:lnTo>
                  <a:pt x="544003" y="51153"/>
                </a:lnTo>
                <a:lnTo>
                  <a:pt x="571661" y="79621"/>
                </a:lnTo>
                <a:lnTo>
                  <a:pt x="575310" y="95250"/>
                </a:lnTo>
                <a:lnTo>
                  <a:pt x="574387" y="103342"/>
                </a:lnTo>
                <a:lnTo>
                  <a:pt x="544003" y="140181"/>
                </a:lnTo>
                <a:lnTo>
                  <a:pt x="507454" y="158596"/>
                </a:lnTo>
                <a:lnTo>
                  <a:pt x="459272" y="173522"/>
                </a:lnTo>
                <a:lnTo>
                  <a:pt x="421539" y="181242"/>
                </a:lnTo>
                <a:lnTo>
                  <a:pt x="379912" y="186974"/>
                </a:lnTo>
                <a:lnTo>
                  <a:pt x="334902" y="190541"/>
                </a:lnTo>
                <a:lnTo>
                  <a:pt x="287019" y="191769"/>
                </a:lnTo>
                <a:lnTo>
                  <a:pt x="262932" y="191459"/>
                </a:lnTo>
                <a:lnTo>
                  <a:pt x="216731" y="189039"/>
                </a:lnTo>
                <a:lnTo>
                  <a:pt x="173593" y="184368"/>
                </a:lnTo>
                <a:lnTo>
                  <a:pt x="134036" y="177620"/>
                </a:lnTo>
                <a:lnTo>
                  <a:pt x="82550" y="163988"/>
                </a:lnTo>
                <a:lnTo>
                  <a:pt x="42036" y="146670"/>
                </a:lnTo>
                <a:lnTo>
                  <a:pt x="8109" y="118868"/>
                </a:lnTo>
                <a:lnTo>
                  <a:pt x="0" y="95250"/>
                </a:lnTo>
                <a:lnTo>
                  <a:pt x="922" y="87338"/>
                </a:lnTo>
                <a:lnTo>
                  <a:pt x="31272" y="51153"/>
                </a:lnTo>
                <a:lnTo>
                  <a:pt x="67739" y="32962"/>
                </a:lnTo>
                <a:lnTo>
                  <a:pt x="115763" y="18166"/>
                </a:lnTo>
                <a:lnTo>
                  <a:pt x="153334" y="10492"/>
                </a:lnTo>
                <a:lnTo>
                  <a:pt x="194746" y="4785"/>
                </a:lnTo>
                <a:lnTo>
                  <a:pt x="239481" y="1226"/>
                </a:lnTo>
                <a:lnTo>
                  <a:pt x="287019" y="0"/>
                </a:lnTo>
                <a:close/>
              </a:path>
            </a:pathLst>
          </a:custGeom>
          <a:ln w="3175">
            <a:solidFill>
              <a:srgbClr val="000000"/>
            </a:solidFill>
          </a:ln>
        </p:spPr>
        <p:txBody>
          <a:bodyPr wrap="square" lIns="0" tIns="0" rIns="0" bIns="0" rtlCol="0">
            <a:noAutofit/>
          </a:bodyPr>
          <a:lstStyle/>
          <a:p>
            <a:endParaRPr/>
          </a:p>
        </p:txBody>
      </p:sp>
      <p:sp>
        <p:nvSpPr>
          <p:cNvPr id="76" name="object 76"/>
          <p:cNvSpPr/>
          <p:nvPr/>
        </p:nvSpPr>
        <p:spPr>
          <a:xfrm>
            <a:off x="3528059" y="403577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noAutofit/>
          </a:bodyPr>
          <a:lstStyle/>
          <a:p>
            <a:endParaRPr/>
          </a:p>
        </p:txBody>
      </p:sp>
      <p:sp>
        <p:nvSpPr>
          <p:cNvPr id="77" name="object 77"/>
          <p:cNvSpPr/>
          <p:nvPr/>
        </p:nvSpPr>
        <p:spPr>
          <a:xfrm>
            <a:off x="4104640" y="422754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noAutofit/>
          </a:bodyPr>
          <a:lstStyle/>
          <a:p>
            <a:endParaRPr/>
          </a:p>
        </p:txBody>
      </p:sp>
      <p:sp>
        <p:nvSpPr>
          <p:cNvPr id="78" name="object 78"/>
          <p:cNvSpPr/>
          <p:nvPr/>
        </p:nvSpPr>
        <p:spPr>
          <a:xfrm>
            <a:off x="4248154" y="4035779"/>
            <a:ext cx="575310" cy="191769"/>
          </a:xfrm>
          <a:custGeom>
            <a:avLst/>
            <a:gdLst/>
            <a:ahLst/>
            <a:cxnLst/>
            <a:rect l="l" t="t" r="r" b="b"/>
            <a:pathLst>
              <a:path w="575310" h="191770">
                <a:moveTo>
                  <a:pt x="287020" y="0"/>
                </a:moveTo>
                <a:lnTo>
                  <a:pt x="239481" y="1226"/>
                </a:lnTo>
                <a:lnTo>
                  <a:pt x="194746" y="4785"/>
                </a:lnTo>
                <a:lnTo>
                  <a:pt x="153334" y="10492"/>
                </a:lnTo>
                <a:lnTo>
                  <a:pt x="115763" y="18166"/>
                </a:lnTo>
                <a:lnTo>
                  <a:pt x="67739" y="32962"/>
                </a:lnTo>
                <a:lnTo>
                  <a:pt x="31272" y="51153"/>
                </a:lnTo>
                <a:lnTo>
                  <a:pt x="3647" y="79621"/>
                </a:lnTo>
                <a:lnTo>
                  <a:pt x="0" y="95250"/>
                </a:lnTo>
                <a:lnTo>
                  <a:pt x="922" y="103342"/>
                </a:lnTo>
                <a:lnTo>
                  <a:pt x="31272" y="140181"/>
                </a:lnTo>
                <a:lnTo>
                  <a:pt x="67739" y="158596"/>
                </a:lnTo>
                <a:lnTo>
                  <a:pt x="115763" y="173522"/>
                </a:lnTo>
                <a:lnTo>
                  <a:pt x="153334" y="181242"/>
                </a:lnTo>
                <a:lnTo>
                  <a:pt x="194746" y="186974"/>
                </a:lnTo>
                <a:lnTo>
                  <a:pt x="239481" y="190541"/>
                </a:lnTo>
                <a:lnTo>
                  <a:pt x="287020" y="191769"/>
                </a:lnTo>
                <a:lnTo>
                  <a:pt x="311288" y="191459"/>
                </a:lnTo>
                <a:lnTo>
                  <a:pt x="357798" y="189039"/>
                </a:lnTo>
                <a:lnTo>
                  <a:pt x="401181" y="184368"/>
                </a:lnTo>
                <a:lnTo>
                  <a:pt x="440924" y="177620"/>
                </a:lnTo>
                <a:lnTo>
                  <a:pt x="492601" y="163988"/>
                </a:lnTo>
                <a:lnTo>
                  <a:pt x="533219" y="146670"/>
                </a:lnTo>
                <a:lnTo>
                  <a:pt x="567196" y="118868"/>
                </a:lnTo>
                <a:lnTo>
                  <a:pt x="575310" y="95250"/>
                </a:lnTo>
                <a:lnTo>
                  <a:pt x="574387" y="87338"/>
                </a:lnTo>
                <a:lnTo>
                  <a:pt x="544003" y="51153"/>
                </a:lnTo>
                <a:lnTo>
                  <a:pt x="507454" y="32962"/>
                </a:lnTo>
                <a:lnTo>
                  <a:pt x="459272" y="18166"/>
                </a:lnTo>
                <a:lnTo>
                  <a:pt x="421539" y="10492"/>
                </a:lnTo>
                <a:lnTo>
                  <a:pt x="379912" y="4785"/>
                </a:lnTo>
                <a:lnTo>
                  <a:pt x="334902" y="1226"/>
                </a:lnTo>
                <a:lnTo>
                  <a:pt x="287020" y="0"/>
                </a:lnTo>
                <a:close/>
              </a:path>
            </a:pathLst>
          </a:custGeom>
          <a:solidFill>
            <a:srgbClr val="99CCFF"/>
          </a:solidFill>
        </p:spPr>
        <p:txBody>
          <a:bodyPr wrap="square" lIns="0" tIns="0" rIns="0" bIns="0" rtlCol="0">
            <a:noAutofit/>
          </a:bodyPr>
          <a:lstStyle/>
          <a:p>
            <a:endParaRPr/>
          </a:p>
        </p:txBody>
      </p:sp>
      <p:sp>
        <p:nvSpPr>
          <p:cNvPr id="79" name="object 79"/>
          <p:cNvSpPr/>
          <p:nvPr/>
        </p:nvSpPr>
        <p:spPr>
          <a:xfrm>
            <a:off x="4248154" y="4035779"/>
            <a:ext cx="575310" cy="191769"/>
          </a:xfrm>
          <a:custGeom>
            <a:avLst/>
            <a:gdLst/>
            <a:ahLst/>
            <a:cxnLst/>
            <a:rect l="l" t="t" r="r" b="b"/>
            <a:pathLst>
              <a:path w="575310" h="191770">
                <a:moveTo>
                  <a:pt x="287020" y="0"/>
                </a:moveTo>
                <a:lnTo>
                  <a:pt x="334902" y="1226"/>
                </a:lnTo>
                <a:lnTo>
                  <a:pt x="379912" y="4785"/>
                </a:lnTo>
                <a:lnTo>
                  <a:pt x="421539" y="10492"/>
                </a:lnTo>
                <a:lnTo>
                  <a:pt x="459272" y="18166"/>
                </a:lnTo>
                <a:lnTo>
                  <a:pt x="507454" y="32962"/>
                </a:lnTo>
                <a:lnTo>
                  <a:pt x="544003" y="51153"/>
                </a:lnTo>
                <a:lnTo>
                  <a:pt x="571661" y="79621"/>
                </a:lnTo>
                <a:lnTo>
                  <a:pt x="575310" y="95250"/>
                </a:lnTo>
                <a:lnTo>
                  <a:pt x="574387" y="103342"/>
                </a:lnTo>
                <a:lnTo>
                  <a:pt x="544003" y="140181"/>
                </a:lnTo>
                <a:lnTo>
                  <a:pt x="507454" y="158596"/>
                </a:lnTo>
                <a:lnTo>
                  <a:pt x="459272" y="173522"/>
                </a:lnTo>
                <a:lnTo>
                  <a:pt x="421539" y="181242"/>
                </a:lnTo>
                <a:lnTo>
                  <a:pt x="379912" y="186974"/>
                </a:lnTo>
                <a:lnTo>
                  <a:pt x="334902" y="190541"/>
                </a:lnTo>
                <a:lnTo>
                  <a:pt x="287020" y="191769"/>
                </a:lnTo>
                <a:lnTo>
                  <a:pt x="262932" y="191459"/>
                </a:lnTo>
                <a:lnTo>
                  <a:pt x="216731" y="189039"/>
                </a:lnTo>
                <a:lnTo>
                  <a:pt x="173593" y="184368"/>
                </a:lnTo>
                <a:lnTo>
                  <a:pt x="134036" y="177620"/>
                </a:lnTo>
                <a:lnTo>
                  <a:pt x="82550" y="163988"/>
                </a:lnTo>
                <a:lnTo>
                  <a:pt x="42036" y="146670"/>
                </a:lnTo>
                <a:lnTo>
                  <a:pt x="8109" y="118868"/>
                </a:lnTo>
                <a:lnTo>
                  <a:pt x="0" y="95250"/>
                </a:lnTo>
                <a:lnTo>
                  <a:pt x="922" y="87338"/>
                </a:lnTo>
                <a:lnTo>
                  <a:pt x="31272" y="51153"/>
                </a:lnTo>
                <a:lnTo>
                  <a:pt x="67739" y="32962"/>
                </a:lnTo>
                <a:lnTo>
                  <a:pt x="115763" y="18166"/>
                </a:lnTo>
                <a:lnTo>
                  <a:pt x="153334" y="10492"/>
                </a:lnTo>
                <a:lnTo>
                  <a:pt x="194746" y="4785"/>
                </a:lnTo>
                <a:lnTo>
                  <a:pt x="239481" y="1226"/>
                </a:lnTo>
                <a:lnTo>
                  <a:pt x="287020" y="0"/>
                </a:lnTo>
                <a:close/>
              </a:path>
            </a:pathLst>
          </a:custGeom>
          <a:ln w="3175">
            <a:solidFill>
              <a:srgbClr val="000000"/>
            </a:solidFill>
          </a:ln>
        </p:spPr>
        <p:txBody>
          <a:bodyPr wrap="square" lIns="0" tIns="0" rIns="0" bIns="0" rtlCol="0">
            <a:noAutofit/>
          </a:bodyPr>
          <a:lstStyle/>
          <a:p>
            <a:endParaRPr/>
          </a:p>
        </p:txBody>
      </p:sp>
      <p:sp>
        <p:nvSpPr>
          <p:cNvPr id="80" name="object 80"/>
          <p:cNvSpPr/>
          <p:nvPr/>
        </p:nvSpPr>
        <p:spPr>
          <a:xfrm>
            <a:off x="4248150" y="403577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noAutofit/>
          </a:bodyPr>
          <a:lstStyle/>
          <a:p>
            <a:endParaRPr/>
          </a:p>
        </p:txBody>
      </p:sp>
      <p:sp>
        <p:nvSpPr>
          <p:cNvPr id="81" name="object 81"/>
          <p:cNvSpPr/>
          <p:nvPr/>
        </p:nvSpPr>
        <p:spPr>
          <a:xfrm>
            <a:off x="4824729" y="4227549"/>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noAutofit/>
          </a:bodyPr>
          <a:lstStyle/>
          <a:p>
            <a:endParaRPr/>
          </a:p>
        </p:txBody>
      </p:sp>
      <p:sp>
        <p:nvSpPr>
          <p:cNvPr id="82" name="object 82"/>
          <p:cNvSpPr/>
          <p:nvPr/>
        </p:nvSpPr>
        <p:spPr>
          <a:xfrm>
            <a:off x="4175759" y="2452092"/>
            <a:ext cx="0" cy="2519679"/>
          </a:xfrm>
          <a:custGeom>
            <a:avLst/>
            <a:gdLst/>
            <a:ahLst/>
            <a:cxnLst/>
            <a:rect l="l" t="t" r="r" b="b"/>
            <a:pathLst>
              <a:path h="2519679">
                <a:moveTo>
                  <a:pt x="0" y="0"/>
                </a:moveTo>
                <a:lnTo>
                  <a:pt x="0" y="2519679"/>
                </a:lnTo>
              </a:path>
            </a:pathLst>
          </a:custGeom>
          <a:ln w="35941">
            <a:solidFill>
              <a:srgbClr val="000000"/>
            </a:solidFill>
          </a:ln>
        </p:spPr>
        <p:txBody>
          <a:bodyPr wrap="square" lIns="0" tIns="0" rIns="0" bIns="0" rtlCol="0">
            <a:noAutofit/>
          </a:bodyPr>
          <a:lstStyle/>
          <a:p>
            <a:endParaRPr/>
          </a:p>
        </p:txBody>
      </p:sp>
      <p:sp>
        <p:nvSpPr>
          <p:cNvPr id="83" name="object 83"/>
          <p:cNvSpPr/>
          <p:nvPr/>
        </p:nvSpPr>
        <p:spPr>
          <a:xfrm>
            <a:off x="2411729" y="2452092"/>
            <a:ext cx="0" cy="2519679"/>
          </a:xfrm>
          <a:custGeom>
            <a:avLst/>
            <a:gdLst/>
            <a:ahLst/>
            <a:cxnLst/>
            <a:rect l="l" t="t" r="r" b="b"/>
            <a:pathLst>
              <a:path h="2519679">
                <a:moveTo>
                  <a:pt x="0" y="0"/>
                </a:moveTo>
                <a:lnTo>
                  <a:pt x="0" y="2519679"/>
                </a:lnTo>
              </a:path>
            </a:pathLst>
          </a:custGeom>
          <a:ln w="35941">
            <a:solidFill>
              <a:srgbClr val="000000"/>
            </a:solidFill>
          </a:ln>
        </p:spPr>
        <p:txBody>
          <a:bodyPr wrap="square" lIns="0" tIns="0" rIns="0" bIns="0" rtlCol="0">
            <a:noAutofit/>
          </a:bodyPr>
          <a:lstStyle/>
          <a:p>
            <a:endParaRPr/>
          </a:p>
        </p:txBody>
      </p:sp>
      <p:sp>
        <p:nvSpPr>
          <p:cNvPr id="84" name="object 84"/>
          <p:cNvSpPr txBox="1"/>
          <p:nvPr/>
        </p:nvSpPr>
        <p:spPr>
          <a:xfrm>
            <a:off x="1733554" y="4928588"/>
            <a:ext cx="600075" cy="287655"/>
          </a:xfrm>
          <a:prstGeom prst="rect">
            <a:avLst/>
          </a:prstGeom>
        </p:spPr>
        <p:txBody>
          <a:bodyPr vert="horz" wrap="square" lIns="0" tIns="0" rIns="0" bIns="0" rtlCol="0">
            <a:noAutofit/>
          </a:bodyPr>
          <a:lstStyle/>
          <a:p>
            <a:pPr marL="12695"/>
            <a:r>
              <a:rPr spc="-85" dirty="0">
                <a:latin typeface="Arial"/>
                <a:cs typeface="Arial"/>
              </a:rPr>
              <a:t>D</a:t>
            </a:r>
            <a:r>
              <a:rPr spc="-50" dirty="0">
                <a:latin typeface="Arial"/>
                <a:cs typeface="Arial"/>
              </a:rPr>
              <a:t>a</a:t>
            </a:r>
            <a:r>
              <a:rPr spc="-30" dirty="0">
                <a:latin typeface="Arial"/>
                <a:cs typeface="Arial"/>
              </a:rPr>
              <a:t>y</a:t>
            </a:r>
            <a:r>
              <a:rPr spc="-35" dirty="0">
                <a:latin typeface="Arial"/>
                <a:cs typeface="Arial"/>
              </a:rPr>
              <a:t> </a:t>
            </a:r>
            <a:r>
              <a:rPr spc="-10" dirty="0">
                <a:latin typeface="Arial"/>
                <a:cs typeface="Arial"/>
              </a:rPr>
              <a:t>1</a:t>
            </a:r>
            <a:endParaRPr>
              <a:latin typeface="Arial"/>
              <a:cs typeface="Arial"/>
            </a:endParaRPr>
          </a:p>
        </p:txBody>
      </p:sp>
      <p:sp>
        <p:nvSpPr>
          <p:cNvPr id="85" name="object 85"/>
          <p:cNvSpPr txBox="1"/>
          <p:nvPr/>
        </p:nvSpPr>
        <p:spPr>
          <a:xfrm>
            <a:off x="3497583" y="4928588"/>
            <a:ext cx="600075" cy="287655"/>
          </a:xfrm>
          <a:prstGeom prst="rect">
            <a:avLst/>
          </a:prstGeom>
        </p:spPr>
        <p:txBody>
          <a:bodyPr vert="horz" wrap="square" lIns="0" tIns="0" rIns="0" bIns="0" rtlCol="0">
            <a:noAutofit/>
          </a:bodyPr>
          <a:lstStyle/>
          <a:p>
            <a:pPr marL="12695"/>
            <a:r>
              <a:rPr spc="-85" dirty="0">
                <a:latin typeface="Arial"/>
                <a:cs typeface="Arial"/>
              </a:rPr>
              <a:t>D</a:t>
            </a:r>
            <a:r>
              <a:rPr spc="-50" dirty="0">
                <a:latin typeface="Arial"/>
                <a:cs typeface="Arial"/>
              </a:rPr>
              <a:t>a</a:t>
            </a:r>
            <a:r>
              <a:rPr spc="-30" dirty="0">
                <a:latin typeface="Arial"/>
                <a:cs typeface="Arial"/>
              </a:rPr>
              <a:t>y</a:t>
            </a:r>
            <a:r>
              <a:rPr spc="-35" dirty="0">
                <a:latin typeface="Arial"/>
                <a:cs typeface="Arial"/>
              </a:rPr>
              <a:t> </a:t>
            </a:r>
            <a:r>
              <a:rPr spc="-10" dirty="0">
                <a:latin typeface="Arial"/>
                <a:cs typeface="Arial"/>
              </a:rPr>
              <a:t>1</a:t>
            </a:r>
            <a:endParaRPr>
              <a:latin typeface="Arial"/>
              <a:cs typeface="Arial"/>
            </a:endParaRPr>
          </a:p>
        </p:txBody>
      </p:sp>
      <p:sp>
        <p:nvSpPr>
          <p:cNvPr id="86" name="object 86"/>
          <p:cNvSpPr txBox="1"/>
          <p:nvPr/>
        </p:nvSpPr>
        <p:spPr>
          <a:xfrm>
            <a:off x="2524764" y="4928588"/>
            <a:ext cx="600710" cy="287655"/>
          </a:xfrm>
          <a:prstGeom prst="rect">
            <a:avLst/>
          </a:prstGeom>
        </p:spPr>
        <p:txBody>
          <a:bodyPr vert="horz" wrap="square" lIns="0" tIns="0" rIns="0" bIns="0" rtlCol="0">
            <a:noAutofit/>
          </a:bodyPr>
          <a:lstStyle/>
          <a:p>
            <a:pPr marL="12695"/>
            <a:r>
              <a:rPr spc="-75" dirty="0">
                <a:latin typeface="Arial"/>
                <a:cs typeface="Arial"/>
              </a:rPr>
              <a:t>D</a:t>
            </a:r>
            <a:r>
              <a:rPr spc="-50" dirty="0">
                <a:latin typeface="Arial"/>
                <a:cs typeface="Arial"/>
              </a:rPr>
              <a:t>a</a:t>
            </a:r>
            <a:r>
              <a:rPr spc="-30" dirty="0">
                <a:latin typeface="Arial"/>
                <a:cs typeface="Arial"/>
              </a:rPr>
              <a:t>y</a:t>
            </a:r>
            <a:r>
              <a:rPr spc="-45" dirty="0">
                <a:latin typeface="Arial"/>
                <a:cs typeface="Arial"/>
              </a:rPr>
              <a:t> </a:t>
            </a:r>
            <a:r>
              <a:rPr spc="-10" dirty="0">
                <a:latin typeface="Arial"/>
                <a:cs typeface="Arial"/>
              </a:rPr>
              <a:t>2</a:t>
            </a:r>
            <a:endParaRPr>
              <a:latin typeface="Arial"/>
              <a:cs typeface="Arial"/>
            </a:endParaRPr>
          </a:p>
        </p:txBody>
      </p:sp>
      <p:sp>
        <p:nvSpPr>
          <p:cNvPr id="87" name="object 87"/>
          <p:cNvSpPr txBox="1"/>
          <p:nvPr/>
        </p:nvSpPr>
        <p:spPr>
          <a:xfrm>
            <a:off x="4288790" y="4896840"/>
            <a:ext cx="600710" cy="287655"/>
          </a:xfrm>
          <a:prstGeom prst="rect">
            <a:avLst/>
          </a:prstGeom>
        </p:spPr>
        <p:txBody>
          <a:bodyPr vert="horz" wrap="square" lIns="0" tIns="0" rIns="0" bIns="0" rtlCol="0">
            <a:noAutofit/>
          </a:bodyPr>
          <a:lstStyle/>
          <a:p>
            <a:pPr marL="12695"/>
            <a:r>
              <a:rPr spc="-85" dirty="0">
                <a:latin typeface="Arial"/>
                <a:cs typeface="Arial"/>
              </a:rPr>
              <a:t>D</a:t>
            </a:r>
            <a:r>
              <a:rPr spc="-40" dirty="0">
                <a:latin typeface="Arial"/>
                <a:cs typeface="Arial"/>
              </a:rPr>
              <a:t>a</a:t>
            </a:r>
            <a:r>
              <a:rPr spc="-30" dirty="0">
                <a:latin typeface="Arial"/>
                <a:cs typeface="Arial"/>
              </a:rPr>
              <a:t>y</a:t>
            </a:r>
            <a:r>
              <a:rPr spc="-45" dirty="0">
                <a:latin typeface="Arial"/>
                <a:cs typeface="Arial"/>
              </a:rPr>
              <a:t> </a:t>
            </a:r>
            <a:r>
              <a:rPr spc="-10" dirty="0">
                <a:latin typeface="Arial"/>
                <a:cs typeface="Arial"/>
              </a:rPr>
              <a:t>2</a:t>
            </a:r>
            <a:endParaRPr>
              <a:latin typeface="Arial"/>
              <a:cs typeface="Arial"/>
            </a:endParaRPr>
          </a:p>
        </p:txBody>
      </p:sp>
      <p:sp>
        <p:nvSpPr>
          <p:cNvPr id="88" name="object 82"/>
          <p:cNvSpPr txBox="1"/>
          <p:nvPr/>
        </p:nvSpPr>
        <p:spPr>
          <a:xfrm>
            <a:off x="107505" y="5501600"/>
            <a:ext cx="8712968" cy="807720"/>
          </a:xfrm>
          <a:prstGeom prst="rect">
            <a:avLst/>
          </a:prstGeom>
        </p:spPr>
        <p:txBody>
          <a:bodyPr vert="horz" wrap="square" lIns="0" tIns="0" rIns="0" bIns="0" rtlCol="0">
            <a:noAutofit/>
          </a:bodyPr>
          <a:lstStyle/>
          <a:p>
            <a:pPr marL="12695" marR="12695">
              <a:lnSpc>
                <a:spcPct val="96500"/>
              </a:lnSpc>
            </a:pPr>
            <a:r>
              <a:rPr sz="3200" spc="-35" dirty="0">
                <a:cs typeface="Arial"/>
              </a:rPr>
              <a:t>W</a:t>
            </a:r>
            <a:r>
              <a:rPr sz="3200" spc="20" dirty="0">
                <a:cs typeface="Arial"/>
              </a:rPr>
              <a:t>h</a:t>
            </a:r>
            <a:r>
              <a:rPr sz="3200" spc="-10" dirty="0">
                <a:cs typeface="Arial"/>
              </a:rPr>
              <a:t>ich</a:t>
            </a:r>
            <a:r>
              <a:rPr sz="3200" spc="-35" dirty="0">
                <a:cs typeface="Arial"/>
              </a:rPr>
              <a:t> </a:t>
            </a:r>
            <a:r>
              <a:rPr sz="3200" spc="-114" dirty="0">
                <a:cs typeface="Arial"/>
              </a:rPr>
              <a:t>g</a:t>
            </a:r>
            <a:r>
              <a:rPr sz="3200" spc="40" dirty="0">
                <a:cs typeface="Arial"/>
              </a:rPr>
              <a:t>e</a:t>
            </a:r>
            <a:r>
              <a:rPr sz="3200" spc="10" dirty="0">
                <a:cs typeface="Arial"/>
              </a:rPr>
              <a:t>n</a:t>
            </a:r>
            <a:r>
              <a:rPr sz="3200" spc="40" dirty="0">
                <a:cs typeface="Arial"/>
              </a:rPr>
              <a:t>e</a:t>
            </a:r>
            <a:r>
              <a:rPr sz="3200" spc="-140" dirty="0">
                <a:cs typeface="Arial"/>
              </a:rPr>
              <a:t>s</a:t>
            </a:r>
            <a:r>
              <a:rPr sz="3200" spc="-40" dirty="0">
                <a:cs typeface="Arial"/>
              </a:rPr>
              <a:t> </a:t>
            </a:r>
            <a:r>
              <a:rPr sz="3200" spc="25" dirty="0">
                <a:cs typeface="Arial"/>
              </a:rPr>
              <a:t>a</a:t>
            </a:r>
            <a:r>
              <a:rPr sz="3200" spc="70" dirty="0">
                <a:cs typeface="Arial"/>
              </a:rPr>
              <a:t>r</a:t>
            </a:r>
            <a:r>
              <a:rPr sz="3200" spc="40" dirty="0">
                <a:cs typeface="Arial"/>
              </a:rPr>
              <a:t>e</a:t>
            </a:r>
            <a:r>
              <a:rPr sz="3200" spc="-40" dirty="0">
                <a:cs typeface="Arial"/>
              </a:rPr>
              <a:t> </a:t>
            </a:r>
            <a:r>
              <a:rPr sz="3200" spc="-50" dirty="0">
                <a:cs typeface="Arial"/>
              </a:rPr>
              <a:t>D</a:t>
            </a:r>
            <a:r>
              <a:rPr sz="3200" spc="-204" dirty="0">
                <a:cs typeface="Arial"/>
              </a:rPr>
              <a:t>E</a:t>
            </a:r>
            <a:r>
              <a:rPr sz="3200" spc="-40" dirty="0">
                <a:cs typeface="Arial"/>
              </a:rPr>
              <a:t> </a:t>
            </a:r>
            <a:r>
              <a:rPr sz="3200" spc="-20" dirty="0">
                <a:cs typeface="Arial"/>
              </a:rPr>
              <a:t>b</a:t>
            </a:r>
            <a:r>
              <a:rPr sz="3200" spc="40" dirty="0">
                <a:cs typeface="Arial"/>
              </a:rPr>
              <a:t>e</a:t>
            </a:r>
            <a:r>
              <a:rPr sz="3200" spc="130" dirty="0">
                <a:cs typeface="Arial"/>
              </a:rPr>
              <a:t>t</a:t>
            </a:r>
            <a:r>
              <a:rPr sz="3200" spc="35" dirty="0">
                <a:cs typeface="Arial"/>
              </a:rPr>
              <a:t>we</a:t>
            </a:r>
            <a:r>
              <a:rPr sz="3200" spc="30" dirty="0">
                <a:cs typeface="Arial"/>
              </a:rPr>
              <a:t>e</a:t>
            </a:r>
            <a:r>
              <a:rPr sz="3200" spc="20" dirty="0">
                <a:cs typeface="Arial"/>
              </a:rPr>
              <a:t>n</a:t>
            </a:r>
            <a:r>
              <a:rPr sz="3200" spc="-35" dirty="0">
                <a:cs typeface="Arial"/>
              </a:rPr>
              <a:t> </a:t>
            </a:r>
            <a:r>
              <a:rPr sz="3200" spc="-25" dirty="0">
                <a:cs typeface="Arial"/>
              </a:rPr>
              <a:t>U</a:t>
            </a:r>
            <a:r>
              <a:rPr sz="3200" spc="-135" dirty="0">
                <a:cs typeface="Arial"/>
              </a:rPr>
              <a:t>P</a:t>
            </a:r>
            <a:r>
              <a:rPr sz="3200" spc="-160" dirty="0">
                <a:cs typeface="Arial"/>
              </a:rPr>
              <a:t>C</a:t>
            </a:r>
            <a:r>
              <a:rPr sz="3200" spc="-35" dirty="0">
                <a:cs typeface="Arial"/>
              </a:rPr>
              <a:t> </a:t>
            </a:r>
            <a:r>
              <a:rPr sz="3200" spc="25" dirty="0">
                <a:cs typeface="Arial"/>
              </a:rPr>
              <a:t>a</a:t>
            </a:r>
            <a:r>
              <a:rPr sz="3200" spc="20" dirty="0">
                <a:cs typeface="Arial"/>
              </a:rPr>
              <a:t>n</a:t>
            </a:r>
            <a:r>
              <a:rPr sz="3200" spc="-15" dirty="0">
                <a:cs typeface="Arial"/>
              </a:rPr>
              <a:t>d</a:t>
            </a:r>
            <a:r>
              <a:rPr sz="3200" spc="-40" dirty="0">
                <a:cs typeface="Arial"/>
              </a:rPr>
              <a:t> </a:t>
            </a:r>
            <a:r>
              <a:rPr sz="3200" spc="-35" dirty="0">
                <a:cs typeface="Arial"/>
              </a:rPr>
              <a:t>W</a:t>
            </a:r>
            <a:r>
              <a:rPr sz="3200" spc="-135" dirty="0">
                <a:cs typeface="Arial"/>
              </a:rPr>
              <a:t>T</a:t>
            </a:r>
            <a:r>
              <a:rPr sz="3200" spc="-275" dirty="0">
                <a:cs typeface="Arial"/>
              </a:rPr>
              <a:t>?</a:t>
            </a:r>
            <a:r>
              <a:rPr sz="3200" spc="-125" dirty="0">
                <a:cs typeface="Arial"/>
              </a:rPr>
              <a:t> </a:t>
            </a:r>
            <a:endParaRPr lang="en-US" sz="3200" spc="-125" dirty="0">
              <a:cs typeface="Arial"/>
            </a:endParaRPr>
          </a:p>
          <a:p>
            <a:pPr marL="12695" marR="12695">
              <a:lnSpc>
                <a:spcPct val="96500"/>
              </a:lnSpc>
            </a:pPr>
            <a:r>
              <a:rPr sz="3200" spc="-35" dirty="0">
                <a:cs typeface="Arial"/>
              </a:rPr>
              <a:t>W</a:t>
            </a:r>
            <a:r>
              <a:rPr sz="3200" spc="20" dirty="0">
                <a:cs typeface="Arial"/>
              </a:rPr>
              <a:t>h</a:t>
            </a:r>
            <a:r>
              <a:rPr sz="3200" spc="-10" dirty="0">
                <a:cs typeface="Arial"/>
              </a:rPr>
              <a:t>ich</a:t>
            </a:r>
            <a:r>
              <a:rPr sz="3200" spc="-35" dirty="0">
                <a:cs typeface="Arial"/>
              </a:rPr>
              <a:t> </a:t>
            </a:r>
            <a:r>
              <a:rPr sz="3200" spc="-114" dirty="0">
                <a:cs typeface="Arial"/>
              </a:rPr>
              <a:t>g</a:t>
            </a:r>
            <a:r>
              <a:rPr sz="3200" spc="40" dirty="0">
                <a:cs typeface="Arial"/>
              </a:rPr>
              <a:t>e</a:t>
            </a:r>
            <a:r>
              <a:rPr sz="3200" spc="10" dirty="0">
                <a:cs typeface="Arial"/>
              </a:rPr>
              <a:t>n</a:t>
            </a:r>
            <a:r>
              <a:rPr sz="3200" spc="40" dirty="0">
                <a:cs typeface="Arial"/>
              </a:rPr>
              <a:t>e</a:t>
            </a:r>
            <a:r>
              <a:rPr sz="3200" spc="-140" dirty="0">
                <a:cs typeface="Arial"/>
              </a:rPr>
              <a:t>s</a:t>
            </a:r>
            <a:r>
              <a:rPr sz="3200" spc="-40" dirty="0">
                <a:cs typeface="Arial"/>
              </a:rPr>
              <a:t> </a:t>
            </a:r>
            <a:r>
              <a:rPr sz="3200" spc="25" dirty="0">
                <a:cs typeface="Arial"/>
              </a:rPr>
              <a:t>a</a:t>
            </a:r>
            <a:r>
              <a:rPr sz="3200" spc="70" dirty="0">
                <a:cs typeface="Arial"/>
              </a:rPr>
              <a:t>r</a:t>
            </a:r>
            <a:r>
              <a:rPr sz="3200" spc="40" dirty="0">
                <a:cs typeface="Arial"/>
              </a:rPr>
              <a:t>e</a:t>
            </a:r>
            <a:r>
              <a:rPr sz="3200" spc="-40" dirty="0">
                <a:cs typeface="Arial"/>
              </a:rPr>
              <a:t> </a:t>
            </a:r>
            <a:r>
              <a:rPr sz="3200" spc="-50" dirty="0">
                <a:cs typeface="Arial"/>
              </a:rPr>
              <a:t>D</a:t>
            </a:r>
            <a:r>
              <a:rPr sz="3200" spc="-204" dirty="0">
                <a:cs typeface="Arial"/>
              </a:rPr>
              <a:t>E</a:t>
            </a:r>
            <a:r>
              <a:rPr sz="3200" spc="-40" dirty="0">
                <a:cs typeface="Arial"/>
              </a:rPr>
              <a:t> </a:t>
            </a:r>
            <a:r>
              <a:rPr sz="3200" spc="-20" dirty="0">
                <a:cs typeface="Arial"/>
              </a:rPr>
              <a:t>b</a:t>
            </a:r>
            <a:r>
              <a:rPr sz="3200" spc="40" dirty="0">
                <a:cs typeface="Arial"/>
              </a:rPr>
              <a:t>e</a:t>
            </a:r>
            <a:r>
              <a:rPr sz="3200" spc="130" dirty="0">
                <a:cs typeface="Arial"/>
              </a:rPr>
              <a:t>t</a:t>
            </a:r>
            <a:r>
              <a:rPr sz="3200" spc="35" dirty="0">
                <a:cs typeface="Arial"/>
              </a:rPr>
              <a:t>we</a:t>
            </a:r>
            <a:r>
              <a:rPr sz="3200" spc="30" dirty="0">
                <a:cs typeface="Arial"/>
              </a:rPr>
              <a:t>e</a:t>
            </a:r>
            <a:r>
              <a:rPr sz="3200" spc="20" dirty="0">
                <a:cs typeface="Arial"/>
              </a:rPr>
              <a:t>n</a:t>
            </a:r>
            <a:r>
              <a:rPr sz="3200" spc="-35" dirty="0">
                <a:cs typeface="Arial"/>
              </a:rPr>
              <a:t> </a:t>
            </a:r>
            <a:r>
              <a:rPr sz="3200" spc="-100" dirty="0">
                <a:cs typeface="Arial"/>
              </a:rPr>
              <a:t>G</a:t>
            </a:r>
            <a:r>
              <a:rPr sz="3200" spc="-35" dirty="0">
                <a:cs typeface="Arial"/>
              </a:rPr>
              <a:t> </a:t>
            </a:r>
            <a:r>
              <a:rPr sz="3200" spc="35" dirty="0">
                <a:cs typeface="Arial"/>
              </a:rPr>
              <a:t>a</a:t>
            </a:r>
            <a:r>
              <a:rPr sz="3200" spc="10" dirty="0">
                <a:cs typeface="Arial"/>
              </a:rPr>
              <a:t>n</a:t>
            </a:r>
            <a:r>
              <a:rPr sz="3200" spc="-15" dirty="0">
                <a:cs typeface="Arial"/>
              </a:rPr>
              <a:t>d</a:t>
            </a:r>
            <a:r>
              <a:rPr sz="3200" spc="-40" dirty="0">
                <a:cs typeface="Arial"/>
              </a:rPr>
              <a:t> </a:t>
            </a:r>
            <a:r>
              <a:rPr sz="3200" spc="-120" dirty="0">
                <a:cs typeface="Arial"/>
              </a:rPr>
              <a:t>A</a:t>
            </a:r>
            <a:r>
              <a:rPr sz="3200" spc="-140" dirty="0">
                <a:cs typeface="Arial"/>
              </a:rPr>
              <a:t>G</a:t>
            </a:r>
            <a:r>
              <a:rPr sz="3200" spc="-275" dirty="0">
                <a:cs typeface="Arial"/>
              </a:rPr>
              <a:t>?</a:t>
            </a:r>
            <a:r>
              <a:rPr sz="3200" spc="-125" dirty="0">
                <a:cs typeface="Arial"/>
              </a:rPr>
              <a:t> </a:t>
            </a:r>
            <a:endParaRPr lang="en-US" sz="3200" spc="-125" dirty="0">
              <a:cs typeface="Arial"/>
            </a:endParaRPr>
          </a:p>
          <a:p>
            <a:pPr marL="12695" marR="12695">
              <a:lnSpc>
                <a:spcPct val="96500"/>
              </a:lnSpc>
            </a:pPr>
            <a:r>
              <a:rPr sz="3200" spc="-35" dirty="0">
                <a:cs typeface="Arial"/>
              </a:rPr>
              <a:t>W</a:t>
            </a:r>
            <a:r>
              <a:rPr sz="3200" spc="20" dirty="0">
                <a:cs typeface="Arial"/>
              </a:rPr>
              <a:t>h</a:t>
            </a:r>
            <a:r>
              <a:rPr sz="3200" spc="-10" dirty="0">
                <a:cs typeface="Arial"/>
              </a:rPr>
              <a:t>ich</a:t>
            </a:r>
            <a:r>
              <a:rPr sz="3200" spc="-35" dirty="0">
                <a:cs typeface="Arial"/>
              </a:rPr>
              <a:t> </a:t>
            </a:r>
            <a:r>
              <a:rPr sz="3200" spc="-114" dirty="0">
                <a:cs typeface="Arial"/>
              </a:rPr>
              <a:t>g</a:t>
            </a:r>
            <a:r>
              <a:rPr sz="3200" spc="40" dirty="0">
                <a:cs typeface="Arial"/>
              </a:rPr>
              <a:t>e</a:t>
            </a:r>
            <a:r>
              <a:rPr sz="3200" spc="10" dirty="0">
                <a:cs typeface="Arial"/>
              </a:rPr>
              <a:t>n</a:t>
            </a:r>
            <a:r>
              <a:rPr sz="3200" spc="40" dirty="0">
                <a:cs typeface="Arial"/>
              </a:rPr>
              <a:t>e</a:t>
            </a:r>
            <a:r>
              <a:rPr sz="3200" spc="-140" dirty="0">
                <a:cs typeface="Arial"/>
              </a:rPr>
              <a:t>s</a:t>
            </a:r>
            <a:r>
              <a:rPr sz="3200" spc="-40" dirty="0">
                <a:cs typeface="Arial"/>
              </a:rPr>
              <a:t> </a:t>
            </a:r>
            <a:r>
              <a:rPr sz="3200" spc="25" dirty="0">
                <a:cs typeface="Arial"/>
              </a:rPr>
              <a:t>a</a:t>
            </a:r>
            <a:r>
              <a:rPr sz="3200" spc="70" dirty="0">
                <a:cs typeface="Arial"/>
              </a:rPr>
              <a:t>r</a:t>
            </a:r>
            <a:r>
              <a:rPr sz="3200" spc="40" dirty="0">
                <a:cs typeface="Arial"/>
              </a:rPr>
              <a:t>e</a:t>
            </a:r>
            <a:r>
              <a:rPr sz="3200" spc="-40" dirty="0">
                <a:cs typeface="Arial"/>
              </a:rPr>
              <a:t> </a:t>
            </a:r>
            <a:r>
              <a:rPr sz="3200" spc="-50" dirty="0">
                <a:cs typeface="Arial"/>
              </a:rPr>
              <a:t>D</a:t>
            </a:r>
            <a:r>
              <a:rPr sz="3200" spc="-204" dirty="0">
                <a:cs typeface="Arial"/>
              </a:rPr>
              <a:t>E</a:t>
            </a:r>
            <a:r>
              <a:rPr sz="3200" spc="-40" dirty="0">
                <a:cs typeface="Arial"/>
              </a:rPr>
              <a:t> </a:t>
            </a:r>
            <a:r>
              <a:rPr sz="3200" spc="30" dirty="0">
                <a:cs typeface="Arial"/>
              </a:rPr>
              <a:t>in</a:t>
            </a:r>
            <a:r>
              <a:rPr sz="3200" spc="-35" dirty="0">
                <a:cs typeface="Arial"/>
              </a:rPr>
              <a:t> W</a:t>
            </a:r>
            <a:r>
              <a:rPr sz="3200" spc="-125" dirty="0">
                <a:cs typeface="Arial"/>
              </a:rPr>
              <a:t>T</a:t>
            </a:r>
            <a:r>
              <a:rPr sz="3200" spc="-45" dirty="0">
                <a:cs typeface="Arial"/>
              </a:rPr>
              <a:t> </a:t>
            </a:r>
            <a:r>
              <a:rPr sz="3200" spc="-20" dirty="0">
                <a:cs typeface="Arial"/>
              </a:rPr>
              <a:t>b</a:t>
            </a:r>
            <a:r>
              <a:rPr sz="3200" spc="30" dirty="0">
                <a:cs typeface="Arial"/>
              </a:rPr>
              <a:t>e</a:t>
            </a:r>
            <a:r>
              <a:rPr sz="3200" spc="140" dirty="0">
                <a:cs typeface="Arial"/>
              </a:rPr>
              <a:t>t</a:t>
            </a:r>
            <a:r>
              <a:rPr sz="3200" spc="40" dirty="0">
                <a:cs typeface="Arial"/>
              </a:rPr>
              <a:t>w</a:t>
            </a:r>
            <a:r>
              <a:rPr sz="3200" spc="20" dirty="0">
                <a:cs typeface="Arial"/>
              </a:rPr>
              <a:t>e</a:t>
            </a:r>
            <a:r>
              <a:rPr sz="3200" spc="40" dirty="0">
                <a:cs typeface="Arial"/>
              </a:rPr>
              <a:t>e</a:t>
            </a:r>
            <a:r>
              <a:rPr sz="3200" spc="20" dirty="0">
                <a:cs typeface="Arial"/>
              </a:rPr>
              <a:t>n</a:t>
            </a:r>
            <a:r>
              <a:rPr sz="3200" spc="-35" dirty="0">
                <a:cs typeface="Arial"/>
              </a:rPr>
              <a:t> </a:t>
            </a:r>
            <a:r>
              <a:rPr sz="3200" spc="-100" dirty="0">
                <a:cs typeface="Arial"/>
              </a:rPr>
              <a:t>G</a:t>
            </a:r>
            <a:r>
              <a:rPr sz="3200" spc="-40" dirty="0">
                <a:cs typeface="Arial"/>
              </a:rPr>
              <a:t> </a:t>
            </a:r>
            <a:r>
              <a:rPr sz="3200" spc="25" dirty="0">
                <a:cs typeface="Arial"/>
              </a:rPr>
              <a:t>a</a:t>
            </a:r>
            <a:r>
              <a:rPr sz="3200" spc="20" dirty="0">
                <a:cs typeface="Arial"/>
              </a:rPr>
              <a:t>n</a:t>
            </a:r>
            <a:r>
              <a:rPr sz="3200" spc="-15" dirty="0">
                <a:cs typeface="Arial"/>
              </a:rPr>
              <a:t>d</a:t>
            </a:r>
            <a:r>
              <a:rPr sz="3200" spc="-40" dirty="0">
                <a:cs typeface="Arial"/>
              </a:rPr>
              <a:t> </a:t>
            </a:r>
            <a:r>
              <a:rPr sz="3200" spc="-145" dirty="0">
                <a:cs typeface="Arial"/>
              </a:rPr>
              <a:t>A</a:t>
            </a:r>
            <a:r>
              <a:rPr sz="3200" spc="-95" dirty="0">
                <a:cs typeface="Arial"/>
              </a:rPr>
              <a:t>G</a:t>
            </a:r>
            <a:r>
              <a:rPr sz="3200" spc="-275" dirty="0">
                <a:cs typeface="Arial"/>
              </a:rPr>
              <a:t>?</a:t>
            </a:r>
            <a:endParaRPr sz="3200" dirty="0">
              <a:cs typeface="Arial"/>
            </a:endParaRPr>
          </a:p>
        </p:txBody>
      </p:sp>
    </p:spTree>
    <p:extLst>
      <p:ext uri="{BB962C8B-B14F-4D97-AF65-F5344CB8AC3E}">
        <p14:creationId xmlns:p14="http://schemas.microsoft.com/office/powerpoint/2010/main" val="5237753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Statistical model</a:t>
            </a:r>
            <a:endParaRPr lang="cs-CZ" dirty="0"/>
          </a:p>
        </p:txBody>
      </p:sp>
      <p:sp>
        <p:nvSpPr>
          <p:cNvPr id="3" name="Zástupný symbol pro obsah 2"/>
          <p:cNvSpPr>
            <a:spLocks noGrp="1"/>
          </p:cNvSpPr>
          <p:nvPr>
            <p:ph idx="1"/>
          </p:nvPr>
        </p:nvSpPr>
        <p:spPr>
          <a:xfrm>
            <a:off x="457200" y="1600204"/>
            <a:ext cx="8229600" cy="5069159"/>
          </a:xfrm>
        </p:spPr>
        <p:txBody>
          <a:bodyPr>
            <a:normAutofit/>
          </a:bodyPr>
          <a:lstStyle/>
          <a:p>
            <a:pPr marL="0" indent="0" algn="ctr">
              <a:buNone/>
            </a:pPr>
            <a:r>
              <a:rPr lang="en-US" dirty="0" smtClean="0"/>
              <a:t>Gene = strain + treatment + day</a:t>
            </a:r>
          </a:p>
          <a:p>
            <a:pPr marL="0" indent="0" algn="ctr">
              <a:buNone/>
            </a:pPr>
            <a:endParaRPr lang="en-US" dirty="0"/>
          </a:p>
          <a:p>
            <a:r>
              <a:rPr lang="en-US" dirty="0" smtClean="0"/>
              <a:t> export results for unique comparisons</a:t>
            </a:r>
          </a:p>
          <a:p>
            <a:pPr marL="0" indent="0" algn="ctr">
              <a:buNone/>
            </a:pPr>
            <a:endParaRPr lang="en-US" dirty="0"/>
          </a:p>
          <a:p>
            <a:pPr marL="0" indent="0" algn="ctr">
              <a:buNone/>
            </a:pPr>
            <a:r>
              <a:rPr lang="en-US" dirty="0" smtClean="0"/>
              <a:t> </a:t>
            </a:r>
            <a:endParaRPr lang="cs-CZ" dirty="0"/>
          </a:p>
        </p:txBody>
      </p:sp>
    </p:spTree>
    <p:extLst>
      <p:ext uri="{BB962C8B-B14F-4D97-AF65-F5344CB8AC3E}">
        <p14:creationId xmlns:p14="http://schemas.microsoft.com/office/powerpoint/2010/main" val="23939277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Goal</a:t>
            </a:r>
            <a:endParaRPr lang="cs-CZ" dirty="0"/>
          </a:p>
        </p:txBody>
      </p:sp>
      <p:sp>
        <p:nvSpPr>
          <p:cNvPr id="3" name="Zástupný symbol pro obsah 2"/>
          <p:cNvSpPr>
            <a:spLocks noGrp="1"/>
          </p:cNvSpPr>
          <p:nvPr>
            <p:ph idx="1"/>
          </p:nvPr>
        </p:nvSpPr>
        <p:spPr/>
        <p:txBody>
          <a:bodyPr/>
          <a:lstStyle/>
          <a:p>
            <a:endParaRPr lang="cs-CZ"/>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 y="1379937"/>
            <a:ext cx="9144447" cy="550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1360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Scales of genome size</a:t>
            </a:r>
            <a:endParaRPr lang="cs-CZ" dirty="0"/>
          </a:p>
        </p:txBody>
      </p:sp>
      <p:pic>
        <p:nvPicPr>
          <p:cNvPr id="3074" name="Picture 2" descr="http://www.nature.com/nature/journal/v419/n6906/images/419493a-f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340769"/>
            <a:ext cx="7632848" cy="5050401"/>
          </a:xfrm>
          <a:prstGeom prst="rect">
            <a:avLst/>
          </a:prstGeom>
          <a:noFill/>
          <a:extLst>
            <a:ext uri="{909E8E84-426E-40DD-AFC4-6F175D3DCCD1}">
              <a14:hiddenFill xmlns:a14="http://schemas.microsoft.com/office/drawing/2010/main">
                <a:solidFill>
                  <a:srgbClr val="FFFFFF"/>
                </a:solidFill>
              </a14:hiddenFill>
            </a:ext>
          </a:extLst>
        </p:spPr>
      </p:pic>
      <p:sp>
        <p:nvSpPr>
          <p:cNvPr id="6" name="Obdélník 5"/>
          <p:cNvSpPr/>
          <p:nvPr/>
        </p:nvSpPr>
        <p:spPr>
          <a:xfrm>
            <a:off x="755576" y="6350921"/>
            <a:ext cx="2862064" cy="461665"/>
          </a:xfrm>
          <a:prstGeom prst="rect">
            <a:avLst/>
          </a:prstGeom>
        </p:spPr>
        <p:txBody>
          <a:bodyPr wrap="square" lIns="91400" tIns="45702" rIns="91400" bIns="45702">
            <a:spAutoFit/>
          </a:bodyPr>
          <a:lstStyle/>
          <a:p>
            <a:r>
              <a:rPr lang="en-US" sz="1200" dirty="0"/>
              <a:t>Russell F. Doolittle</a:t>
            </a:r>
          </a:p>
          <a:p>
            <a:r>
              <a:rPr lang="en-US" sz="1200" dirty="0"/>
              <a:t>Nature 419, 493-494(3 October 2002)</a:t>
            </a:r>
          </a:p>
        </p:txBody>
      </p:sp>
    </p:spTree>
    <p:extLst>
      <p:ext uri="{BB962C8B-B14F-4D97-AF65-F5344CB8AC3E}">
        <p14:creationId xmlns:p14="http://schemas.microsoft.com/office/powerpoint/2010/main" val="11815450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Exploratory analyses</a:t>
            </a:r>
            <a:endParaRPr lang="cs-CZ" dirty="0"/>
          </a:p>
        </p:txBody>
      </p:sp>
      <p:pic>
        <p:nvPicPr>
          <p:cNvPr id="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28690" y="1542339"/>
            <a:ext cx="6127689" cy="518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ovéPole 5"/>
          <p:cNvSpPr txBox="1"/>
          <p:nvPr/>
        </p:nvSpPr>
        <p:spPr>
          <a:xfrm>
            <a:off x="539552" y="1484784"/>
            <a:ext cx="1289135" cy="646331"/>
          </a:xfrm>
          <a:prstGeom prst="rect">
            <a:avLst/>
          </a:prstGeom>
          <a:noFill/>
        </p:spPr>
        <p:txBody>
          <a:bodyPr wrap="none" lIns="91400" tIns="45702" rIns="91400" bIns="45702" rtlCol="0">
            <a:spAutoFit/>
          </a:bodyPr>
          <a:lstStyle/>
          <a:p>
            <a:r>
              <a:rPr lang="en-US" sz="3600" dirty="0"/>
              <a:t>1.PCA</a:t>
            </a:r>
            <a:endParaRPr lang="cs-CZ" sz="3600" dirty="0"/>
          </a:p>
        </p:txBody>
      </p:sp>
    </p:spTree>
    <p:extLst>
      <p:ext uri="{BB962C8B-B14F-4D97-AF65-F5344CB8AC3E}">
        <p14:creationId xmlns:p14="http://schemas.microsoft.com/office/powerpoint/2010/main" val="4291243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yourgene.com.tw/en/html/picture/opticalmapping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2132860"/>
            <a:ext cx="4305300" cy="2143125"/>
          </a:xfrm>
          <a:prstGeom prst="rect">
            <a:avLst/>
          </a:prstGeom>
          <a:noFill/>
          <a:extLst>
            <a:ext uri="{909E8E84-426E-40DD-AFC4-6F175D3DCCD1}">
              <a14:hiddenFill xmlns:a14="http://schemas.microsoft.com/office/drawing/2010/main">
                <a:solidFill>
                  <a:srgbClr val="FFFFFF"/>
                </a:solidFill>
              </a14:hiddenFill>
            </a:ext>
          </a:extLst>
        </p:spPr>
      </p:pic>
      <p:sp>
        <p:nvSpPr>
          <p:cNvPr id="5" name="Nadpis 1"/>
          <p:cNvSpPr txBox="1">
            <a:spLocks/>
          </p:cNvSpPr>
          <p:nvPr/>
        </p:nvSpPr>
        <p:spPr>
          <a:xfrm>
            <a:off x="457200" y="274638"/>
            <a:ext cx="8229600" cy="1143000"/>
          </a:xfrm>
          <a:prstGeom prst="rect">
            <a:avLst/>
          </a:prstGeom>
        </p:spPr>
        <p:txBody>
          <a:bodyPr lIns="91400" tIns="45702" rIns="91400" bIns="45702"/>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Exploratory analyses</a:t>
            </a:r>
            <a:endParaRPr lang="cs-CZ" dirty="0"/>
          </a:p>
        </p:txBody>
      </p:sp>
      <p:sp>
        <p:nvSpPr>
          <p:cNvPr id="6" name="TextovéPole 5"/>
          <p:cNvSpPr txBox="1"/>
          <p:nvPr/>
        </p:nvSpPr>
        <p:spPr>
          <a:xfrm>
            <a:off x="539552" y="1484784"/>
            <a:ext cx="5023876" cy="646331"/>
          </a:xfrm>
          <a:prstGeom prst="rect">
            <a:avLst/>
          </a:prstGeom>
          <a:noFill/>
        </p:spPr>
        <p:txBody>
          <a:bodyPr wrap="none" lIns="91400" tIns="45702" rIns="91400" bIns="45702" rtlCol="0">
            <a:spAutoFit/>
          </a:bodyPr>
          <a:lstStyle/>
          <a:p>
            <a:r>
              <a:rPr lang="en-US" sz="3600" dirty="0"/>
              <a:t>2.Unsupervised clustering</a:t>
            </a:r>
            <a:endParaRPr lang="cs-CZ" sz="3600" dirty="0"/>
          </a:p>
        </p:txBody>
      </p:sp>
      <p:pic>
        <p:nvPicPr>
          <p:cNvPr id="5124" name="Picture 4" descr="http://www.yourgene.com.tw/en/html/picture/opticalmapping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4474418"/>
            <a:ext cx="5648325" cy="2266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35980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403648" y="5980638"/>
            <a:ext cx="518457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en-US"/>
            </a:defPPr>
            <a:lvl1pPr algn="ctr" rtl="0" fontAlgn="base">
              <a:spcBef>
                <a:spcPct val="0"/>
              </a:spcBef>
              <a:spcAft>
                <a:spcPct val="0"/>
              </a:spcAft>
              <a:defRPr sz="1200" kern="1200">
                <a:solidFill>
                  <a:schemeClr val="tx1"/>
                </a:solidFill>
                <a:latin typeface="Arial" charset="0"/>
                <a:ea typeface="+mn-ea"/>
                <a:cs typeface="+mn-cs"/>
              </a:defRPr>
            </a:lvl1pPr>
            <a:lvl2pPr marL="457200" algn="ctr" rtl="0" fontAlgn="base">
              <a:spcBef>
                <a:spcPct val="0"/>
              </a:spcBef>
              <a:spcAft>
                <a:spcPct val="0"/>
              </a:spcAft>
              <a:defRPr sz="1200" kern="1200">
                <a:solidFill>
                  <a:schemeClr val="tx1"/>
                </a:solidFill>
                <a:latin typeface="Arial" charset="0"/>
                <a:ea typeface="+mn-ea"/>
                <a:cs typeface="+mn-cs"/>
              </a:defRPr>
            </a:lvl2pPr>
            <a:lvl3pPr marL="914400" algn="ctr" rtl="0" fontAlgn="base">
              <a:spcBef>
                <a:spcPct val="0"/>
              </a:spcBef>
              <a:spcAft>
                <a:spcPct val="0"/>
              </a:spcAft>
              <a:defRPr sz="1200" kern="1200">
                <a:solidFill>
                  <a:schemeClr val="tx1"/>
                </a:solidFill>
                <a:latin typeface="Arial" charset="0"/>
                <a:ea typeface="+mn-ea"/>
                <a:cs typeface="+mn-cs"/>
              </a:defRPr>
            </a:lvl3pPr>
            <a:lvl4pPr marL="1371600" algn="ctr" rtl="0" fontAlgn="base">
              <a:spcBef>
                <a:spcPct val="0"/>
              </a:spcBef>
              <a:spcAft>
                <a:spcPct val="0"/>
              </a:spcAft>
              <a:defRPr sz="1200" kern="1200">
                <a:solidFill>
                  <a:schemeClr val="tx1"/>
                </a:solidFill>
                <a:latin typeface="Arial" charset="0"/>
                <a:ea typeface="+mn-ea"/>
                <a:cs typeface="+mn-cs"/>
              </a:defRPr>
            </a:lvl4pPr>
            <a:lvl5pPr marL="1828800" algn="ctr" rtl="0" fontAlgn="base">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pPr algn="ctr"/>
            <a:r>
              <a:rPr lang="en-GB" altLang="cs-CZ" dirty="0"/>
              <a:t>GF Zhang </a:t>
            </a:r>
            <a:r>
              <a:rPr lang="en-GB" altLang="cs-CZ" i="1" dirty="0"/>
              <a:t>et al. Nature</a:t>
            </a:r>
            <a:r>
              <a:rPr lang="en-GB" altLang="cs-CZ" dirty="0"/>
              <a:t> </a:t>
            </a:r>
            <a:r>
              <a:rPr lang="en-GB" altLang="cs-CZ" b="1" dirty="0"/>
              <a:t>000</a:t>
            </a:r>
            <a:r>
              <a:rPr lang="en-GB" altLang="cs-CZ" dirty="0"/>
              <a:t>, </a:t>
            </a:r>
            <a:r>
              <a:rPr lang="en-GB" altLang="zh-CN" dirty="0">
                <a:ea typeface="宋体" pitchFamily="2" charset="-122"/>
              </a:rPr>
              <a:t>1-6</a:t>
            </a:r>
            <a:r>
              <a:rPr lang="en-GB" altLang="cs-CZ" dirty="0"/>
              <a:t> (2012) doi:10.1038/nature11413</a:t>
            </a:r>
          </a:p>
        </p:txBody>
      </p:sp>
      <p:pic>
        <p:nvPicPr>
          <p:cNvPr id="3" name="Picture 321" descr="nature11413-f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708920"/>
            <a:ext cx="6705600" cy="2870200"/>
          </a:xfrm>
          <a:prstGeom prst="rect">
            <a:avLst/>
          </a:prstGeom>
          <a:noFill/>
          <a:extLst>
            <a:ext uri="{909E8E84-426E-40DD-AFC4-6F175D3DCCD1}">
              <a14:hiddenFill xmlns:a14="http://schemas.microsoft.com/office/drawing/2010/main">
                <a:solidFill>
                  <a:srgbClr val="FFFFFF"/>
                </a:solidFill>
              </a14:hiddenFill>
            </a:ext>
          </a:extLst>
        </p:spPr>
      </p:pic>
      <p:sp>
        <p:nvSpPr>
          <p:cNvPr id="4" name="Nadpis 1"/>
          <p:cNvSpPr txBox="1">
            <a:spLocks/>
          </p:cNvSpPr>
          <p:nvPr/>
        </p:nvSpPr>
        <p:spPr>
          <a:xfrm>
            <a:off x="457200" y="274638"/>
            <a:ext cx="8229600" cy="1143000"/>
          </a:xfrm>
          <a:prstGeom prst="rect">
            <a:avLst/>
          </a:prstGeom>
        </p:spPr>
        <p:txBody>
          <a:bodyPr lIns="91400" tIns="45702" rIns="91400" bIns="45702"/>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Exploratory analyses</a:t>
            </a:r>
            <a:endParaRPr lang="cs-CZ" dirty="0"/>
          </a:p>
        </p:txBody>
      </p:sp>
      <p:sp>
        <p:nvSpPr>
          <p:cNvPr id="5" name="TextovéPole 4"/>
          <p:cNvSpPr txBox="1"/>
          <p:nvPr/>
        </p:nvSpPr>
        <p:spPr>
          <a:xfrm>
            <a:off x="539556" y="1484784"/>
            <a:ext cx="8203656" cy="646331"/>
          </a:xfrm>
          <a:prstGeom prst="rect">
            <a:avLst/>
          </a:prstGeom>
          <a:noFill/>
        </p:spPr>
        <p:txBody>
          <a:bodyPr wrap="none" lIns="91400" tIns="45702" rIns="91400" bIns="45702" rtlCol="0">
            <a:spAutoFit/>
          </a:bodyPr>
          <a:lstStyle/>
          <a:p>
            <a:r>
              <a:rPr lang="en-US" sz="3600" dirty="0"/>
              <a:t>2b.Unsupervised clustering on gene subset</a:t>
            </a:r>
            <a:endParaRPr lang="cs-CZ" sz="3600" dirty="0"/>
          </a:p>
        </p:txBody>
      </p:sp>
    </p:spTree>
    <p:extLst>
      <p:ext uri="{BB962C8B-B14F-4D97-AF65-F5344CB8AC3E}">
        <p14:creationId xmlns:p14="http://schemas.microsoft.com/office/powerpoint/2010/main" val="3661011656"/>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671</TotalTime>
  <Words>2316</Words>
  <Application>Microsoft Office PowerPoint</Application>
  <PresentationFormat>Předvádění na obrazovce (4:3)</PresentationFormat>
  <Paragraphs>307</Paragraphs>
  <Slides>59</Slides>
  <Notes>4</Notes>
  <HiddenSlides>0</HiddenSlides>
  <MMClips>0</MMClips>
  <ScaleCrop>false</ScaleCrop>
  <HeadingPairs>
    <vt:vector size="4" baseType="variant">
      <vt:variant>
        <vt:lpstr>Motiv</vt:lpstr>
      </vt:variant>
      <vt:variant>
        <vt:i4>1</vt:i4>
      </vt:variant>
      <vt:variant>
        <vt:lpstr>Nadpisy snímků</vt:lpstr>
      </vt:variant>
      <vt:variant>
        <vt:i4>59</vt:i4>
      </vt:variant>
    </vt:vector>
  </HeadingPairs>
  <TitlesOfParts>
    <vt:vector size="60" baseType="lpstr">
      <vt:lpstr>Motiv systému Office</vt:lpstr>
      <vt:lpstr>Brief workflow</vt:lpstr>
      <vt:lpstr>But…</vt:lpstr>
      <vt:lpstr>QC in Galaxy</vt:lpstr>
      <vt:lpstr>FASTQ format</vt:lpstr>
      <vt:lpstr>Q scores of FASTQ</vt:lpstr>
      <vt:lpstr>Scales of genome size</vt:lpstr>
      <vt:lpstr>Exploratory analyses</vt:lpstr>
      <vt:lpstr>Prezentace aplikace PowerPoint</vt:lpstr>
      <vt:lpstr>Prezentace aplikace PowerPoint</vt:lpstr>
      <vt:lpstr>From microarrays to NGS data</vt:lpstr>
      <vt:lpstr>Experimental design</vt:lpstr>
      <vt:lpstr>In case of bad experimental design</vt:lpstr>
      <vt:lpstr>Good news for NGS</vt:lpstr>
      <vt:lpstr>Replication 1. no biological replication</vt:lpstr>
      <vt:lpstr>Fisher's exact test</vt:lpstr>
      <vt:lpstr>Log2 FC</vt:lpstr>
      <vt:lpstr>Limitations of unreplicated data</vt:lpstr>
      <vt:lpstr>Replication 2. replicated data</vt:lpstr>
      <vt:lpstr>DGE</vt:lpstr>
      <vt:lpstr>Blocking</vt:lpstr>
      <vt:lpstr>Comparison of two designs</vt:lpstr>
      <vt:lpstr>0. Cofounded design</vt:lpstr>
      <vt:lpstr>1. Balanced block design</vt:lpstr>
      <vt:lpstr>2. Balanced incomplete block designs and blocking without multiplexing</vt:lpstr>
      <vt:lpstr>Prezentace aplikace PowerPoint</vt:lpstr>
      <vt:lpstr>Prezentace aplikace PowerPoint</vt:lpstr>
      <vt:lpstr>Overview</vt:lpstr>
      <vt:lpstr>Expression level in RNA-seq</vt:lpstr>
      <vt:lpstr>What is differential expression?</vt:lpstr>
      <vt:lpstr>Definitions</vt:lpstr>
      <vt:lpstr>Experimental design</vt:lpstr>
      <vt:lpstr>RNA-seq biases</vt:lpstr>
      <vt:lpstr>RNA-seq biases</vt:lpstr>
      <vt:lpstr>RNA-seq biases</vt:lpstr>
      <vt:lpstr>RNA-seq biases</vt:lpstr>
      <vt:lpstr>Options</vt:lpstr>
      <vt:lpstr>Normalization methods</vt:lpstr>
      <vt:lpstr>Differential expression</vt:lpstr>
      <vt:lpstr>Goal</vt:lpstr>
      <vt:lpstr>Goal</vt:lpstr>
      <vt:lpstr>Algorithms under active development</vt:lpstr>
      <vt:lpstr>Intuition - gene</vt:lpstr>
      <vt:lpstr>Intuition</vt:lpstr>
      <vt:lpstr>Intuition</vt:lpstr>
      <vt:lpstr>Intuition</vt:lpstr>
      <vt:lpstr>Dispersion estimation</vt:lpstr>
      <vt:lpstr>Dispersion estimation</vt:lpstr>
      <vt:lpstr>Test runs between 2 conditions </vt:lpstr>
      <vt:lpstr>Test runs between 2 conditions </vt:lpstr>
      <vt:lpstr>Check the distribution of p-values</vt:lpstr>
      <vt:lpstr>Improve test results</vt:lpstr>
      <vt:lpstr>Improve test results</vt:lpstr>
      <vt:lpstr>Independent filtering</vt:lpstr>
      <vt:lpstr>Multiple testing corrections</vt:lpstr>
      <vt:lpstr>Why to apply multiple testing correction?</vt:lpstr>
      <vt:lpstr>Including different factors</vt:lpstr>
      <vt:lpstr>Including different factors</vt:lpstr>
      <vt:lpstr>Statistical model</vt:lpstr>
      <vt:lpstr>Goal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Brief workflow</dc:title>
  <dc:creator>admin</dc:creator>
  <cp:lastModifiedBy>admin</cp:lastModifiedBy>
  <cp:revision>67</cp:revision>
  <dcterms:created xsi:type="dcterms:W3CDTF">2014-03-23T15:52:50Z</dcterms:created>
  <dcterms:modified xsi:type="dcterms:W3CDTF">2014-05-26T07:11:06Z</dcterms:modified>
</cp:coreProperties>
</file>