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0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9224-9AAC-409E-80BA-24FEF0050E5A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09A-4EC5-46AB-9009-7C992E0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0590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9224-9AAC-409E-80BA-24FEF0050E5A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09A-4EC5-46AB-9009-7C992E0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3482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9224-9AAC-409E-80BA-24FEF0050E5A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09A-4EC5-46AB-9009-7C992E0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2777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9224-9AAC-409E-80BA-24FEF0050E5A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09A-4EC5-46AB-9009-7C992E0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5275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9224-9AAC-409E-80BA-24FEF0050E5A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09A-4EC5-46AB-9009-7C992E0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2870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9224-9AAC-409E-80BA-24FEF0050E5A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09A-4EC5-46AB-9009-7C992E0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5047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9224-9AAC-409E-80BA-24FEF0050E5A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09A-4EC5-46AB-9009-7C992E0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7712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9224-9AAC-409E-80BA-24FEF0050E5A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09A-4EC5-46AB-9009-7C992E0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3038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9224-9AAC-409E-80BA-24FEF0050E5A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09A-4EC5-46AB-9009-7C992E0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5270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9224-9AAC-409E-80BA-24FEF0050E5A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09A-4EC5-46AB-9009-7C992E0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7859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9224-9AAC-409E-80BA-24FEF0050E5A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09A-4EC5-46AB-9009-7C992E0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8176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89224-9AAC-409E-80BA-24FEF0050E5A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7309A-4EC5-46AB-9009-7C992E0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6104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2300139"/>
            <a:ext cx="8825658" cy="3525625"/>
          </a:xfrm>
        </p:spPr>
        <p:txBody>
          <a:bodyPr/>
          <a:lstStyle/>
          <a:p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88416" y="4271341"/>
            <a:ext cx="9144000" cy="1655762"/>
          </a:xfrm>
        </p:spPr>
        <p:txBody>
          <a:bodyPr>
            <a:normAutofit/>
          </a:bodyPr>
          <a:lstStyle/>
          <a:p>
            <a:r>
              <a:rPr lang="en-US" sz="4800" dirty="0" smtClean="0"/>
              <a:t>KARDIOVASKUL</a:t>
            </a:r>
            <a:r>
              <a:rPr lang="cs-CZ" sz="4800" dirty="0" smtClean="0"/>
              <a:t>Á</a:t>
            </a:r>
            <a:r>
              <a:rPr lang="en-US" sz="4800" dirty="0" smtClean="0"/>
              <a:t>RN</a:t>
            </a:r>
            <a:r>
              <a:rPr lang="cs-CZ" sz="4800" dirty="0" smtClean="0"/>
              <a:t>Í</a:t>
            </a:r>
            <a:r>
              <a:rPr lang="en-US" sz="4800" dirty="0" smtClean="0"/>
              <a:t> </a:t>
            </a:r>
            <a:r>
              <a:rPr lang="en-US" sz="4800" dirty="0" smtClean="0"/>
              <a:t>CHOROBY</a:t>
            </a:r>
            <a:endParaRPr lang="cs-CZ" sz="4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2540" y="-129004"/>
            <a:ext cx="6474940" cy="391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258108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>
                <a:solidFill>
                  <a:schemeClr val="accent5"/>
                </a:solidFill>
              </a:rPr>
              <a:t>Ischemická choroba srdeční</a:t>
            </a:r>
            <a:endParaRPr lang="cs-CZ" sz="6000" b="1" dirty="0">
              <a:solidFill>
                <a:schemeClr val="accent5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0" y="1593756"/>
            <a:ext cx="5527248" cy="4289196"/>
          </a:xfrm>
        </p:spPr>
      </p:pic>
      <p:sp>
        <p:nvSpPr>
          <p:cNvPr id="5" name="Obdélník 4"/>
          <p:cNvSpPr/>
          <p:nvPr/>
        </p:nvSpPr>
        <p:spPr>
          <a:xfrm>
            <a:off x="838200" y="2153305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/>
              <a:t>J</a:t>
            </a:r>
            <a:r>
              <a:rPr lang="cs-CZ" sz="4000" dirty="0" smtClean="0"/>
              <a:t>e nejčastějším typem onemocnění srdce a příčinou infarktu. </a:t>
            </a:r>
            <a:r>
              <a:rPr lang="en-US" sz="4000" dirty="0"/>
              <a:t>T</a:t>
            </a:r>
            <a:r>
              <a:rPr lang="cs-CZ" sz="4000" dirty="0" err="1" smtClean="0"/>
              <a:t>aké</a:t>
            </a:r>
            <a:r>
              <a:rPr lang="cs-CZ" sz="4000" dirty="0" smtClean="0"/>
              <a:t> </a:t>
            </a:r>
            <a:r>
              <a:rPr lang="cs-CZ" sz="4000" dirty="0" smtClean="0"/>
              <a:t>je známá </a:t>
            </a:r>
            <a:r>
              <a:rPr lang="cs-CZ" sz="4000" dirty="0" smtClean="0"/>
              <a:t>jako aterosklerotické choroby </a:t>
            </a:r>
            <a:r>
              <a:rPr lang="cs-CZ" sz="4000" dirty="0" smtClean="0"/>
              <a:t>srdeční.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xmlns="" val="7577497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 smtClean="0">
                <a:solidFill>
                  <a:schemeClr val="accent5"/>
                </a:solidFill>
              </a:rPr>
              <a:t>PŘÍČINA </a:t>
            </a:r>
            <a:r>
              <a:rPr lang="cs-CZ" sz="6000" dirty="0" smtClean="0">
                <a:solidFill>
                  <a:schemeClr val="accent5"/>
                </a:solidFill>
              </a:rPr>
              <a:t>ISCHEMIE</a:t>
            </a:r>
            <a:endParaRPr lang="cs-CZ" sz="6000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237" y="177849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Společnou příčinou epidemie kardiovaskulárních chorob je </a:t>
            </a:r>
            <a:r>
              <a:rPr lang="cs-CZ" dirty="0" smtClean="0"/>
              <a:t>uzavření </a:t>
            </a:r>
            <a:r>
              <a:rPr lang="cs-CZ" dirty="0" smtClean="0"/>
              <a:t>tepen (ateroskleróza). Nejdůležitějšími rizikovými faktory aterosklerózy jsou: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cs-CZ" dirty="0" smtClean="0"/>
              <a:t>zvýšení cholesterolu a dalších tukových látek v krvi (</a:t>
            </a:r>
            <a:r>
              <a:rPr lang="cs-CZ" dirty="0" err="1" smtClean="0"/>
              <a:t>hyperlipoproteinémie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2.  </a:t>
            </a:r>
            <a:r>
              <a:rPr lang="cs-CZ" dirty="0" smtClean="0"/>
              <a:t>vysoký krevní tlak (hypertenze)</a:t>
            </a:r>
          </a:p>
          <a:p>
            <a:pPr marL="0" indent="0">
              <a:buNone/>
            </a:pPr>
            <a:r>
              <a:rPr lang="en-US" dirty="0" smtClean="0"/>
              <a:t>3.  </a:t>
            </a:r>
            <a:r>
              <a:rPr lang="cs-CZ" dirty="0" smtClean="0"/>
              <a:t>cukrovka (diabetes </a:t>
            </a:r>
            <a:r>
              <a:rPr lang="cs-CZ" dirty="0" err="1" smtClean="0"/>
              <a:t>mellitus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GB" dirty="0"/>
              <a:t>k</a:t>
            </a:r>
            <a:r>
              <a:rPr lang="cs-CZ" dirty="0" smtClean="0"/>
              <a:t>ouření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cs-CZ" dirty="0" smtClean="0"/>
              <a:t>vrozená dispozice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80897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1695" y="1354294"/>
            <a:ext cx="10515600" cy="74218"/>
          </a:xfrm>
        </p:spPr>
        <p:txBody>
          <a:bodyPr>
            <a:normAutofit fontScale="90000"/>
          </a:bodyPr>
          <a:lstStyle/>
          <a:p>
            <a:pPr algn="ctr"/>
            <a:endParaRPr lang="cs-CZ" sz="7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6100" y="31642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7200" dirty="0" smtClean="0">
                <a:solidFill>
                  <a:schemeClr val="accent5"/>
                </a:solidFill>
              </a:rPr>
              <a:t>Nejznámější formy ICHS</a:t>
            </a:r>
            <a:endParaRPr lang="cs-CZ" sz="7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46016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5"/>
                </a:solidFill>
              </a:rPr>
              <a:t>ANGINA PECTORIS</a:t>
            </a:r>
            <a:endParaRPr lang="cs-CZ" sz="6000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</a:t>
            </a:r>
            <a:r>
              <a:rPr lang="cs-CZ" dirty="0" smtClean="0"/>
              <a:t>e bolest na hrudi často v důsledku ischemie srdečního svalu, </a:t>
            </a:r>
            <a:r>
              <a:rPr lang="cs-CZ" dirty="0" smtClean="0"/>
              <a:t>obecně kvůli  </a:t>
            </a:r>
            <a:r>
              <a:rPr lang="cs-CZ" dirty="0" smtClean="0"/>
              <a:t>k </a:t>
            </a:r>
            <a:r>
              <a:rPr lang="cs-CZ" dirty="0" smtClean="0"/>
              <a:t>obstrukci </a:t>
            </a:r>
            <a:r>
              <a:rPr lang="cs-CZ" dirty="0" smtClean="0"/>
              <a:t>nebo záchvatu věnčitých tepen.</a:t>
            </a:r>
            <a:endParaRPr lang="en-US" dirty="0" smtClean="0"/>
          </a:p>
          <a:p>
            <a:pPr marL="0" indent="0">
              <a:buNone/>
            </a:pPr>
            <a:r>
              <a:rPr lang="cs-CZ" dirty="0" smtClean="0"/>
              <a:t>Klasifikace: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stabilní</a:t>
            </a:r>
            <a:r>
              <a:rPr lang="en-US" dirty="0" smtClean="0"/>
              <a:t> angina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err="1"/>
              <a:t>n</a:t>
            </a:r>
            <a:r>
              <a:rPr lang="en-US" dirty="0" err="1" smtClean="0"/>
              <a:t>estabilní</a:t>
            </a:r>
            <a:r>
              <a:rPr lang="en-US" dirty="0" smtClean="0"/>
              <a:t> angina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mikrovaskulární</a:t>
            </a:r>
            <a:r>
              <a:rPr lang="en-US" dirty="0" smtClean="0"/>
              <a:t> angina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82705" y="2714920"/>
            <a:ext cx="6240543" cy="368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58749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r>
              <a:rPr lang="cs-CZ" sz="6600" dirty="0" smtClean="0">
                <a:solidFill>
                  <a:schemeClr val="accent5"/>
                </a:solidFill>
              </a:rPr>
              <a:t>Akutní infarkt myokardu (AIM)</a:t>
            </a:r>
            <a:endParaRPr lang="cs-CZ" sz="6600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615" y="151454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cs-CZ" dirty="0" smtClean="0"/>
              <a:t>kutní forma ICHS, dochází při něm k nekróze (odumření) srdeční svaloviny nejčastěji </a:t>
            </a:r>
            <a:r>
              <a:rPr lang="en-GB" dirty="0" err="1" smtClean="0"/>
              <a:t>kv</a:t>
            </a:r>
            <a:r>
              <a:rPr lang="cs-CZ" dirty="0" smtClean="0"/>
              <a:t>ů</a:t>
            </a:r>
            <a:r>
              <a:rPr lang="en-GB" dirty="0" err="1" smtClean="0"/>
              <a:t>li</a:t>
            </a:r>
            <a:r>
              <a:rPr lang="cs-CZ" dirty="0" smtClean="0"/>
              <a:t> </a:t>
            </a:r>
            <a:r>
              <a:rPr lang="cs-CZ" dirty="0" smtClean="0"/>
              <a:t>jejímu uzávěru krevní sraženinou</a:t>
            </a:r>
            <a:endParaRPr lang="en-US" dirty="0" smtClean="0"/>
          </a:p>
          <a:p>
            <a:pPr marL="0" indent="0">
              <a:buNone/>
            </a:pPr>
            <a:r>
              <a:rPr lang="cs-CZ" dirty="0" smtClean="0"/>
              <a:t>Typickým příznakem AIM je bolest na hrudi</a:t>
            </a:r>
            <a:r>
              <a:rPr lang="en-US" dirty="0" smtClean="0"/>
              <a:t> v </a:t>
            </a:r>
            <a:r>
              <a:rPr lang="en-US" dirty="0" err="1" smtClean="0"/>
              <a:t>klid</a:t>
            </a:r>
            <a:r>
              <a:rPr lang="cs-CZ" dirty="0" smtClean="0"/>
              <a:t>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3987" y="2912882"/>
            <a:ext cx="7504522" cy="394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205661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solidFill>
                  <a:schemeClr val="accent5"/>
                </a:solidFill>
              </a:rPr>
              <a:t>N</a:t>
            </a:r>
            <a:r>
              <a:rPr lang="cs-CZ" sz="6600" dirty="0" smtClean="0">
                <a:solidFill>
                  <a:schemeClr val="accent5"/>
                </a:solidFill>
              </a:rPr>
              <a:t>Á</a:t>
            </a:r>
            <a:r>
              <a:rPr lang="en-US" sz="6600" dirty="0" smtClean="0">
                <a:solidFill>
                  <a:schemeClr val="accent5"/>
                </a:solidFill>
              </a:rPr>
              <a:t>HL</a:t>
            </a:r>
            <a:r>
              <a:rPr lang="cs-CZ" sz="6600" dirty="0" smtClean="0">
                <a:solidFill>
                  <a:schemeClr val="accent5"/>
                </a:solidFill>
              </a:rPr>
              <a:t>Á</a:t>
            </a:r>
            <a:r>
              <a:rPr lang="en-US" sz="6600" dirty="0" smtClean="0">
                <a:solidFill>
                  <a:schemeClr val="accent5"/>
                </a:solidFill>
              </a:rPr>
              <a:t> </a:t>
            </a:r>
            <a:r>
              <a:rPr lang="en-US" sz="6600" dirty="0" smtClean="0">
                <a:solidFill>
                  <a:schemeClr val="accent5"/>
                </a:solidFill>
              </a:rPr>
              <a:t>SMRT</a:t>
            </a:r>
            <a:endParaRPr lang="cs-CZ" sz="6600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Náhlá smrt se vyskytuje nejčastěji u pacientů s ischemickou chorobou srdeční</a:t>
            </a:r>
            <a:endParaRPr lang="en-US" dirty="0" smtClean="0"/>
          </a:p>
          <a:p>
            <a:pPr marL="0" indent="0">
              <a:buNone/>
            </a:pPr>
            <a:r>
              <a:rPr lang="cs-CZ" dirty="0" smtClean="0"/>
              <a:t>Velmi často byla příčinou náhlého úmrtí rychlá komorová arytmie </a:t>
            </a:r>
            <a:r>
              <a:rPr lang="en-US" dirty="0" smtClean="0"/>
              <a:t>[</a:t>
            </a:r>
            <a:r>
              <a:rPr lang="cs-CZ" dirty="0" smtClean="0"/>
              <a:t>tachykardie či </a:t>
            </a:r>
            <a:r>
              <a:rPr lang="en-US" dirty="0" err="1" smtClean="0"/>
              <a:t>fibrilace</a:t>
            </a:r>
            <a:r>
              <a:rPr lang="en-US" dirty="0"/>
              <a:t>]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8699" y="3622718"/>
            <a:ext cx="9525000" cy="323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713871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chemeClr val="accent5"/>
                </a:solidFill>
              </a:rPr>
              <a:t>  </a:t>
            </a:r>
            <a:r>
              <a:rPr lang="en-US" sz="6600" dirty="0" smtClean="0">
                <a:solidFill>
                  <a:schemeClr val="accent5"/>
                </a:solidFill>
              </a:rPr>
              <a:t>JIN</a:t>
            </a:r>
            <a:r>
              <a:rPr lang="cs-CZ" sz="6600" dirty="0" smtClean="0">
                <a:solidFill>
                  <a:schemeClr val="accent5"/>
                </a:solidFill>
              </a:rPr>
              <a:t>É</a:t>
            </a:r>
            <a:r>
              <a:rPr lang="en-US" sz="6600" dirty="0" smtClean="0">
                <a:solidFill>
                  <a:schemeClr val="accent5"/>
                </a:solidFill>
              </a:rPr>
              <a:t> </a:t>
            </a:r>
            <a:r>
              <a:rPr lang="en-US" sz="6600" dirty="0" smtClean="0">
                <a:solidFill>
                  <a:schemeClr val="accent5"/>
                </a:solidFill>
              </a:rPr>
              <a:t>NEMOCI</a:t>
            </a:r>
            <a:endParaRPr lang="cs-CZ" sz="6600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Kardiomyopatie - onemocnění srdečního svalu </a:t>
            </a:r>
          </a:p>
          <a:p>
            <a:r>
              <a:rPr lang="cs-CZ" dirty="0" smtClean="0"/>
              <a:t>Hypertenzní choroba srdeční - onemocnění srdce sekundární k vysokému krevnímu tlaku </a:t>
            </a:r>
          </a:p>
          <a:p>
            <a:r>
              <a:rPr lang="cs-CZ" dirty="0" smtClean="0"/>
              <a:t>Srdeční selhání </a:t>
            </a:r>
          </a:p>
          <a:p>
            <a:r>
              <a:rPr lang="cs-CZ" dirty="0" err="1" smtClean="0"/>
              <a:t>Cor</a:t>
            </a:r>
            <a:r>
              <a:rPr lang="cs-CZ" dirty="0" smtClean="0"/>
              <a:t> </a:t>
            </a:r>
            <a:r>
              <a:rPr lang="cs-CZ" dirty="0" err="1" smtClean="0"/>
              <a:t>pulmonale</a:t>
            </a:r>
            <a:r>
              <a:rPr lang="cs-CZ" dirty="0" smtClean="0"/>
              <a:t> - porucha na pravé straně srdce s postižením dýchacích cest </a:t>
            </a:r>
          </a:p>
          <a:p>
            <a:r>
              <a:rPr lang="cs-CZ" dirty="0" smtClean="0"/>
              <a:t>Srdeční arytmie – a</a:t>
            </a:r>
            <a:r>
              <a:rPr lang="en-GB" dirty="0" smtClean="0"/>
              <a:t>nom</a:t>
            </a:r>
            <a:r>
              <a:rPr lang="cs-CZ" dirty="0" smtClean="0"/>
              <a:t>á</a:t>
            </a:r>
            <a:r>
              <a:rPr lang="en-GB" dirty="0" smtClean="0"/>
              <a:t>lie </a:t>
            </a:r>
            <a:r>
              <a:rPr lang="cs-CZ" dirty="0" smtClean="0"/>
              <a:t> </a:t>
            </a:r>
            <a:r>
              <a:rPr lang="cs-CZ" dirty="0" smtClean="0"/>
              <a:t>srdečního rytmu </a:t>
            </a:r>
          </a:p>
          <a:p>
            <a:r>
              <a:rPr lang="cs-CZ" dirty="0" smtClean="0"/>
              <a:t>Zánětlivá onemocnění srdce </a:t>
            </a:r>
          </a:p>
          <a:p>
            <a:r>
              <a:rPr lang="cs-CZ" dirty="0" smtClean="0"/>
              <a:t>Endokarditida - zánět vnitřní vrstvy srdce, endokardu. Struktury nejčastěji podílejí, jsou srdeční chlopně. </a:t>
            </a:r>
          </a:p>
          <a:p>
            <a:r>
              <a:rPr lang="cs-CZ" dirty="0" smtClean="0"/>
              <a:t>zánětlivá </a:t>
            </a:r>
            <a:r>
              <a:rPr lang="cs-CZ" dirty="0" err="1" smtClean="0"/>
              <a:t>kardiomegalie</a:t>
            </a:r>
            <a:r>
              <a:rPr lang="cs-CZ" dirty="0" smtClean="0"/>
              <a:t> </a:t>
            </a:r>
          </a:p>
          <a:p>
            <a:r>
              <a:rPr lang="cs-CZ" dirty="0" smtClean="0"/>
              <a:t>Myokarditida - zánět srdečního svalu, svalová část srdce. </a:t>
            </a:r>
          </a:p>
          <a:p>
            <a:r>
              <a:rPr lang="cs-CZ" dirty="0" smtClean="0"/>
              <a:t>Chlopenní srdeční </a:t>
            </a:r>
            <a:r>
              <a:rPr lang="cs-CZ" dirty="0" smtClean="0"/>
              <a:t>vada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77469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cs-CZ" sz="8000" dirty="0" smtClean="0">
                <a:solidFill>
                  <a:schemeClr val="accent1">
                    <a:lumMod val="75000"/>
                  </a:schemeClr>
                </a:solidFill>
              </a:rPr>
              <a:t>Ě</a:t>
            </a:r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</a:rPr>
              <a:t>KUJU </a:t>
            </a:r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</a:rPr>
              <a:t>MOC !!!!!!!!!!</a:t>
            </a:r>
            <a:endParaRPr lang="cs-CZ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7962" y="2549465"/>
            <a:ext cx="3442503" cy="330458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78845" y="2549464"/>
            <a:ext cx="4107600" cy="330458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42441" y="2549465"/>
            <a:ext cx="4004428" cy="330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8243015"/>
      </p:ext>
    </p:extLst>
  </p:cSld>
  <p:clrMapOvr>
    <a:masterClrMapping/>
  </p:clrMapOvr>
  <p:transition spd="slow">
    <p:push dir="u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270</Words>
  <Application>Microsoft Office PowerPoint</Application>
  <PresentationFormat>Vlastní</PresentationFormat>
  <Paragraphs>36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 </vt:lpstr>
      <vt:lpstr>Ischemická choroba srdeční</vt:lpstr>
      <vt:lpstr>PŘÍČINA ISCHEMIE</vt:lpstr>
      <vt:lpstr>Snímek 4</vt:lpstr>
      <vt:lpstr>ANGINA PECTORIS</vt:lpstr>
      <vt:lpstr> Akutní infarkt myokardu (AIM)</vt:lpstr>
      <vt:lpstr>NÁHLÁ SMRT</vt:lpstr>
      <vt:lpstr>  JINÉ NEMOCI</vt:lpstr>
      <vt:lpstr>DĚKUJU MOC !!!!!!!!!!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Onemocneni srdce</dc:title>
  <dc:creator>Nikos Erotokritou</dc:creator>
  <cp:lastModifiedBy>lektor</cp:lastModifiedBy>
  <cp:revision>24</cp:revision>
  <dcterms:created xsi:type="dcterms:W3CDTF">2014-03-18T11:45:06Z</dcterms:created>
  <dcterms:modified xsi:type="dcterms:W3CDTF">2014-04-30T10:23:35Z</dcterms:modified>
</cp:coreProperties>
</file>