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</p:sldMasterIdLst>
  <p:notesMasterIdLst>
    <p:notesMasterId r:id="rId99"/>
  </p:notesMasterIdLst>
  <p:handoutMasterIdLst>
    <p:handoutMasterId r:id="rId100"/>
  </p:handoutMasterIdLst>
  <p:sldIdLst>
    <p:sldId id="325" r:id="rId4"/>
    <p:sldId id="331" r:id="rId5"/>
    <p:sldId id="401" r:id="rId6"/>
    <p:sldId id="337" r:id="rId7"/>
    <p:sldId id="402" r:id="rId8"/>
    <p:sldId id="403" r:id="rId9"/>
    <p:sldId id="404" r:id="rId10"/>
    <p:sldId id="338" r:id="rId11"/>
    <p:sldId id="339" r:id="rId12"/>
    <p:sldId id="405" r:id="rId13"/>
    <p:sldId id="340" r:id="rId14"/>
    <p:sldId id="406" r:id="rId15"/>
    <p:sldId id="330" r:id="rId16"/>
    <p:sldId id="334" r:id="rId17"/>
    <p:sldId id="408" r:id="rId18"/>
    <p:sldId id="409" r:id="rId19"/>
    <p:sldId id="407" r:id="rId20"/>
    <p:sldId id="410" r:id="rId21"/>
    <p:sldId id="336" r:id="rId22"/>
    <p:sldId id="341" r:id="rId23"/>
    <p:sldId id="342" r:id="rId24"/>
    <p:sldId id="343" r:id="rId25"/>
    <p:sldId id="411" r:id="rId26"/>
    <p:sldId id="344" r:id="rId27"/>
    <p:sldId id="345" r:id="rId28"/>
    <p:sldId id="412" r:id="rId29"/>
    <p:sldId id="347" r:id="rId30"/>
    <p:sldId id="351" r:id="rId31"/>
    <p:sldId id="352" r:id="rId32"/>
    <p:sldId id="353" r:id="rId33"/>
    <p:sldId id="354" r:id="rId34"/>
    <p:sldId id="355" r:id="rId35"/>
    <p:sldId id="356" r:id="rId36"/>
    <p:sldId id="413" r:id="rId37"/>
    <p:sldId id="357" r:id="rId38"/>
    <p:sldId id="358" r:id="rId39"/>
    <p:sldId id="359" r:id="rId40"/>
    <p:sldId id="360" r:id="rId41"/>
    <p:sldId id="361" r:id="rId42"/>
    <p:sldId id="257" r:id="rId43"/>
    <p:sldId id="258" r:id="rId44"/>
    <p:sldId id="259" r:id="rId45"/>
    <p:sldId id="260" r:id="rId46"/>
    <p:sldId id="261" r:id="rId47"/>
    <p:sldId id="262" r:id="rId48"/>
    <p:sldId id="263" r:id="rId49"/>
    <p:sldId id="264" r:id="rId50"/>
    <p:sldId id="265" r:id="rId51"/>
    <p:sldId id="266" r:id="rId52"/>
    <p:sldId id="267" r:id="rId53"/>
    <p:sldId id="268" r:id="rId54"/>
    <p:sldId id="269" r:id="rId55"/>
    <p:sldId id="270" r:id="rId56"/>
    <p:sldId id="271" r:id="rId57"/>
    <p:sldId id="272" r:id="rId58"/>
    <p:sldId id="369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70" r:id="rId67"/>
    <p:sldId id="371" r:id="rId68"/>
    <p:sldId id="372" r:id="rId69"/>
    <p:sldId id="373" r:id="rId70"/>
    <p:sldId id="416" r:id="rId71"/>
    <p:sldId id="374" r:id="rId72"/>
    <p:sldId id="375" r:id="rId73"/>
    <p:sldId id="376" r:id="rId74"/>
    <p:sldId id="377" r:id="rId75"/>
    <p:sldId id="378" r:id="rId76"/>
    <p:sldId id="379" r:id="rId77"/>
    <p:sldId id="381" r:id="rId78"/>
    <p:sldId id="380" r:id="rId79"/>
    <p:sldId id="382" r:id="rId80"/>
    <p:sldId id="383" r:id="rId81"/>
    <p:sldId id="384" r:id="rId82"/>
    <p:sldId id="385" r:id="rId83"/>
    <p:sldId id="386" r:id="rId84"/>
    <p:sldId id="387" r:id="rId85"/>
    <p:sldId id="415" r:id="rId86"/>
    <p:sldId id="389" r:id="rId87"/>
    <p:sldId id="390" r:id="rId88"/>
    <p:sldId id="391" r:id="rId89"/>
    <p:sldId id="392" r:id="rId90"/>
    <p:sldId id="393" r:id="rId91"/>
    <p:sldId id="394" r:id="rId92"/>
    <p:sldId id="414" r:id="rId93"/>
    <p:sldId id="397" r:id="rId94"/>
    <p:sldId id="396" r:id="rId95"/>
    <p:sldId id="398" r:id="rId96"/>
    <p:sldId id="399" r:id="rId97"/>
    <p:sldId id="400" r:id="rId98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11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viewProps" Target="view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593702-7C79-44E6-81C1-16714D84350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B88DE4F-8DAA-48B8-B10D-D8AA3DC086B6}">
      <dgm:prSet phldrT="[Text]"/>
      <dgm:spPr/>
      <dgm:t>
        <a:bodyPr/>
        <a:lstStyle/>
        <a:p>
          <a:r>
            <a:rPr lang="cs-CZ" b="1" dirty="0" smtClean="0">
              <a:solidFill>
                <a:srgbClr val="FFC000"/>
              </a:solidFill>
            </a:rPr>
            <a:t>VSTUP</a:t>
          </a:r>
        </a:p>
        <a:p>
          <a:r>
            <a:rPr lang="cs-CZ" dirty="0" err="1" smtClean="0"/>
            <a:t>Zdr</a:t>
          </a:r>
          <a:r>
            <a:rPr lang="cs-CZ" dirty="0" smtClean="0"/>
            <a:t>. stav. -</a:t>
          </a:r>
        </a:p>
        <a:p>
          <a:r>
            <a:rPr lang="cs-CZ" dirty="0" err="1" smtClean="0"/>
            <a:t>zdr</a:t>
          </a:r>
          <a:r>
            <a:rPr lang="cs-CZ" dirty="0" smtClean="0"/>
            <a:t>. potřeby</a:t>
          </a:r>
          <a:endParaRPr lang="cs-CZ" dirty="0"/>
        </a:p>
      </dgm:t>
    </dgm:pt>
    <dgm:pt modelId="{C6BEA8B8-2462-4A34-A082-8E94A1C5156E}" type="parTrans" cxnId="{F5F990F7-76E2-485C-84AA-0D0F2C2F80B4}">
      <dgm:prSet/>
      <dgm:spPr/>
      <dgm:t>
        <a:bodyPr/>
        <a:lstStyle/>
        <a:p>
          <a:endParaRPr lang="cs-CZ"/>
        </a:p>
      </dgm:t>
    </dgm:pt>
    <dgm:pt modelId="{4393F40A-F3D4-471C-801C-63892D63FB77}" type="sibTrans" cxnId="{F5F990F7-76E2-485C-84AA-0D0F2C2F80B4}">
      <dgm:prSet/>
      <dgm:spPr/>
      <dgm:t>
        <a:bodyPr/>
        <a:lstStyle/>
        <a:p>
          <a:endParaRPr lang="cs-CZ" dirty="0"/>
        </a:p>
      </dgm:t>
    </dgm:pt>
    <dgm:pt modelId="{78989E55-7A9E-4FA9-8F6B-E96BF1ADB106}">
      <dgm:prSet phldrT="[Text]"/>
      <dgm:spPr/>
      <dgm:t>
        <a:bodyPr/>
        <a:lstStyle/>
        <a:p>
          <a:r>
            <a:rPr lang="cs-CZ" b="1" dirty="0" smtClean="0">
              <a:solidFill>
                <a:srgbClr val="FFC000"/>
              </a:solidFill>
            </a:rPr>
            <a:t>PROCES</a:t>
          </a:r>
        </a:p>
        <a:p>
          <a:r>
            <a:rPr lang="cs-CZ" dirty="0" smtClean="0"/>
            <a:t>Zdravotnické služby</a:t>
          </a:r>
          <a:endParaRPr lang="cs-CZ" dirty="0"/>
        </a:p>
      </dgm:t>
    </dgm:pt>
    <dgm:pt modelId="{586A2732-105F-4031-A5E8-3EC9C40A7F7D}" type="parTrans" cxnId="{D2A398AC-FCFA-4B4F-98E3-B948D5DA1867}">
      <dgm:prSet/>
      <dgm:spPr/>
      <dgm:t>
        <a:bodyPr/>
        <a:lstStyle/>
        <a:p>
          <a:endParaRPr lang="cs-CZ"/>
        </a:p>
      </dgm:t>
    </dgm:pt>
    <dgm:pt modelId="{73E90272-CC92-432B-95D0-17BEE6F4F746}" type="sibTrans" cxnId="{D2A398AC-FCFA-4B4F-98E3-B948D5DA1867}">
      <dgm:prSet/>
      <dgm:spPr/>
      <dgm:t>
        <a:bodyPr/>
        <a:lstStyle/>
        <a:p>
          <a:endParaRPr lang="cs-CZ" dirty="0"/>
        </a:p>
      </dgm:t>
    </dgm:pt>
    <dgm:pt modelId="{D045D612-5063-4FA9-B740-4C3578111FE8}">
      <dgm:prSet phldrT="[Text]"/>
      <dgm:spPr/>
      <dgm:t>
        <a:bodyPr/>
        <a:lstStyle/>
        <a:p>
          <a:r>
            <a:rPr lang="cs-CZ" b="1" dirty="0" smtClean="0">
              <a:solidFill>
                <a:srgbClr val="FFC000"/>
              </a:solidFill>
            </a:rPr>
            <a:t>VÝSTUP</a:t>
          </a:r>
        </a:p>
        <a:p>
          <a:r>
            <a:rPr lang="cs-CZ" dirty="0" err="1" smtClean="0"/>
            <a:t>Zdr</a:t>
          </a:r>
          <a:r>
            <a:rPr lang="cs-CZ" dirty="0" smtClean="0"/>
            <a:t>. stav - změna</a:t>
          </a:r>
          <a:endParaRPr lang="cs-CZ" dirty="0"/>
        </a:p>
      </dgm:t>
    </dgm:pt>
    <dgm:pt modelId="{97AD243A-3292-4AB8-8475-E879C0D226EC}" type="parTrans" cxnId="{EC76C298-2B91-45AB-BB2A-07080760A24E}">
      <dgm:prSet/>
      <dgm:spPr/>
      <dgm:t>
        <a:bodyPr/>
        <a:lstStyle/>
        <a:p>
          <a:endParaRPr lang="cs-CZ"/>
        </a:p>
      </dgm:t>
    </dgm:pt>
    <dgm:pt modelId="{D1493D2C-F816-4559-A329-D3CAE21F11D9}" type="sibTrans" cxnId="{EC76C298-2B91-45AB-BB2A-07080760A24E}">
      <dgm:prSet/>
      <dgm:spPr/>
      <dgm:t>
        <a:bodyPr/>
        <a:lstStyle/>
        <a:p>
          <a:endParaRPr lang="cs-CZ"/>
        </a:p>
      </dgm:t>
    </dgm:pt>
    <dgm:pt modelId="{8EC2B0DF-3A64-41C9-9C45-D04DEEAB4F39}" type="pres">
      <dgm:prSet presAssocID="{67593702-7C79-44E6-81C1-16714D843502}" presName="Name0" presStyleCnt="0">
        <dgm:presLayoutVars>
          <dgm:dir/>
          <dgm:resizeHandles val="exact"/>
        </dgm:presLayoutVars>
      </dgm:prSet>
      <dgm:spPr/>
    </dgm:pt>
    <dgm:pt modelId="{DEAE8673-F744-43E1-91B8-9545B3AAC323}" type="pres">
      <dgm:prSet presAssocID="{2B88DE4F-8DAA-48B8-B10D-D8AA3DC086B6}" presName="node" presStyleLbl="node1" presStyleIdx="0" presStyleCnt="3" custScaleX="167381" custScaleY="16952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C659929-11E7-4F49-BFD6-5ED2E6DAE0B6}" type="pres">
      <dgm:prSet presAssocID="{4393F40A-F3D4-471C-801C-63892D63FB77}" presName="sibTrans" presStyleLbl="sibTrans2D1" presStyleIdx="0" presStyleCnt="2"/>
      <dgm:spPr/>
      <dgm:t>
        <a:bodyPr/>
        <a:lstStyle/>
        <a:p>
          <a:endParaRPr lang="cs-CZ"/>
        </a:p>
      </dgm:t>
    </dgm:pt>
    <dgm:pt modelId="{07377B5C-339B-4502-B612-C6405529FDAD}" type="pres">
      <dgm:prSet presAssocID="{4393F40A-F3D4-471C-801C-63892D63FB77}" presName="connectorText" presStyleLbl="sibTrans2D1" presStyleIdx="0" presStyleCnt="2"/>
      <dgm:spPr/>
      <dgm:t>
        <a:bodyPr/>
        <a:lstStyle/>
        <a:p>
          <a:endParaRPr lang="cs-CZ"/>
        </a:p>
      </dgm:t>
    </dgm:pt>
    <dgm:pt modelId="{FF2DC955-F01E-4538-AB3B-F4DD907C0E61}" type="pres">
      <dgm:prSet presAssocID="{78989E55-7A9E-4FA9-8F6B-E96BF1ADB106}" presName="node" presStyleLbl="node1" presStyleIdx="1" presStyleCnt="3" custScaleX="132728" custScaleY="17684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6CB6D4E-0E61-44B8-A790-C43A9843F38F}" type="pres">
      <dgm:prSet presAssocID="{73E90272-CC92-432B-95D0-17BEE6F4F746}" presName="sibTrans" presStyleLbl="sibTrans2D1" presStyleIdx="1" presStyleCnt="2"/>
      <dgm:spPr/>
      <dgm:t>
        <a:bodyPr/>
        <a:lstStyle/>
        <a:p>
          <a:endParaRPr lang="cs-CZ"/>
        </a:p>
      </dgm:t>
    </dgm:pt>
    <dgm:pt modelId="{D6ED7D53-2F04-420B-9A0A-F3765570DC2B}" type="pres">
      <dgm:prSet presAssocID="{73E90272-CC92-432B-95D0-17BEE6F4F746}" presName="connectorText" presStyleLbl="sibTrans2D1" presStyleIdx="1" presStyleCnt="2"/>
      <dgm:spPr/>
      <dgm:t>
        <a:bodyPr/>
        <a:lstStyle/>
        <a:p>
          <a:endParaRPr lang="cs-CZ"/>
        </a:p>
      </dgm:t>
    </dgm:pt>
    <dgm:pt modelId="{D9D5369B-D96C-4609-8087-7B6F2BD8F9A3}" type="pres">
      <dgm:prSet presAssocID="{D045D612-5063-4FA9-B740-4C3578111FE8}" presName="node" presStyleLbl="node1" presStyleIdx="2" presStyleCnt="3" custScaleY="173867" custLinFactNeighborX="5643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2A398AC-FCFA-4B4F-98E3-B948D5DA1867}" srcId="{67593702-7C79-44E6-81C1-16714D843502}" destId="{78989E55-7A9E-4FA9-8F6B-E96BF1ADB106}" srcOrd="1" destOrd="0" parTransId="{586A2732-105F-4031-A5E8-3EC9C40A7F7D}" sibTransId="{73E90272-CC92-432B-95D0-17BEE6F4F746}"/>
    <dgm:cxn modelId="{6CB27F95-9D08-4C4E-BBE1-61704F78CFE4}" type="presOf" srcId="{78989E55-7A9E-4FA9-8F6B-E96BF1ADB106}" destId="{FF2DC955-F01E-4538-AB3B-F4DD907C0E61}" srcOrd="0" destOrd="0" presId="urn:microsoft.com/office/officeart/2005/8/layout/process1"/>
    <dgm:cxn modelId="{6EDF5EDE-A063-416E-ADD2-7122D4E574FB}" type="presOf" srcId="{73E90272-CC92-432B-95D0-17BEE6F4F746}" destId="{D6ED7D53-2F04-420B-9A0A-F3765570DC2B}" srcOrd="1" destOrd="0" presId="urn:microsoft.com/office/officeart/2005/8/layout/process1"/>
    <dgm:cxn modelId="{F10C7306-A018-4A58-A2F6-EBABCFF99184}" type="presOf" srcId="{4393F40A-F3D4-471C-801C-63892D63FB77}" destId="{0C659929-11E7-4F49-BFD6-5ED2E6DAE0B6}" srcOrd="0" destOrd="0" presId="urn:microsoft.com/office/officeart/2005/8/layout/process1"/>
    <dgm:cxn modelId="{8BDD0E88-F341-4B56-BAF8-50E376FC0218}" type="presOf" srcId="{D045D612-5063-4FA9-B740-4C3578111FE8}" destId="{D9D5369B-D96C-4609-8087-7B6F2BD8F9A3}" srcOrd="0" destOrd="0" presId="urn:microsoft.com/office/officeart/2005/8/layout/process1"/>
    <dgm:cxn modelId="{CBB06ECE-112F-4B0B-A74B-6EF797303422}" type="presOf" srcId="{73E90272-CC92-432B-95D0-17BEE6F4F746}" destId="{16CB6D4E-0E61-44B8-A790-C43A9843F38F}" srcOrd="0" destOrd="0" presId="urn:microsoft.com/office/officeart/2005/8/layout/process1"/>
    <dgm:cxn modelId="{F276D56B-6D25-451C-8DDC-6551F38C503E}" type="presOf" srcId="{2B88DE4F-8DAA-48B8-B10D-D8AA3DC086B6}" destId="{DEAE8673-F744-43E1-91B8-9545B3AAC323}" srcOrd="0" destOrd="0" presId="urn:microsoft.com/office/officeart/2005/8/layout/process1"/>
    <dgm:cxn modelId="{EC76C298-2B91-45AB-BB2A-07080760A24E}" srcId="{67593702-7C79-44E6-81C1-16714D843502}" destId="{D045D612-5063-4FA9-B740-4C3578111FE8}" srcOrd="2" destOrd="0" parTransId="{97AD243A-3292-4AB8-8475-E879C0D226EC}" sibTransId="{D1493D2C-F816-4559-A329-D3CAE21F11D9}"/>
    <dgm:cxn modelId="{E0145FA5-D9AC-4104-AACC-C706B21E7DE9}" type="presOf" srcId="{67593702-7C79-44E6-81C1-16714D843502}" destId="{8EC2B0DF-3A64-41C9-9C45-D04DEEAB4F39}" srcOrd="0" destOrd="0" presId="urn:microsoft.com/office/officeart/2005/8/layout/process1"/>
    <dgm:cxn modelId="{F5F990F7-76E2-485C-84AA-0D0F2C2F80B4}" srcId="{67593702-7C79-44E6-81C1-16714D843502}" destId="{2B88DE4F-8DAA-48B8-B10D-D8AA3DC086B6}" srcOrd="0" destOrd="0" parTransId="{C6BEA8B8-2462-4A34-A082-8E94A1C5156E}" sibTransId="{4393F40A-F3D4-471C-801C-63892D63FB77}"/>
    <dgm:cxn modelId="{572D6FAB-C219-4708-BACF-4392AC20BEBC}" type="presOf" srcId="{4393F40A-F3D4-471C-801C-63892D63FB77}" destId="{07377B5C-339B-4502-B612-C6405529FDAD}" srcOrd="1" destOrd="0" presId="urn:microsoft.com/office/officeart/2005/8/layout/process1"/>
    <dgm:cxn modelId="{39B98A7F-653B-489C-98B8-96837112D27C}" type="presParOf" srcId="{8EC2B0DF-3A64-41C9-9C45-D04DEEAB4F39}" destId="{DEAE8673-F744-43E1-91B8-9545B3AAC323}" srcOrd="0" destOrd="0" presId="urn:microsoft.com/office/officeart/2005/8/layout/process1"/>
    <dgm:cxn modelId="{4406D7FA-84F1-4659-B0EA-61E2805F1845}" type="presParOf" srcId="{8EC2B0DF-3A64-41C9-9C45-D04DEEAB4F39}" destId="{0C659929-11E7-4F49-BFD6-5ED2E6DAE0B6}" srcOrd="1" destOrd="0" presId="urn:microsoft.com/office/officeart/2005/8/layout/process1"/>
    <dgm:cxn modelId="{E08E0AD9-00D2-4446-BDDB-0F8BC520D9D9}" type="presParOf" srcId="{0C659929-11E7-4F49-BFD6-5ED2E6DAE0B6}" destId="{07377B5C-339B-4502-B612-C6405529FDAD}" srcOrd="0" destOrd="0" presId="urn:microsoft.com/office/officeart/2005/8/layout/process1"/>
    <dgm:cxn modelId="{04E9DABE-385E-4679-B1FE-2DB5F7502A4B}" type="presParOf" srcId="{8EC2B0DF-3A64-41C9-9C45-D04DEEAB4F39}" destId="{FF2DC955-F01E-4538-AB3B-F4DD907C0E61}" srcOrd="2" destOrd="0" presId="urn:microsoft.com/office/officeart/2005/8/layout/process1"/>
    <dgm:cxn modelId="{587A8FE9-07E0-4DFF-8471-4FF6D9D7180F}" type="presParOf" srcId="{8EC2B0DF-3A64-41C9-9C45-D04DEEAB4F39}" destId="{16CB6D4E-0E61-44B8-A790-C43A9843F38F}" srcOrd="3" destOrd="0" presId="urn:microsoft.com/office/officeart/2005/8/layout/process1"/>
    <dgm:cxn modelId="{E32B4517-BAEE-4143-AC97-17FFB8280919}" type="presParOf" srcId="{16CB6D4E-0E61-44B8-A790-C43A9843F38F}" destId="{D6ED7D53-2F04-420B-9A0A-F3765570DC2B}" srcOrd="0" destOrd="0" presId="urn:microsoft.com/office/officeart/2005/8/layout/process1"/>
    <dgm:cxn modelId="{4294708D-F192-4537-B522-2CC6451844F4}" type="presParOf" srcId="{8EC2B0DF-3A64-41C9-9C45-D04DEEAB4F39}" destId="{D9D5369B-D96C-4609-8087-7B6F2BD8F9A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B74B9-9F3A-4F78-9055-3DF9889E14B5}" type="datetimeFigureOut">
              <a:rPr lang="cs-CZ" smtClean="0"/>
              <a:t>3.4.2015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76C87-FF11-4E0D-BD43-F850E664D68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5870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FE7C1-71D9-4FDA-81F9-71B085844D2F}" type="datetimeFigureOut">
              <a:rPr lang="cs-CZ" smtClean="0"/>
              <a:t>3.4.2015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BCE81-725F-42A8-8B0E-00F524151E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8744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BCE81-725F-42A8-8B0E-00F524151E6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5944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D24F2-3D2A-4160-93D0-1D12E59652D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3.4.2015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1BC2C-0605-4017-B882-7D5EC2E36810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141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270EA-DEDC-40FC-B575-45E08F5D300E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3.4.2015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E130D-D72A-472B-8958-B2B6899AEBD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97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19468-D66C-48CE-8989-566BA16BDA90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3.4.2015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F3E82-FD2F-488D-93DC-07548B3C582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339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A0548-5F37-4B98-A110-07CE4901AC16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74247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95572-8F16-4004-AECA-BF86545FED8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1294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E6274-E551-46D1-8759-856818AE23AE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3.4.2015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62F84-9978-49CF-BEC2-3F2211502A4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03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46426-C936-4F6A-9D8A-B363CB11999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3.4.2015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40AE0-BDA2-4F41-8AC9-88B31D28B15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756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4F932-4957-4E38-871E-3EE73C40CDC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3.4.2015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86DB5-53C8-4D49-8FBD-FDD6C385FF9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204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EBA36-6135-4785-8200-30A3421B746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3.4.2015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3AF52-839B-4082-A306-AF1B8E3D70F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003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72C04-9A78-435E-96E1-8718FDC139C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3.4.2015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6F02C-024C-4851-98A0-EA5FC6F4716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7606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81900-EBE5-40FB-9643-79C9D9AE9B5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3.4.2015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71DF0-A5E9-4003-8233-C0E4B5A475D7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738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C93BD-3930-4AA8-AE00-39D23DC6933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3.4.2015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00BFF-1F92-43D8-9F2A-A4D1292DD39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2810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98913-DD67-4E7A-8FB5-4892A8F7FAEE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3.4.2015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BEE14-9A33-4E97-9C4E-2892368249D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4491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4A4D6-6110-46EF-BD29-9BA2937E64DE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3.4.2015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36A45-8EBD-4CF2-9137-7107A36BD849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659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E97C5-0402-4056-B946-11D547D7A8B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3.4.2015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C4550-ACCA-4348-B69C-BFD44E0694F9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39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04ADF-ACE3-43A4-875E-0ECFBAAC858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3.4.2015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C02FA-1F2B-4785-B7C0-2FDB965A9AA9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2404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0C6A3-4EEB-4223-889A-DB9B5C4442D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3.4.2015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C3611-051B-4C44-AA7C-495084A472A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268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71A9F-BC8E-4F5C-93D4-8B0298EAA8A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73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D0F08-7304-4CC6-BA61-C63EFF2F134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89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7BF77-9855-48A2-814A-647E1A20487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9283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3D5DA-F13F-42C0-ACAB-D8DC37D1422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7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43FA3-42C1-4DEC-8BA7-E96F4ED5941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185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B7974-85E6-49EE-A232-02F5FC2C295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3.4.2015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0F8D7-48D6-43B5-A6A6-2536A2FDD34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4789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7A8FF-E799-4F64-8BC1-6ED04B4B84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7162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4CD9F-39AF-4140-B7AA-585E1AA95BC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6881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CCE17-A377-4C11-BAC0-1FF120188B6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6365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C7685-2FF5-4DBA-BD41-FC7B0F4B6F3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1302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DEA96-4D87-4881-B19C-6902490E007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4471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382B3-7989-451D-A887-FCF7141B6B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2389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55A2E96-9F9C-4229-860A-12CC033C459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085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695AFC-AD12-449B-910A-0E8119D56B5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7904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A1C7AEB-80B1-48BF-89B7-7405C2795CF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3401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0EB9C-AECE-4C88-8CA7-1E7E623F320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217904"/>
      </p:ext>
    </p:extLst>
  </p:cSld>
  <p:clrMapOvr>
    <a:masterClrMapping/>
  </p:clrMapOvr>
  <p:transition>
    <p:blind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23CB1-B53B-494D-A075-BB69E0B2F83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3.4.2015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C3DCD-C837-4DBD-9D73-21B5428A587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82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51877-B606-4428-9D7C-2AB5165E515A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3.4.2015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BE579-52E7-4D44-928D-976064B0FD9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40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D89F8-0571-432F-A124-858A34D196E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3.4.2015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88DDF-6C84-480E-83ED-2ABB0801157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108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CB360-6E29-4223-8CB6-1D0DC71F4500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3.4.2015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38965-CE24-46F1-A9DB-ED043C35F9E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387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A215-3756-48E9-877B-401C3C4824C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3.4.2015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01D5E-7B50-424A-94F3-BBE15CDF1C17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673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1FD4B-1B3E-40FE-A8B4-77042094E7CE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3.4.2015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1A4DA-3EE5-4372-AF26-E1216F13BCA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33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A59ABA-A87A-47AC-B6C3-3E3C44CEF50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3.4.2015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545F3EC-C1E8-490C-AD54-C83C4AE3F820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2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8729A72-8D45-4979-BF3F-E3183CA94F3A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3.4.2015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7443CB-D9E0-4648-B86C-891BC078107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30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D6EACF-015B-46AB-A3F6-AC034F0A983F}" type="slidenum">
              <a:rPr lang="en-GB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73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0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0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5000" b="1" dirty="0" smtClean="0">
                <a:solidFill>
                  <a:srgbClr val="000099"/>
                </a:solidFill>
              </a:rPr>
              <a:t>Ekonomie a zdraví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250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000099"/>
                </a:solidFill>
              </a:rPr>
              <a:t>Výstupy v ekonomice péče o zdraví</a:t>
            </a:r>
            <a:endParaRPr lang="cs-CZ" b="1" dirty="0" smtClean="0">
              <a:solidFill>
                <a:srgbClr val="000099"/>
              </a:solidFill>
            </a:endParaRPr>
          </a:p>
        </p:txBody>
      </p:sp>
      <p:sp>
        <p:nvSpPr>
          <p:cNvPr id="44035" name="Zástupný symbol pro obsah 2"/>
          <p:cNvSpPr>
            <a:spLocks noGrp="1"/>
          </p:cNvSpPr>
          <p:nvPr>
            <p:ph idx="1"/>
          </p:nvPr>
        </p:nvSpPr>
        <p:spPr>
          <a:xfrm>
            <a:off x="539750" y="1052513"/>
            <a:ext cx="8229600" cy="5445125"/>
          </a:xfrm>
        </p:spPr>
        <p:txBody>
          <a:bodyPr/>
          <a:lstStyle/>
          <a:p>
            <a:pPr eaLnBrk="1" hangingPunct="1"/>
            <a:endParaRPr lang="cs-CZ" sz="2400" dirty="0" smtClean="0"/>
          </a:p>
          <a:p>
            <a:pPr eaLnBrk="1" hangingPunct="1"/>
            <a:r>
              <a:rPr lang="cs-CZ" dirty="0" smtClean="0"/>
              <a:t>Další ukazatele funkce systému péče o zdraví</a:t>
            </a:r>
          </a:p>
          <a:p>
            <a:pPr lvl="1" eaLnBrk="1" hangingPunct="1"/>
            <a:r>
              <a:rPr lang="cs-CZ" sz="3200" b="1" dirty="0" smtClean="0"/>
              <a:t>Životní a pracovní podmínky </a:t>
            </a:r>
            <a:r>
              <a:rPr lang="cs-CZ" sz="3200" dirty="0" smtClean="0"/>
              <a:t>(souhrn ukazatelů vyjadřujících stav a vývoj životního prostředí, životního stylu, životní úrovně apod.).</a:t>
            </a:r>
          </a:p>
          <a:p>
            <a:pPr lvl="1" eaLnBrk="1" hangingPunct="1"/>
            <a:r>
              <a:rPr lang="cs-CZ" sz="3200" b="1" dirty="0" smtClean="0"/>
              <a:t>Zabezpečení obyvatelstva zdravotní péčí </a:t>
            </a:r>
            <a:r>
              <a:rPr lang="cs-CZ" sz="3200" dirty="0" smtClean="0"/>
              <a:t>(dostupnost, ekvita).</a:t>
            </a:r>
          </a:p>
          <a:p>
            <a:pPr lvl="1" eaLnBrk="1" hangingPunct="1"/>
            <a:r>
              <a:rPr lang="cs-CZ" sz="3200" b="1" dirty="0" smtClean="0"/>
              <a:t>Zdravotní politika st</a:t>
            </a:r>
            <a:r>
              <a:rPr lang="cs-CZ" sz="3200" dirty="0" smtClean="0"/>
              <a:t>átu (koncepce, programy a jejich naplňování).</a:t>
            </a:r>
          </a:p>
          <a:p>
            <a:pPr eaLnBrk="1" hangingPunct="1"/>
            <a:endParaRPr lang="cs-CZ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10. EKONOMIKA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2950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000" b="1" dirty="0" smtClean="0">
                <a:solidFill>
                  <a:srgbClr val="000099"/>
                </a:solidFill>
              </a:rPr>
              <a:t>Ekonomické ukazatele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endParaRPr lang="cs-CZ" sz="2400" dirty="0" smtClean="0"/>
          </a:p>
          <a:p>
            <a:r>
              <a:rPr lang="cs-CZ" sz="4000" dirty="0" smtClean="0"/>
              <a:t>Patří ke stěžejním ukazatelům charakterizujícím péči o zdraví obyvatelstva daného státu.</a:t>
            </a:r>
          </a:p>
          <a:p>
            <a:r>
              <a:rPr lang="cs-CZ" sz="4000" dirty="0" smtClean="0"/>
              <a:t>Nejčastější ekonomický ukazatel je procentuální podíl výdajů na zdravotnictví na HDP.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10. EKONOMIKA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6807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5000" b="1" dirty="0" smtClean="0">
                <a:solidFill>
                  <a:srgbClr val="000099"/>
                </a:solidFill>
              </a:rPr>
              <a:t>Ekonomické ukazatele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r>
              <a:rPr lang="cs-CZ" sz="2800" b="1" dirty="0" smtClean="0"/>
              <a:t>HDP = hrubý domácí produkt</a:t>
            </a:r>
          </a:p>
          <a:p>
            <a:pPr lvl="1"/>
            <a:r>
              <a:rPr lang="cs-CZ" dirty="0" smtClean="0"/>
              <a:t>Souhrnný makroekonomický ukazatel, který se používá pro vyjádření stavu ekonomiky daného státu.</a:t>
            </a:r>
          </a:p>
          <a:p>
            <a:pPr lvl="1"/>
            <a:r>
              <a:rPr lang="cs-CZ" dirty="0" smtClean="0"/>
              <a:t>Souhrn finálních produktů a poskytnutých služeb vyrobených a poskytnutých na území daného státu v peněžním vyjádření za určitou časovou jednotku.</a:t>
            </a:r>
          </a:p>
          <a:p>
            <a:pPr lvl="1"/>
            <a:r>
              <a:rPr lang="cs-CZ" dirty="0" smtClean="0"/>
              <a:t>Kladný přírůstek HDP vůči předcházejícímu období vyjadřuje ekonomický růst.</a:t>
            </a:r>
          </a:p>
          <a:p>
            <a:pPr lvl="1"/>
            <a:r>
              <a:rPr lang="cs-CZ" dirty="0" smtClean="0"/>
              <a:t>Problém s tím, co které země započítávají do výdajů na zdravotnictví.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10. EKONOMIKA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3800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10. EKONOMIKA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81574"/>
            <a:ext cx="5256584" cy="67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99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Nadpis 1"/>
          <p:cNvSpPr>
            <a:spLocks noGrp="1"/>
          </p:cNvSpPr>
          <p:nvPr>
            <p:ph type="title"/>
          </p:nvPr>
        </p:nvSpPr>
        <p:spPr>
          <a:xfrm>
            <a:off x="447675" y="44450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000099"/>
                </a:solidFill>
              </a:rPr>
              <a:t>Ekonomika zdravotnictví - definice</a:t>
            </a:r>
          </a:p>
        </p:txBody>
      </p:sp>
      <p:sp>
        <p:nvSpPr>
          <p:cNvPr id="89091" name="Zástupný symbol pro obsah 2"/>
          <p:cNvSpPr>
            <a:spLocks noGrp="1"/>
          </p:cNvSpPr>
          <p:nvPr>
            <p:ph idx="1"/>
          </p:nvPr>
        </p:nvSpPr>
        <p:spPr>
          <a:xfrm>
            <a:off x="395536" y="1196752"/>
            <a:ext cx="9001000" cy="532765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je jednou z aplikovaných ekonomických disciplín; </a:t>
            </a:r>
          </a:p>
          <a:p>
            <a:pPr marL="0" indent="0" eaLnBrk="1" hangingPunct="1">
              <a:buNone/>
              <a:defRPr/>
            </a:pPr>
            <a:endParaRPr lang="cs-CZ" b="1" dirty="0" smtClean="0"/>
          </a:p>
          <a:p>
            <a:pPr eaLnBrk="1" hangingPunct="1">
              <a:defRPr/>
            </a:pPr>
            <a:r>
              <a:rPr lang="cs-CZ" sz="3600" b="1" dirty="0" smtClean="0"/>
              <a:t>zabývá se studiem možností optimální alokace omezených lidských, hmotných a peněžních zdrojů s cílem dosáhnout integrace medicínské, organizační a ekonomické racionality v oblasti poskytování zdravotnických služeb.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sz="3600" dirty="0" smtClean="0"/>
          </a:p>
          <a:p>
            <a:pPr eaLnBrk="1" hangingPunct="1">
              <a:defRPr/>
            </a:pPr>
            <a:endParaRPr lang="cs-CZ" sz="3600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10. EKONOMIKA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5267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Nadpis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 smtClean="0">
                <a:solidFill>
                  <a:srgbClr val="000099"/>
                </a:solidFill>
              </a:rPr>
              <a:t>Ekonomika zdravotnictví</a:t>
            </a:r>
          </a:p>
        </p:txBody>
      </p:sp>
      <p:sp>
        <p:nvSpPr>
          <p:cNvPr id="89091" name="Zástupný symbol pro obsah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327650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… řeší problematiku </a:t>
            </a:r>
            <a:r>
              <a:rPr lang="cs-CZ" b="1" dirty="0" smtClean="0">
                <a:solidFill>
                  <a:srgbClr val="FF0000"/>
                </a:solidFill>
              </a:rPr>
              <a:t>alokace</a:t>
            </a:r>
            <a:r>
              <a:rPr lang="cs-CZ" dirty="0" smtClean="0"/>
              <a:t> (rozhodování komu, kam, kolik bude přiděleno) </a:t>
            </a:r>
            <a:r>
              <a:rPr lang="cs-CZ" b="1" dirty="0" smtClean="0">
                <a:solidFill>
                  <a:srgbClr val="FF0000"/>
                </a:solidFill>
              </a:rPr>
              <a:t>nedostatkových zdrojů</a:t>
            </a:r>
            <a:r>
              <a:rPr lang="cs-CZ" dirty="0" smtClean="0"/>
              <a:t> (lidé, materiál, peníze) ve zdravotnickém systému…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sz="1000" dirty="0" smtClean="0"/>
          </a:p>
          <a:p>
            <a:pPr eaLnBrk="1" hangingPunct="1">
              <a:defRPr/>
            </a:pPr>
            <a:r>
              <a:rPr lang="cs-CZ" dirty="0" smtClean="0"/>
              <a:t>… aby bylo dosaženo lepšího zdravotního stavu (u jedinců i populačních skupin) </a:t>
            </a:r>
            <a:r>
              <a:rPr lang="cs-CZ" b="1" dirty="0" smtClean="0">
                <a:solidFill>
                  <a:srgbClr val="FF0000"/>
                </a:solidFill>
              </a:rPr>
              <a:t>při minimálních nákladech</a:t>
            </a:r>
            <a:r>
              <a:rPr lang="cs-CZ" dirty="0" smtClean="0"/>
              <a:t>…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sz="1000" dirty="0"/>
          </a:p>
          <a:p>
            <a:pPr eaLnBrk="1" hangingPunct="1">
              <a:defRPr/>
            </a:pPr>
            <a:r>
              <a:rPr lang="cs-CZ" dirty="0" smtClean="0"/>
              <a:t>… jen velmi zřídka jsou rozhodnutí činěna pouze na základě ekonomických úvah, při rozhodování </a:t>
            </a:r>
            <a:r>
              <a:rPr lang="cs-CZ" b="1" dirty="0" smtClean="0">
                <a:solidFill>
                  <a:srgbClr val="FF0000"/>
                </a:solidFill>
              </a:rPr>
              <a:t>je třeba brát v úvahu další aspekty</a:t>
            </a:r>
            <a:r>
              <a:rPr lang="cs-CZ" dirty="0" smtClean="0"/>
              <a:t> – medicínské, etické, organizační aj.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sz="2400" dirty="0" smtClean="0"/>
          </a:p>
          <a:p>
            <a:pPr eaLnBrk="1" hangingPunct="1">
              <a:defRPr/>
            </a:pPr>
            <a:endParaRPr lang="cs-CZ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10. EKONOMIKA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6753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cs-CZ" sz="5000" b="1" dirty="0" smtClean="0">
                <a:solidFill>
                  <a:srgbClr val="000099"/>
                </a:solidFill>
              </a:rPr>
              <a:t>Ekonomické ukazatele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676456" cy="6048671"/>
          </a:xfrm>
        </p:spPr>
        <p:txBody>
          <a:bodyPr/>
          <a:lstStyle/>
          <a:p>
            <a:r>
              <a:rPr lang="cs-CZ" sz="3600" b="1" dirty="0" smtClean="0"/>
              <a:t>Výdaje na zdravotnictví (struktura a vývoj)</a:t>
            </a:r>
          </a:p>
          <a:p>
            <a:pPr lvl="1"/>
            <a:r>
              <a:rPr lang="cs-CZ" dirty="0" smtClean="0"/>
              <a:t>Veřejné, soukromé, celkové</a:t>
            </a:r>
          </a:p>
          <a:p>
            <a:r>
              <a:rPr lang="cs-CZ" sz="3600" b="1" dirty="0" smtClean="0"/>
              <a:t>Spotřeba léčiv</a:t>
            </a:r>
          </a:p>
          <a:p>
            <a:pPr lvl="1"/>
            <a:r>
              <a:rPr lang="cs-CZ" dirty="0" smtClean="0"/>
              <a:t>Celkový objem, na 1 obyvatele, výdaje na léčiva</a:t>
            </a:r>
          </a:p>
          <a:p>
            <a:r>
              <a:rPr lang="cs-CZ" sz="3600" b="1" dirty="0" smtClean="0"/>
              <a:t>Náklady, výnosy a </a:t>
            </a:r>
            <a:r>
              <a:rPr lang="cs-CZ" sz="3600" b="1" dirty="0" err="1" smtClean="0"/>
              <a:t>hosp</a:t>
            </a:r>
            <a:r>
              <a:rPr lang="cs-CZ" sz="3600" b="1" dirty="0" smtClean="0"/>
              <a:t>. </a:t>
            </a:r>
            <a:r>
              <a:rPr lang="cs-CZ" sz="3600" b="1" dirty="0"/>
              <a:t>výsledek zdravotních </a:t>
            </a:r>
            <a:r>
              <a:rPr lang="cs-CZ" sz="3600" b="1" dirty="0" smtClean="0"/>
              <a:t>pojišťoven</a:t>
            </a:r>
          </a:p>
          <a:p>
            <a:pPr lvl="1"/>
            <a:r>
              <a:rPr lang="cs-CZ" dirty="0" smtClean="0"/>
              <a:t>Struktura nákladů, </a:t>
            </a:r>
            <a:r>
              <a:rPr lang="cs-CZ" dirty="0" err="1" smtClean="0"/>
              <a:t>prům</a:t>
            </a:r>
            <a:r>
              <a:rPr lang="cs-CZ" dirty="0" smtClean="0"/>
              <a:t>. náklady na 1 pojištěnce</a:t>
            </a:r>
          </a:p>
          <a:p>
            <a:r>
              <a:rPr lang="cs-CZ" sz="3600" b="1" dirty="0" smtClean="0"/>
              <a:t>Mzdy ve zdravotnictví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10. EKONOMIKA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4840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cs-CZ" sz="5000" b="1" dirty="0" smtClean="0">
                <a:solidFill>
                  <a:srgbClr val="000099"/>
                </a:solidFill>
              </a:rPr>
              <a:t>Ekonomické ukazatele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>
          <a:xfrm>
            <a:off x="397456" y="809329"/>
            <a:ext cx="8856984" cy="6048671"/>
          </a:xfrm>
        </p:spPr>
        <p:txBody>
          <a:bodyPr/>
          <a:lstStyle/>
          <a:p>
            <a:r>
              <a:rPr lang="cs-CZ" sz="3400" b="1" dirty="0" smtClean="0"/>
              <a:t>Skupina ukazatelů o pracovnících ve zdravotnictví</a:t>
            </a:r>
          </a:p>
          <a:p>
            <a:r>
              <a:rPr lang="cs-CZ" sz="3400" b="1" dirty="0" smtClean="0"/>
              <a:t>Skupina ukazatelů o síti a činnosti </a:t>
            </a:r>
            <a:r>
              <a:rPr lang="cs-CZ" sz="3400" b="1" dirty="0" err="1" smtClean="0"/>
              <a:t>zdr</a:t>
            </a:r>
            <a:r>
              <a:rPr lang="cs-CZ" sz="3400" b="1" dirty="0" smtClean="0"/>
              <a:t>. zařízení</a:t>
            </a:r>
          </a:p>
          <a:p>
            <a:r>
              <a:rPr lang="cs-CZ" sz="3400" b="1" dirty="0" smtClean="0"/>
              <a:t>Majetek a hospodářské výsledky zdravotnických zařízení</a:t>
            </a:r>
          </a:p>
          <a:p>
            <a:r>
              <a:rPr lang="cs-CZ" sz="3400" b="1" dirty="0" err="1" smtClean="0"/>
              <a:t>Ekon</a:t>
            </a:r>
            <a:r>
              <a:rPr lang="cs-CZ" sz="3400" b="1" dirty="0" smtClean="0"/>
              <a:t>. údaje o soukromých zdravotnických subjektech</a:t>
            </a:r>
          </a:p>
          <a:p>
            <a:r>
              <a:rPr lang="cs-CZ" sz="3400" b="1" dirty="0" smtClean="0"/>
              <a:t>Ekonomické údaje o lékárnách</a:t>
            </a:r>
          </a:p>
          <a:p>
            <a:r>
              <a:rPr lang="cs-CZ" sz="3400" b="1" dirty="0" smtClean="0"/>
              <a:t>Vývoj cen v oblasti zdravotnictví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10. EKONOMIKA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0087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80512" cy="1143000"/>
          </a:xfrm>
        </p:spPr>
        <p:txBody>
          <a:bodyPr/>
          <a:lstStyle/>
          <a:p>
            <a:pPr eaLnBrk="1" hangingPunct="1"/>
            <a:r>
              <a:rPr lang="cs-CZ" sz="4000" b="1" dirty="0" smtClean="0">
                <a:solidFill>
                  <a:srgbClr val="000099"/>
                </a:solidFill>
              </a:rPr>
              <a:t>Hlavní oblasti ekonomiky zdravotnictví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eaLnBrk="1" hangingPunct="1"/>
            <a:r>
              <a:rPr lang="cs-CZ" sz="3600" dirty="0" smtClean="0"/>
              <a:t>faktory nabídky a poptávky po zdravotních službách, 	</a:t>
            </a:r>
          </a:p>
          <a:p>
            <a:pPr eaLnBrk="1" hangingPunct="1"/>
            <a:r>
              <a:rPr lang="cs-CZ" sz="3600" dirty="0" smtClean="0"/>
              <a:t>zdravotní potřeby, </a:t>
            </a:r>
          </a:p>
          <a:p>
            <a:pPr eaLnBrk="1" hangingPunct="1"/>
            <a:r>
              <a:rPr lang="cs-CZ" sz="3600" dirty="0" smtClean="0"/>
              <a:t>financování zdravotní péče, </a:t>
            </a:r>
          </a:p>
          <a:p>
            <a:pPr eaLnBrk="1" hangingPunct="1"/>
            <a:r>
              <a:rPr lang="cs-CZ" sz="3600" dirty="0" smtClean="0"/>
              <a:t>náklady zdravotní péče, </a:t>
            </a:r>
          </a:p>
          <a:p>
            <a:pPr eaLnBrk="1" hangingPunct="1"/>
            <a:r>
              <a:rPr lang="cs-CZ" sz="3600" dirty="0" smtClean="0"/>
              <a:t>měření výsledků a výstupů zdravotní péče, </a:t>
            </a:r>
          </a:p>
          <a:p>
            <a:pPr marL="0" indent="0" eaLnBrk="1" hangingPunct="1">
              <a:buNone/>
            </a:pPr>
            <a:r>
              <a:rPr lang="cs-CZ" sz="3600" dirty="0" smtClean="0"/>
              <a:t> 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10. EKONOMIKA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1263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Nadpis 1"/>
          <p:cNvSpPr>
            <a:spLocks noGrp="1"/>
          </p:cNvSpPr>
          <p:nvPr>
            <p:ph type="title"/>
          </p:nvPr>
        </p:nvSpPr>
        <p:spPr>
          <a:xfrm>
            <a:off x="215900" y="260648"/>
            <a:ext cx="8867328" cy="1143000"/>
          </a:xfrm>
        </p:spPr>
        <p:txBody>
          <a:bodyPr/>
          <a:lstStyle/>
          <a:p>
            <a:pPr eaLnBrk="1" hangingPunct="1"/>
            <a:r>
              <a:rPr lang="cs-CZ" sz="4000" b="1" dirty="0" smtClean="0">
                <a:solidFill>
                  <a:srgbClr val="000099"/>
                </a:solidFill>
              </a:rPr>
              <a:t>Hlavní oblasti ekonomiky zdravotnictví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eaLnBrk="1" hangingPunct="1"/>
            <a:r>
              <a:rPr lang="cs-CZ" sz="3600" dirty="0" smtClean="0"/>
              <a:t>měření produktivity, účinnosti a ekonomické efektivity zdravotnických služeb, </a:t>
            </a:r>
          </a:p>
          <a:p>
            <a:pPr eaLnBrk="1" hangingPunct="1"/>
            <a:r>
              <a:rPr lang="cs-CZ" sz="3600" dirty="0" smtClean="0"/>
              <a:t>vliv ekonomického prostředí na ekonomiku zdravotnických organizací, </a:t>
            </a:r>
          </a:p>
          <a:p>
            <a:pPr eaLnBrk="1" hangingPunct="1"/>
            <a:r>
              <a:rPr lang="cs-CZ" sz="3600" dirty="0" smtClean="0"/>
              <a:t>analýza efektivnosti různých zdravotnických systémů, </a:t>
            </a:r>
          </a:p>
          <a:p>
            <a:pPr eaLnBrk="1" hangingPunct="1"/>
            <a:r>
              <a:rPr lang="cs-CZ" sz="3600" dirty="0" smtClean="0"/>
              <a:t>ekonomické vyhodnocování medicínských intervencí. 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10. EKONOMIKA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1441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706090"/>
          </a:xfrm>
        </p:spPr>
        <p:txBody>
          <a:bodyPr/>
          <a:lstStyle/>
          <a:p>
            <a:pPr eaLnBrk="1" hangingPunct="1"/>
            <a:r>
              <a:rPr lang="cs-CZ" sz="6000" b="1" dirty="0" smtClean="0">
                <a:solidFill>
                  <a:srgbClr val="000099"/>
                </a:solidFill>
              </a:rPr>
              <a:t>Ekonomie</a:t>
            </a:r>
          </a:p>
        </p:txBody>
      </p:sp>
      <p:sp>
        <p:nvSpPr>
          <p:cNvPr id="125955" name="Zástupný symbol pro obsah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/>
          <a:lstStyle/>
          <a:p>
            <a:pPr eaLnBrk="1" hangingPunct="1"/>
            <a:endParaRPr lang="cs-CZ" dirty="0" smtClean="0"/>
          </a:p>
          <a:p>
            <a:pPr eaLnBrk="1" hangingPunct="1"/>
            <a:r>
              <a:rPr lang="cs-CZ" sz="4000" b="1" dirty="0" smtClean="0"/>
              <a:t>hospodaření s materiálními zdroji</a:t>
            </a:r>
            <a:r>
              <a:rPr lang="cs-CZ" sz="4000" dirty="0" smtClean="0"/>
              <a:t>, </a:t>
            </a:r>
          </a:p>
          <a:p>
            <a:pPr lvl="1" eaLnBrk="1" hangingPunct="1"/>
            <a:r>
              <a:rPr lang="cs-CZ" sz="4000" dirty="0" smtClean="0"/>
              <a:t> vytváření a rozdělování bohatství, </a:t>
            </a:r>
          </a:p>
          <a:p>
            <a:pPr lvl="1" eaLnBrk="1" hangingPunct="1"/>
            <a:r>
              <a:rPr lang="cs-CZ" sz="4000" dirty="0" smtClean="0"/>
              <a:t> výrobu a spotřebu zboží a služeb.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10. EKONOMIKA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3543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000099"/>
                </a:solidFill>
              </a:rPr>
              <a:t>Ekonomické a etické aspekty péče o zdraví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341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Nadpis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06438"/>
          </a:xfrm>
        </p:spPr>
        <p:txBody>
          <a:bodyPr/>
          <a:lstStyle/>
          <a:p>
            <a:r>
              <a:rPr lang="cs-CZ" b="1" dirty="0" smtClean="0">
                <a:solidFill>
                  <a:srgbClr val="000099"/>
                </a:solidFill>
              </a:rPr>
              <a:t>Ekonomie a etika v péči o zdraví</a:t>
            </a:r>
          </a:p>
        </p:txBody>
      </p:sp>
      <p:sp>
        <p:nvSpPr>
          <p:cNvPr id="102403" name="Zástupný symbol pro obsah 4"/>
          <p:cNvSpPr>
            <a:spLocks noGrp="1"/>
          </p:cNvSpPr>
          <p:nvPr>
            <p:ph idx="1"/>
          </p:nvPr>
        </p:nvSpPr>
        <p:spPr>
          <a:xfrm>
            <a:off x="60977" y="1196752"/>
            <a:ext cx="9073008" cy="5761038"/>
          </a:xfrm>
        </p:spPr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r>
              <a:rPr lang="cs-CZ" sz="2800" dirty="0" smtClean="0"/>
              <a:t>Jádro zdravotnického systému (zdroje, procesy, výstupy) je vystaveno působení </a:t>
            </a:r>
            <a:r>
              <a:rPr lang="cs-CZ" sz="2800" b="1" dirty="0" smtClean="0"/>
              <a:t>dvou základních (jakoby protilehlých) společenských sil, kterými jsou:</a:t>
            </a:r>
          </a:p>
          <a:p>
            <a:pPr lvl="1"/>
            <a:r>
              <a:rPr lang="cs-CZ" dirty="0" smtClean="0"/>
              <a:t>ekonomie, technologie a věda o řízení (</a:t>
            </a:r>
            <a:r>
              <a:rPr lang="cs-CZ" i="1" dirty="0" smtClean="0"/>
              <a:t>management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etika, hodnotové postoje a ekvita (</a:t>
            </a:r>
            <a:r>
              <a:rPr lang="cs-CZ" i="1" dirty="0" smtClean="0"/>
              <a:t>spravedlnost</a:t>
            </a:r>
            <a:r>
              <a:rPr lang="cs-CZ" dirty="0" smtClean="0"/>
              <a:t>)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82110449"/>
              </p:ext>
            </p:extLst>
          </p:nvPr>
        </p:nvGraphicFramePr>
        <p:xfrm>
          <a:off x="971600" y="1181445"/>
          <a:ext cx="6096000" cy="2817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Zaoblený obdélník 7"/>
          <p:cNvSpPr/>
          <p:nvPr/>
        </p:nvSpPr>
        <p:spPr>
          <a:xfrm>
            <a:off x="395536" y="1261340"/>
            <a:ext cx="7358063" cy="26431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aoblený obdélník 2"/>
          <p:cNvSpPr/>
          <p:nvPr/>
        </p:nvSpPr>
        <p:spPr>
          <a:xfrm>
            <a:off x="971600" y="1278939"/>
            <a:ext cx="6264696" cy="3498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1001382" y="3554667"/>
            <a:ext cx="626469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 </a:t>
            </a:r>
            <a:r>
              <a:rPr lang="cs-CZ" dirty="0" smtClean="0"/>
              <a:t>              </a:t>
            </a:r>
            <a:r>
              <a:rPr lang="cs-CZ" b="1" dirty="0" smtClean="0"/>
              <a:t>ETIKA , HODNOTY, EKVITA</a:t>
            </a:r>
            <a:r>
              <a:rPr lang="cs-CZ" dirty="0" smtClean="0"/>
              <a:t>	</a:t>
            </a:r>
            <a:endParaRPr lang="cs-CZ" b="1" dirty="0"/>
          </a:p>
        </p:txBody>
      </p:sp>
      <p:sp>
        <p:nvSpPr>
          <p:cNvPr id="18" name="TextovéPole 17"/>
          <p:cNvSpPr txBox="1"/>
          <p:nvPr/>
        </p:nvSpPr>
        <p:spPr>
          <a:xfrm>
            <a:off x="611559" y="1236549"/>
            <a:ext cx="626469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 </a:t>
            </a:r>
            <a:r>
              <a:rPr lang="cs-CZ" dirty="0" smtClean="0"/>
              <a:t>                   </a:t>
            </a:r>
            <a:r>
              <a:rPr lang="cs-CZ" b="1" dirty="0" smtClean="0"/>
              <a:t>EKONOMIE,  TECHNIKA, VĚDA O ŘÍZENÍ</a:t>
            </a:r>
            <a:endParaRPr lang="cs-CZ" b="1" dirty="0"/>
          </a:p>
        </p:txBody>
      </p:sp>
      <p:sp>
        <p:nvSpPr>
          <p:cNvPr id="19" name="Zaoblený obdélník 18"/>
          <p:cNvSpPr/>
          <p:nvPr/>
        </p:nvSpPr>
        <p:spPr>
          <a:xfrm>
            <a:off x="942219" y="3554667"/>
            <a:ext cx="6264696" cy="34986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nahoru 15"/>
          <p:cNvSpPr/>
          <p:nvPr/>
        </p:nvSpPr>
        <p:spPr>
          <a:xfrm>
            <a:off x="1907704" y="3284984"/>
            <a:ext cx="45719" cy="2696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Šipka nahoru 19"/>
          <p:cNvSpPr/>
          <p:nvPr/>
        </p:nvSpPr>
        <p:spPr>
          <a:xfrm>
            <a:off x="4427984" y="3284984"/>
            <a:ext cx="45719" cy="2696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nahoru 20"/>
          <p:cNvSpPr/>
          <p:nvPr/>
        </p:nvSpPr>
        <p:spPr>
          <a:xfrm>
            <a:off x="6516216" y="3284984"/>
            <a:ext cx="45719" cy="26968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lů 21"/>
          <p:cNvSpPr/>
          <p:nvPr/>
        </p:nvSpPr>
        <p:spPr>
          <a:xfrm>
            <a:off x="1907704" y="1628800"/>
            <a:ext cx="4571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dolů 22"/>
          <p:cNvSpPr/>
          <p:nvPr/>
        </p:nvSpPr>
        <p:spPr>
          <a:xfrm>
            <a:off x="4427984" y="1628800"/>
            <a:ext cx="4571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Šipka dolů 24"/>
          <p:cNvSpPr/>
          <p:nvPr/>
        </p:nvSpPr>
        <p:spPr>
          <a:xfrm>
            <a:off x="6444208" y="1628800"/>
            <a:ext cx="4571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bousměrná svislá šipka 25"/>
          <p:cNvSpPr/>
          <p:nvPr/>
        </p:nvSpPr>
        <p:spPr>
          <a:xfrm>
            <a:off x="3275856" y="1628800"/>
            <a:ext cx="72008" cy="1925867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bousměrná svislá šipka 26"/>
          <p:cNvSpPr/>
          <p:nvPr/>
        </p:nvSpPr>
        <p:spPr>
          <a:xfrm>
            <a:off x="5409427" y="1666087"/>
            <a:ext cx="45719" cy="185129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154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000099"/>
                </a:solidFill>
              </a:rPr>
              <a:t>Ekonomická logika a lékařská etika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cs-CZ" sz="3600" dirty="0" smtClean="0"/>
              <a:t>Konflikt mezi etikou a ekonomickým přístupem k hodnocení zdravotnických služeb.</a:t>
            </a:r>
          </a:p>
          <a:p>
            <a:pPr>
              <a:defRPr/>
            </a:pPr>
            <a:r>
              <a:rPr lang="cs-CZ" sz="3600" dirty="0"/>
              <a:t>v</a:t>
            </a:r>
            <a:r>
              <a:rPr lang="cs-CZ" sz="3600" dirty="0" smtClean="0"/>
              <a:t>ýsledek  </a:t>
            </a:r>
            <a:r>
              <a:rPr lang="cs-CZ" sz="3600" b="1" dirty="0" smtClean="0"/>
              <a:t>nepochopení toho, co je smyslem zavádění ekonomického pohledu </a:t>
            </a:r>
            <a:r>
              <a:rPr lang="cs-CZ" sz="3600" dirty="0" smtClean="0"/>
              <a:t>na poskytování zdravotnických služeb.</a:t>
            </a:r>
          </a:p>
          <a:p>
            <a:pPr>
              <a:defRPr/>
            </a:pPr>
            <a:endParaRPr lang="cs-CZ" sz="2400" dirty="0" smtClean="0"/>
          </a:p>
          <a:p>
            <a:pPr lvl="1">
              <a:buFont typeface="Arial" pitchFamily="34" charset="0"/>
              <a:buChar char="•"/>
              <a:defRPr/>
            </a:pPr>
            <a:endParaRPr lang="cs-CZ" sz="2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10. EKONOMIKA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7371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Nadpis 1"/>
          <p:cNvSpPr>
            <a:spLocks noGrp="1"/>
          </p:cNvSpPr>
          <p:nvPr>
            <p:ph type="title"/>
          </p:nvPr>
        </p:nvSpPr>
        <p:spPr>
          <a:xfrm>
            <a:off x="467544" y="18159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rgbClr val="000099"/>
                </a:solidFill>
              </a:rPr>
              <a:t>Ekonomická logika a lékařská etika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616624"/>
          </a:xfrm>
        </p:spPr>
        <p:txBody>
          <a:bodyPr/>
          <a:lstStyle/>
          <a:p>
            <a:pPr lvl="1" eaLnBrk="1" hangingPunct="1">
              <a:defRPr/>
            </a:pPr>
            <a:r>
              <a:rPr lang="cs-CZ" sz="3200" dirty="0" smtClean="0"/>
              <a:t>Ekonomie </a:t>
            </a:r>
            <a:r>
              <a:rPr lang="cs-CZ" sz="3200" b="1" dirty="0" smtClean="0">
                <a:solidFill>
                  <a:srgbClr val="0070C0"/>
                </a:solidFill>
              </a:rPr>
              <a:t>pomáhá</a:t>
            </a:r>
            <a:r>
              <a:rPr lang="cs-CZ" sz="3200" dirty="0" smtClean="0"/>
              <a:t> přijímat závěry, jak</a:t>
            </a:r>
            <a:r>
              <a:rPr lang="cs-CZ" sz="3200" b="1" dirty="0" smtClean="0"/>
              <a:t> </a:t>
            </a:r>
            <a:r>
              <a:rPr lang="cs-CZ" sz="3200" b="1" dirty="0" smtClean="0">
                <a:solidFill>
                  <a:srgbClr val="0070C0"/>
                </a:solidFill>
              </a:rPr>
              <a:t>optimálně alokovat zdroje</a:t>
            </a:r>
            <a:r>
              <a:rPr lang="cs-CZ" sz="3200" dirty="0" smtClean="0">
                <a:solidFill>
                  <a:srgbClr val="0070C0"/>
                </a:solidFill>
              </a:rPr>
              <a:t>, </a:t>
            </a:r>
            <a:r>
              <a:rPr lang="cs-CZ" sz="3200" dirty="0" smtClean="0"/>
              <a:t>a to tak, aby přinesly lidem co největší možný přínos. 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cs-CZ" sz="3200" dirty="0" smtClean="0"/>
              <a:t>Ekonomie a její metody by měly být </a:t>
            </a:r>
            <a:r>
              <a:rPr lang="cs-CZ" sz="3200" b="1" dirty="0" smtClean="0">
                <a:solidFill>
                  <a:srgbClr val="0070C0"/>
                </a:solidFill>
              </a:rPr>
              <a:t>pouze jedním z nástrojů řízení</a:t>
            </a:r>
            <a:r>
              <a:rPr lang="cs-CZ" sz="3200" dirty="0" smtClean="0"/>
              <a:t> zdravotnického systému.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cs-CZ" sz="3200" dirty="0" smtClean="0"/>
              <a:t>Jejich vhodnost by měla být posuzována podle toho, zda a do jaké míry </a:t>
            </a:r>
            <a:r>
              <a:rPr lang="cs-CZ" sz="3200" b="1" dirty="0" smtClean="0">
                <a:solidFill>
                  <a:srgbClr val="0070C0"/>
                </a:solidFill>
              </a:rPr>
              <a:t>pomáhají naplnit zvolené cíle</a:t>
            </a:r>
            <a:r>
              <a:rPr lang="cs-CZ" sz="3200" dirty="0" smtClean="0"/>
              <a:t>, hájit a rozvíjet hodnoty a zda respektují stanovené priority.</a:t>
            </a:r>
          </a:p>
          <a:p>
            <a:pPr>
              <a:spcBef>
                <a:spcPts val="1200"/>
              </a:spcBef>
              <a:defRPr/>
            </a:pPr>
            <a:endParaRPr lang="cs-CZ" sz="2400" dirty="0" smtClean="0"/>
          </a:p>
          <a:p>
            <a:pPr lvl="1">
              <a:spcBef>
                <a:spcPts val="1200"/>
              </a:spcBef>
              <a:buFont typeface="Arial" pitchFamily="34" charset="0"/>
              <a:buChar char="•"/>
              <a:defRPr/>
            </a:pPr>
            <a:endParaRPr lang="cs-CZ" sz="24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10. EKONOMIKA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409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solidFill>
                  <a:srgbClr val="000099"/>
                </a:solidFill>
              </a:rPr>
              <a:t>Ekonomie a etika</a:t>
            </a:r>
          </a:p>
        </p:txBody>
      </p:sp>
      <p:sp>
        <p:nvSpPr>
          <p:cNvPr id="10240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r>
              <a:rPr lang="cs-CZ" sz="3600" dirty="0" smtClean="0"/>
              <a:t>Ekonomické hledisko je důležité a užitečné, ale jeho role v systému péče o zdraví a ve zdravotnictví je spíše pomocná.</a:t>
            </a:r>
          </a:p>
          <a:p>
            <a:pPr lvl="1"/>
            <a:r>
              <a:rPr lang="cs-CZ" sz="3600" b="1" dirty="0" smtClean="0">
                <a:solidFill>
                  <a:srgbClr val="002060"/>
                </a:solidFill>
              </a:rPr>
              <a:t>V péči o zdraví není cílem dosahovat co nejlepších ekonomických výsledků jako takových, ale co nejlepších výsledků vzhledem k definovaným cílům a prioritám.</a:t>
            </a:r>
          </a:p>
          <a:p>
            <a:pPr marL="457200" lvl="1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400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10. EKONOMIKA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1865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099"/>
                </a:solidFill>
              </a:rPr>
              <a:t>Specifika zdravotnických služeb</a:t>
            </a:r>
          </a:p>
        </p:txBody>
      </p:sp>
      <p:sp>
        <p:nvSpPr>
          <p:cNvPr id="104451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r>
              <a:rPr lang="cs-CZ" sz="3600" dirty="0" smtClean="0"/>
              <a:t>V demokratických společnostech s tržním hospodářstvím základní otázka zní: </a:t>
            </a:r>
          </a:p>
          <a:p>
            <a:pPr marL="0" indent="0">
              <a:buNone/>
            </a:pPr>
            <a:endParaRPr lang="cs-CZ" sz="3600" b="1" dirty="0"/>
          </a:p>
          <a:p>
            <a:pPr marL="0" indent="0">
              <a:buNone/>
            </a:pPr>
            <a:r>
              <a:rPr lang="cs-CZ" sz="3600" b="1" dirty="0" smtClean="0"/>
              <a:t>Jsou zdravotnické služby běžným zbožím?</a:t>
            </a:r>
          </a:p>
          <a:p>
            <a:pPr marL="0" indent="0">
              <a:buNone/>
            </a:pPr>
            <a:r>
              <a:rPr lang="cs-CZ" sz="3600" dirty="0" smtClean="0"/>
              <a:t>resp.</a:t>
            </a:r>
          </a:p>
          <a:p>
            <a:pPr marL="0" indent="0">
              <a:buNone/>
            </a:pPr>
            <a:r>
              <a:rPr lang="cs-CZ" sz="3600" b="1" dirty="0" smtClean="0"/>
              <a:t>Je možné použít pro optimální alokaci vzácných zdrojů ve zdravotnictví volného trhu?</a:t>
            </a:r>
          </a:p>
          <a:p>
            <a:pPr lvl="1">
              <a:buFont typeface="Arial" charset="0"/>
              <a:buChar char="•"/>
            </a:pPr>
            <a:endParaRPr lang="cs-CZ" sz="3600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10. EKONOMIKA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3063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000099"/>
                </a:solidFill>
              </a:rPr>
              <a:t>Specifika zdravotnických služeb</a:t>
            </a:r>
          </a:p>
        </p:txBody>
      </p:sp>
      <p:sp>
        <p:nvSpPr>
          <p:cNvPr id="104451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r>
              <a:rPr lang="cs-CZ" sz="3600" dirty="0" smtClean="0"/>
              <a:t>Zdravotnické služby:</a:t>
            </a:r>
          </a:p>
          <a:p>
            <a:pPr lvl="1">
              <a:buFont typeface="Arial" charset="0"/>
              <a:buChar char="•"/>
            </a:pPr>
            <a:r>
              <a:rPr lang="cs-CZ" sz="3600" dirty="0" smtClean="0"/>
              <a:t> jsou </a:t>
            </a:r>
            <a:r>
              <a:rPr lang="cs-CZ" sz="3600" b="1" dirty="0" smtClean="0">
                <a:solidFill>
                  <a:srgbClr val="0070C0"/>
                </a:solidFill>
              </a:rPr>
              <a:t>specifickou komoditou</a:t>
            </a:r>
            <a:r>
              <a:rPr lang="cs-CZ" sz="3600" dirty="0" smtClean="0"/>
              <a:t>, </a:t>
            </a:r>
          </a:p>
          <a:p>
            <a:pPr lvl="1">
              <a:buFont typeface="Arial" charset="0"/>
              <a:buChar char="•"/>
            </a:pPr>
            <a:r>
              <a:rPr lang="cs-CZ" sz="3600" dirty="0" smtClean="0"/>
              <a:t>nepodléhají čistě tržním zákonitostem nabídky a poptávky,</a:t>
            </a:r>
          </a:p>
          <a:p>
            <a:pPr lvl="1">
              <a:buFont typeface="Arial" charset="0"/>
              <a:buChar char="•"/>
            </a:pPr>
            <a:r>
              <a:rPr lang="cs-CZ" sz="3600" dirty="0" smtClean="0"/>
              <a:t>jejich funkce je ovlivněna mnoha etickými a jinými faktory.</a:t>
            </a:r>
          </a:p>
          <a:p>
            <a:pPr lvl="1">
              <a:buFont typeface="Arial" charset="0"/>
              <a:buChar char="•"/>
            </a:pPr>
            <a:endParaRPr lang="cs-CZ" sz="3600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10. EKONOMIKA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4591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>
                <a:solidFill>
                  <a:srgbClr val="000099"/>
                </a:solidFill>
              </a:rPr>
              <a:t>Idea „dokonalého“ trhu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83187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 smtClean="0"/>
              <a:t>Vypracována klasickými liberálními ekonomy (Adam Smith)</a:t>
            </a:r>
          </a:p>
          <a:p>
            <a:pPr eaLnBrk="1" hangingPunct="1">
              <a:defRPr/>
            </a:pPr>
            <a:r>
              <a:rPr lang="cs-CZ" sz="2800" dirty="0" smtClean="0"/>
              <a:t>Ideální model (</a:t>
            </a:r>
            <a:r>
              <a:rPr lang="cs-CZ" sz="2800" dirty="0"/>
              <a:t>m</a:t>
            </a:r>
            <a:r>
              <a:rPr lang="cs-CZ" sz="2800" dirty="0" smtClean="0"/>
              <a:t>yšlenková konstrukce)</a:t>
            </a:r>
          </a:p>
          <a:p>
            <a:pPr lvl="1" eaLnBrk="1" hangingPunct="1">
              <a:defRPr/>
            </a:pPr>
            <a:r>
              <a:rPr lang="cs-CZ" sz="2000" dirty="0" smtClean="0"/>
              <a:t>V dnešních podmínkách je možné se k němu jen přibližovat, musí se překonávat určité překážky.</a:t>
            </a:r>
          </a:p>
          <a:p>
            <a:pPr lvl="1" eaLnBrk="1" hangingPunct="1">
              <a:defRPr/>
            </a:pPr>
            <a:r>
              <a:rPr lang="cs-CZ" sz="2000" dirty="0" smtClean="0"/>
              <a:t>Tyto překážky je možné odstranit jen zásahem státu.</a:t>
            </a:r>
          </a:p>
          <a:p>
            <a:pPr lvl="1" eaLnBrk="1" hangingPunct="1">
              <a:defRPr/>
            </a:pPr>
            <a:r>
              <a:rPr lang="cs-CZ" sz="2000" dirty="0" smtClean="0"/>
              <a:t>V oblasti výroby a ryze komerčních služeb jsou zásahy státu minimální.</a:t>
            </a:r>
          </a:p>
          <a:p>
            <a:pPr lvl="1" eaLnBrk="1" hangingPunct="1">
              <a:defRPr/>
            </a:pPr>
            <a:r>
              <a:rPr lang="cs-CZ" sz="2000" dirty="0" smtClean="0"/>
              <a:t>V některých oblastech jsou překážky tak velké, že se hovoří o „tržním selhání“.</a:t>
            </a:r>
          </a:p>
          <a:p>
            <a:pPr eaLnBrk="1" hangingPunct="1">
              <a:defRPr/>
            </a:pPr>
            <a:r>
              <a:rPr lang="cs-CZ" sz="2400" dirty="0" smtClean="0"/>
              <a:t>Dokonalý tržní systém přináší spotřebiteli žádoucí uspokojení (prospěch, užitek), při minimálních nákladech.</a:t>
            </a:r>
          </a:p>
          <a:p>
            <a:pPr lvl="1" eaLnBrk="1" hangingPunct="1">
              <a:defRPr/>
            </a:pPr>
            <a:r>
              <a:rPr lang="cs-CZ" sz="2000" dirty="0" smtClean="0"/>
              <a:t>Podmínkou je, že financování všech činností probíhá cestou volné soutěže, jejímž jádrem je teorie nabídky a poptávky.</a:t>
            </a:r>
          </a:p>
          <a:p>
            <a:pPr marL="457200" lvl="1" indent="0" eaLnBrk="1" hangingPunct="1">
              <a:buFont typeface="Arial" charset="0"/>
              <a:buNone/>
              <a:defRPr/>
            </a:pPr>
            <a:endParaRPr lang="cs-CZ" sz="2000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10. EKONOMIKA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6725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436563" y="188913"/>
            <a:ext cx="8229600" cy="1143000"/>
          </a:xfrm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rgbClr val="000099"/>
                </a:solidFill>
              </a:rPr>
              <a:t>Problémy aplikace tržního mechanismu v péči o zdraví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83187"/>
          </a:xfrm>
        </p:spPr>
        <p:txBody>
          <a:bodyPr/>
          <a:lstStyle/>
          <a:p>
            <a:pPr marL="514350" indent="-457200" eaLnBrk="1" hangingPunct="1">
              <a:defRPr/>
            </a:pPr>
            <a:r>
              <a:rPr lang="cs-CZ" sz="2800" b="1" dirty="0" smtClean="0">
                <a:solidFill>
                  <a:srgbClr val="0070C0"/>
                </a:solidFill>
              </a:rPr>
              <a:t>Nedostatek a asymetrie informací</a:t>
            </a:r>
          </a:p>
          <a:p>
            <a:pPr marL="514350" lvl="1" indent="0" eaLnBrk="1" hangingPunct="1">
              <a:buFont typeface="Arial" charset="0"/>
              <a:buNone/>
              <a:defRPr/>
            </a:pPr>
            <a:r>
              <a:rPr lang="cs-CZ" sz="2400" dirty="0" smtClean="0"/>
              <a:t>Pacient není ve stejné pozici jako spotřebitel běžných komerčních služeb</a:t>
            </a:r>
          </a:p>
          <a:p>
            <a:pPr marL="800100" lvl="1" eaLnBrk="1" hangingPunct="1">
              <a:defRPr/>
            </a:pPr>
            <a:r>
              <a:rPr lang="cs-CZ" sz="2400" b="1" dirty="0" smtClean="0"/>
              <a:t>Pacient neví:</a:t>
            </a:r>
          </a:p>
          <a:p>
            <a:pPr marL="1200150" lvl="2" eaLnBrk="1" hangingPunct="1">
              <a:defRPr/>
            </a:pPr>
            <a:r>
              <a:rPr lang="cs-CZ" sz="2000" dirty="0" smtClean="0"/>
              <a:t>Co mu chybí</a:t>
            </a:r>
          </a:p>
          <a:p>
            <a:pPr marL="1200150" lvl="2" eaLnBrk="1" hangingPunct="1">
              <a:defRPr/>
            </a:pPr>
            <a:r>
              <a:rPr lang="cs-CZ" sz="2000" dirty="0" smtClean="0"/>
              <a:t>Jaké zdravotní služby potřebuje</a:t>
            </a:r>
          </a:p>
          <a:p>
            <a:pPr marL="1200150" lvl="2" eaLnBrk="1" hangingPunct="1">
              <a:defRPr/>
            </a:pPr>
            <a:r>
              <a:rPr lang="cs-CZ" sz="2000" dirty="0"/>
              <a:t>K</a:t>
            </a:r>
            <a:r>
              <a:rPr lang="cs-CZ" sz="2000" dirty="0" smtClean="0"/>
              <a:t>de, kdy a od koho je má požadovat</a:t>
            </a:r>
          </a:p>
          <a:p>
            <a:pPr marL="1200150" lvl="2" eaLnBrk="1" hangingPunct="1">
              <a:defRPr/>
            </a:pPr>
            <a:r>
              <a:rPr lang="cs-CZ" sz="2000" dirty="0" smtClean="0"/>
              <a:t>Jakou cenu by měl za služby zaplatit</a:t>
            </a:r>
            <a:r>
              <a:rPr lang="cs-CZ" sz="2000" dirty="0"/>
              <a:t>	</a:t>
            </a:r>
            <a:endParaRPr lang="cs-CZ" sz="2000" dirty="0" smtClean="0"/>
          </a:p>
          <a:p>
            <a:pPr marL="1200150" lvl="2" eaLnBrk="1" hangingPunct="1">
              <a:defRPr/>
            </a:pPr>
            <a:r>
              <a:rPr lang="cs-CZ" sz="2000" dirty="0" smtClean="0"/>
              <a:t>Jaký přínos či prospěch může očekávat od poskytnuté péče</a:t>
            </a:r>
            <a:endParaRPr lang="cs-CZ" sz="2000" dirty="0"/>
          </a:p>
          <a:p>
            <a:pPr marL="800100" lvl="1" eaLnBrk="1" hangingPunct="1">
              <a:defRPr/>
            </a:pPr>
            <a:r>
              <a:rPr lang="cs-CZ" sz="2400" b="1" dirty="0" smtClean="0"/>
              <a:t>Navíc spotřebu nelze plánovat nebo odložit:</a:t>
            </a:r>
          </a:p>
          <a:p>
            <a:pPr marL="1200150" lvl="2" eaLnBrk="1" hangingPunct="1">
              <a:defRPr/>
            </a:pPr>
            <a:r>
              <a:rPr lang="cs-CZ" sz="2000" dirty="0" smtClean="0"/>
              <a:t>Nemoc je nepředvídatelný a nepravidelný jev</a:t>
            </a:r>
          </a:p>
          <a:p>
            <a:pPr marL="1200150" lvl="2" eaLnBrk="1" hangingPunct="1">
              <a:defRPr/>
            </a:pPr>
            <a:r>
              <a:rPr lang="cs-CZ" sz="2000" dirty="0" smtClean="0"/>
              <a:t>Potřeba zdravotnických služeb je často nezbytná a neodkladná</a:t>
            </a:r>
          </a:p>
          <a:p>
            <a:pPr marL="971550" lvl="2" indent="0" eaLnBrk="1" hangingPunct="1">
              <a:buFont typeface="Arial" charset="0"/>
              <a:buNone/>
              <a:defRPr/>
            </a:pPr>
            <a:endParaRPr lang="cs-CZ" sz="20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10. EKONOMIKA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281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>
                <a:solidFill>
                  <a:srgbClr val="000099"/>
                </a:solidFill>
              </a:rPr>
              <a:t>Problémy aplikace tržního mechanismu v péči o zdraví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83187"/>
          </a:xfrm>
        </p:spPr>
        <p:txBody>
          <a:bodyPr/>
          <a:lstStyle/>
          <a:p>
            <a:pPr marL="971550" lvl="2" indent="0" eaLnBrk="1" hangingPunct="1">
              <a:buFont typeface="Arial" charset="0"/>
              <a:buNone/>
              <a:defRPr/>
            </a:pPr>
            <a:endParaRPr lang="cs-CZ" sz="1200" dirty="0"/>
          </a:p>
          <a:p>
            <a:pPr marL="400050" eaLnBrk="1" hangingPunct="1">
              <a:defRPr/>
            </a:pPr>
            <a:r>
              <a:rPr lang="cs-CZ" sz="2800" b="1" dirty="0" smtClean="0"/>
              <a:t>Omezená soutěž</a:t>
            </a:r>
          </a:p>
          <a:p>
            <a:pPr marL="800100" lvl="1" eaLnBrk="1" hangingPunct="1">
              <a:defRPr/>
            </a:pPr>
            <a:r>
              <a:rPr lang="cs-CZ" sz="2400" dirty="0" smtClean="0"/>
              <a:t>Ani v ryze tržních společnostech mezi lékaři prakticky nedochází ke konkurenci prostřednictvím reklamy a cen</a:t>
            </a:r>
          </a:p>
          <a:p>
            <a:pPr marL="1200150" lvl="2" eaLnBrk="1" hangingPunct="1">
              <a:defRPr/>
            </a:pPr>
            <a:r>
              <a:rPr lang="cs-CZ" sz="2000" dirty="0" smtClean="0"/>
              <a:t>Lékař je informovaný expert, jím navrhovaná léčba je odrazem objektivní potřeby pacienta, nikoli finančními potřebami lékaře.</a:t>
            </a:r>
          </a:p>
          <a:p>
            <a:pPr marL="1200150" lvl="2" eaLnBrk="1" hangingPunct="1">
              <a:defRPr/>
            </a:pPr>
            <a:r>
              <a:rPr lang="cs-CZ" sz="2000" dirty="0" smtClean="0"/>
              <a:t>Nízká cena může znamenat, že chce lékař zvýšit poptávku po svých službách, zároveň může nízká cena a malá poptávka avizovat, že se nejedná o příliš dobrého lékaře.</a:t>
            </a:r>
          </a:p>
          <a:p>
            <a:pPr marL="800100" lvl="1" eaLnBrk="1" hangingPunct="1">
              <a:defRPr/>
            </a:pPr>
            <a:r>
              <a:rPr lang="cs-CZ" sz="2400" dirty="0" smtClean="0"/>
              <a:t>Existence zdravotního pojištění omezuje cenovou konkurenci pouze na částku, kterou pacient hradí přímou platbou.</a:t>
            </a:r>
          </a:p>
          <a:p>
            <a:pPr marL="800100" lvl="1" eaLnBrk="1" hangingPunct="1">
              <a:defRPr/>
            </a:pPr>
            <a:r>
              <a:rPr lang="cs-CZ" sz="2400" dirty="0" smtClean="0"/>
              <a:t>Nutnost spolupráce (konzultací) mezi lékaři</a:t>
            </a:r>
          </a:p>
          <a:p>
            <a:pPr marL="800100" lvl="1" eaLnBrk="1" hangingPunct="1">
              <a:defRPr/>
            </a:pPr>
            <a:r>
              <a:rPr lang="cs-CZ" sz="2400" dirty="0" smtClean="0"/>
              <a:t>Přirozená spádovost nemocnic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10. EKONOMIKA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263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Nadpis 1"/>
          <p:cNvSpPr>
            <a:spLocks noGrp="1"/>
          </p:cNvSpPr>
          <p:nvPr>
            <p:ph type="title"/>
          </p:nvPr>
        </p:nvSpPr>
        <p:spPr>
          <a:xfrm>
            <a:off x="431801" y="260648"/>
            <a:ext cx="8229600" cy="706090"/>
          </a:xfrm>
        </p:spPr>
        <p:txBody>
          <a:bodyPr/>
          <a:lstStyle/>
          <a:p>
            <a:pPr eaLnBrk="1" hangingPunct="1"/>
            <a:r>
              <a:rPr lang="cs-CZ" sz="5400" b="1" dirty="0" smtClean="0">
                <a:solidFill>
                  <a:srgbClr val="000099"/>
                </a:solidFill>
              </a:rPr>
              <a:t>Ekonomie</a:t>
            </a:r>
          </a:p>
        </p:txBody>
      </p:sp>
      <p:sp>
        <p:nvSpPr>
          <p:cNvPr id="125955" name="Zástupný symbol pro obsah 2"/>
          <p:cNvSpPr>
            <a:spLocks noGrp="1"/>
          </p:cNvSpPr>
          <p:nvPr>
            <p:ph idx="1"/>
          </p:nvPr>
        </p:nvSpPr>
        <p:spPr>
          <a:xfrm>
            <a:off x="396011" y="1196752"/>
            <a:ext cx="9217024" cy="5256584"/>
          </a:xfrm>
        </p:spPr>
        <p:txBody>
          <a:bodyPr/>
          <a:lstStyle/>
          <a:p>
            <a:pPr eaLnBrk="1" hangingPunct="1"/>
            <a:r>
              <a:rPr lang="cs-CZ" sz="4000" dirty="0" smtClean="0"/>
              <a:t>Základní pojmy: „</a:t>
            </a:r>
            <a:r>
              <a:rPr lang="cs-CZ" sz="4000" b="1" dirty="0" smtClean="0">
                <a:solidFill>
                  <a:srgbClr val="FF0000"/>
                </a:solidFill>
              </a:rPr>
              <a:t>nedostatek</a:t>
            </a:r>
            <a:r>
              <a:rPr lang="cs-CZ" sz="4000" dirty="0" smtClean="0"/>
              <a:t>“ a „</a:t>
            </a:r>
            <a:r>
              <a:rPr lang="cs-CZ" sz="4000" b="1" dirty="0" smtClean="0">
                <a:solidFill>
                  <a:srgbClr val="FF0000"/>
                </a:solidFill>
              </a:rPr>
              <a:t>volba</a:t>
            </a:r>
            <a:r>
              <a:rPr lang="cs-CZ" sz="4000" dirty="0" smtClean="0"/>
              <a:t>“.</a:t>
            </a:r>
          </a:p>
          <a:p>
            <a:pPr marL="0" indent="0" eaLnBrk="1" hangingPunct="1">
              <a:buNone/>
            </a:pPr>
            <a:endParaRPr lang="cs-CZ" sz="4000" dirty="0" smtClean="0"/>
          </a:p>
          <a:p>
            <a:pPr lvl="1" eaLnBrk="1" hangingPunct="1"/>
            <a:r>
              <a:rPr lang="cs-CZ" sz="3200" dirty="0" smtClean="0"/>
              <a:t>V podmínkách </a:t>
            </a:r>
            <a:r>
              <a:rPr lang="cs-CZ" sz="3200" b="1" dirty="0" smtClean="0"/>
              <a:t>omezených zdrojů </a:t>
            </a:r>
            <a:r>
              <a:rPr lang="cs-CZ" sz="3200" dirty="0" smtClean="0"/>
              <a:t>je nutno provádět </a:t>
            </a:r>
            <a:r>
              <a:rPr lang="cs-CZ" sz="3200" b="1" dirty="0" smtClean="0"/>
              <a:t>volbu (výběr) mezi konkurenčními požadavky</a:t>
            </a:r>
            <a:r>
              <a:rPr lang="cs-CZ" sz="3200" dirty="0" smtClean="0"/>
              <a:t> souvisejícími se spotřebou zdrojů.</a:t>
            </a:r>
          </a:p>
          <a:p>
            <a:pPr lvl="1" eaLnBrk="1" hangingPunct="1"/>
            <a:endParaRPr lang="cs-CZ" sz="3200" dirty="0" smtClean="0"/>
          </a:p>
          <a:p>
            <a:pPr lvl="1" eaLnBrk="1" hangingPunct="1"/>
            <a:r>
              <a:rPr lang="cs-CZ" sz="3200" dirty="0" smtClean="0"/>
              <a:t>Kdyby všechny zdroje byly v potřebné míře k dispozici, ztratil by ekonomický přístup své opodstatnění.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10. EKONOMIKA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4926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>
                <a:solidFill>
                  <a:srgbClr val="000099"/>
                </a:solidFill>
              </a:rPr>
              <a:t>Problémy aplikace tržního mechanismu v péči o zdraví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83187"/>
          </a:xfrm>
        </p:spPr>
        <p:txBody>
          <a:bodyPr/>
          <a:lstStyle/>
          <a:p>
            <a:pPr marL="971550" lvl="2" indent="0" eaLnBrk="1" hangingPunct="1">
              <a:buFont typeface="Arial" charset="0"/>
              <a:buNone/>
              <a:defRPr/>
            </a:pPr>
            <a:endParaRPr lang="cs-CZ" sz="1200" dirty="0"/>
          </a:p>
          <a:p>
            <a:pPr marL="400050" eaLnBrk="1" hangingPunct="1">
              <a:defRPr/>
            </a:pPr>
            <a:r>
              <a:rPr lang="cs-CZ" sz="2800" b="1" dirty="0" smtClean="0"/>
              <a:t>Morální hazard</a:t>
            </a:r>
          </a:p>
          <a:p>
            <a:pPr marL="800100" lvl="1" eaLnBrk="1" hangingPunct="1">
              <a:defRPr/>
            </a:pPr>
            <a:r>
              <a:rPr lang="cs-CZ" sz="2400" dirty="0" smtClean="0"/>
              <a:t>Mravní poklesek, který zaviňuje plýtvání zdroji. </a:t>
            </a:r>
          </a:p>
          <a:p>
            <a:pPr marL="800100" lvl="1" eaLnBrk="1" hangingPunct="1">
              <a:defRPr/>
            </a:pPr>
            <a:r>
              <a:rPr lang="cs-CZ" sz="2400" b="1" dirty="0" smtClean="0"/>
              <a:t>Pacienti </a:t>
            </a:r>
          </a:p>
          <a:p>
            <a:pPr marL="1200150" lvl="2" eaLnBrk="1" hangingPunct="1">
              <a:defRPr/>
            </a:pPr>
            <a:r>
              <a:rPr lang="cs-CZ" sz="2000" dirty="0" smtClean="0"/>
              <a:t>zdravotní pojištění zbavuje pacienty šetrnosti, řešením je jistá míra finanční spoluúčasti (růst poptávky)</a:t>
            </a:r>
          </a:p>
          <a:p>
            <a:pPr marL="800100" lvl="1" eaLnBrk="1" hangingPunct="1">
              <a:defRPr/>
            </a:pPr>
            <a:r>
              <a:rPr lang="cs-CZ" sz="2400" b="1" dirty="0" smtClean="0"/>
              <a:t>Lékaři</a:t>
            </a:r>
          </a:p>
          <a:p>
            <a:pPr marL="1200150" lvl="2" eaLnBrk="1" hangingPunct="1">
              <a:defRPr/>
            </a:pPr>
            <a:r>
              <a:rPr lang="cs-CZ" sz="2000" dirty="0"/>
              <a:t>M</a:t>
            </a:r>
            <a:r>
              <a:rPr lang="cs-CZ" sz="2000" dirty="0" smtClean="0"/>
              <a:t>ají tendenci poskytovat více péče než je potřeba, když jsou finančně zainteresováni na objemu služeb nebo na počtu provedených výkonů (</a:t>
            </a:r>
            <a:r>
              <a:rPr lang="cs-CZ" sz="2000" i="1" dirty="0" smtClean="0"/>
              <a:t>tzv. </a:t>
            </a:r>
            <a:r>
              <a:rPr lang="cs-CZ" sz="2000" b="1" i="1" dirty="0" smtClean="0"/>
              <a:t>poptávka vyvolaná nabídkou</a:t>
            </a:r>
            <a:r>
              <a:rPr lang="cs-CZ" sz="1600" dirty="0" smtClean="0"/>
              <a:t>).</a:t>
            </a:r>
            <a:endParaRPr lang="cs-CZ" sz="2000" dirty="0" smtClean="0"/>
          </a:p>
          <a:p>
            <a:pPr marL="1200150" lvl="2" eaLnBrk="1" hangingPunct="1">
              <a:defRPr/>
            </a:pPr>
            <a:endParaRPr lang="cs-CZ" sz="1600" dirty="0" smtClean="0"/>
          </a:p>
          <a:p>
            <a:pPr marL="514350" lvl="1" indent="0" eaLnBrk="1" hangingPunct="1">
              <a:buFont typeface="Arial" charset="0"/>
              <a:buNone/>
              <a:defRPr/>
            </a:pPr>
            <a:endParaRPr lang="cs-CZ" sz="2400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10. EKONOMIKA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7956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>
                <a:solidFill>
                  <a:srgbClr val="000099"/>
                </a:solidFill>
              </a:rPr>
              <a:t>Problémy aplikace tržního mechanismu v péči o zdraví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183187"/>
          </a:xfrm>
        </p:spPr>
        <p:txBody>
          <a:bodyPr/>
          <a:lstStyle/>
          <a:p>
            <a:pPr marL="971550" lvl="2" indent="0" eaLnBrk="1" hangingPunct="1">
              <a:buFont typeface="Arial" charset="0"/>
              <a:buNone/>
              <a:defRPr/>
            </a:pPr>
            <a:endParaRPr lang="cs-CZ" sz="1200" dirty="0"/>
          </a:p>
          <a:p>
            <a:pPr marL="400050" eaLnBrk="1" hangingPunct="1">
              <a:defRPr/>
            </a:pPr>
            <a:r>
              <a:rPr lang="cs-CZ" sz="2800" b="1" dirty="0" smtClean="0"/>
              <a:t>Externality</a:t>
            </a:r>
          </a:p>
          <a:p>
            <a:pPr lvl="1" eaLnBrk="1" hangingPunct="1">
              <a:defRPr/>
            </a:pPr>
            <a:r>
              <a:rPr lang="cs-CZ" sz="2000" dirty="0" smtClean="0"/>
              <a:t>Činnosti, které pozitivně nebo negativně ovlivňují jiné subjekty, aniž za to musí platit nebo jsou za tyto činnosti odškodňovány.</a:t>
            </a:r>
          </a:p>
          <a:p>
            <a:pPr lvl="1" eaLnBrk="1" hangingPunct="1">
              <a:defRPr/>
            </a:pPr>
            <a:r>
              <a:rPr lang="cs-CZ" sz="2000" dirty="0" smtClean="0"/>
              <a:t>Péče o zdraví má někdy charakter kolektivního statku (nelze z něj nikoho vyloučit)</a:t>
            </a:r>
          </a:p>
          <a:p>
            <a:pPr eaLnBrk="1" hangingPunct="1">
              <a:defRPr/>
            </a:pPr>
            <a:r>
              <a:rPr lang="cs-CZ" sz="2400" b="1" dirty="0" smtClean="0"/>
              <a:t>Negativní externalita</a:t>
            </a:r>
          </a:p>
          <a:p>
            <a:pPr lvl="1" eaLnBrk="1" hangingPunct="1">
              <a:defRPr/>
            </a:pPr>
            <a:r>
              <a:rPr lang="cs-CZ" sz="2000" dirty="0" smtClean="0"/>
              <a:t>Výrobní podniky znečišťující ovzduší </a:t>
            </a:r>
            <a:endParaRPr lang="cs-CZ" sz="2400" dirty="0"/>
          </a:p>
          <a:p>
            <a:pPr eaLnBrk="1" hangingPunct="1">
              <a:defRPr/>
            </a:pPr>
            <a:r>
              <a:rPr lang="cs-CZ" sz="2400" b="1" dirty="0" smtClean="0"/>
              <a:t>Pozitivní externalita</a:t>
            </a:r>
          </a:p>
          <a:p>
            <a:pPr lvl="1" eaLnBrk="1" hangingPunct="1">
              <a:defRPr/>
            </a:pPr>
            <a:r>
              <a:rPr lang="cs-CZ" sz="2000" dirty="0" smtClean="0"/>
              <a:t>Prevence nemocí (užitek má celá společnost)</a:t>
            </a:r>
          </a:p>
          <a:p>
            <a:pPr lvl="1" eaLnBrk="1" hangingPunct="1">
              <a:defRPr/>
            </a:pPr>
            <a:r>
              <a:rPr lang="cs-CZ" sz="2000" dirty="0" smtClean="0"/>
              <a:t>Očkování</a:t>
            </a:r>
            <a:endParaRPr lang="cs-CZ" sz="20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10. EKONOMIKA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6421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rgbClr val="000099"/>
                </a:solidFill>
              </a:rPr>
              <a:t>Problémy aplikace tržního mechanismu v péči o zdraví</a:t>
            </a: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395288" y="1628775"/>
            <a:ext cx="8229600" cy="5040313"/>
          </a:xfrm>
        </p:spPr>
        <p:txBody>
          <a:bodyPr/>
          <a:lstStyle/>
          <a:p>
            <a:pPr marL="514350" eaLnBrk="1" hangingPunct="1"/>
            <a:r>
              <a:rPr lang="cs-CZ" sz="2400" b="1" smtClean="0"/>
              <a:t>Zajištění ekvity ve zdravotní péči</a:t>
            </a:r>
          </a:p>
          <a:p>
            <a:pPr marL="914400" lvl="1" eaLnBrk="1" hangingPunct="1"/>
            <a:r>
              <a:rPr lang="cs-CZ" sz="2000" smtClean="0"/>
              <a:t>Potřebu péče často provází pokles výdělečných schopností. </a:t>
            </a:r>
          </a:p>
          <a:p>
            <a:pPr marL="914400" lvl="1" eaLnBrk="1" hangingPunct="1"/>
            <a:r>
              <a:rPr lang="cs-CZ" sz="2000" smtClean="0"/>
              <a:t>Zajištění výběru vhodných služeb za přijatelné ceny.</a:t>
            </a:r>
          </a:p>
          <a:p>
            <a:pPr marL="914400" lvl="1" eaLnBrk="1" hangingPunct="1"/>
            <a:r>
              <a:rPr lang="cs-CZ" sz="2000" smtClean="0"/>
              <a:t>Některé služby by bez pomoci veřejné správy nebyly dostupné v některých lokalitách.</a:t>
            </a:r>
          </a:p>
          <a:p>
            <a:pPr marL="914400" lvl="1" eaLnBrk="1" hangingPunct="1"/>
            <a:r>
              <a:rPr lang="cs-CZ" sz="2000" smtClean="0"/>
              <a:t>Některé služby by bylo velice nákladné poskytovat v malém měřítku.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10. EKONOMIKA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01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000099"/>
                </a:solidFill>
              </a:rPr>
              <a:t>Etické principy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08050"/>
            <a:ext cx="8229600" cy="5664200"/>
          </a:xfrm>
        </p:spPr>
        <p:txBody>
          <a:bodyPr rtlCol="0">
            <a:normAutofit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000" b="1" dirty="0" smtClean="0"/>
              <a:t>NEŠKODIT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/>
              <a:t>	Nikdo by neměl nikoho poškozovat, ať už tělesně nebo psychicky.</a:t>
            </a:r>
          </a:p>
          <a:p>
            <a:pPr marL="51435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800" dirty="0" smtClean="0"/>
              <a:t>- </a:t>
            </a:r>
            <a:r>
              <a:rPr lang="cs-CZ" sz="1800" dirty="0" err="1" smtClean="0"/>
              <a:t>Jatrogenní</a:t>
            </a:r>
            <a:r>
              <a:rPr lang="cs-CZ" sz="1800" dirty="0" smtClean="0"/>
              <a:t> poškození pacienta (chybná diagnóza, vedlejší účinky léků,  </a:t>
            </a:r>
          </a:p>
          <a:p>
            <a:pPr marL="51435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800" dirty="0"/>
              <a:t> </a:t>
            </a:r>
            <a:r>
              <a:rPr lang="cs-CZ" sz="1800" dirty="0" smtClean="0"/>
              <a:t>  zanedbání důležitých informací)	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2"/>
              <a:defRPr/>
            </a:pPr>
            <a:r>
              <a:rPr lang="cs-CZ" sz="2000" b="1" dirty="0" smtClean="0"/>
              <a:t>POMÁHAT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/>
              <a:t>	Každý by měl pomáhat komukoli, kdo potřebuje pomoc.</a:t>
            </a:r>
          </a:p>
          <a:p>
            <a:pPr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dirty="0" smtClean="0"/>
              <a:t>Odlišné chápání dobra lékařem a pacientem</a:t>
            </a:r>
          </a:p>
          <a:p>
            <a:pPr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dirty="0" smtClean="0"/>
              <a:t>Pomoc pacientovi </a:t>
            </a:r>
            <a:r>
              <a:rPr lang="cs-CZ" sz="1800" dirty="0"/>
              <a:t>a</a:t>
            </a:r>
            <a:r>
              <a:rPr lang="cs-CZ" sz="1800" dirty="0" smtClean="0"/>
              <a:t> jeho bližním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4"/>
              <a:defRPr/>
            </a:pPr>
            <a:r>
              <a:rPr lang="cs-CZ" sz="2000" b="1" dirty="0"/>
              <a:t>AUTONOMIE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/>
              <a:t>	Každý by si měl nade vše vážit lidské </a:t>
            </a:r>
            <a:r>
              <a:rPr lang="cs-CZ" sz="2000" dirty="0" smtClean="0"/>
              <a:t>bytosti</a:t>
            </a:r>
            <a:r>
              <a:rPr lang="cs-CZ" sz="2000" dirty="0"/>
              <a:t> </a:t>
            </a:r>
            <a:r>
              <a:rPr lang="cs-CZ" sz="2000" dirty="0" smtClean="0"/>
              <a:t>a respektovat svobodné rozhodnutí</a:t>
            </a:r>
          </a:p>
          <a:p>
            <a:pPr marL="914400" lvl="1" indent="-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dirty="0" smtClean="0"/>
              <a:t>Problém depersonalizace, </a:t>
            </a:r>
            <a:r>
              <a:rPr lang="cs-CZ" sz="1800" dirty="0" err="1" smtClean="0"/>
              <a:t>infantilizace</a:t>
            </a:r>
            <a:endParaRPr lang="cs-CZ" sz="1800" dirty="0" smtClean="0"/>
          </a:p>
          <a:p>
            <a:pPr marL="914400" lvl="1" indent="-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dirty="0" smtClean="0"/>
              <a:t>Respektování kulturních a náboženských hodnot, jež jsou v rozporu s obvyklým medicínským smýšlením</a:t>
            </a:r>
          </a:p>
          <a:p>
            <a:pPr marL="914400" lvl="1" indent="-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dirty="0" smtClean="0"/>
              <a:t>Situace, kdy pacient není evidentně autonomní (děti, poruchy vědomí, demence)</a:t>
            </a:r>
            <a:endParaRPr lang="cs-CZ" sz="1800" dirty="0"/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 startAt="3"/>
              <a:defRPr/>
            </a:pPr>
            <a:r>
              <a:rPr lang="cs-CZ" sz="2000" b="1" dirty="0" smtClean="0"/>
              <a:t>SPRAVEDLNOST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2000" dirty="0" smtClean="0"/>
              <a:t>	S každým by se mělo jednat podle zákona a stejně slušně</a:t>
            </a:r>
          </a:p>
          <a:p>
            <a:pPr marL="914400" lvl="1" indent="-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900" dirty="0" smtClean="0"/>
              <a:t>Vyloučení třetího (infekce, podmínky pro řidičské a zbrojní průkazy)</a:t>
            </a:r>
          </a:p>
          <a:p>
            <a:pPr marL="914400" lvl="1" indent="-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900" dirty="0" smtClean="0"/>
              <a:t>V systému péče o zdraví (ekvita)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cs-CZ" sz="1900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9. ETICKÉ HODNOTY V PÉČI O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1265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000099"/>
                </a:solidFill>
              </a:rPr>
              <a:t>Ekvita ve zdravotní péči</a:t>
            </a:r>
          </a:p>
        </p:txBody>
      </p:sp>
      <p:sp>
        <p:nvSpPr>
          <p:cNvPr id="1218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Stejný přístup k dosažitelné péči při stejných potřebách.</a:t>
            </a:r>
          </a:p>
          <a:p>
            <a:pPr eaLnBrk="1" hangingPunct="1"/>
            <a:r>
              <a:rPr lang="cs-CZ" dirty="0" smtClean="0"/>
              <a:t>Stejné využívání zdravotnických služeb při stejných potřebách.</a:t>
            </a:r>
          </a:p>
          <a:p>
            <a:pPr eaLnBrk="1" hangingPunct="1"/>
            <a:r>
              <a:rPr lang="cs-CZ" dirty="0" smtClean="0"/>
              <a:t>Stejná kvalita péče pro všechny.</a:t>
            </a:r>
          </a:p>
          <a:p>
            <a:pPr eaLnBrk="1" hangingPunct="1"/>
            <a:r>
              <a:rPr lang="cs-CZ" dirty="0" smtClean="0"/>
              <a:t>Respektování uznávaných preferencí.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9. ETICKÉ HODNOTY V PÉČI O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7887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000099"/>
                </a:solidFill>
              </a:rPr>
              <a:t>5 oblastí etických problémů</a:t>
            </a:r>
          </a:p>
        </p:txBody>
      </p:sp>
      <p:sp>
        <p:nvSpPr>
          <p:cNvPr id="1126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</a:pPr>
            <a:r>
              <a:rPr lang="cs-CZ" b="1" smtClean="0"/>
              <a:t>Otázky života a smrti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cs-CZ" smtClean="0"/>
              <a:t>	Antikoncepce, sterilizace a kastrace, umělé oplodnění, potraty, genetické inženýrství, péče o těžce malformované plody, záchrana předčasně narozených dětí, péče o umírající, euthanasie.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9. ETICKÉ HODNOTY V PÉČI O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6918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000099"/>
                </a:solidFill>
              </a:rPr>
              <a:t>5 oblastí etických problémů</a:t>
            </a:r>
          </a:p>
        </p:txBody>
      </p:sp>
      <p:sp>
        <p:nvSpPr>
          <p:cNvPr id="1136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 startAt="2"/>
            </a:pPr>
            <a:r>
              <a:rPr lang="cs-CZ" b="1" smtClean="0"/>
              <a:t>Experimentování a aplikace techniky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cs-CZ" smtClean="0"/>
              <a:t>	Pokusy na lidech a zvířatech, zavádění nových léčebných metod a léků, transplantace tkání a orgánů, databanky a lidské soukromí.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9. ETICKÉ HODNOTY V PÉČI O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6558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000099"/>
                </a:solidFill>
              </a:rPr>
              <a:t>5 oblastí etických problémů</a:t>
            </a:r>
          </a:p>
        </p:txBody>
      </p:sp>
      <p:sp>
        <p:nvSpPr>
          <p:cNvPr id="1146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 startAt="3"/>
            </a:pPr>
            <a:r>
              <a:rPr lang="cs-CZ" b="1" smtClean="0"/>
              <a:t>Mezilidské vztahy v péči o zdraví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cs-CZ" smtClean="0"/>
              <a:t>	Dehumanizace medicíny, vztah lékař – pacient, vztah lékař a společnost (komora, pojišťovna, občané), etika týmové práce.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9. ETICKÉ HODNOTY V PÉČI O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4454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000099"/>
                </a:solidFill>
              </a:rPr>
              <a:t>5 oblastí etických problémů</a:t>
            </a:r>
          </a:p>
        </p:txBody>
      </p:sp>
      <p:sp>
        <p:nvSpPr>
          <p:cNvPr id="11571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 startAt="4"/>
            </a:pPr>
            <a:r>
              <a:rPr lang="cs-CZ" b="1" smtClean="0"/>
              <a:t>Léčba a prevence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cs-CZ" smtClean="0"/>
              <a:t>	Diagnóza a volba terapie, prevence jako zásah do prostředí a jednání lidí, přidávání cizorodých látek do vody a potravin, povinné očkování, povinné preventivní prohlídky.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9. ETICKÉ HODNOTY V PÉČI O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107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000099"/>
                </a:solidFill>
              </a:rPr>
              <a:t>5 oblastí etických problémů</a:t>
            </a:r>
          </a:p>
        </p:txBody>
      </p:sp>
      <p:sp>
        <p:nvSpPr>
          <p:cNvPr id="1167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 startAt="5"/>
            </a:pPr>
            <a:r>
              <a:rPr lang="cs-CZ" b="1" smtClean="0"/>
              <a:t>Funkce systému péče o zdraví jako celku</a:t>
            </a:r>
          </a:p>
          <a:p>
            <a:pPr marL="514350" indent="-514350" eaLnBrk="1" hangingPunct="1">
              <a:buFont typeface="Arial" charset="0"/>
              <a:buNone/>
            </a:pPr>
            <a:r>
              <a:rPr lang="cs-CZ" smtClean="0"/>
              <a:t>	Zdravotní politika, účast veřejnosti, formy financování, účinnost, efektivita, kvalita, organizační struktura a funkce zdravotnictví, soustava a návaznost zdravotnických zařízení, všeobecná dostupnost kvalitních zdravotnických služeb.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9. ETICKÉ HODNOTY V PÉČI O ZDRAVÍ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7419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000099"/>
                </a:solidFill>
              </a:rPr>
              <a:t>Ekonomie a zdraví</a:t>
            </a:r>
          </a:p>
        </p:txBody>
      </p:sp>
      <p:sp>
        <p:nvSpPr>
          <p:cNvPr id="41987" name="Zástupný symbol pro obsah 2"/>
          <p:cNvSpPr>
            <a:spLocks noGrp="1"/>
          </p:cNvSpPr>
          <p:nvPr>
            <p:ph idx="1"/>
          </p:nvPr>
        </p:nvSpPr>
        <p:spPr>
          <a:xfrm>
            <a:off x="539750" y="1484313"/>
            <a:ext cx="8229600" cy="5373687"/>
          </a:xfrm>
        </p:spPr>
        <p:txBody>
          <a:bodyPr/>
          <a:lstStyle/>
          <a:p>
            <a:pPr eaLnBrk="1" hangingPunct="1"/>
            <a:endParaRPr lang="cs-CZ" sz="2400" dirty="0" smtClean="0"/>
          </a:p>
          <a:p>
            <a:pPr eaLnBrk="1" hangingPunct="1"/>
            <a:r>
              <a:rPr lang="cs-CZ" sz="3600" dirty="0" smtClean="0"/>
              <a:t>Chceme-li charakterizovat ekonomické aspekty systému péče o zdraví a analyzovat jej jako systém hospodářský, je třeba rozlišit dva základní pojmy:</a:t>
            </a:r>
          </a:p>
          <a:p>
            <a:pPr lvl="1" eaLnBrk="1" hangingPunct="1"/>
            <a:r>
              <a:rPr lang="cs-CZ" sz="3600" b="1" dirty="0" smtClean="0"/>
              <a:t>ekonomiku </a:t>
            </a:r>
            <a:r>
              <a:rPr lang="cs-CZ" sz="3600" b="1" dirty="0" smtClean="0">
                <a:solidFill>
                  <a:srgbClr val="FF0000"/>
                </a:solidFill>
              </a:rPr>
              <a:t>péče o zdraví </a:t>
            </a:r>
            <a:r>
              <a:rPr lang="cs-CZ" sz="3600" dirty="0" smtClean="0"/>
              <a:t>a</a:t>
            </a:r>
          </a:p>
          <a:p>
            <a:pPr lvl="1" eaLnBrk="1" hangingPunct="1"/>
            <a:r>
              <a:rPr lang="cs-CZ" sz="3600" b="1" dirty="0" smtClean="0"/>
              <a:t>ekonomiku</a:t>
            </a:r>
            <a:r>
              <a:rPr lang="cs-CZ" sz="3600" dirty="0" smtClean="0"/>
              <a:t> </a:t>
            </a:r>
            <a:r>
              <a:rPr lang="cs-CZ" sz="3600" b="1" dirty="0" smtClean="0">
                <a:solidFill>
                  <a:srgbClr val="FF0000"/>
                </a:solidFill>
              </a:rPr>
              <a:t>zdravotnictví</a:t>
            </a:r>
            <a:r>
              <a:rPr lang="cs-CZ" sz="3600" dirty="0" smtClean="0"/>
              <a:t> (jakožto součásti systému péče o zdraví)</a:t>
            </a:r>
          </a:p>
          <a:p>
            <a:pPr eaLnBrk="1" hangingPunct="1"/>
            <a:endParaRPr lang="cs-CZ" sz="3600" dirty="0" smtClean="0"/>
          </a:p>
          <a:p>
            <a:pPr lvl="1" eaLnBrk="1" hangingPunct="1"/>
            <a:endParaRPr lang="cs-CZ" sz="3600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10. EKONOMIKA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3075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000099"/>
                </a:solidFill>
              </a:rPr>
              <a:t>Příčiny růstu nákladů na zdravotnictví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955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000099"/>
                </a:solidFill>
              </a:rPr>
              <a:t>Zájem ekonomie o zdravotní péči</a:t>
            </a:r>
          </a:p>
        </p:txBody>
      </p:sp>
      <p:sp>
        <p:nvSpPr>
          <p:cNvPr id="860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cs-CZ" smtClean="0"/>
              <a:t>Systematický zájem o ekonomickou problematiku zdravotnictví od 60. let 20. století.</a:t>
            </a:r>
          </a:p>
          <a:p>
            <a:pPr lvl="1" eaLnBrk="1" hangingPunct="1">
              <a:buFont typeface="Arial" charset="0"/>
              <a:buChar char="•"/>
            </a:pPr>
            <a:r>
              <a:rPr lang="cs-CZ" smtClean="0"/>
              <a:t>Zdravotnictví se stalo významným hospodářským odvětvím</a:t>
            </a:r>
          </a:p>
          <a:p>
            <a:pPr lvl="1" eaLnBrk="1" hangingPunct="1">
              <a:buFont typeface="Arial" charset="0"/>
              <a:buChar char="•"/>
            </a:pPr>
            <a:r>
              <a:rPr lang="cs-CZ" smtClean="0"/>
              <a:t>Růst výdajů na zdravotnictví (začal předstihovat růst HDP)</a:t>
            </a:r>
          </a:p>
          <a:p>
            <a:pPr lvl="2" eaLnBrk="1" hangingPunct="1"/>
            <a:r>
              <a:rPr lang="cs-CZ" smtClean="0"/>
              <a:t>Začaly být analyzovány hlavní příčiny růstu výdajů na zdravotní péči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8. PŘÍČINY NÁRŮSTU VÝDAJŮ NA ZDRAVOTNÍ PÉČI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6954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Nadpis 3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rgbClr val="000099"/>
                </a:solidFill>
              </a:rPr>
              <a:t>Hlavní příčiny růstu nákladů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39750" y="765175"/>
            <a:ext cx="8229600" cy="5716588"/>
          </a:xfrm>
        </p:spPr>
        <p:txBody>
          <a:bodyPr/>
          <a:lstStyle/>
          <a:p>
            <a:pPr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dirty="0" smtClean="0"/>
              <a:t>Nárůst nákladů na zdravotnictví má několik příčin, které lze jen těžko seřadit podle pořadí nebo je navzájem oddělit.</a:t>
            </a:r>
          </a:p>
          <a:p>
            <a:pPr indent="-457200" eaLnBrk="1" hangingPunct="1">
              <a:buFont typeface="+mj-lt"/>
              <a:buAutoNum type="arabicPeriod"/>
              <a:defRPr/>
            </a:pPr>
            <a:r>
              <a:rPr lang="cs-CZ" sz="2400" b="1" dirty="0" smtClean="0"/>
              <a:t>Demografické změny</a:t>
            </a:r>
          </a:p>
          <a:p>
            <a:pPr lvl="1" indent="-45720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cs-CZ" sz="2000" dirty="0" smtClean="0"/>
              <a:t>Stárnutí populace není tak závažným faktorem, jak se obecně myslí (roční růst výdajů v ČR je cca 7% a pouze jeden procentní bod připadá na populační stárnutí, zbylých 6 má příčinu jinde).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cs-CZ" sz="2400" b="1" dirty="0" smtClean="0"/>
              <a:t>Struktura a charakter nemocnosti a úmrtnosti</a:t>
            </a:r>
          </a:p>
          <a:p>
            <a:pPr lvl="1" indent="-457200" eaLnBrk="1" hangingPunct="1">
              <a:buFont typeface="Arial" pitchFamily="34" charset="0"/>
              <a:buChar char="•"/>
              <a:defRPr/>
            </a:pPr>
            <a:r>
              <a:rPr lang="cs-CZ" sz="2200" dirty="0" smtClean="0"/>
              <a:t>Hromadný výskyt chronických nemocí</a:t>
            </a:r>
          </a:p>
          <a:p>
            <a:pPr indent="-457200" eaLnBrk="1" hangingPunct="1">
              <a:buFont typeface="+mj-lt"/>
              <a:buAutoNum type="arabicPeriod"/>
              <a:defRPr/>
            </a:pPr>
            <a:r>
              <a:rPr lang="cs-CZ" sz="2400" b="1" dirty="0" smtClean="0"/>
              <a:t>Nové a staronové choroby</a:t>
            </a:r>
          </a:p>
          <a:p>
            <a:pPr lvl="1" indent="-45720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cs-CZ" sz="2200" dirty="0" smtClean="0"/>
              <a:t>AIDS, TBC</a:t>
            </a:r>
          </a:p>
          <a:p>
            <a:pPr lvl="1" indent="-45720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cs-CZ" sz="2200" dirty="0" smtClean="0"/>
              <a:t>závislosti</a:t>
            </a:r>
          </a:p>
          <a:p>
            <a:pPr indent="-457200" eaLnBrk="1" hangingPunct="1">
              <a:buFont typeface="+mj-lt"/>
              <a:buAutoNum type="arabicPeriod"/>
              <a:defRPr/>
            </a:pPr>
            <a:r>
              <a:rPr lang="cs-CZ" sz="2400" b="1" dirty="0" smtClean="0"/>
              <a:t>Léčiva a technologie</a:t>
            </a:r>
          </a:p>
          <a:p>
            <a:pPr lvl="1" indent="-45720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cs-CZ" sz="2200" dirty="0" smtClean="0"/>
              <a:t>drahý výzkum</a:t>
            </a:r>
          </a:p>
          <a:p>
            <a:pPr lvl="1" indent="-45720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cs-CZ" sz="2200" dirty="0" smtClean="0"/>
              <a:t>odstraňují následky, nikoli příčiny</a:t>
            </a:r>
          </a:p>
          <a:p>
            <a:pPr lvl="1" indent="-45720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cs-CZ" sz="2200" dirty="0" smtClean="0"/>
              <a:t>odhalování nemocí v časnějších stádiích = delší život s nemocí</a:t>
            </a:r>
          </a:p>
          <a:p>
            <a:pPr lvl="1" indent="-45720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endParaRPr lang="cs-CZ" sz="2400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8. PŘÍČINY NÁRŮSTU VÝDAJŮ NA ZDRAVOTNÍ PÉČI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8926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Nadpis 3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000099"/>
                </a:solidFill>
              </a:rPr>
              <a:t>Hlavní příčiny růstu nákladů</a:t>
            </a:r>
          </a:p>
        </p:txBody>
      </p:sp>
      <p:sp>
        <p:nvSpPr>
          <p:cNvPr id="88067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32400"/>
          </a:xfrm>
        </p:spPr>
        <p:txBody>
          <a:bodyPr/>
          <a:lstStyle/>
          <a:p>
            <a:pPr indent="-457200" eaLnBrk="1" hangingPunct="1">
              <a:buFont typeface="Calibri" pitchFamily="34" charset="0"/>
              <a:buAutoNum type="arabicPeriod" startAt="5"/>
            </a:pPr>
            <a:r>
              <a:rPr lang="cs-CZ" sz="2400" b="1" smtClean="0"/>
              <a:t>Nárůst výkonů</a:t>
            </a:r>
          </a:p>
          <a:p>
            <a:pPr lvl="1" indent="-457200" eaLnBrk="1" hangingPunct="1">
              <a:buFont typeface="Arial" charset="0"/>
              <a:buChar char="•"/>
            </a:pPr>
            <a:r>
              <a:rPr lang="cs-CZ" sz="2000" smtClean="0"/>
              <a:t>Nové technologie usnadňují  výkony a zkracují hospitalizaci (roste nabídka).</a:t>
            </a:r>
          </a:p>
          <a:p>
            <a:pPr lvl="1" indent="-457200" eaLnBrk="1" hangingPunct="1">
              <a:buFont typeface="Arial" charset="0"/>
              <a:buChar char="•"/>
            </a:pPr>
            <a:r>
              <a:rPr lang="cs-CZ" sz="2000" smtClean="0"/>
              <a:t>Z rizikových metod se stávají metody relativně bezpečné (roste poptávka).</a:t>
            </a:r>
          </a:p>
          <a:p>
            <a:pPr indent="-457200" eaLnBrk="1" hangingPunct="1">
              <a:buFont typeface="Calibri" pitchFamily="34" charset="0"/>
              <a:buAutoNum type="arabicPeriod" startAt="5"/>
            </a:pPr>
            <a:r>
              <a:rPr lang="cs-CZ" sz="2400" b="1" smtClean="0"/>
              <a:t>Zaměření na nejtěžší stavy a nemoci</a:t>
            </a:r>
          </a:p>
          <a:p>
            <a:pPr lvl="1" indent="-457200" eaLnBrk="1" hangingPunct="1">
              <a:buFont typeface="Arial" charset="0"/>
              <a:buChar char="•"/>
            </a:pPr>
            <a:r>
              <a:rPr lang="cs-CZ" sz="2000" smtClean="0"/>
              <a:t>Jsou léčeny stavy a nemoci dříve považované za beznadějné a kde i dnes je poměr šance na vyléčení a selhání velmi nepříznivý.</a:t>
            </a:r>
          </a:p>
          <a:p>
            <a:pPr lvl="1" indent="-457200" eaLnBrk="1" hangingPunct="1">
              <a:buFont typeface="Arial" charset="0"/>
              <a:buChar char="•"/>
            </a:pPr>
            <a:r>
              <a:rPr lang="cs-CZ" sz="2000" smtClean="0"/>
              <a:t>Přibližně 22% veškerých nákladů na zdravotnictví spotřebovává 5% populace.</a:t>
            </a:r>
          </a:p>
          <a:p>
            <a:pPr lvl="1" indent="-457200" eaLnBrk="1" hangingPunct="1">
              <a:buFont typeface="Arial" charset="0"/>
              <a:buChar char="•"/>
            </a:pPr>
            <a:r>
              <a:rPr lang="cs-CZ" sz="2000" smtClean="0"/>
              <a:t>Chybné zaměření,  lepší by bylo zaměřit se na předcházení nemocem (sociální determinanty zdraví).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8. PŘÍČINY NÁRŮSTU VÝDAJŮ NA ZDRAVOTNÍ PÉČI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4437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804988"/>
            <a:ext cx="721042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8. PŘÍČINY NÁRŮSTU VÝDAJŮ NA ZDRAVOTNÍ PÉČI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5858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Nadpis 3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000099"/>
                </a:solidFill>
              </a:rPr>
              <a:t>Hlavní příčiny růstu nákladů</a:t>
            </a:r>
          </a:p>
        </p:txBody>
      </p:sp>
      <p:sp>
        <p:nvSpPr>
          <p:cNvPr id="92163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32400"/>
          </a:xfrm>
        </p:spPr>
        <p:txBody>
          <a:bodyPr/>
          <a:lstStyle/>
          <a:p>
            <a:pPr indent="-457200" eaLnBrk="1" hangingPunct="1">
              <a:buFont typeface="+mj-lt"/>
              <a:buAutoNum type="arabicPeriod" startAt="5"/>
              <a:defRPr/>
            </a:pPr>
            <a:r>
              <a:rPr lang="cs-CZ" sz="2400" b="1" dirty="0" smtClean="0"/>
              <a:t>Nárůst výkonů</a:t>
            </a:r>
          </a:p>
          <a:p>
            <a:pPr lvl="1" indent="-457200" eaLnBrk="1" hangingPunct="1">
              <a:buFont typeface="Arial" pitchFamily="34" charset="0"/>
              <a:buChar char="•"/>
              <a:defRPr/>
            </a:pPr>
            <a:r>
              <a:rPr lang="cs-CZ" sz="2000" dirty="0" smtClean="0"/>
              <a:t>Nové technologie usnadňují  výkony a zkracují hospitalizaci (roste nabídka).</a:t>
            </a:r>
          </a:p>
          <a:p>
            <a:pPr lvl="1" indent="-457200" eaLnBrk="1" hangingPunct="1">
              <a:buFont typeface="Arial" pitchFamily="34" charset="0"/>
              <a:buChar char="•"/>
              <a:defRPr/>
            </a:pPr>
            <a:r>
              <a:rPr lang="cs-CZ" sz="2000" dirty="0" smtClean="0"/>
              <a:t>Z rizikových metod se stávají metody relativně bezpečné (roste poptávka).</a:t>
            </a:r>
          </a:p>
          <a:p>
            <a:pPr indent="-457200" eaLnBrk="1" hangingPunct="1">
              <a:buFont typeface="+mj-lt"/>
              <a:buAutoNum type="arabicPeriod" startAt="5"/>
              <a:defRPr/>
            </a:pPr>
            <a:r>
              <a:rPr lang="cs-CZ" sz="2400" b="1" dirty="0" smtClean="0"/>
              <a:t>Zaměření na nejtěžší stavy a nemoci</a:t>
            </a:r>
          </a:p>
          <a:p>
            <a:pPr lvl="1" indent="-457200" eaLnBrk="1" hangingPunct="1">
              <a:buFont typeface="Arial" pitchFamily="34" charset="0"/>
              <a:buChar char="•"/>
              <a:defRPr/>
            </a:pPr>
            <a:r>
              <a:rPr lang="cs-CZ" sz="2000" dirty="0" smtClean="0"/>
              <a:t>Jsou léčeny stavy a nemoci dříve považované za beznadějné a kde i dnes je poměr šance na vyléčení a selhání velmi nepříznivý.</a:t>
            </a:r>
          </a:p>
          <a:p>
            <a:pPr lvl="1" indent="-457200" eaLnBrk="1" hangingPunct="1">
              <a:buFont typeface="Arial" pitchFamily="34" charset="0"/>
              <a:buChar char="•"/>
              <a:defRPr/>
            </a:pPr>
            <a:r>
              <a:rPr lang="cs-CZ" sz="2000" dirty="0" smtClean="0"/>
              <a:t>Přibližně 22% veškerých nákladů na zdravotnictví spotřebovává 5% populace.</a:t>
            </a:r>
          </a:p>
          <a:p>
            <a:pPr lvl="1" indent="-457200" eaLnBrk="1" hangingPunct="1">
              <a:buFont typeface="Arial" pitchFamily="34" charset="0"/>
              <a:buChar char="•"/>
              <a:defRPr/>
            </a:pPr>
            <a:r>
              <a:rPr lang="cs-CZ" sz="2000" dirty="0" smtClean="0"/>
              <a:t>Chybné zaměření,  lepší by bylo zaměřit se na předcházení nemocem.</a:t>
            </a:r>
          </a:p>
          <a:p>
            <a:pPr marL="457200" indent="-457200" eaLnBrk="1" hangingPunct="1">
              <a:buFont typeface="+mj-lt"/>
              <a:buAutoNum type="arabicPeriod" startAt="7"/>
              <a:defRPr/>
            </a:pPr>
            <a:r>
              <a:rPr lang="cs-CZ" sz="2400" b="1" dirty="0" smtClean="0"/>
              <a:t>Očekávání lidí</a:t>
            </a:r>
          </a:p>
          <a:p>
            <a:pPr lvl="1" indent="-457200" eaLnBrk="1" hangingPunct="1">
              <a:buFont typeface="Arial" pitchFamily="34" charset="0"/>
              <a:buChar char="•"/>
              <a:defRPr/>
            </a:pPr>
            <a:r>
              <a:rPr lang="cs-CZ" sz="2000" dirty="0" smtClean="0"/>
              <a:t>V informačním věku roste „informovanost“  a očekávání lidí, kteří požadují stále více (z hlediska kvantity i kvality).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8. PŘÍČINY NÁRŮSTU VÝDAJŮ NA ZDRAVOTNÍ PÉČI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5504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Nadpis 3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>
                <a:solidFill>
                  <a:srgbClr val="000099"/>
                </a:solidFill>
              </a:rPr>
              <a:t>Hlavní příčiny růstu nákladů</a:t>
            </a:r>
          </a:p>
        </p:txBody>
      </p:sp>
      <p:sp>
        <p:nvSpPr>
          <p:cNvPr id="92163" name="Zástupný symbol pro obsah 4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23240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endParaRPr lang="cs-CZ" sz="2000" dirty="0" smtClean="0"/>
          </a:p>
          <a:p>
            <a:pPr indent="-457200" eaLnBrk="1" hangingPunct="1">
              <a:buFont typeface="+mj-lt"/>
              <a:buAutoNum type="arabicPeriod" startAt="8"/>
              <a:defRPr/>
            </a:pPr>
            <a:r>
              <a:rPr lang="cs-CZ" sz="2400" b="1" dirty="0" smtClean="0"/>
              <a:t>Chybějící kontrolní mechanismy</a:t>
            </a:r>
          </a:p>
          <a:p>
            <a:pPr marL="457200" indent="-457200" eaLnBrk="1" hangingPunct="1">
              <a:buFont typeface="+mj-lt"/>
              <a:buAutoNum type="arabicPeriod" startAt="9"/>
              <a:defRPr/>
            </a:pPr>
            <a:r>
              <a:rPr lang="cs-CZ" sz="2400" b="1" dirty="0" smtClean="0"/>
              <a:t>Komercionalizace</a:t>
            </a:r>
          </a:p>
          <a:p>
            <a:pPr lvl="1" indent="-457200" eaLnBrk="1" hangingPunct="1">
              <a:buFont typeface="Arial" pitchFamily="34" charset="0"/>
              <a:buChar char="•"/>
              <a:defRPr/>
            </a:pPr>
            <a:r>
              <a:rPr lang="cs-CZ" sz="2000" dirty="0" smtClean="0"/>
              <a:t>vstup komerčních zájmů a podnikatelských aktivit za účelem zisku (výrobci a obchodníci s technikou, materiály, léky, službami)</a:t>
            </a:r>
          </a:p>
          <a:p>
            <a:pPr indent="-457200" eaLnBrk="1" hangingPunct="1">
              <a:buFont typeface="Arial" charset="0"/>
              <a:buNone/>
              <a:defRPr/>
            </a:pPr>
            <a:endParaRPr lang="cs-CZ" sz="2400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8. PŘÍČINY NÁRŮSTU VÝDAJŮ NA ZDRAVOTNÍ PÉČI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6208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000099"/>
                </a:solidFill>
              </a:rPr>
              <a:t>MOŽNOSTI ŘEŠENÍ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47825"/>
            <a:ext cx="8064500" cy="45259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cs-CZ" smtClean="0"/>
              <a:t>Další peníze do systému zdravotnictví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smtClean="0"/>
              <a:t>Zvýšení hospodárnosti zdravotnictví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smtClean="0"/>
              <a:t>Omezení dostupnosti zdravotnických služeb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cs-CZ" smtClean="0"/>
              <a:t>Všeobecné zlepšení zdraví lidí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8. PŘÍČINY NÁRŮSTU VÝDAJŮ NA ZDRAVOTNÍ PÉČI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197130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3175"/>
            <a:ext cx="9036050" cy="1143000"/>
          </a:xfrm>
        </p:spPr>
        <p:txBody>
          <a:bodyPr/>
          <a:lstStyle/>
          <a:p>
            <a:pPr eaLnBrk="1" hangingPunct="1"/>
            <a:r>
              <a:rPr lang="cs-CZ" sz="4000" b="1" smtClean="0">
                <a:solidFill>
                  <a:srgbClr val="000099"/>
                </a:solidFill>
              </a:rPr>
              <a:t>1.</a:t>
            </a:r>
            <a:r>
              <a:rPr lang="cs-CZ" sz="4000" smtClean="0">
                <a:solidFill>
                  <a:srgbClr val="000099"/>
                </a:solidFill>
              </a:rPr>
              <a:t> </a:t>
            </a:r>
            <a:r>
              <a:rPr lang="cs-CZ" sz="4000" b="1" smtClean="0">
                <a:solidFill>
                  <a:srgbClr val="000099"/>
                </a:solidFill>
              </a:rPr>
              <a:t>Další peníze do systému zdravotnictví 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981075"/>
            <a:ext cx="8229600" cy="56880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sz="2600" dirty="0" smtClean="0"/>
              <a:t>Množství peněz vkládané do zdravotnictví nelze neustále zvyšovat: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sz="2200" b="1" i="1" dirty="0" smtClean="0"/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sz="2200" b="1" i="1" dirty="0" smtClean="0"/>
              <a:t>Žádný stát na světě nedokáže vyprodukovat tolik zdrojů, kolik by lékaři dokázali utratit v dobré víře, že pomáhají pacientům.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sz="2200" dirty="0" smtClean="0"/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sz="2200" dirty="0" smtClean="0"/>
              <a:t>Růst výdajů má své hranice, které jsou jednak dány výkonností ekonomiky a jednak naléhavostí nákladů v jiných rezortech. 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sz="2200" dirty="0" smtClean="0"/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sz="2200" dirty="0" smtClean="0"/>
              <a:t>Pouhým navýšením peněz plynoucích do zdravotnictví se zmíněné problémy nedají vyřešit.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sz="2200" dirty="0" smtClean="0"/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sz="2200" dirty="0" smtClean="0"/>
              <a:t>Když chybí peníze, může se na první pohled zdát, že je to ekonomický problém. Ale i když ekonomické poznatky a metody hrají v oblasti péče o zdraví důležitou roli, zdaleka to není problém, na jehož vyřešení stačí ekonomie.  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cs-CZ" sz="2800" dirty="0" smtClean="0"/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sz="2800" dirty="0" smtClean="0"/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sz="2800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8. PŘÍČINY NÁRŮSTU VÝDAJŮ NA ZDRAVOTNÍ PÉČI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381037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260350"/>
            <a:ext cx="8716963" cy="1143000"/>
          </a:xfrm>
        </p:spPr>
        <p:txBody>
          <a:bodyPr/>
          <a:lstStyle/>
          <a:p>
            <a:pPr eaLnBrk="1" hangingPunct="1"/>
            <a:r>
              <a:rPr lang="cs-CZ" sz="4000" b="1" smtClean="0">
                <a:solidFill>
                  <a:srgbClr val="000099"/>
                </a:solidFill>
              </a:rPr>
              <a:t>2. Zvýšení hospodárnosti zdravotnictví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557338"/>
            <a:ext cx="8229600" cy="4743450"/>
          </a:xfrm>
        </p:spPr>
        <p:txBody>
          <a:bodyPr/>
          <a:lstStyle/>
          <a:p>
            <a:pPr eaLnBrk="1" hangingPunct="1"/>
            <a:r>
              <a:rPr lang="cs-CZ" sz="2400" smtClean="0"/>
              <a:t>Snahy o zvýšení hospodárnosti nelze omezovat na jedno zdravotnické zařízení, výsledky bývají zpravidla horší, než se očekávalo. </a:t>
            </a:r>
          </a:p>
          <a:p>
            <a:pPr lvl="1" eaLnBrk="1" hangingPunct="1"/>
            <a:r>
              <a:rPr lang="cs-CZ" sz="2000" smtClean="0"/>
              <a:t>Nejde totiž o to, aby všechny zdravotnické služby, které nemocnice zvládá, byly poskytovány hospodárně. Důležité je, aby zbytečné zdravotnické služby nebyly poskytovány vůbec. </a:t>
            </a:r>
          </a:p>
          <a:p>
            <a:pPr eaLnBrk="1" hangingPunct="1"/>
            <a:r>
              <a:rPr lang="cs-CZ" sz="2400" smtClean="0"/>
              <a:t>Pokud se např. peníze v nemocnici vynaloží na zvládnutí zdravotního problému, na který by stačil praktický lékař nebo ambulantní specialista, pak jde o </a:t>
            </a:r>
            <a:r>
              <a:rPr lang="cs-CZ" sz="2400" b="1" smtClean="0"/>
              <a:t>plýtvání</a:t>
            </a:r>
            <a:r>
              <a:rPr lang="cs-CZ" sz="2400" smtClean="0"/>
              <a:t>. Proto je tak důležité, aby zdravotnická zařízení byla skloubena do funkčního systému a aby nebyla jen „samostatnými“ a „konkurujícími“ subjekty.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8. PŘÍČINY NÁRŮSTU VÝDAJŮ NA ZDRAVOTNÍ PÉČI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4574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229600" cy="1143000"/>
          </a:xfrm>
        </p:spPr>
        <p:txBody>
          <a:bodyPr/>
          <a:lstStyle/>
          <a:p>
            <a:pPr eaLnBrk="1" hangingPunct="1"/>
            <a:r>
              <a:rPr lang="cs-CZ" sz="5000" b="1" dirty="0" smtClean="0">
                <a:solidFill>
                  <a:srgbClr val="000099"/>
                </a:solidFill>
              </a:rPr>
              <a:t>Ekonomika péče o zdraví</a:t>
            </a:r>
          </a:p>
        </p:txBody>
      </p:sp>
      <p:sp>
        <p:nvSpPr>
          <p:cNvPr id="41987" name="Zástupný symbol pro obsah 2"/>
          <p:cNvSpPr>
            <a:spLocks noGrp="1"/>
          </p:cNvSpPr>
          <p:nvPr>
            <p:ph idx="1"/>
          </p:nvPr>
        </p:nvSpPr>
        <p:spPr>
          <a:xfrm>
            <a:off x="539750" y="1484313"/>
            <a:ext cx="8229600" cy="5373687"/>
          </a:xfrm>
        </p:spPr>
        <p:txBody>
          <a:bodyPr/>
          <a:lstStyle/>
          <a:p>
            <a:pPr eaLnBrk="1" hangingPunct="1"/>
            <a:endParaRPr lang="cs-CZ" sz="2400" dirty="0" smtClean="0"/>
          </a:p>
          <a:p>
            <a:pPr eaLnBrk="1" hangingPunct="1"/>
            <a:r>
              <a:rPr lang="cs-CZ" sz="4000" dirty="0" smtClean="0"/>
              <a:t>zabývá se </a:t>
            </a:r>
            <a:r>
              <a:rPr lang="cs-CZ" sz="4000" b="1" dirty="0" smtClean="0"/>
              <a:t>vynakládáním </a:t>
            </a:r>
            <a:r>
              <a:rPr lang="cs-CZ" sz="4000" b="1" dirty="0"/>
              <a:t>vzácných zdrojů </a:t>
            </a:r>
            <a:r>
              <a:rPr lang="cs-CZ" sz="4000" dirty="0"/>
              <a:t>do širokého systému péče </a:t>
            </a:r>
            <a:r>
              <a:rPr lang="cs-CZ" sz="4000" dirty="0" smtClean="0"/>
              <a:t>o zdraví a jejich </a:t>
            </a:r>
            <a:r>
              <a:rPr lang="cs-CZ" sz="4000" b="1" dirty="0"/>
              <a:t>výnosem</a:t>
            </a:r>
            <a:r>
              <a:rPr lang="cs-CZ" sz="4000" dirty="0"/>
              <a:t>.</a:t>
            </a:r>
          </a:p>
          <a:p>
            <a:pPr lvl="1" eaLnBrk="1" hangingPunct="1"/>
            <a:endParaRPr lang="cs-CZ" sz="3600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10. EKONOMIKA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3194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714375"/>
          </a:xfrm>
        </p:spPr>
        <p:txBody>
          <a:bodyPr/>
          <a:lstStyle/>
          <a:p>
            <a:pPr eaLnBrk="1" hangingPunct="1"/>
            <a:r>
              <a:rPr lang="cs-CZ" sz="4000" b="1" smtClean="0">
                <a:solidFill>
                  <a:srgbClr val="000099"/>
                </a:solidFill>
              </a:rPr>
              <a:t>3. Omezení dostupnosti zdravotnických služeb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1484313"/>
            <a:ext cx="8229600" cy="5222875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 smtClean="0"/>
              <a:t>Omezenost dostupných finančních prostředků vs. nové léky a technologie (a tedy i tlak na vyšší výdaje).</a:t>
            </a:r>
          </a:p>
          <a:p>
            <a:pPr eaLnBrk="1" hangingPunct="1">
              <a:defRPr/>
            </a:pPr>
            <a:endParaRPr lang="cs-CZ" sz="2800" dirty="0" smtClean="0"/>
          </a:p>
          <a:p>
            <a:pPr eaLnBrk="1" hangingPunct="1">
              <a:defRPr/>
            </a:pPr>
            <a:r>
              <a:rPr lang="cs-CZ" sz="2800" dirty="0" smtClean="0"/>
              <a:t>Všude na světě pokulhává zdravotnictví za medicínou a jejími možnostmi.</a:t>
            </a:r>
          </a:p>
          <a:p>
            <a:pPr eaLnBrk="1" hangingPunct="1">
              <a:defRPr/>
            </a:pPr>
            <a:endParaRPr lang="cs-CZ" sz="2800" dirty="0" smtClean="0"/>
          </a:p>
          <a:p>
            <a:pPr eaLnBrk="1" hangingPunct="1">
              <a:defRPr/>
            </a:pPr>
            <a:r>
              <a:rPr lang="cs-CZ" sz="2800" dirty="0" smtClean="0"/>
              <a:t>Otázka: Co z dostupných lékařských metod chceme a můžeme obyvatelstvu poskytnout, kolik na to chceme vynaložit a kde tyto prostředky vzít?</a:t>
            </a:r>
          </a:p>
          <a:p>
            <a:pPr marL="0" indent="0" eaLnBrk="1" hangingPunct="1">
              <a:buFontTx/>
              <a:buNone/>
              <a:defRPr/>
            </a:pPr>
            <a:endParaRPr lang="cs-CZ" sz="2800" b="1" dirty="0" smtClean="0">
              <a:solidFill>
                <a:schemeClr val="accent2"/>
              </a:solidFill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8. PŘÍČINY NÁRŮSTU VÝDAJŮ NA ZDRAVOTNÍ PÉČI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4174055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9144000" cy="714375"/>
          </a:xfrm>
        </p:spPr>
        <p:txBody>
          <a:bodyPr/>
          <a:lstStyle/>
          <a:p>
            <a:pPr eaLnBrk="1" hangingPunct="1"/>
            <a:r>
              <a:rPr lang="cs-CZ" sz="4000" b="1" smtClean="0">
                <a:solidFill>
                  <a:srgbClr val="000099"/>
                </a:solidFill>
              </a:rPr>
              <a:t>3. Omezení dostupnosti zdravotnických služeb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8229600" cy="5222875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dirty="0" smtClean="0"/>
              <a:t>Je to krok nepopulární a nebývá deklarován ve volebních programech politických stran. Ve všech státech však k tomu dochází a jsou používány nejrůznější metody. </a:t>
            </a:r>
          </a:p>
          <a:p>
            <a:pPr lvl="1" eaLnBrk="1" hangingPunct="1">
              <a:defRPr/>
            </a:pPr>
            <a:r>
              <a:rPr lang="cs-CZ" sz="2000" dirty="0" smtClean="0"/>
              <a:t>Bývají např. určovány ekonomické limity, jejichž překročení je provázeno sankcemi, zdůvodňováním a přijetím „nápravných“ opatření. Jsou aplikovány </a:t>
            </a:r>
            <a:r>
              <a:rPr lang="cs-CZ" sz="2000" b="1" dirty="0" smtClean="0"/>
              <a:t>metody řízeného poskytování služeb</a:t>
            </a:r>
            <a:r>
              <a:rPr lang="cs-CZ" sz="2000" dirty="0" smtClean="0"/>
              <a:t> (</a:t>
            </a:r>
            <a:r>
              <a:rPr lang="cs-CZ" sz="2000" i="1" dirty="0" smtClean="0"/>
              <a:t>rationing</a:t>
            </a:r>
            <a:r>
              <a:rPr lang="cs-CZ" sz="2000" dirty="0" smtClean="0"/>
              <a:t>), jehož podstatou je </a:t>
            </a:r>
            <a:r>
              <a:rPr lang="cs-CZ" sz="2000" b="1" dirty="0" smtClean="0"/>
              <a:t>přidělování vzácných prostředků v případě nouze</a:t>
            </a:r>
            <a:r>
              <a:rPr lang="cs-CZ" sz="2000" dirty="0" smtClean="0"/>
              <a:t>. </a:t>
            </a:r>
          </a:p>
          <a:p>
            <a:pPr eaLnBrk="1" hangingPunct="1">
              <a:defRPr/>
            </a:pPr>
            <a:r>
              <a:rPr lang="cs-CZ" sz="2400" b="1" dirty="0" smtClean="0"/>
              <a:t>Rationing </a:t>
            </a:r>
            <a:r>
              <a:rPr lang="cs-CZ" sz="2400" dirty="0" smtClean="0"/>
              <a:t>v oblasti zdravotní péče:</a:t>
            </a:r>
          </a:p>
          <a:p>
            <a:pPr lvl="2" eaLnBrk="1" hangingPunct="1">
              <a:defRPr/>
            </a:pPr>
            <a:r>
              <a:rPr lang="cs-CZ" dirty="0" smtClean="0"/>
              <a:t>Nalézání a ospravedlňování důvodů pro přidělování a nepřidělování vzácných zdrojů (nákladných zdravotnických služeb) některým lidem, kterým by mohly přinést užitek.</a:t>
            </a:r>
          </a:p>
          <a:p>
            <a:pPr marL="0" indent="0" eaLnBrk="1" hangingPunct="1">
              <a:buFontTx/>
              <a:buNone/>
              <a:defRPr/>
            </a:pPr>
            <a:endParaRPr lang="cs-CZ" sz="2400" b="1" dirty="0" smtClean="0">
              <a:solidFill>
                <a:schemeClr val="accent2"/>
              </a:solidFill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8. PŘÍČINY NÁRŮSTU VÝDAJŮ NA ZDRAVOTNÍ PÉČI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858826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640763" cy="792162"/>
          </a:xfrm>
        </p:spPr>
        <p:txBody>
          <a:bodyPr/>
          <a:lstStyle/>
          <a:p>
            <a:pPr eaLnBrk="1" hangingPunct="1"/>
            <a:r>
              <a:rPr lang="cs-CZ" sz="3200" b="1" smtClean="0">
                <a:solidFill>
                  <a:srgbClr val="000099"/>
                </a:solidFill>
              </a:rPr>
              <a:t>3. Omezení dostupnosti zdravotnických služeb 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58769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sz="2400" b="1" dirty="0" smtClean="0"/>
              <a:t>Implicitní rationing zdravotní péče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sz="2000" dirty="0" smtClean="0"/>
              <a:t>Je spojován se „svobodou“ lékařů rozhodovat z čistě odborného hlediska o tom, jaké zdravotnické služby poskytnou svým pacientům: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sz="2000" dirty="0" smtClean="0"/>
              <a:t>preference život ohrožujících stavů,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sz="2000" dirty="0" smtClean="0"/>
              <a:t>odkládání neakutní zdravotnické služby (vznik čekacích listů),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sz="2000" dirty="0" smtClean="0"/>
              <a:t>rozmlouvání služby (zákroku) – rizika, komplikace, nejisté prognózy.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sz="2000" dirty="0" smtClean="0"/>
              <a:t>Rozhodování lékaře však může být ovlivňováno i něčím jiným, např. finančními pobídkami nebo pokutami: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sz="2000" dirty="0"/>
              <a:t>o</a:t>
            </a:r>
            <a:r>
              <a:rPr lang="cs-CZ" sz="2000" dirty="0" smtClean="0"/>
              <a:t>dpírání léčby (odměna od pojišťovny, když pacient nebude odeslán ke specialistovi; pokuta za přečerpání limitu za léky).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cs-CZ" sz="2000" dirty="0"/>
              <a:t>m</a:t>
            </a:r>
            <a:r>
              <a:rPr lang="cs-CZ" sz="2000" dirty="0" smtClean="0"/>
              <a:t>edicínsky nepodložená preference pacientů (na základě úplatků).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2000" dirty="0" smtClean="0"/>
              <a:t>Jeho nevýhodou je, že veřejnost není o míře takového počínání informována. Implicitní rationing je často ovlivněn vnějším ekonomickým tlakem (např. ze strany manažerů), </a:t>
            </a:r>
            <a:r>
              <a:rPr lang="cs-CZ" sz="2000" b="1" dirty="0" smtClean="0"/>
              <a:t>odpovědnost</a:t>
            </a:r>
            <a:r>
              <a:rPr lang="cs-CZ" sz="2000" dirty="0" smtClean="0"/>
              <a:t> však nesou jednotliví lékaři. 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8. PŘÍČINY NÁRŮSTU VÝDAJŮ NA ZDRAVOTNÍ PÉČI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0371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1143000"/>
          </a:xfrm>
        </p:spPr>
        <p:txBody>
          <a:bodyPr/>
          <a:lstStyle/>
          <a:p>
            <a:pPr eaLnBrk="1" hangingPunct="1"/>
            <a:r>
              <a:rPr lang="cs-CZ" sz="4000" b="1" smtClean="0">
                <a:solidFill>
                  <a:srgbClr val="000099"/>
                </a:solidFill>
              </a:rPr>
              <a:t>3. Omezení dostupnosti zdravotnických služeb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51847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cs-CZ" sz="2400" b="1" dirty="0" smtClean="0"/>
              <a:t>Explicitní rationing </a:t>
            </a:r>
            <a:endParaRPr lang="cs-CZ" sz="2400" dirty="0" smtClean="0"/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000" dirty="0" smtClean="0"/>
              <a:t>je obvykle založen na rozhodnutí, </a:t>
            </a:r>
            <a:r>
              <a:rPr lang="cs-CZ" sz="2000" b="1" dirty="0" smtClean="0"/>
              <a:t>které služby budou běžně poskytovány</a:t>
            </a:r>
            <a:r>
              <a:rPr lang="cs-CZ" sz="2000" dirty="0" smtClean="0"/>
              <a:t> (např. hrazeny ze zdravotního pojištění) </a:t>
            </a:r>
            <a:r>
              <a:rPr lang="cs-CZ" sz="2000" b="1" dirty="0" smtClean="0"/>
              <a:t>a které budou spojeny s určitým omezením </a:t>
            </a:r>
            <a:r>
              <a:rPr lang="cs-CZ" sz="2000" dirty="0" smtClean="0"/>
              <a:t>(budou např. hrazeny pacientem, budou poskytovány jen v několika málo zdravotnických zařízeních, popřípadě jejich poskytování bude zastaveno, a to třeba jen dočasně). </a:t>
            </a:r>
          </a:p>
          <a:p>
            <a:pPr marL="457200" lvl="1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cs-CZ" sz="2000" dirty="0" smtClean="0"/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000" dirty="0" smtClean="0"/>
              <a:t>dobrý podklad pro </a:t>
            </a:r>
            <a:r>
              <a:rPr lang="cs-CZ" sz="2000" b="1" dirty="0" smtClean="0"/>
              <a:t>stanovení priorit zdravotní péče na populační úrovni</a:t>
            </a:r>
            <a:r>
              <a:rPr lang="cs-CZ" sz="2000" dirty="0" smtClean="0"/>
              <a:t>, ale v individuálních případech vždy záleží na konkrétních okolnostech indikace určité zdr. služby.</a:t>
            </a:r>
          </a:p>
          <a:p>
            <a:pPr marL="457200" lvl="1" indent="0" eaLnBrk="1" hangingPunct="1">
              <a:lnSpc>
                <a:spcPct val="90000"/>
              </a:lnSpc>
              <a:buFont typeface="Arial" charset="0"/>
              <a:buNone/>
              <a:defRPr/>
            </a:pPr>
            <a:endParaRPr lang="cs-CZ" sz="2000" b="1" dirty="0" smtClean="0">
              <a:solidFill>
                <a:schemeClr val="accent2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000" b="1" dirty="0" smtClean="0"/>
              <a:t>odpovědnost</a:t>
            </a:r>
            <a:r>
              <a:rPr lang="cs-CZ" sz="2000" dirty="0" smtClean="0"/>
              <a:t> nese ten, kdo sestavil a schválil seznam omezující poskytování některých zdravotnických služeb. Takový seznam nebývá veřejností dobře přijímán, a proto se politické strany této metodě vyhýbají, a to přesto, že jsou tomu zdravotnickou veřejností čas od času vyzývány.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8. PŘÍČINY NÁRŮSTU VÝDAJŮ NA ZDRAVOTNÍ PÉČI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24720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 smtClean="0">
                <a:solidFill>
                  <a:srgbClr val="000099"/>
                </a:solidFill>
              </a:rPr>
              <a:t>4. Všeobecné zlepšení zdraví lidí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52466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cs-CZ" sz="2800" dirty="0" smtClean="0"/>
              <a:t>Ideální řešení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400" dirty="0" smtClean="0"/>
              <a:t>méně lidí by v důsledku chronických nemocí požadovalo zdravotnické služby,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400" dirty="0" smtClean="0"/>
              <a:t>zdravotnictví by se orientovalo převážně na akutní zdravotní problémy.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endParaRPr lang="cs-CZ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 smtClean="0"/>
              <a:t>Takový záměr úzce souvisí s determinantami zdraví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400" dirty="0" smtClean="0"/>
              <a:t>mnohé však leží vně tradiční působnosti zdravotnictví.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400" dirty="0" smtClean="0"/>
              <a:t>Jestliže je např. v České republice dvojnásobná spotřeba alkoholu a cigaret než ve Švédsku, pak je vhodné připomenout, že neexistuje medicínská technologie, která by tak velký rozdíl dokázala vykompenzovat.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8. PŘÍČINY NÁRŮSTU VÝDAJŮ NA ZDRAVOTNÍ PÉČI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528604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smtClean="0">
                <a:solidFill>
                  <a:srgbClr val="000099"/>
                </a:solidFill>
              </a:rPr>
              <a:t>4. Všeobecné zlepšení zdraví lidí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tabLst>
                <a:tab pos="0" algn="l"/>
              </a:tabLst>
              <a:defRPr/>
            </a:pPr>
            <a:r>
              <a:rPr lang="cs-CZ" sz="2800" dirty="0" smtClean="0"/>
              <a:t>Své zdraví mohou do značné míry ovlivnit </a:t>
            </a:r>
            <a:r>
              <a:rPr lang="cs-CZ" sz="2800" b="1" dirty="0" smtClean="0"/>
              <a:t>jednotliví lidé</a:t>
            </a:r>
            <a:r>
              <a:rPr lang="cs-CZ" sz="2800" dirty="0" smtClean="0"/>
              <a:t>. Proto se občas správně připomíná, že každý má pečovat o své zdraví. </a:t>
            </a:r>
          </a:p>
          <a:p>
            <a:pPr eaLnBrk="1" hangingPunct="1">
              <a:lnSpc>
                <a:spcPct val="80000"/>
              </a:lnSpc>
              <a:tabLst>
                <a:tab pos="0" algn="l"/>
              </a:tabLst>
              <a:defRPr/>
            </a:pPr>
            <a:r>
              <a:rPr lang="cs-CZ" sz="2800" dirty="0" smtClean="0"/>
              <a:t>Poněkud se pomíjí skutečnost, že každá </a:t>
            </a:r>
            <a:r>
              <a:rPr lang="cs-CZ" sz="2800" b="1" dirty="0" smtClean="0"/>
              <a:t>organizace a instituce i každá úroveň veřejné správy</a:t>
            </a:r>
            <a:r>
              <a:rPr lang="cs-CZ" sz="2800" dirty="0" smtClean="0"/>
              <a:t> přijímá rozhodnutí, které mají větší nebo menší dopad na zdraví lidí. </a:t>
            </a:r>
          </a:p>
          <a:p>
            <a:pPr eaLnBrk="1" hangingPunct="1">
              <a:lnSpc>
                <a:spcPct val="80000"/>
              </a:lnSpc>
              <a:tabLst>
                <a:tab pos="0" algn="l"/>
              </a:tabLst>
              <a:defRPr/>
            </a:pPr>
            <a:r>
              <a:rPr lang="cs-CZ" sz="2800" dirty="0" smtClean="0"/>
              <a:t>I když je nesporné, že zdravotnictví má v tomto ohledu výrazné úkoly (výzkum, motivace a vzdělávání, koordinace, kontrola a hodnocení) je zřejmé, že </a:t>
            </a:r>
            <a:r>
              <a:rPr lang="cs-CZ" sz="2800" b="1" dirty="0" smtClean="0"/>
              <a:t>těžiště realizačních aktivit se přesouvá do široce pojímané společenské praxe</a:t>
            </a:r>
            <a:r>
              <a:rPr lang="cs-CZ" sz="2800" dirty="0" smtClean="0"/>
              <a:t>.</a:t>
            </a:r>
          </a:p>
          <a:p>
            <a:pPr marL="0" indent="0" eaLnBrk="1" hangingPunct="1">
              <a:lnSpc>
                <a:spcPct val="80000"/>
              </a:lnSpc>
              <a:tabLst>
                <a:tab pos="0" algn="l"/>
              </a:tabLst>
              <a:defRPr/>
            </a:pPr>
            <a:endParaRPr lang="cs-CZ" sz="2800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8. PŘÍČINY NÁRŮSTU VÝDAJŮ NA ZDRAVOTNÍ PÉČI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2959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Nadpis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000099"/>
                </a:solidFill>
              </a:rPr>
              <a:t>Základní typy zdravotnických systémů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019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/>
          <p:cNvSpPr>
            <a:spLocks noGrp="1"/>
          </p:cNvSpPr>
          <p:nvPr>
            <p:ph type="title"/>
          </p:nvPr>
        </p:nvSpPr>
        <p:spPr>
          <a:xfrm>
            <a:off x="468313" y="44450"/>
            <a:ext cx="8229600" cy="1066800"/>
          </a:xfrm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rgbClr val="000099"/>
                </a:solidFill>
              </a:rPr>
              <a:t>Základní typy zdravotnických systémů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395288" y="1125538"/>
            <a:ext cx="8229600" cy="5256212"/>
          </a:xfrm>
        </p:spPr>
        <p:txBody>
          <a:bodyPr/>
          <a:lstStyle/>
          <a:p>
            <a:pPr marL="514350" eaLnBrk="1" hangingPunct="1"/>
            <a:r>
              <a:rPr lang="cs-CZ" sz="2000" smtClean="0"/>
              <a:t>Různost zdravotnických systémů</a:t>
            </a:r>
          </a:p>
          <a:p>
            <a:pPr marL="514350" eaLnBrk="1" hangingPunct="1"/>
            <a:r>
              <a:rPr lang="cs-CZ" sz="2000" smtClean="0"/>
              <a:t>Možnost </a:t>
            </a:r>
            <a:r>
              <a:rPr lang="cs-CZ" sz="2000" b="1" smtClean="0"/>
              <a:t>klasifikace podle</a:t>
            </a:r>
            <a:r>
              <a:rPr lang="cs-CZ" sz="2000" smtClean="0"/>
              <a:t>:</a:t>
            </a:r>
          </a:p>
          <a:p>
            <a:pPr marL="914400" lvl="1" eaLnBrk="1" hangingPunct="1"/>
            <a:r>
              <a:rPr lang="cs-CZ" sz="2000" smtClean="0"/>
              <a:t>míry regulačních zásahů do struktury a funkce zdravotnictví ze strany státu;</a:t>
            </a:r>
          </a:p>
          <a:p>
            <a:pPr marL="914400" lvl="1" eaLnBrk="1" hangingPunct="1"/>
            <a:r>
              <a:rPr lang="cs-CZ" sz="2000" smtClean="0"/>
              <a:t>míry sociální solidarity;</a:t>
            </a:r>
          </a:p>
          <a:p>
            <a:pPr marL="914400" lvl="1" eaLnBrk="1" hangingPunct="1"/>
            <a:r>
              <a:rPr lang="cs-CZ" sz="2000" smtClean="0"/>
              <a:t>způsobu financování zdravotní péče.</a:t>
            </a:r>
          </a:p>
          <a:p>
            <a:pPr marL="914400" lvl="1" eaLnBrk="1" hangingPunct="1"/>
            <a:endParaRPr lang="cs-CZ" sz="2000" smtClean="0"/>
          </a:p>
          <a:p>
            <a:pPr marL="514350" eaLnBrk="1" hangingPunct="1"/>
            <a:r>
              <a:rPr lang="cs-CZ" sz="2000" b="1" smtClean="0"/>
              <a:t>Základní typy </a:t>
            </a:r>
            <a:r>
              <a:rPr lang="cs-CZ" sz="2000" smtClean="0"/>
              <a:t>zdravotnických systémů:</a:t>
            </a:r>
          </a:p>
          <a:p>
            <a:pPr marL="914400" lvl="1" eaLnBrk="1" hangingPunct="1"/>
            <a:r>
              <a:rPr lang="cs-CZ" sz="2000" smtClean="0"/>
              <a:t>Komerční</a:t>
            </a:r>
          </a:p>
          <a:p>
            <a:pPr marL="914400" lvl="1" eaLnBrk="1" hangingPunct="1"/>
            <a:r>
              <a:rPr lang="cs-CZ" sz="2000" b="1" smtClean="0"/>
              <a:t>Liberalistický</a:t>
            </a:r>
          </a:p>
          <a:p>
            <a:pPr marL="914400" lvl="1" eaLnBrk="1" hangingPunct="1"/>
            <a:r>
              <a:rPr lang="cs-CZ" sz="2000" b="1" smtClean="0"/>
              <a:t>Pojišťovnický (pluralitní, smíšený)</a:t>
            </a:r>
          </a:p>
          <a:p>
            <a:pPr marL="914400" lvl="1" eaLnBrk="1" hangingPunct="1"/>
            <a:r>
              <a:rPr lang="cs-CZ" sz="2000" b="1" smtClean="0"/>
              <a:t>Národní zdravotní služba</a:t>
            </a:r>
          </a:p>
          <a:p>
            <a:pPr marL="914400" lvl="1" eaLnBrk="1" hangingPunct="1"/>
            <a:r>
              <a:rPr lang="cs-CZ" sz="2000" smtClean="0"/>
              <a:t>Státní</a:t>
            </a:r>
          </a:p>
          <a:p>
            <a:pPr marL="914400" lvl="1" eaLnBrk="1" hangingPunct="1"/>
            <a:r>
              <a:rPr lang="cs-CZ" sz="2000" smtClean="0"/>
              <a:t>Totalitní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11. ZÁKLADNÍ TYPY ZDRAVOTNICKÝCH SYSTÉMŮ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5346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468313" y="44450"/>
            <a:ext cx="8229600" cy="1066800"/>
          </a:xfrm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rgbClr val="000099"/>
                </a:solidFill>
              </a:rPr>
              <a:t>Základní typy zdravotnických systémů</a:t>
            </a: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395288" y="1125538"/>
            <a:ext cx="8229600" cy="5256212"/>
          </a:xfrm>
        </p:spPr>
        <p:txBody>
          <a:bodyPr/>
          <a:lstStyle/>
          <a:p>
            <a:pPr marL="571500" eaLnBrk="1" hangingPunct="1"/>
            <a:r>
              <a:rPr lang="cs-CZ" sz="2400" smtClean="0"/>
              <a:t>Ani jedna z vyspělých zemí dnes není čistým typem</a:t>
            </a:r>
          </a:p>
          <a:p>
            <a:pPr marL="571500" eaLnBrk="1" hangingPunct="1"/>
            <a:r>
              <a:rPr lang="cs-CZ" sz="2400" smtClean="0"/>
              <a:t>Dochází ke konvergenci jednotlivých typů zdravotnických systémů:</a:t>
            </a:r>
          </a:p>
          <a:p>
            <a:pPr marL="971550" lvl="1" eaLnBrk="1" hangingPunct="1"/>
            <a:r>
              <a:rPr lang="cs-CZ" sz="2000" smtClean="0"/>
              <a:t>Důvodem je prostý fakt, že řeší v zásadě stejný problém, a tím je potřeba zajistit zdravotní péči stále rostoucímu počtu potřebné populace v podmínkách omezených zdrojů.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11. ZÁKLADNÍ TYPY ZDRAVOTNICKÝCH SYSTÉMŮ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0054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rgbClr val="000099"/>
                </a:solidFill>
              </a:rPr>
              <a:t>Komerční typ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395288" y="1628775"/>
            <a:ext cx="8229600" cy="5040313"/>
          </a:xfrm>
        </p:spPr>
        <p:txBody>
          <a:bodyPr/>
          <a:lstStyle/>
          <a:p>
            <a:pPr marL="514350" eaLnBrk="1" hangingPunct="1">
              <a:defRPr/>
            </a:pPr>
            <a:r>
              <a:rPr lang="cs-CZ" sz="2400" dirty="0" smtClean="0"/>
              <a:t>Lékaři jsou samostatní podnikatelé, kteří přímo prodávají odborné služby pacientům (spotřebitelům). </a:t>
            </a:r>
          </a:p>
          <a:p>
            <a:pPr marL="514350" eaLnBrk="1" hangingPunct="1">
              <a:defRPr/>
            </a:pPr>
            <a:r>
              <a:rPr lang="cs-CZ" sz="2400" dirty="0" smtClean="0"/>
              <a:t>Cenu péče určuje trh, na kterém soutěží privátní poskytovatelé a  financující subjekty (privátní pojišťovny).</a:t>
            </a:r>
          </a:p>
          <a:p>
            <a:pPr marL="514350" eaLnBrk="1" hangingPunct="1">
              <a:defRPr/>
            </a:pPr>
            <a:r>
              <a:rPr lang="cs-CZ" sz="2400" dirty="0" smtClean="0"/>
              <a:t>Zdravotní péči si mohou obstarat ti, kdo ji potřebují a  současně na ni mají.</a:t>
            </a:r>
          </a:p>
          <a:p>
            <a:pPr marL="514350" eaLnBrk="1" hangingPunct="1">
              <a:defRPr/>
            </a:pPr>
            <a:r>
              <a:rPr lang="cs-CZ" sz="2400" dirty="0" smtClean="0"/>
              <a:t>Zdravotní péče je záležitostí jedince, jeho rozhodnutí a  svobodné volby.</a:t>
            </a:r>
          </a:p>
          <a:p>
            <a:pPr marL="514350" eaLnBrk="1" hangingPunct="1">
              <a:defRPr/>
            </a:pPr>
            <a:r>
              <a:rPr lang="cs-CZ" sz="2400" dirty="0" smtClean="0"/>
              <a:t>Absence prvku sociální solidarity.</a:t>
            </a:r>
          </a:p>
          <a:p>
            <a:pPr marL="171450" indent="0" eaLnBrk="1" hangingPunct="1">
              <a:buFont typeface="Arial" charset="0"/>
              <a:buNone/>
              <a:defRPr/>
            </a:pPr>
            <a:endParaRPr lang="cs-CZ" sz="2400" b="1" dirty="0" smtClean="0"/>
          </a:p>
          <a:p>
            <a:pPr marL="171450" indent="0" eaLnBrk="1" hangingPunct="1">
              <a:buFont typeface="Arial" charset="0"/>
              <a:buNone/>
              <a:defRPr/>
            </a:pPr>
            <a:r>
              <a:rPr lang="cs-CZ" sz="2400" b="1" dirty="0" smtClean="0"/>
              <a:t>Narůstající komplexita a návaznost služeb i potřeba týmové práce takový typ zdravotnictví prakticky znemožňuje.    </a:t>
            </a:r>
            <a:endParaRPr lang="en-GB" sz="2400" b="1" dirty="0" smtClean="0"/>
          </a:p>
          <a:p>
            <a:pPr marL="171450" indent="0" eaLnBrk="1" hangingPunct="1">
              <a:buFont typeface="Arial" charset="0"/>
              <a:buNone/>
              <a:defRPr/>
            </a:pPr>
            <a:endParaRPr lang="cs-CZ" sz="2400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11. ZÁKLADNÍ TYPY ZDRAVOTNICKÝCH SYSTÉMŮ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1777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/>
          <a:lstStyle/>
          <a:p>
            <a:pPr eaLnBrk="1" hangingPunct="1"/>
            <a:r>
              <a:rPr lang="cs-CZ" sz="5000" b="1" dirty="0" smtClean="0">
                <a:solidFill>
                  <a:srgbClr val="000099"/>
                </a:solidFill>
              </a:rPr>
              <a:t>Náklady v ekonomice péče o zdraví</a:t>
            </a:r>
          </a:p>
        </p:txBody>
      </p:sp>
      <p:sp>
        <p:nvSpPr>
          <p:cNvPr id="43011" name="Zástupný symbol pro obsah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5445125"/>
          </a:xfrm>
        </p:spPr>
        <p:txBody>
          <a:bodyPr/>
          <a:lstStyle/>
          <a:p>
            <a:pPr eaLnBrk="1" hangingPunct="1"/>
            <a:r>
              <a:rPr lang="cs-CZ" sz="3600" dirty="0" smtClean="0"/>
              <a:t>Souhrn mnoha různorodých </a:t>
            </a:r>
            <a:r>
              <a:rPr lang="cs-CZ" sz="3600" b="1" dirty="0" smtClean="0">
                <a:solidFill>
                  <a:srgbClr val="0070C0"/>
                </a:solidFill>
              </a:rPr>
              <a:t>nákladů do všech vstupů</a:t>
            </a:r>
            <a:r>
              <a:rPr lang="cs-CZ" sz="3600" b="1" dirty="0" smtClean="0"/>
              <a:t> </a:t>
            </a:r>
            <a:r>
              <a:rPr lang="cs-CZ" sz="3600" dirty="0" smtClean="0"/>
              <a:t>tvořících systém péče o zdraví, tedy i nákladů vložených např. </a:t>
            </a:r>
            <a:r>
              <a:rPr lang="cs-CZ" sz="3600" b="1" dirty="0" smtClean="0"/>
              <a:t>do životního a pracovního prostředí, do vědy a výzkumu, do vzdělání apod.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10. EKONOMIKA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2733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468313" y="33338"/>
            <a:ext cx="8229600" cy="1066800"/>
          </a:xfrm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rgbClr val="000099"/>
                </a:solidFill>
              </a:rPr>
              <a:t>Liberalistický typ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395288" y="1052513"/>
            <a:ext cx="8353425" cy="5616575"/>
          </a:xfrm>
        </p:spPr>
        <p:txBody>
          <a:bodyPr/>
          <a:lstStyle/>
          <a:p>
            <a:pPr marL="514350" eaLnBrk="1" hangingPunct="1"/>
            <a:r>
              <a:rPr lang="cs-CZ" sz="2400" smtClean="0"/>
              <a:t>Zdravotní péče je pokládána jednak za zboží a jednak za veřejnou službu. </a:t>
            </a:r>
          </a:p>
          <a:p>
            <a:pPr marL="514350" eaLnBrk="1" hangingPunct="1"/>
            <a:r>
              <a:rPr lang="cs-CZ" sz="2400" smtClean="0"/>
              <a:t>Převládají tržní vztahy přizpůsobené místním podmínkám a zvyklostem. </a:t>
            </a:r>
          </a:p>
          <a:p>
            <a:pPr marL="514350" eaLnBrk="1" hangingPunct="1"/>
            <a:r>
              <a:rPr lang="cs-CZ" sz="2400" smtClean="0"/>
              <a:t>Péče je hrazena složitou směsicí veřejných plátců (federální, státní, místní rozpočty), soukromého pojištění a přímé platby.</a:t>
            </a:r>
          </a:p>
          <a:p>
            <a:pPr marL="514350" eaLnBrk="1" hangingPunct="1"/>
            <a:r>
              <a:rPr lang="cs-CZ" sz="2400" smtClean="0"/>
              <a:t>Ze státního rozpočtu je garantováno poskytnutí vymezené péče pouze vybraným skupinám (lidé nad 65 let, zdravotně postižení, sociálně slabé rodiny s dětmi apod.).</a:t>
            </a:r>
          </a:p>
          <a:p>
            <a:pPr marL="514350" eaLnBrk="1" hangingPunct="1"/>
            <a:r>
              <a:rPr lang="cs-CZ" sz="2400" smtClean="0"/>
              <a:t>Do vztahu pacient-lékař vstupuje stát, aby alespoň částečně vyrovnal příkré sociální nerovnosti (programy pro úhradu péče za nepojištěné pacienty).   </a:t>
            </a:r>
          </a:p>
          <a:p>
            <a:pPr marL="514350" eaLnBrk="1" hangingPunct="1"/>
            <a:r>
              <a:rPr lang="cs-CZ" sz="2400" smtClean="0"/>
              <a:t>USA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11. ZÁKLADNÍ TYPY ZDRAVOTNICKÝCH SYSTÉMŮ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0149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800"/>
          </a:xfrm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rgbClr val="000099"/>
                </a:solidFill>
              </a:rPr>
              <a:t>Pojišťovnický typ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5184775"/>
          </a:xfrm>
        </p:spPr>
        <p:txBody>
          <a:bodyPr/>
          <a:lstStyle/>
          <a:p>
            <a:pPr marL="514350" eaLnBrk="1" hangingPunct="1">
              <a:defRPr/>
            </a:pPr>
            <a:r>
              <a:rPr lang="cs-CZ" sz="2400" dirty="0" smtClean="0"/>
              <a:t>Zdravotní péče je hrazena z fondu povinného zdravotního pojištění, který je vytvářen z příspěvků zaměstnanců, zaměstnavatelů a státu. </a:t>
            </a:r>
          </a:p>
          <a:p>
            <a:pPr marL="514350" eaLnBrk="1" hangingPunct="1">
              <a:defRPr/>
            </a:pPr>
            <a:r>
              <a:rPr lang="cs-CZ" sz="2400" dirty="0" smtClean="0"/>
              <a:t>Funguje na principu solidarity, platby do fondů podle příjmů, čerpání podle potřeb. Za určené skupiny osob hradí pojistné stát.</a:t>
            </a:r>
          </a:p>
          <a:p>
            <a:pPr marL="514350" eaLnBrk="1" hangingPunct="1">
              <a:defRPr/>
            </a:pPr>
            <a:r>
              <a:rPr lang="cs-CZ" sz="2400" dirty="0" smtClean="0"/>
              <a:t>Různá míra finanční spoluúčasti pacientů (léky, pomůcky, regulační poplatky).</a:t>
            </a:r>
          </a:p>
          <a:p>
            <a:pPr marL="514350" eaLnBrk="1" hangingPunct="1">
              <a:defRPr/>
            </a:pPr>
            <a:r>
              <a:rPr lang="cs-CZ" sz="2400" dirty="0" smtClean="0"/>
              <a:t>Jde o nestátní zdravotnictví se státními zárukami. Stát garantuje všeobecnou dostupnost a kvalitu (standard) péče.</a:t>
            </a:r>
          </a:p>
          <a:p>
            <a:pPr marL="514350" eaLnBrk="1" hangingPunct="1">
              <a:defRPr/>
            </a:pPr>
            <a:r>
              <a:rPr lang="cs-CZ" sz="2400" dirty="0" smtClean="0"/>
              <a:t>Jde o souběžnou činnost veřejného a soukromého sektoru.</a:t>
            </a:r>
          </a:p>
          <a:p>
            <a:pPr marL="514350" eaLnBrk="1" hangingPunct="1">
              <a:defRPr/>
            </a:pPr>
            <a:r>
              <a:rPr lang="cs-CZ" sz="2400" dirty="0" smtClean="0"/>
              <a:t>Základem jsou soukromé individuální praxe ambulantních lékařů, kteří uzavírají smlouvy se zdravotními pojišťovnami.</a:t>
            </a:r>
          </a:p>
          <a:p>
            <a:pPr marL="171450" indent="0" eaLnBrk="1" hangingPunct="1">
              <a:buFont typeface="Arial" charset="0"/>
              <a:buNone/>
              <a:defRPr/>
            </a:pPr>
            <a:r>
              <a:rPr lang="cs-CZ" sz="2400" dirty="0" smtClean="0"/>
              <a:t> </a:t>
            </a:r>
          </a:p>
          <a:p>
            <a:pPr marL="514350" eaLnBrk="1" hangingPunct="1">
              <a:defRPr/>
            </a:pPr>
            <a:endParaRPr lang="cs-CZ" sz="2400" dirty="0" smtClean="0"/>
          </a:p>
          <a:p>
            <a:pPr marL="171450" indent="0" eaLnBrk="1" hangingPunct="1">
              <a:buFont typeface="Arial" charset="0"/>
              <a:buNone/>
              <a:defRPr/>
            </a:pPr>
            <a:endParaRPr lang="cs-CZ" sz="2400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11. ZÁKLADNÍ TYPY ZDRAVOTNICKÝCH SYSTÉMŮ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8508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229600" cy="563562"/>
          </a:xfrm>
        </p:spPr>
        <p:txBody>
          <a:bodyPr/>
          <a:lstStyle/>
          <a:p>
            <a:pPr eaLnBrk="1" hangingPunct="1"/>
            <a:r>
              <a:rPr lang="cs-CZ" sz="3600" b="1" smtClean="0">
                <a:solidFill>
                  <a:srgbClr val="000099"/>
                </a:solidFill>
              </a:rPr>
              <a:t>Národní zdravotní služba</a:t>
            </a:r>
          </a:p>
        </p:txBody>
      </p:sp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395288" y="836613"/>
            <a:ext cx="8229600" cy="5832475"/>
          </a:xfrm>
        </p:spPr>
        <p:txBody>
          <a:bodyPr/>
          <a:lstStyle/>
          <a:p>
            <a:pPr eaLnBrk="1" hangingPunct="1"/>
            <a:r>
              <a:rPr lang="cs-CZ" sz="2000" smtClean="0"/>
              <a:t>Vyznačuje se silnou účastí státu, který vlastní většinu zdravotnických zařízení a menším podílem soukromého sektoru. </a:t>
            </a:r>
          </a:p>
          <a:p>
            <a:pPr eaLnBrk="1" hangingPunct="1"/>
            <a:r>
              <a:rPr lang="cs-CZ" sz="2000" smtClean="0"/>
              <a:t>Většina specializovaných ambulantních zařízení, laboratoře a rtg pracoviště jsou součástí nemocnic.</a:t>
            </a:r>
          </a:p>
          <a:p>
            <a:pPr eaLnBrk="1" hangingPunct="1"/>
            <a:r>
              <a:rPr lang="cs-CZ" sz="2000" smtClean="0"/>
              <a:t>Drtivá většina nemocnic je součástí Národní zdravotní služby, soukromá lůžka existují v omezené míře.</a:t>
            </a:r>
          </a:p>
          <a:p>
            <a:pPr eaLnBrk="1" hangingPunct="1"/>
            <a:r>
              <a:rPr lang="cs-CZ" sz="2000" smtClean="0"/>
              <a:t>Lékaři a zdravotničtí pracovníci jsou státní zaměstnanci, případně soukromými subjekty působícími v soukromém sektoru.</a:t>
            </a:r>
          </a:p>
          <a:p>
            <a:pPr eaLnBrk="1" hangingPunct="1"/>
            <a:r>
              <a:rPr lang="cs-CZ" sz="2000" smtClean="0"/>
              <a:t>Bezplatná zdravotní péče, stát sleduje a garantuje všeobecnou dostupnost zdravotní péče.</a:t>
            </a:r>
          </a:p>
          <a:p>
            <a:pPr eaLnBrk="1" hangingPunct="1"/>
            <a:r>
              <a:rPr lang="cs-CZ" sz="2000" smtClean="0"/>
              <a:t>Princip sociální solidarity - zdravotnické služby jsou převážně hrazeny z daní. Míra finanční spoluúčasti je velmi nízká (léky, protetika, optika). Neexistuje veřejné zdravotní pojištění. Možnost soukromého pojištění a připojištění pro nadstandardní péči.</a:t>
            </a:r>
          </a:p>
          <a:p>
            <a:pPr eaLnBrk="1" hangingPunct="1"/>
            <a:endParaRPr lang="cs-CZ" sz="2000" smtClean="0"/>
          </a:p>
          <a:p>
            <a:pPr eaLnBrk="1" hangingPunct="1"/>
            <a:r>
              <a:rPr lang="cs-CZ" sz="2000" smtClean="0"/>
              <a:t>Velká Británie, Norsko, Španělsko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11. ZÁKLADNÍ TYPY ZDRAVOTNICKÝCH SYSTÉMŮ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3870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Zástupný symbol pro obsah 2"/>
          <p:cNvSpPr>
            <a:spLocks noGrp="1"/>
          </p:cNvSpPr>
          <p:nvPr>
            <p:ph idx="1"/>
          </p:nvPr>
        </p:nvSpPr>
        <p:spPr>
          <a:xfrm>
            <a:off x="395288" y="549275"/>
            <a:ext cx="8229600" cy="583247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3600" b="1" dirty="0" smtClean="0">
                <a:solidFill>
                  <a:srgbClr val="000099"/>
                </a:solidFill>
              </a:rPr>
              <a:t>Státní typ</a:t>
            </a:r>
          </a:p>
          <a:p>
            <a:pPr eaLnBrk="1" hangingPunct="1">
              <a:defRPr/>
            </a:pPr>
            <a:r>
              <a:rPr lang="cs-CZ" sz="2400" dirty="0" smtClean="0"/>
              <a:t>Zdravotníci jsou státní zaměstnanci se stálým platem. </a:t>
            </a:r>
          </a:p>
          <a:p>
            <a:pPr eaLnBrk="1" hangingPunct="1">
              <a:defRPr/>
            </a:pPr>
            <a:r>
              <a:rPr lang="cs-CZ" sz="2400" dirty="0" smtClean="0"/>
              <a:t>Veškeré náklady jsou hrazeny ze státních fondů. 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endParaRPr lang="cs-CZ" sz="3600" b="1" dirty="0" smtClean="0">
              <a:solidFill>
                <a:srgbClr val="000099"/>
              </a:solidFill>
            </a:endParaRP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cs-CZ" sz="3600" b="1" dirty="0" smtClean="0">
                <a:solidFill>
                  <a:srgbClr val="000099"/>
                </a:solidFill>
              </a:rPr>
              <a:t>Totalitní typ</a:t>
            </a:r>
          </a:p>
          <a:p>
            <a:pPr eaLnBrk="1" hangingPunct="1">
              <a:defRPr/>
            </a:pPr>
            <a:r>
              <a:rPr lang="cs-CZ" sz="2400" dirty="0" smtClean="0"/>
              <a:t>Celý systém podléhá vlivu jedné politické strany. </a:t>
            </a:r>
          </a:p>
          <a:p>
            <a:pPr eaLnBrk="1" hangingPunct="1">
              <a:defRPr/>
            </a:pPr>
            <a:r>
              <a:rPr lang="cs-CZ" sz="2400" dirty="0" smtClean="0"/>
              <a:t>Ideologická kritéria mohou být důležitější než kritéria odborná.  </a:t>
            </a:r>
            <a:endParaRPr lang="en-GB" sz="2400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cs-CZ" sz="2400" dirty="0" smtClean="0"/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11. ZÁKLADNÍ TYPY ZDRAVOTNICKÝCH SYSTÉMŮ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5646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b="1" dirty="0" smtClean="0">
                <a:solidFill>
                  <a:srgbClr val="1B06BA"/>
                </a:solidFill>
              </a:rPr>
              <a:t>12. FINANCOVÁNÍ ZDRAVOTNICTVÍ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83304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8522076" cy="6552728"/>
          </a:xfrm>
          <a:prstGeom prst="rect">
            <a:avLst/>
          </a:prstGeom>
        </p:spPr>
      </p:pic>
      <p:cxnSp>
        <p:nvCxnSpPr>
          <p:cNvPr id="5" name="Přímá spojnice 4"/>
          <p:cNvCxnSpPr/>
          <p:nvPr/>
        </p:nvCxnSpPr>
        <p:spPr>
          <a:xfrm>
            <a:off x="323528" y="2777172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348660" y="3931108"/>
            <a:ext cx="811177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323528" y="4509120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23528" y="5085184"/>
            <a:ext cx="828092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bdélník 27"/>
          <p:cNvSpPr/>
          <p:nvPr/>
        </p:nvSpPr>
        <p:spPr>
          <a:xfrm>
            <a:off x="7884368" y="4221088"/>
            <a:ext cx="720080" cy="288032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7882682" y="2489140"/>
            <a:ext cx="720080" cy="288032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7882682" y="4794952"/>
            <a:ext cx="720080" cy="288032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7882682" y="3643076"/>
            <a:ext cx="720080" cy="288032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17858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950" y="116632"/>
            <a:ext cx="8522076" cy="6624736"/>
          </a:xfrm>
          <a:prstGeom prst="rect">
            <a:avLst/>
          </a:prstGeom>
        </p:spPr>
      </p:pic>
      <p:cxnSp>
        <p:nvCxnSpPr>
          <p:cNvPr id="5" name="Přímá spojnice 4"/>
          <p:cNvCxnSpPr/>
          <p:nvPr/>
        </p:nvCxnSpPr>
        <p:spPr>
          <a:xfrm>
            <a:off x="323528" y="2780928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/>
          <p:cNvCxnSpPr/>
          <p:nvPr/>
        </p:nvCxnSpPr>
        <p:spPr>
          <a:xfrm>
            <a:off x="323528" y="3933056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/>
          <p:cNvCxnSpPr/>
          <p:nvPr/>
        </p:nvCxnSpPr>
        <p:spPr>
          <a:xfrm>
            <a:off x="323528" y="4509120"/>
            <a:ext cx="82809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323528" y="5085184"/>
            <a:ext cx="828092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délník 24"/>
          <p:cNvSpPr/>
          <p:nvPr/>
        </p:nvSpPr>
        <p:spPr>
          <a:xfrm>
            <a:off x="7884368" y="1916832"/>
            <a:ext cx="720080" cy="288032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bdélník 27"/>
          <p:cNvSpPr/>
          <p:nvPr/>
        </p:nvSpPr>
        <p:spPr>
          <a:xfrm>
            <a:off x="7884368" y="4221088"/>
            <a:ext cx="720080" cy="288032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7882682" y="2480364"/>
            <a:ext cx="720080" cy="288032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0"/>
          <p:cNvSpPr/>
          <p:nvPr/>
        </p:nvSpPr>
        <p:spPr>
          <a:xfrm>
            <a:off x="7882682" y="4794952"/>
            <a:ext cx="720080" cy="288032"/>
          </a:xfrm>
          <a:prstGeom prst="rect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Obdélník 31"/>
          <p:cNvSpPr/>
          <p:nvPr/>
        </p:nvSpPr>
        <p:spPr>
          <a:xfrm>
            <a:off x="7882682" y="3643076"/>
            <a:ext cx="720080" cy="288032"/>
          </a:xfrm>
          <a:prstGeom prst="rect">
            <a:avLst/>
          </a:prstGeom>
          <a:solidFill>
            <a:srgbClr val="FF0000">
              <a:alpha val="4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nice se šipkou 21"/>
          <p:cNvCxnSpPr/>
          <p:nvPr/>
        </p:nvCxnSpPr>
        <p:spPr>
          <a:xfrm flipH="1" flipV="1">
            <a:off x="8244408" y="2204864"/>
            <a:ext cx="360040" cy="172819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H="1" flipV="1">
            <a:off x="8244408" y="2204864"/>
            <a:ext cx="360040" cy="576064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6901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rgbClr val="1B06BA"/>
                </a:solidFill>
              </a:rPr>
              <a:t>Hlavní zdroje financování zdravotnictví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412875"/>
            <a:ext cx="8229600" cy="5140325"/>
          </a:xfrm>
        </p:spPr>
        <p:txBody>
          <a:bodyPr/>
          <a:lstStyle/>
          <a:p>
            <a:pPr>
              <a:defRPr/>
            </a:pPr>
            <a:r>
              <a:rPr lang="cs-CZ" sz="2400" b="1" dirty="0" smtClean="0"/>
              <a:t>Veřejné zdravotní pojištění </a:t>
            </a:r>
            <a:r>
              <a:rPr lang="cs-CZ" sz="2400" dirty="0" smtClean="0"/>
              <a:t>(79%) 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000" dirty="0" smtClean="0"/>
              <a:t>občané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000" dirty="0"/>
              <a:t>s</a:t>
            </a:r>
            <a:r>
              <a:rPr lang="cs-CZ" sz="2000" dirty="0" smtClean="0"/>
              <a:t>tát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000" dirty="0"/>
              <a:t>z</a:t>
            </a:r>
            <a:r>
              <a:rPr lang="cs-CZ" sz="2000" dirty="0" smtClean="0"/>
              <a:t>aměstnavatelé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endParaRPr lang="cs-CZ" sz="2000" dirty="0" smtClean="0"/>
          </a:p>
          <a:p>
            <a:pPr>
              <a:defRPr/>
            </a:pPr>
            <a:r>
              <a:rPr lang="cs-CZ" sz="2400" b="1" dirty="0"/>
              <a:t>Státní a místní rozpočty </a:t>
            </a:r>
            <a:r>
              <a:rPr lang="cs-CZ" sz="2400" dirty="0"/>
              <a:t>(</a:t>
            </a:r>
            <a:r>
              <a:rPr lang="cs-CZ" sz="2400" dirty="0" smtClean="0"/>
              <a:t>5,7%)</a:t>
            </a:r>
            <a:endParaRPr lang="cs-CZ" sz="2400" dirty="0"/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000" dirty="0" smtClean="0"/>
              <a:t>státní  </a:t>
            </a:r>
            <a:r>
              <a:rPr lang="cs-CZ" sz="2000" dirty="0"/>
              <a:t>(státní rozpočet)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000" dirty="0" smtClean="0"/>
              <a:t>krajské </a:t>
            </a:r>
            <a:r>
              <a:rPr lang="cs-CZ" sz="2000" dirty="0"/>
              <a:t>a obecní (krajský, obecní rozpočet</a:t>
            </a:r>
            <a:r>
              <a:rPr lang="cs-CZ" sz="2000" dirty="0" smtClean="0"/>
              <a:t>)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endParaRPr lang="cs-CZ" sz="2000" dirty="0"/>
          </a:p>
          <a:p>
            <a:pPr>
              <a:defRPr/>
            </a:pPr>
            <a:r>
              <a:rPr lang="cs-CZ" sz="2400" b="1" dirty="0" smtClean="0"/>
              <a:t>Soukromé </a:t>
            </a:r>
            <a:r>
              <a:rPr lang="cs-CZ" sz="2400" b="1" dirty="0"/>
              <a:t>platby </a:t>
            </a:r>
            <a:r>
              <a:rPr lang="cs-CZ" sz="2400" dirty="0"/>
              <a:t>(</a:t>
            </a:r>
            <a:r>
              <a:rPr lang="cs-CZ" sz="2400" dirty="0" smtClean="0"/>
              <a:t>15,3%)</a:t>
            </a:r>
            <a:endParaRPr lang="cs-CZ" sz="2400" dirty="0"/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000" dirty="0"/>
              <a:t>přímé platby za péči, léky, pomůcky …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000" dirty="0"/>
              <a:t>regulační poplatky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000" dirty="0"/>
              <a:t>soukromé zdravotní pojištění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defRPr/>
            </a:pPr>
            <a:r>
              <a:rPr lang="cs-CZ" sz="2000" dirty="0"/>
              <a:t>další soukromé platby (dary, sbírky</a:t>
            </a:r>
            <a:r>
              <a:rPr lang="cs-CZ" sz="2000" dirty="0" smtClean="0"/>
              <a:t>)</a:t>
            </a:r>
            <a:endParaRPr lang="cs-CZ" dirty="0"/>
          </a:p>
          <a:p>
            <a:pPr>
              <a:defRPr/>
            </a:pPr>
            <a:endParaRPr lang="cs-CZ" sz="2400" b="1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12. FINANCOVÁNÍ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9771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51520" y="404664"/>
            <a:ext cx="8208912" cy="5112568"/>
          </a:xfrm>
          <a:prstGeom prst="rect">
            <a:avLst/>
          </a:prstGeom>
        </p:spPr>
      </p:pic>
      <p:cxnSp>
        <p:nvCxnSpPr>
          <p:cNvPr id="5" name="Přímá spojnice 4"/>
          <p:cNvCxnSpPr/>
          <p:nvPr/>
        </p:nvCxnSpPr>
        <p:spPr>
          <a:xfrm>
            <a:off x="323528" y="3717032"/>
            <a:ext cx="8280920" cy="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89295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b="1" dirty="0" smtClean="0">
                <a:solidFill>
                  <a:srgbClr val="1B06BA"/>
                </a:solidFill>
              </a:rPr>
              <a:t>14. VEŘEJNOPRÁVNÍ POJIŠTĚNÍ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5294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/>
          <a:lstStyle/>
          <a:p>
            <a:pPr eaLnBrk="1" hangingPunct="1"/>
            <a:r>
              <a:rPr lang="cs-CZ" sz="5000" b="1" dirty="0" smtClean="0">
                <a:solidFill>
                  <a:srgbClr val="000099"/>
                </a:solidFill>
              </a:rPr>
              <a:t>Náklady v ekonomice péče o zdraví</a:t>
            </a:r>
          </a:p>
        </p:txBody>
      </p:sp>
      <p:sp>
        <p:nvSpPr>
          <p:cNvPr id="43011" name="Zástupný symbol pro obsah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5445125"/>
          </a:xfrm>
        </p:spPr>
        <p:txBody>
          <a:bodyPr/>
          <a:lstStyle/>
          <a:p>
            <a:pPr lvl="1" eaLnBrk="1" hangingPunct="1"/>
            <a:r>
              <a:rPr lang="cs-CZ" sz="3600" dirty="0" smtClean="0"/>
              <a:t>Jsou to náklady vynakládané do takových oblastí, které na první pohled nemusí mít souvislost se zdravím populace.</a:t>
            </a:r>
          </a:p>
          <a:p>
            <a:pPr lvl="1" eaLnBrk="1" hangingPunct="1"/>
            <a:r>
              <a:rPr lang="cs-CZ" sz="3600" dirty="0"/>
              <a:t>Náklady vynaložené do péče o zdraví jsou obvykle </a:t>
            </a:r>
            <a:r>
              <a:rPr lang="cs-CZ" sz="3600" b="1" dirty="0"/>
              <a:t>dlouhodobými investicemi </a:t>
            </a:r>
            <a:r>
              <a:rPr lang="cs-CZ" sz="3600" dirty="0"/>
              <a:t>bez okamžité či krátkodobé návratnosti.</a:t>
            </a:r>
          </a:p>
          <a:p>
            <a:pPr lvl="1" eaLnBrk="1" hangingPunct="1"/>
            <a:endParaRPr lang="cs-CZ" sz="3600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10. EKONOMIKA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5527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1B06BA"/>
                </a:solidFill>
              </a:rPr>
              <a:t>Veřejné zdravotní pojištění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3193" y="1340768"/>
            <a:ext cx="8229600" cy="452596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cs-CZ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b="1" dirty="0" smtClean="0"/>
              <a:t>Povinné</a:t>
            </a:r>
            <a:r>
              <a:rPr lang="cs-CZ" sz="2800" dirty="0" smtClean="0"/>
              <a:t> (dáno zákonem) pro každého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b="1" dirty="0" smtClean="0"/>
              <a:t>Garance zdravotní péče</a:t>
            </a:r>
            <a:r>
              <a:rPr lang="cs-CZ" sz="2800" dirty="0" smtClean="0"/>
              <a:t> pomocí povinně předplacených služeb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b="1" dirty="0" smtClean="0"/>
              <a:t>Odstranění finančních bariér </a:t>
            </a:r>
            <a:r>
              <a:rPr lang="cs-CZ" sz="2800" dirty="0" smtClean="0"/>
              <a:t>v dostupnosti ZP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 smtClean="0"/>
              <a:t>Souvisí s pojetím </a:t>
            </a:r>
            <a:r>
              <a:rPr lang="cs-CZ" sz="2800" b="1" dirty="0" smtClean="0"/>
              <a:t>úlohy státu </a:t>
            </a:r>
            <a:r>
              <a:rPr lang="cs-CZ" sz="2800" dirty="0" smtClean="0"/>
              <a:t>v péči o zdraví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800" dirty="0" smtClean="0"/>
              <a:t>Základním principem je </a:t>
            </a:r>
            <a:r>
              <a:rPr lang="cs-CZ" sz="2800" b="1" dirty="0" smtClean="0"/>
              <a:t>solidarita</a:t>
            </a:r>
            <a:r>
              <a:rPr lang="cs-CZ" sz="2800" dirty="0" smtClean="0"/>
              <a:t> 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cs-CZ" sz="2800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015456" y="3015456"/>
            <a:ext cx="6858000" cy="827088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12. FINANCOVÁNÍ ZDRAVOTNICTVÍ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14. VEŘEJNOPRÁVNÍ POJIŠTĚNÍ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2825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z="4000" b="1" dirty="0" smtClean="0">
                <a:solidFill>
                  <a:srgbClr val="1B06BA"/>
                </a:solidFill>
              </a:rPr>
              <a:t>Veřejné zdravotní pojištění </a:t>
            </a:r>
            <a:br>
              <a:rPr lang="cs-CZ" sz="4000" b="1" dirty="0" smtClean="0">
                <a:solidFill>
                  <a:srgbClr val="1B06BA"/>
                </a:solidFill>
              </a:rPr>
            </a:br>
            <a:r>
              <a:rPr lang="cs-CZ" sz="4000" b="1" dirty="0" smtClean="0">
                <a:solidFill>
                  <a:srgbClr val="1B06BA"/>
                </a:solidFill>
              </a:rPr>
              <a:t>– jde o solidaritu: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916832"/>
            <a:ext cx="8229600" cy="41370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dirty="0" smtClean="0"/>
              <a:t>bohatých s chudými 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zdravých s nemocnými 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mladých se staršími 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jedinců s rodinami 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ekonomicky aktivních s ekonomicky neaktivními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mužů se ženami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zodpovědných s nezodpovědnými …</a:t>
            </a:r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015456" y="3015456"/>
            <a:ext cx="6858000" cy="827088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12. FINANCOVÁNÍ ZDRAVOTNICTVÍ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14. VEŘEJNOPRÁVNÍ POJIŠTĚNÍ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40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1B06BA"/>
                </a:solidFill>
              </a:rPr>
              <a:t>Veřejné zdravotní pojištění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740" y="1052736"/>
            <a:ext cx="8229600" cy="55451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dirty="0" err="1" smtClean="0"/>
              <a:t>Bismarckovský</a:t>
            </a:r>
            <a:r>
              <a:rPr lang="cs-CZ" dirty="0" smtClean="0"/>
              <a:t> model financování</a:t>
            </a:r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Vychází z křesťanských hodnot</a:t>
            </a:r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Výraz sociálního cítění a humánních hodnot</a:t>
            </a:r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Zdravotní péče jako jedno ze základních lidských práv, jehož garantem je stát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015456" y="3015456"/>
            <a:ext cx="6858000" cy="827088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12. FINANCOVÁNÍ ZDRAVOTNICTVÍ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14. VEŘEJNOPRÁVNÍ POJIŠTĚNÍ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3377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6064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b="1" dirty="0" smtClean="0">
                <a:solidFill>
                  <a:srgbClr val="1B06BA"/>
                </a:solidFill>
              </a:rPr>
              <a:t>Veřejné zdravotní pojištění jako výraz sociální solidarity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9" y="1340768"/>
            <a:ext cx="8229600" cy="4967287"/>
          </a:xfrm>
        </p:spPr>
        <p:txBody>
          <a:bodyPr/>
          <a:lstStyle/>
          <a:p>
            <a:pPr eaLnBrk="1" hangingPunct="1"/>
            <a:endParaRPr lang="cs-CZ" sz="2800" dirty="0" smtClean="0">
              <a:latin typeface="Arial" charset="0"/>
            </a:endParaRPr>
          </a:p>
          <a:p>
            <a:pPr eaLnBrk="1" hangingPunct="1"/>
            <a:r>
              <a:rPr lang="cs-CZ" sz="2800" dirty="0" smtClean="0"/>
              <a:t>Odděluje poskytování zdravotní péče od schopnosti za ni platit.</a:t>
            </a:r>
          </a:p>
          <a:p>
            <a:pPr eaLnBrk="1" hangingPunct="1"/>
            <a:endParaRPr lang="cs-CZ" sz="2800" dirty="0" smtClean="0"/>
          </a:p>
          <a:p>
            <a:pPr eaLnBrk="1" hangingPunct="1"/>
            <a:r>
              <a:rPr lang="cs-CZ" sz="2800" dirty="0" smtClean="0"/>
              <a:t>Příspěvky na zdravotní péči stanovuje podle finančních možností (procentuální částka  </a:t>
            </a:r>
            <a:br>
              <a:rPr lang="cs-CZ" sz="2800" dirty="0" smtClean="0"/>
            </a:br>
            <a:r>
              <a:rPr lang="cs-CZ" sz="2800" dirty="0" smtClean="0"/>
              <a:t>z příjmu, nikoli pevná částka).</a:t>
            </a:r>
          </a:p>
          <a:p>
            <a:pPr eaLnBrk="1" hangingPunct="1"/>
            <a:endParaRPr lang="cs-CZ" sz="2800" dirty="0" smtClean="0"/>
          </a:p>
          <a:p>
            <a:pPr eaLnBrk="1" hangingPunct="1"/>
            <a:r>
              <a:rPr lang="cs-CZ" sz="2800" dirty="0" smtClean="0"/>
              <a:t>Přerozděluje shromážděné finance </a:t>
            </a:r>
            <a:br>
              <a:rPr lang="cs-CZ" sz="2800" dirty="0" smtClean="0"/>
            </a:br>
            <a:r>
              <a:rPr lang="cs-CZ" sz="2800" dirty="0" smtClean="0"/>
              <a:t>ve prospěch sociálně slabých a nemocných.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015456" y="3015456"/>
            <a:ext cx="6858000" cy="827088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12. FINANCOVÁNÍ ZDRAVOTNICTVÍ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14. VEŘEJNOPRÁVNÍ POJIŠTĚNÍ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6906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</a:rPr>
              <a:t>Veřejné zdravotní pojištění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442" y="1340768"/>
            <a:ext cx="8229600" cy="4525962"/>
          </a:xfrm>
        </p:spPr>
        <p:txBody>
          <a:bodyPr/>
          <a:lstStyle/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Zavedeno </a:t>
            </a:r>
            <a:r>
              <a:rPr lang="cs-CZ" b="1" dirty="0" smtClean="0"/>
              <a:t>v roce 1992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dirty="0" smtClean="0"/>
              <a:t> </a:t>
            </a:r>
          </a:p>
          <a:p>
            <a:pPr eaLnBrk="1" hangingPunct="1">
              <a:defRPr/>
            </a:pPr>
            <a:r>
              <a:rPr lang="cs-CZ" dirty="0" smtClean="0"/>
              <a:t>Na počátku 90. velký počet zdravotních pojišťoven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V současnosti je v ČR </a:t>
            </a:r>
            <a:r>
              <a:rPr lang="cs-CZ" b="1" dirty="0" smtClean="0"/>
              <a:t>7 zdravotních pojišťoven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015456" y="3015456"/>
            <a:ext cx="6858000" cy="827088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12. FINANCOVÁNÍ ZDRAVOTNICTVÍ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14. VEŘEJNOPRÁVNÍ POJIŠTĚNÍ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5548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b="1" dirty="0" smtClean="0">
                <a:solidFill>
                  <a:srgbClr val="1B06BA"/>
                </a:solidFill>
                <a:latin typeface="+mn-lt"/>
              </a:rPr>
              <a:t>Z povinného zdravotního pojištění se hradí: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628800"/>
            <a:ext cx="8229600" cy="4525963"/>
          </a:xfrm>
        </p:spPr>
        <p:txBody>
          <a:bodyPr/>
          <a:lstStyle/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Nezbytné lékařské úkony</a:t>
            </a:r>
          </a:p>
          <a:p>
            <a:pPr eaLnBrk="1" hangingPunct="1"/>
            <a:r>
              <a:rPr lang="cs-CZ" dirty="0" smtClean="0"/>
              <a:t>Zdravotnický materiál</a:t>
            </a:r>
          </a:p>
          <a:p>
            <a:pPr eaLnBrk="1" hangingPunct="1"/>
            <a:r>
              <a:rPr lang="cs-CZ" dirty="0" smtClean="0"/>
              <a:t>Některé léky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015456" y="3015456"/>
            <a:ext cx="6858000" cy="827088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12. FINANCOVÁNÍ ZDRAVOTNICTVÍ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14. VEŘEJNOPRÁVNÍ POJIŠTĚNÍ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1703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40552" y="26064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b="1" dirty="0" smtClean="0">
                <a:solidFill>
                  <a:srgbClr val="1B06BA"/>
                </a:solidFill>
              </a:rPr>
              <a:t>Hlavní plátci veřejného zdravotního pojištění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628800"/>
            <a:ext cx="8229600" cy="4525963"/>
          </a:xfrm>
        </p:spPr>
        <p:txBody>
          <a:bodyPr/>
          <a:lstStyle/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Zaměstnavatelé a zaměstnanci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Osoby samostatně výdělečně činné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Stát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015456" y="3015456"/>
            <a:ext cx="6858000" cy="827088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12. FINANCOVÁNÍ ZDRAVOTNICTVÍ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14. VEŘEJNOPRÁVNÍ POJIŠTĚNÍ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0081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b="1" smtClean="0">
                <a:solidFill>
                  <a:srgbClr val="1B06BA"/>
                </a:solidFill>
              </a:rPr>
              <a:t>Zaměstnanci a zaměstnavatelé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9" y="1556792"/>
            <a:ext cx="8229600" cy="4525963"/>
          </a:xfrm>
        </p:spPr>
        <p:txBody>
          <a:bodyPr/>
          <a:lstStyle/>
          <a:p>
            <a:pPr eaLnBrk="1" hangingPunct="1"/>
            <a:endParaRPr lang="cs-CZ" dirty="0" smtClean="0">
              <a:latin typeface="Arial" charset="0"/>
            </a:endParaRPr>
          </a:p>
          <a:p>
            <a:pPr eaLnBrk="1" hangingPunct="1"/>
            <a:r>
              <a:rPr lang="cs-CZ" b="1" dirty="0" smtClean="0"/>
              <a:t>Zaměstnanec</a:t>
            </a:r>
            <a:r>
              <a:rPr lang="cs-CZ" dirty="0" smtClean="0"/>
              <a:t> platí </a:t>
            </a:r>
            <a:r>
              <a:rPr lang="cs-CZ" b="1" dirty="0" smtClean="0"/>
              <a:t>4,5%</a:t>
            </a:r>
            <a:r>
              <a:rPr lang="cs-CZ" dirty="0" smtClean="0"/>
              <a:t> z hrubé mzdy.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b="1" dirty="0" smtClean="0"/>
              <a:t>Zaměstnavatel</a:t>
            </a:r>
            <a:r>
              <a:rPr lang="cs-CZ" dirty="0" smtClean="0"/>
              <a:t> platí </a:t>
            </a:r>
            <a:r>
              <a:rPr lang="cs-CZ" b="1" dirty="0" smtClean="0"/>
              <a:t>9% </a:t>
            </a:r>
            <a:r>
              <a:rPr lang="cs-CZ" dirty="0" smtClean="0"/>
              <a:t>z hrubé mzdy – lze to brát jako část nevyplacené mzdy.</a:t>
            </a:r>
          </a:p>
          <a:p>
            <a:pPr eaLnBrk="1" hangingPunct="1"/>
            <a:endParaRPr lang="cs-CZ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015456" y="3015456"/>
            <a:ext cx="6858000" cy="827088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12. FINANCOVÁNÍ ZDRAVOTNICTVÍ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14. VEŘEJNOPRÁVNÍ POJIŠTĚNÍ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9016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1B06BA"/>
                </a:solidFill>
              </a:rPr>
              <a:t>OSVČ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40768"/>
            <a:ext cx="8229600" cy="4525962"/>
          </a:xfrm>
        </p:spPr>
        <p:txBody>
          <a:bodyPr/>
          <a:lstStyle/>
          <a:p>
            <a:pPr eaLnBrk="1" hangingPunct="1"/>
            <a:endParaRPr lang="cs-CZ" dirty="0" smtClean="0"/>
          </a:p>
          <a:p>
            <a:pPr eaLnBrk="1" hangingPunct="1"/>
            <a:r>
              <a:rPr lang="cs-CZ" b="1" dirty="0" smtClean="0"/>
              <a:t>13,5%</a:t>
            </a:r>
            <a:r>
              <a:rPr lang="cs-CZ" dirty="0" smtClean="0"/>
              <a:t> </a:t>
            </a:r>
            <a:r>
              <a:rPr lang="cs-CZ" b="1" dirty="0" smtClean="0"/>
              <a:t>z vyměřovacího základu</a:t>
            </a:r>
          </a:p>
          <a:p>
            <a:pPr eaLnBrk="1" hangingPunct="1"/>
            <a:r>
              <a:rPr lang="cs-CZ" dirty="0" smtClean="0"/>
              <a:t>Vyměřovacím základem je (již od r. 2006) 50% příjmu ze SVČ po odpočtu výdajů nutných na jeho dosažení, zajištění a udržení.</a:t>
            </a:r>
          </a:p>
          <a:p>
            <a:pPr eaLnBrk="1" hangingPunct="1"/>
            <a:r>
              <a:rPr lang="cs-CZ" dirty="0" smtClean="0"/>
              <a:t>Minimální měsíční záloha na zdravotní pojištění je </a:t>
            </a:r>
            <a:r>
              <a:rPr lang="cs-CZ" dirty="0" smtClean="0"/>
              <a:t>1797 </a:t>
            </a:r>
            <a:r>
              <a:rPr lang="cs-CZ" dirty="0" smtClean="0"/>
              <a:t>Kč.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015456" y="3015456"/>
            <a:ext cx="6858000" cy="827088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12. FINANCOVÁNÍ ZDRAVOTNICTVÍ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14. VEŘEJNOPRÁVNÍ POJIŠTĚNÍ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3730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9" y="26064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b="1" dirty="0" smtClean="0">
                <a:solidFill>
                  <a:srgbClr val="1B06BA"/>
                </a:solidFill>
              </a:rPr>
              <a:t>Osoba bez zdanitelných příjmů (OBZP)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9" y="1412776"/>
            <a:ext cx="8229600" cy="4824536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cs-CZ" sz="2400" dirty="0"/>
              <a:t>O</a:t>
            </a:r>
            <a:r>
              <a:rPr lang="cs-CZ" sz="2400" dirty="0" smtClean="0"/>
              <a:t>soba, která má na území ČR trvalý pobyt, 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cs-CZ" sz="2400" dirty="0" smtClean="0"/>
              <a:t>není však zaměstnancem, 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cs-CZ" sz="2400" dirty="0" smtClean="0"/>
              <a:t>nemá příjmy ze samostatné výdělečné činnosti, 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cs-CZ" sz="2400" dirty="0" smtClean="0"/>
              <a:t>ani nepatří do kategorie, za kterou platí pojistné stát, 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dirty="0"/>
              <a:t> </a:t>
            </a:r>
            <a:r>
              <a:rPr lang="cs-CZ" sz="2400" dirty="0" smtClean="0"/>
              <a:t>    a uvedené skutečnosti trvají celý kalendářní   </a:t>
            </a:r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dirty="0"/>
              <a:t> </a:t>
            </a:r>
            <a:r>
              <a:rPr lang="cs-CZ" sz="2400" dirty="0" smtClean="0"/>
              <a:t>    měsíc.</a:t>
            </a:r>
          </a:p>
          <a:p>
            <a:pPr lvl="1" eaLnBrk="1" hangingPunct="1">
              <a:spcBef>
                <a:spcPts val="0"/>
              </a:spcBef>
              <a:defRPr/>
            </a:pPr>
            <a:r>
              <a:rPr lang="cs-CZ" sz="1800" dirty="0" smtClean="0"/>
              <a:t>Např. žena v domácnosti, student školy, která neposkytuje soustavnou přípravu na budoucí povolání, člen náboženského řádu bez příjmu, nezaměstnaný neevidovaný na ÚP, absolvent SŠ, který ihned po prázdninách nenastoupí do zaměstnání + neeviduje se na ÚP + nezačne podnikat.</a:t>
            </a:r>
          </a:p>
          <a:p>
            <a:pPr lvl="1" eaLnBrk="1" hangingPunct="1">
              <a:spcBef>
                <a:spcPts val="0"/>
              </a:spcBef>
              <a:defRPr/>
            </a:pPr>
            <a:endParaRPr lang="cs-CZ" sz="1800" dirty="0"/>
          </a:p>
          <a:p>
            <a:pPr marL="342000" eaLnBrk="1">
              <a:lnSpc>
                <a:spcPct val="87000"/>
              </a:lnSpc>
              <a:buSzPct val="100000"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  <a:tab pos="9410700" algn="l"/>
              </a:tabLst>
              <a:defRPr/>
            </a:pPr>
            <a:r>
              <a:rPr lang="en-GB" sz="2400" dirty="0" smtClean="0"/>
              <a:t>OBZP </a:t>
            </a:r>
            <a:r>
              <a:rPr lang="cs-CZ" sz="2400" dirty="0" smtClean="0"/>
              <a:t>platí </a:t>
            </a:r>
            <a:r>
              <a:rPr lang="cs-CZ" sz="2400" b="1" dirty="0" smtClean="0"/>
              <a:t>13,5% z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minimální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mzd</a:t>
            </a:r>
            <a:r>
              <a:rPr lang="cs-CZ" sz="2400" b="1" dirty="0" smtClean="0"/>
              <a:t>y </a:t>
            </a:r>
            <a:r>
              <a:rPr lang="cs-CZ" sz="2400" dirty="0" smtClean="0"/>
              <a:t>v měsíci, za které se platí pojistné. </a:t>
            </a:r>
          </a:p>
          <a:p>
            <a:pPr marL="342000" eaLnBrk="1">
              <a:lnSpc>
                <a:spcPct val="87000"/>
              </a:lnSpc>
              <a:buSzPct val="100000"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  <a:tab pos="9410700" algn="l"/>
              </a:tabLst>
              <a:defRPr/>
            </a:pPr>
            <a:r>
              <a:rPr lang="cs-CZ" sz="2400" dirty="0" smtClean="0"/>
              <a:t>Aktuálně je minimální mzda 8500 Kč výše měsíční platby tedy činí </a:t>
            </a:r>
            <a:r>
              <a:rPr lang="cs-CZ" sz="2400" dirty="0"/>
              <a:t>1148</a:t>
            </a:r>
            <a:r>
              <a:rPr lang="cs-CZ" sz="2400" b="1" dirty="0" smtClean="0"/>
              <a:t> Kč</a:t>
            </a:r>
            <a:r>
              <a:rPr lang="cs-CZ" sz="2400" dirty="0" smtClean="0"/>
              <a:t>.</a:t>
            </a:r>
            <a:r>
              <a:rPr lang="en-GB" sz="2400" dirty="0" smtClean="0"/>
              <a:t> </a:t>
            </a:r>
          </a:p>
          <a:p>
            <a:pPr eaLnBrk="1" hangingPunct="1">
              <a:spcBef>
                <a:spcPts val="0"/>
              </a:spcBef>
              <a:defRPr/>
            </a:pPr>
            <a:endParaRPr lang="cs-CZ" sz="2200" dirty="0" smtClean="0"/>
          </a:p>
          <a:p>
            <a:pPr eaLnBrk="1" hangingPunct="1">
              <a:defRPr/>
            </a:pPr>
            <a:endParaRPr lang="cs-CZ" sz="2400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015456" y="3015456"/>
            <a:ext cx="6858000" cy="827088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12. FINANCOVÁNÍ ZDRAVOTNICTVÍ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14. VEŘEJNOPRÁVNÍ POJIŠTĚNÍ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0405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229600" cy="1143000"/>
          </a:xfrm>
        </p:spPr>
        <p:txBody>
          <a:bodyPr/>
          <a:lstStyle/>
          <a:p>
            <a:pPr eaLnBrk="1" hangingPunct="1"/>
            <a:r>
              <a:rPr lang="cs-CZ" sz="5000" b="1" dirty="0" smtClean="0">
                <a:solidFill>
                  <a:srgbClr val="000099"/>
                </a:solidFill>
              </a:rPr>
              <a:t>Výstupy </a:t>
            </a:r>
            <a:r>
              <a:rPr lang="cs-CZ" sz="5000" b="1" dirty="0">
                <a:solidFill>
                  <a:srgbClr val="000099"/>
                </a:solidFill>
              </a:rPr>
              <a:t>v ekonomice péče o </a:t>
            </a:r>
            <a:r>
              <a:rPr lang="cs-CZ" sz="5000" b="1" dirty="0" smtClean="0">
                <a:solidFill>
                  <a:srgbClr val="000099"/>
                </a:solidFill>
              </a:rPr>
              <a:t>zdraví</a:t>
            </a:r>
            <a:endParaRPr lang="cs-CZ" b="1" dirty="0" smtClean="0">
              <a:solidFill>
                <a:srgbClr val="000099"/>
              </a:solidFill>
            </a:endParaRPr>
          </a:p>
        </p:txBody>
      </p:sp>
      <p:sp>
        <p:nvSpPr>
          <p:cNvPr id="43011" name="Zástupný symbol pro obsah 2"/>
          <p:cNvSpPr>
            <a:spLocks noGrp="1"/>
          </p:cNvSpPr>
          <p:nvPr>
            <p:ph idx="1"/>
          </p:nvPr>
        </p:nvSpPr>
        <p:spPr>
          <a:xfrm>
            <a:off x="539750" y="1412875"/>
            <a:ext cx="8229600" cy="5445125"/>
          </a:xfrm>
        </p:spPr>
        <p:txBody>
          <a:bodyPr/>
          <a:lstStyle/>
          <a:p>
            <a:pPr eaLnBrk="1" hangingPunct="1"/>
            <a:endParaRPr lang="cs-CZ" sz="2400" dirty="0" smtClean="0"/>
          </a:p>
          <a:p>
            <a:pPr marL="0" indent="0" eaLnBrk="1" hangingPunct="1">
              <a:buNone/>
            </a:pPr>
            <a:endParaRPr lang="cs-CZ" sz="2400" dirty="0" smtClean="0"/>
          </a:p>
          <a:p>
            <a:pPr eaLnBrk="1" hangingPunct="1"/>
            <a:r>
              <a:rPr lang="cs-CZ" sz="4000" dirty="0" smtClean="0"/>
              <a:t>Při </a:t>
            </a:r>
            <a:r>
              <a:rPr lang="cs-CZ" sz="4000" b="1" dirty="0" smtClean="0"/>
              <a:t>hodnocení výstupu je obtížné </a:t>
            </a:r>
            <a:r>
              <a:rPr lang="cs-CZ" sz="4000" dirty="0" smtClean="0"/>
              <a:t>dopředu stanovit, kdy a zda se očekávaný přínos dostaví, kdo z něj bude těžit a v jakém rozsahu bude užitečný.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10. EKONOMIKA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2561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</a:rPr>
              <a:t>Osoby, za které je plátcem stát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651" y="1124744"/>
            <a:ext cx="8229600" cy="5184775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b="1" dirty="0" smtClean="0">
                <a:cs typeface="Arial" charset="0"/>
              </a:rPr>
              <a:t>Nezaopatřené děti</a:t>
            </a:r>
          </a:p>
          <a:p>
            <a:pPr eaLnBrk="1" hangingPunct="1">
              <a:defRPr/>
            </a:pPr>
            <a:r>
              <a:rPr lang="cs-CZ" sz="2400" b="1" dirty="0" smtClean="0">
                <a:cs typeface="Arial" charset="0"/>
              </a:rPr>
              <a:t>Poživatelé důchodů</a:t>
            </a:r>
          </a:p>
          <a:p>
            <a:pPr eaLnBrk="1" hangingPunct="1">
              <a:defRPr/>
            </a:pPr>
            <a:r>
              <a:rPr lang="cs-CZ" sz="2400" b="1" dirty="0" smtClean="0">
                <a:cs typeface="Arial" charset="0"/>
              </a:rPr>
              <a:t>Osoby na mateřské a rodičovské dovolené </a:t>
            </a:r>
          </a:p>
          <a:p>
            <a:pPr eaLnBrk="1" hangingPunct="1">
              <a:defRPr/>
            </a:pPr>
            <a:r>
              <a:rPr lang="cs-CZ" sz="2400" b="1" dirty="0" smtClean="0">
                <a:cs typeface="Arial" charset="0"/>
              </a:rPr>
              <a:t>Uchazeči o zaměstnání</a:t>
            </a:r>
          </a:p>
          <a:p>
            <a:pPr eaLnBrk="1" hangingPunct="1">
              <a:defRPr/>
            </a:pPr>
            <a:r>
              <a:rPr lang="cs-CZ" sz="2400" dirty="0" smtClean="0">
                <a:cs typeface="Arial" charset="0"/>
              </a:rPr>
              <a:t>Osoby pobírající dávky sociální péče 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>
                <a:cs typeface="Arial" charset="0"/>
              </a:rPr>
              <a:t>z důvodu sociální potřebnosti</a:t>
            </a:r>
          </a:p>
          <a:p>
            <a:pPr eaLnBrk="1" hangingPunct="1">
              <a:defRPr/>
            </a:pPr>
            <a:r>
              <a:rPr lang="cs-CZ" sz="2400" dirty="0" smtClean="0">
                <a:cs typeface="Arial" charset="0"/>
              </a:rPr>
              <a:t>Osoby převážně nebo úplně bezmocné</a:t>
            </a:r>
          </a:p>
          <a:p>
            <a:pPr eaLnBrk="1" hangingPunct="1">
              <a:defRPr/>
            </a:pPr>
            <a:r>
              <a:rPr lang="cs-CZ" sz="2400" dirty="0" smtClean="0">
                <a:cs typeface="Arial" charset="0"/>
              </a:rPr>
              <a:t>Osoby pečující o </a:t>
            </a:r>
            <a:r>
              <a:rPr lang="cs-CZ" sz="2400" dirty="0" smtClean="0"/>
              <a:t>blízkou osobu</a:t>
            </a:r>
          </a:p>
          <a:p>
            <a:pPr eaLnBrk="1" hangingPunct="1">
              <a:defRPr/>
            </a:pPr>
            <a:r>
              <a:rPr lang="cs-CZ" sz="2400" dirty="0" smtClean="0">
                <a:cs typeface="Arial" charset="0"/>
              </a:rPr>
              <a:t>Osoby </a:t>
            </a:r>
            <a:r>
              <a:rPr lang="cs-CZ" sz="2400" dirty="0" smtClean="0"/>
              <a:t>ve vazbě nebo ve výkonu trestu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cs-CZ" sz="2400" dirty="0" smtClean="0"/>
          </a:p>
          <a:p>
            <a:pPr marL="0" indent="0" eaLnBrk="1" hangingPunct="1">
              <a:buFont typeface="Arial" charset="0"/>
              <a:buNone/>
              <a:defRPr/>
            </a:pPr>
            <a:r>
              <a:rPr lang="cs-CZ" sz="2400" dirty="0" smtClean="0"/>
              <a:t>Stát za vyjmenované osoby platí zálohu na zdravotní pojištění ve výši </a:t>
            </a:r>
            <a:r>
              <a:rPr lang="cs-CZ" sz="2400" b="1" dirty="0" smtClean="0"/>
              <a:t>845 Kč </a:t>
            </a:r>
            <a:r>
              <a:rPr lang="cs-CZ" sz="2400" dirty="0" smtClean="0"/>
              <a:t>měsíčně</a:t>
            </a:r>
            <a:endParaRPr lang="cs-CZ" sz="2400" dirty="0" smtClean="0">
              <a:cs typeface="Arial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015456" y="3015456"/>
            <a:ext cx="6858000" cy="827088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12. FINANCOVÁNÍ ZDRAVOTNICTVÍ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14. VEŘEJNOPRÁVNÍ POJIŠTĚNÍ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3578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</a:rPr>
              <a:t>Zdravotní pojišťovny v ČR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196752"/>
            <a:ext cx="8229600" cy="5184775"/>
          </a:xfrm>
        </p:spPr>
        <p:txBody>
          <a:bodyPr/>
          <a:lstStyle/>
          <a:p>
            <a:pPr marL="342900" lvl="1" indent="-342900" eaLnBrk="1" hangingPunct="1">
              <a:buFont typeface="Arial" charset="0"/>
              <a:buChar char="•"/>
              <a:defRPr/>
            </a:pPr>
            <a:r>
              <a:rPr lang="cs-CZ" sz="3200" b="1" dirty="0"/>
              <a:t>v</a:t>
            </a:r>
            <a:r>
              <a:rPr lang="cs-CZ" sz="3200" b="1" dirty="0" smtClean="0"/>
              <a:t>eřejnoprávní neziskové organizace</a:t>
            </a:r>
          </a:p>
          <a:p>
            <a:pPr marL="342900" lvl="1" indent="-342900" eaLnBrk="1" hangingPunct="1">
              <a:buFont typeface="Arial" charset="0"/>
              <a:buChar char="•"/>
              <a:defRPr/>
            </a:pPr>
            <a:r>
              <a:rPr lang="en-GB" sz="3200" dirty="0" err="1" smtClean="0"/>
              <a:t>mají</a:t>
            </a:r>
            <a:r>
              <a:rPr lang="en-GB" sz="3200" dirty="0" smtClean="0"/>
              <a:t> </a:t>
            </a:r>
            <a:r>
              <a:rPr lang="en-GB" sz="3200" dirty="0" err="1" smtClean="0"/>
              <a:t>za</a:t>
            </a:r>
            <a:r>
              <a:rPr lang="en-GB" sz="3200" dirty="0" smtClean="0"/>
              <a:t> </a:t>
            </a:r>
            <a:r>
              <a:rPr lang="en-GB" sz="3200" dirty="0" err="1" smtClean="0"/>
              <a:t>úkol</a:t>
            </a:r>
            <a:r>
              <a:rPr lang="cs-CZ" sz="3200" dirty="0" smtClean="0"/>
              <a:t>:</a:t>
            </a:r>
            <a:r>
              <a:rPr lang="en-GB" sz="3200" dirty="0" smtClean="0"/>
              <a:t> </a:t>
            </a:r>
            <a:endParaRPr lang="cs-CZ" sz="3200" dirty="0" smtClean="0"/>
          </a:p>
          <a:p>
            <a:pPr marL="857250" lvl="2" indent="-457200" eaLnBrk="1" hangingPunct="1">
              <a:buFont typeface="+mj-lt"/>
              <a:buAutoNum type="alphaLcParenR"/>
              <a:defRPr/>
            </a:pPr>
            <a:r>
              <a:rPr lang="en-GB" sz="3200" dirty="0" err="1" smtClean="0"/>
              <a:t>vybírat</a:t>
            </a:r>
            <a:r>
              <a:rPr lang="en-GB" sz="3200" dirty="0" smtClean="0"/>
              <a:t> </a:t>
            </a:r>
            <a:r>
              <a:rPr lang="en-GB" sz="3200" dirty="0" err="1" smtClean="0"/>
              <a:t>zdravotní</a:t>
            </a:r>
            <a:r>
              <a:rPr lang="en-GB" sz="3200" dirty="0" smtClean="0"/>
              <a:t> </a:t>
            </a:r>
            <a:r>
              <a:rPr lang="en-GB" sz="3200" dirty="0" err="1" smtClean="0"/>
              <a:t>pojištění</a:t>
            </a:r>
            <a:r>
              <a:rPr lang="en-GB" sz="3200" dirty="0" smtClean="0"/>
              <a:t> v </a:t>
            </a:r>
            <a:r>
              <a:rPr lang="en-GB" sz="3200" dirty="0" err="1" smtClean="0"/>
              <a:t>zákonem</a:t>
            </a:r>
            <a:r>
              <a:rPr lang="en-GB" sz="3200" dirty="0" smtClean="0"/>
              <a:t> </a:t>
            </a:r>
            <a:r>
              <a:rPr lang="en-GB" sz="3200" dirty="0" err="1" smtClean="0"/>
              <a:t>stanovené</a:t>
            </a:r>
            <a:r>
              <a:rPr lang="en-GB" sz="3200" dirty="0" smtClean="0"/>
              <a:t> </a:t>
            </a:r>
            <a:r>
              <a:rPr lang="en-GB" sz="3200" dirty="0" err="1" smtClean="0"/>
              <a:t>výši</a:t>
            </a:r>
            <a:r>
              <a:rPr lang="en-GB" sz="3200" dirty="0" smtClean="0"/>
              <a:t> </a:t>
            </a:r>
            <a:endParaRPr lang="cs-CZ" sz="3200" dirty="0" smtClean="0"/>
          </a:p>
          <a:p>
            <a:pPr marL="857250" lvl="2" indent="-457200" eaLnBrk="1" hangingPunct="1">
              <a:buFont typeface="+mj-lt"/>
              <a:buAutoNum type="alphaLcParenR"/>
              <a:defRPr/>
            </a:pPr>
            <a:r>
              <a:rPr lang="en-GB" sz="3200" dirty="0" smtClean="0"/>
              <a:t>a </a:t>
            </a:r>
            <a:r>
              <a:rPr lang="en-GB" sz="3200" dirty="0" err="1" smtClean="0"/>
              <a:t>zajišťovat</a:t>
            </a:r>
            <a:r>
              <a:rPr lang="en-GB" sz="3200" dirty="0" smtClean="0"/>
              <a:t> </a:t>
            </a:r>
            <a:r>
              <a:rPr lang="en-GB" sz="3200" dirty="0" err="1" smtClean="0"/>
              <a:t>za</a:t>
            </a:r>
            <a:r>
              <a:rPr lang="en-GB" sz="3200" dirty="0" smtClean="0"/>
              <a:t> </a:t>
            </a:r>
            <a:r>
              <a:rPr lang="en-GB" sz="3200" dirty="0" err="1" smtClean="0"/>
              <a:t>vybrané</a:t>
            </a:r>
            <a:r>
              <a:rPr lang="en-GB" sz="3200" dirty="0" smtClean="0"/>
              <a:t> </a:t>
            </a:r>
            <a:r>
              <a:rPr lang="en-GB" sz="3200" dirty="0" err="1" smtClean="0"/>
              <a:t>prostředky</a:t>
            </a:r>
            <a:r>
              <a:rPr lang="en-GB" sz="3200" dirty="0" smtClean="0"/>
              <a:t> </a:t>
            </a:r>
            <a:r>
              <a:rPr lang="en-GB" sz="3200" dirty="0" err="1" smtClean="0"/>
              <a:t>úhrady</a:t>
            </a:r>
            <a:r>
              <a:rPr lang="en-GB" sz="3200" dirty="0" smtClean="0"/>
              <a:t> </a:t>
            </a:r>
            <a:r>
              <a:rPr lang="en-GB" sz="3200" dirty="0" err="1" smtClean="0"/>
              <a:t>zdravotní</a:t>
            </a:r>
            <a:r>
              <a:rPr lang="en-GB" sz="3200" dirty="0" smtClean="0"/>
              <a:t> </a:t>
            </a:r>
            <a:r>
              <a:rPr lang="en-GB" sz="3200" dirty="0" err="1" smtClean="0"/>
              <a:t>péče</a:t>
            </a:r>
            <a:r>
              <a:rPr lang="en-GB" sz="3200" dirty="0" smtClean="0"/>
              <a:t> </a:t>
            </a:r>
            <a:r>
              <a:rPr lang="en-GB" sz="3200" dirty="0" err="1" smtClean="0"/>
              <a:t>tak</a:t>
            </a:r>
            <a:r>
              <a:rPr lang="en-GB" sz="3200" dirty="0" smtClean="0"/>
              <a:t>, </a:t>
            </a:r>
            <a:r>
              <a:rPr lang="en-GB" sz="3200" dirty="0" err="1" smtClean="0"/>
              <a:t>aby</a:t>
            </a:r>
            <a:r>
              <a:rPr lang="en-GB" sz="3200" dirty="0" smtClean="0"/>
              <a:t> </a:t>
            </a:r>
            <a:r>
              <a:rPr lang="en-GB" sz="3200" dirty="0" err="1" smtClean="0"/>
              <a:t>vybrané</a:t>
            </a:r>
            <a:r>
              <a:rPr lang="en-GB" sz="3200" dirty="0" smtClean="0"/>
              <a:t> </a:t>
            </a:r>
            <a:r>
              <a:rPr lang="en-GB" sz="3200" dirty="0" err="1" smtClean="0"/>
              <a:t>pojistné</a:t>
            </a:r>
            <a:r>
              <a:rPr lang="en-GB" sz="3200" dirty="0" smtClean="0"/>
              <a:t> </a:t>
            </a:r>
            <a:r>
              <a:rPr lang="en-GB" sz="3200" dirty="0" err="1" smtClean="0"/>
              <a:t>bylo</a:t>
            </a:r>
            <a:r>
              <a:rPr lang="en-GB" sz="3200" dirty="0" smtClean="0"/>
              <a:t> </a:t>
            </a:r>
            <a:r>
              <a:rPr lang="en-GB" sz="3200" dirty="0" err="1" smtClean="0"/>
              <a:t>vynakládáno</a:t>
            </a:r>
            <a:r>
              <a:rPr lang="en-GB" sz="3200" dirty="0" smtClean="0"/>
              <a:t> </a:t>
            </a:r>
            <a:r>
              <a:rPr lang="en-GB" sz="3200" dirty="0" err="1" smtClean="0"/>
              <a:t>účelně</a:t>
            </a:r>
            <a:r>
              <a:rPr lang="en-GB" sz="3200" dirty="0" smtClean="0"/>
              <a:t> a </a:t>
            </a:r>
            <a:r>
              <a:rPr lang="en-GB" sz="3200" dirty="0" err="1" smtClean="0"/>
              <a:t>fektivně</a:t>
            </a:r>
            <a:r>
              <a:rPr lang="en-GB" sz="3200" dirty="0" smtClean="0"/>
              <a:t>.</a:t>
            </a:r>
          </a:p>
          <a:p>
            <a:pPr eaLnBrk="1" hangingPunct="1">
              <a:defRPr/>
            </a:pPr>
            <a:r>
              <a:rPr lang="cs-CZ" sz="1400" dirty="0" smtClean="0">
                <a:cs typeface="Arial" charset="0"/>
              </a:rPr>
              <a:t>uzavření/neuzavření smlouvy se zdravotnickým zařízením</a:t>
            </a:r>
          </a:p>
          <a:p>
            <a:pPr eaLnBrk="1" hangingPunct="1">
              <a:defRPr/>
            </a:pPr>
            <a:r>
              <a:rPr lang="cs-CZ" sz="1400" dirty="0" smtClean="0">
                <a:cs typeface="Arial" charset="0"/>
              </a:rPr>
              <a:t>výše a forma úhrad (</a:t>
            </a:r>
            <a:r>
              <a:rPr lang="cs-CZ" sz="1400" dirty="0" err="1" smtClean="0">
                <a:cs typeface="Arial" charset="0"/>
              </a:rPr>
              <a:t>kapitace</a:t>
            </a:r>
            <a:r>
              <a:rPr lang="cs-CZ" sz="1400" dirty="0" smtClean="0">
                <a:cs typeface="Arial" charset="0"/>
              </a:rPr>
              <a:t>, výkon, paušál, DRG )</a:t>
            </a:r>
          </a:p>
          <a:p>
            <a:pPr eaLnBrk="1" hangingPunct="1">
              <a:defRPr/>
            </a:pPr>
            <a:r>
              <a:rPr lang="cs-CZ" sz="1400" dirty="0">
                <a:cs typeface="Arial" charset="0"/>
              </a:rPr>
              <a:t>f</a:t>
            </a:r>
            <a:r>
              <a:rPr lang="cs-CZ" sz="1400" dirty="0" smtClean="0">
                <a:cs typeface="Arial" charset="0"/>
              </a:rPr>
              <a:t>inancování zdravotní péče  se stanovuje na základě tzv. dohodovacího řízení </a:t>
            </a:r>
          </a:p>
          <a:p>
            <a:pPr lvl="1" eaLnBrk="1" hangingPunct="1">
              <a:defRPr/>
            </a:pPr>
            <a:r>
              <a:rPr lang="cs-CZ" sz="1400" dirty="0" smtClean="0">
                <a:cs typeface="Arial" charset="0"/>
              </a:rPr>
              <a:t>mezi zdravotními pojišťovnami</a:t>
            </a:r>
          </a:p>
          <a:p>
            <a:pPr lvl="1" eaLnBrk="1" hangingPunct="1">
              <a:defRPr/>
            </a:pPr>
            <a:r>
              <a:rPr lang="cs-CZ" sz="1400" dirty="0" smtClean="0">
                <a:cs typeface="Arial" charset="0"/>
              </a:rPr>
              <a:t>Českou lékařskou komorou</a:t>
            </a:r>
          </a:p>
          <a:p>
            <a:pPr lvl="1" eaLnBrk="1" hangingPunct="1">
              <a:defRPr/>
            </a:pPr>
            <a:r>
              <a:rPr lang="cs-CZ" sz="1400" dirty="0">
                <a:cs typeface="Arial" charset="0"/>
              </a:rPr>
              <a:t>p</a:t>
            </a:r>
            <a:r>
              <a:rPr lang="cs-CZ" sz="1400" dirty="0" smtClean="0">
                <a:cs typeface="Arial" charset="0"/>
              </a:rPr>
              <a:t>říp. vládou  (MZ)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015456" y="3015456"/>
            <a:ext cx="6858000" cy="827088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12. FINANCOVÁNÍ ZDRAVOTNICTVÍ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14. VEŘEJNOPRÁVNÍ POJIŠTĚNÍ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8034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b="1" smtClean="0">
                <a:solidFill>
                  <a:srgbClr val="1B06BA"/>
                </a:solidFill>
              </a:rPr>
              <a:t>Výběr zdravotní pojišťovny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052736"/>
            <a:ext cx="8229600" cy="5616575"/>
          </a:xfrm>
        </p:spPr>
        <p:txBody>
          <a:bodyPr/>
          <a:lstStyle/>
          <a:p>
            <a:pPr marL="0" indent="-206375" eaLnBrk="1">
              <a:lnSpc>
                <a:spcPct val="87000"/>
              </a:lnSpc>
              <a:buSzPct val="45000"/>
              <a:buFont typeface="Arial" charset="0"/>
              <a:buNone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en-GB" sz="2800" b="1" dirty="0" err="1" smtClean="0">
                <a:solidFill>
                  <a:srgbClr val="000080"/>
                </a:solidFill>
              </a:rPr>
              <a:t>Volba</a:t>
            </a:r>
            <a:r>
              <a:rPr lang="en-GB" sz="2800" b="1" dirty="0" smtClean="0">
                <a:solidFill>
                  <a:srgbClr val="000080"/>
                </a:solidFill>
              </a:rPr>
              <a:t> </a:t>
            </a:r>
            <a:r>
              <a:rPr lang="en-GB" sz="2800" b="1" dirty="0" err="1" smtClean="0">
                <a:solidFill>
                  <a:srgbClr val="000080"/>
                </a:solidFill>
              </a:rPr>
              <a:t>zdravotní</a:t>
            </a:r>
            <a:r>
              <a:rPr lang="en-GB" sz="2800" b="1" dirty="0" smtClean="0">
                <a:solidFill>
                  <a:srgbClr val="000080"/>
                </a:solidFill>
              </a:rPr>
              <a:t> </a:t>
            </a:r>
            <a:r>
              <a:rPr lang="en-GB" sz="2800" b="1" dirty="0" err="1" smtClean="0">
                <a:solidFill>
                  <a:srgbClr val="000080"/>
                </a:solidFill>
              </a:rPr>
              <a:t>pojišťovny</a:t>
            </a:r>
            <a:endParaRPr lang="en-GB" sz="2800" b="1" dirty="0" smtClean="0">
              <a:solidFill>
                <a:srgbClr val="000080"/>
              </a:solidFill>
            </a:endParaRPr>
          </a:p>
          <a:p>
            <a:pPr marL="534988" lvl="1" indent="-342900" eaLnBrk="1">
              <a:lnSpc>
                <a:spcPct val="87000"/>
              </a:lnSpc>
              <a:buSzPct val="45000"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en-GB" sz="2400" dirty="0" err="1" smtClean="0"/>
              <a:t>výběr</a:t>
            </a:r>
            <a:r>
              <a:rPr lang="en-GB" sz="2400" dirty="0" smtClean="0"/>
              <a:t> z</a:t>
            </a:r>
            <a:r>
              <a:rPr lang="cs-CZ" sz="2400" dirty="0" smtClean="0"/>
              <a:t>e</a:t>
            </a:r>
            <a:r>
              <a:rPr lang="en-GB" sz="2400" dirty="0" smtClean="0"/>
              <a:t> </a:t>
            </a:r>
            <a:r>
              <a:rPr lang="cs-CZ" sz="2400" dirty="0" smtClean="0"/>
              <a:t>7</a:t>
            </a:r>
            <a:r>
              <a:rPr lang="cs-CZ" sz="2400" dirty="0" smtClean="0">
                <a:cs typeface="Times New Roman" pitchFamily="18" charset="0"/>
              </a:rPr>
              <a:t> </a:t>
            </a:r>
            <a:r>
              <a:rPr lang="en-GB" sz="2400" dirty="0" err="1" smtClean="0"/>
              <a:t>zdravotních</a:t>
            </a:r>
            <a:r>
              <a:rPr lang="en-GB" sz="2400" dirty="0" smtClean="0"/>
              <a:t> </a:t>
            </a:r>
            <a:r>
              <a:rPr lang="en-GB" sz="2400" dirty="0" err="1" smtClean="0"/>
              <a:t>pojišťoven</a:t>
            </a:r>
            <a:r>
              <a:rPr lang="en-GB" sz="2400" dirty="0" smtClean="0"/>
              <a:t> </a:t>
            </a:r>
            <a:endParaRPr lang="cs-CZ" sz="2400" dirty="0" smtClean="0"/>
          </a:p>
          <a:p>
            <a:pPr marL="534988" lvl="1" indent="-342900" eaLnBrk="1">
              <a:lnSpc>
                <a:spcPct val="87000"/>
              </a:lnSpc>
              <a:buSzPct val="45000"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en-GB" sz="2400" dirty="0" err="1" smtClean="0"/>
              <a:t>novorozenec</a:t>
            </a:r>
            <a:r>
              <a:rPr lang="en-GB" sz="2400" dirty="0" smtClean="0"/>
              <a:t> se </a:t>
            </a:r>
            <a:r>
              <a:rPr lang="en-GB" sz="2400" dirty="0" err="1" smtClean="0"/>
              <a:t>stává</a:t>
            </a:r>
            <a:r>
              <a:rPr lang="en-GB" sz="2400" dirty="0" smtClean="0"/>
              <a:t> </a:t>
            </a:r>
            <a:r>
              <a:rPr lang="en-GB" sz="2400" dirty="0" err="1" smtClean="0"/>
              <a:t>automaticky</a:t>
            </a:r>
            <a:r>
              <a:rPr lang="en-GB" sz="2400" dirty="0" smtClean="0"/>
              <a:t> </a:t>
            </a:r>
            <a:r>
              <a:rPr lang="en-GB" sz="2400" dirty="0" err="1" smtClean="0"/>
              <a:t>pojištěncem</a:t>
            </a:r>
            <a:r>
              <a:rPr lang="en-GB" sz="2400" dirty="0" smtClean="0"/>
              <a:t> </a:t>
            </a:r>
            <a:r>
              <a:rPr lang="en-GB" sz="2400" dirty="0" err="1" smtClean="0"/>
              <a:t>té</a:t>
            </a:r>
            <a:r>
              <a:rPr lang="en-GB" sz="2400" dirty="0" smtClean="0"/>
              <a:t> </a:t>
            </a:r>
            <a:r>
              <a:rPr lang="en-GB" sz="2400" dirty="0" err="1" smtClean="0"/>
              <a:t>zdravotní</a:t>
            </a:r>
            <a:r>
              <a:rPr lang="en-GB" sz="2400" dirty="0" smtClean="0"/>
              <a:t> </a:t>
            </a:r>
            <a:r>
              <a:rPr lang="en-GB" sz="2400" dirty="0" err="1" smtClean="0"/>
              <a:t>pojišťovny</a:t>
            </a:r>
            <a:r>
              <a:rPr lang="en-GB" sz="2400" dirty="0" smtClean="0"/>
              <a:t>, u </a:t>
            </a:r>
            <a:r>
              <a:rPr lang="en-GB" sz="2400" dirty="0" err="1" smtClean="0"/>
              <a:t>níž</a:t>
            </a:r>
            <a:r>
              <a:rPr lang="en-GB" sz="2400" dirty="0" smtClean="0"/>
              <a:t> je </a:t>
            </a:r>
            <a:r>
              <a:rPr lang="en-GB" sz="2400" dirty="0" err="1" smtClean="0"/>
              <a:t>pojištěna</a:t>
            </a:r>
            <a:r>
              <a:rPr lang="en-GB" sz="2400" dirty="0" smtClean="0"/>
              <a:t> </a:t>
            </a:r>
            <a:r>
              <a:rPr lang="en-GB" sz="2400" dirty="0" err="1" smtClean="0"/>
              <a:t>jeho</a:t>
            </a:r>
            <a:r>
              <a:rPr lang="en-GB" sz="2400" dirty="0" smtClean="0"/>
              <a:t> </a:t>
            </a:r>
            <a:r>
              <a:rPr lang="en-GB" sz="2400" dirty="0" err="1" smtClean="0"/>
              <a:t>matka</a:t>
            </a:r>
            <a:endParaRPr lang="en-GB" sz="2400" dirty="0" smtClean="0"/>
          </a:p>
          <a:p>
            <a:pPr marL="0" indent="-206375" eaLnBrk="1">
              <a:lnSpc>
                <a:spcPct val="87000"/>
              </a:lnSpc>
              <a:buSzPct val="45000"/>
              <a:buFont typeface="Arial" charset="0"/>
              <a:buNone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endParaRPr lang="cs-CZ" sz="2800" b="1" dirty="0" smtClean="0">
              <a:solidFill>
                <a:srgbClr val="000080"/>
              </a:solidFill>
            </a:endParaRPr>
          </a:p>
          <a:p>
            <a:pPr marL="0" indent="-206375" eaLnBrk="1">
              <a:lnSpc>
                <a:spcPct val="87000"/>
              </a:lnSpc>
              <a:buSzPct val="45000"/>
              <a:buFont typeface="Arial" charset="0"/>
              <a:buNone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en-GB" sz="2800" b="1" dirty="0" err="1" smtClean="0">
                <a:solidFill>
                  <a:srgbClr val="000080"/>
                </a:solidFill>
              </a:rPr>
              <a:t>Změna</a:t>
            </a:r>
            <a:r>
              <a:rPr lang="en-GB" sz="2800" b="1" dirty="0" smtClean="0">
                <a:solidFill>
                  <a:srgbClr val="000080"/>
                </a:solidFill>
              </a:rPr>
              <a:t> </a:t>
            </a:r>
            <a:r>
              <a:rPr lang="en-GB" sz="2800" b="1" dirty="0" err="1" smtClean="0">
                <a:solidFill>
                  <a:srgbClr val="000080"/>
                </a:solidFill>
              </a:rPr>
              <a:t>zdravotní</a:t>
            </a:r>
            <a:r>
              <a:rPr lang="en-GB" sz="2800" b="1" dirty="0" smtClean="0">
                <a:solidFill>
                  <a:srgbClr val="000080"/>
                </a:solidFill>
              </a:rPr>
              <a:t> </a:t>
            </a:r>
            <a:r>
              <a:rPr lang="en-GB" sz="2800" b="1" dirty="0" err="1" smtClean="0">
                <a:solidFill>
                  <a:srgbClr val="000080"/>
                </a:solidFill>
              </a:rPr>
              <a:t>pojišťovny</a:t>
            </a:r>
            <a:endParaRPr lang="en-GB" sz="2800" b="1" dirty="0" smtClean="0">
              <a:solidFill>
                <a:srgbClr val="000080"/>
              </a:solidFill>
            </a:endParaRPr>
          </a:p>
          <a:p>
            <a:pPr marL="534988" lvl="1" indent="-342900" eaLnBrk="1">
              <a:lnSpc>
                <a:spcPct val="87000"/>
              </a:lnSpc>
              <a:buSzPct val="45000"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en-GB" sz="2400" dirty="0" err="1" smtClean="0"/>
              <a:t>ze</a:t>
            </a:r>
            <a:r>
              <a:rPr lang="en-GB" sz="2400" dirty="0" smtClean="0"/>
              <a:t> </a:t>
            </a:r>
            <a:r>
              <a:rPr lang="en-GB" sz="2400" dirty="0" err="1" smtClean="0"/>
              <a:t>zákona</a:t>
            </a:r>
            <a:r>
              <a:rPr lang="en-GB" sz="2400" dirty="0" smtClean="0"/>
              <a:t> </a:t>
            </a:r>
            <a:r>
              <a:rPr lang="cs-CZ" sz="2400" dirty="0" smtClean="0"/>
              <a:t>lze </a:t>
            </a:r>
            <a:r>
              <a:rPr lang="en-GB" sz="2400" dirty="0" smtClean="0"/>
              <a:t>1x </a:t>
            </a:r>
            <a:r>
              <a:rPr lang="en-GB" sz="2400" dirty="0" err="1" smtClean="0"/>
              <a:t>za</a:t>
            </a:r>
            <a:r>
              <a:rPr lang="en-GB" sz="2400" dirty="0" smtClean="0"/>
              <a:t> 12 </a:t>
            </a:r>
            <a:r>
              <a:rPr lang="en-GB" sz="2400" dirty="0" err="1" smtClean="0"/>
              <a:t>měsíců</a:t>
            </a:r>
            <a:r>
              <a:rPr lang="cs-CZ" sz="2400" dirty="0" smtClean="0"/>
              <a:t>, a to vždy </a:t>
            </a:r>
            <a:r>
              <a:rPr lang="en-GB" sz="2400" dirty="0" smtClean="0"/>
              <a:t>k 1. </a:t>
            </a:r>
            <a:r>
              <a:rPr lang="cs-CZ" sz="2400" dirty="0" smtClean="0"/>
              <a:t>lednu následujícího kalendářního roku (změna se musí avizovat 6 měsíců min. dopředu).</a:t>
            </a:r>
            <a:endParaRPr lang="en-GB" sz="2400" dirty="0" smtClean="0"/>
          </a:p>
          <a:p>
            <a:pPr marL="0" indent="-206375" eaLnBrk="1">
              <a:lnSpc>
                <a:spcPct val="87000"/>
              </a:lnSpc>
              <a:buSzPct val="45000"/>
              <a:buFont typeface="Arial" charset="0"/>
              <a:buNone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endParaRPr lang="cs-CZ" sz="2800" b="1" dirty="0" smtClean="0">
              <a:solidFill>
                <a:srgbClr val="000080"/>
              </a:solidFill>
            </a:endParaRPr>
          </a:p>
          <a:p>
            <a:pPr marL="0" indent="-206375" eaLnBrk="1">
              <a:lnSpc>
                <a:spcPct val="87000"/>
              </a:lnSpc>
              <a:buSzPct val="45000"/>
              <a:buFont typeface="Arial" charset="0"/>
              <a:buNone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cs-CZ" sz="2800" b="1" dirty="0" smtClean="0">
                <a:solidFill>
                  <a:srgbClr val="000080"/>
                </a:solidFill>
              </a:rPr>
              <a:t>K</a:t>
            </a:r>
            <a:r>
              <a:rPr lang="en-GB" sz="2800" b="1" dirty="0" err="1" smtClean="0">
                <a:solidFill>
                  <a:srgbClr val="000080"/>
                </a:solidFill>
              </a:rPr>
              <a:t>ritéri</a:t>
            </a:r>
            <a:r>
              <a:rPr lang="cs-CZ" sz="2800" b="1" dirty="0" smtClean="0">
                <a:solidFill>
                  <a:srgbClr val="000080"/>
                </a:solidFill>
              </a:rPr>
              <a:t>a</a:t>
            </a:r>
            <a:endParaRPr lang="en-GB" sz="2800" b="1" dirty="0" smtClean="0">
              <a:solidFill>
                <a:srgbClr val="000080"/>
              </a:solidFill>
            </a:endParaRPr>
          </a:p>
          <a:p>
            <a:pPr marL="534988" lvl="1" indent="-342900" eaLnBrk="1">
              <a:lnSpc>
                <a:spcPct val="87000"/>
              </a:lnSpc>
              <a:buSzPct val="45000"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en-GB" sz="2400" dirty="0" err="1" smtClean="0"/>
              <a:t>dostupnost</a:t>
            </a:r>
            <a:r>
              <a:rPr lang="en-GB" sz="2400" dirty="0" smtClean="0"/>
              <a:t> </a:t>
            </a:r>
            <a:r>
              <a:rPr lang="en-GB" sz="2400" dirty="0" err="1" smtClean="0"/>
              <a:t>smluvní</a:t>
            </a:r>
            <a:r>
              <a:rPr lang="en-GB" sz="2400" dirty="0" smtClean="0"/>
              <a:t> </a:t>
            </a:r>
            <a:r>
              <a:rPr lang="en-GB" sz="2400" dirty="0" err="1" smtClean="0"/>
              <a:t>lékařské</a:t>
            </a:r>
            <a:r>
              <a:rPr lang="en-GB" sz="2400" dirty="0" smtClean="0"/>
              <a:t> </a:t>
            </a:r>
            <a:r>
              <a:rPr lang="en-GB" sz="2400" dirty="0" err="1" smtClean="0"/>
              <a:t>péče</a:t>
            </a:r>
            <a:r>
              <a:rPr lang="en-GB" sz="2400" dirty="0" smtClean="0"/>
              <a:t> </a:t>
            </a:r>
            <a:r>
              <a:rPr lang="en-GB" sz="2400" dirty="0" err="1" smtClean="0"/>
              <a:t>pojišťovny</a:t>
            </a:r>
            <a:r>
              <a:rPr lang="en-GB" sz="2400" dirty="0" smtClean="0"/>
              <a:t> </a:t>
            </a:r>
            <a:endParaRPr lang="cs-CZ" sz="2400" dirty="0" smtClean="0"/>
          </a:p>
          <a:p>
            <a:pPr marL="534988" lvl="1" indent="-342900" eaLnBrk="1">
              <a:lnSpc>
                <a:spcPct val="87000"/>
              </a:lnSpc>
              <a:buSzPct val="45000"/>
              <a:tabLst>
                <a:tab pos="192088" algn="l"/>
                <a:tab pos="639763" algn="l"/>
                <a:tab pos="1089025" algn="l"/>
                <a:tab pos="1538288" algn="l"/>
                <a:tab pos="1987550" algn="l"/>
                <a:tab pos="2436813" algn="l"/>
                <a:tab pos="2886075" algn="l"/>
                <a:tab pos="3335338" algn="l"/>
                <a:tab pos="3784600" algn="l"/>
                <a:tab pos="4233863" algn="l"/>
                <a:tab pos="4683125" algn="l"/>
                <a:tab pos="5132388" algn="l"/>
                <a:tab pos="5581650" algn="l"/>
                <a:tab pos="6030913" algn="l"/>
                <a:tab pos="6480175" algn="l"/>
                <a:tab pos="6929438" algn="l"/>
                <a:tab pos="7378700" algn="l"/>
                <a:tab pos="7827963" algn="l"/>
                <a:tab pos="8277225" algn="l"/>
                <a:tab pos="8726488" algn="l"/>
                <a:tab pos="9175750" algn="l"/>
              </a:tabLst>
            </a:pPr>
            <a:r>
              <a:rPr lang="en-GB" sz="2400" dirty="0" err="1" smtClean="0"/>
              <a:t>praktická</a:t>
            </a:r>
            <a:r>
              <a:rPr lang="en-GB" sz="2400" dirty="0" smtClean="0"/>
              <a:t> </a:t>
            </a:r>
            <a:r>
              <a:rPr lang="en-GB" sz="2400" dirty="0" err="1" smtClean="0"/>
              <a:t>využitelnost</a:t>
            </a:r>
            <a:r>
              <a:rPr lang="en-GB" sz="2400" dirty="0" smtClean="0"/>
              <a:t> </a:t>
            </a:r>
            <a:r>
              <a:rPr lang="en-GB" sz="2400" dirty="0" err="1" smtClean="0"/>
              <a:t>nabízených</a:t>
            </a:r>
            <a:r>
              <a:rPr lang="en-GB" sz="2400" dirty="0" smtClean="0"/>
              <a:t> </a:t>
            </a:r>
            <a:r>
              <a:rPr lang="en-GB" sz="2400" dirty="0" err="1" smtClean="0"/>
              <a:t>výhod</a:t>
            </a:r>
            <a:r>
              <a:rPr lang="en-GB" sz="2400" dirty="0" smtClean="0"/>
              <a:t> </a:t>
            </a:r>
            <a:r>
              <a:rPr lang="cs-CZ" sz="2400" dirty="0" smtClean="0"/>
              <a:t>z fondu prevence</a:t>
            </a:r>
            <a:endParaRPr lang="cs-CZ" sz="2400" dirty="0" smtClean="0">
              <a:cs typeface="Arial" charset="0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015456" y="3015456"/>
            <a:ext cx="6858000" cy="827088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12. FINANCOVÁNÍ ZDRAVOTNICTVÍ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14. VEŘEJNOPRÁVNÍ POJIŠTĚNÍ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5946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76672"/>
            <a:ext cx="8229600" cy="7064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sz="4000" b="1" dirty="0" smtClean="0">
                <a:solidFill>
                  <a:srgbClr val="333399"/>
                </a:solidFill>
              </a:rPr>
              <a:t>Zdravotní pojišťovny a počet jejich pojištěnců v lednu 2015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772816"/>
            <a:ext cx="8568952" cy="4680520"/>
          </a:xfrm>
        </p:spPr>
        <p:txBody>
          <a:bodyPr/>
          <a:lstStyle/>
          <a:p>
            <a:pPr marL="342900" lvl="1" indent="-342900" eaLnBrk="1" hangingPunct="1">
              <a:spcBef>
                <a:spcPts val="1800"/>
              </a:spcBef>
              <a:buFont typeface="Arial" charset="0"/>
              <a:buChar char="•"/>
            </a:pPr>
            <a:r>
              <a:rPr lang="cs-CZ" sz="2000" dirty="0" smtClean="0">
                <a:solidFill>
                  <a:srgbClr val="00B0F0"/>
                </a:solidFill>
                <a:cs typeface="Arial" charset="0"/>
              </a:rPr>
              <a:t>Česká průmyslová zdravotní pojišťovna: </a:t>
            </a:r>
            <a:r>
              <a:rPr lang="cs-CZ" sz="2000" dirty="0" smtClean="0">
                <a:solidFill>
                  <a:srgbClr val="333399"/>
                </a:solidFill>
                <a:cs typeface="Arial" charset="0"/>
              </a:rPr>
              <a:t>	</a:t>
            </a:r>
            <a:r>
              <a:rPr lang="cs-CZ" sz="2000" b="1" dirty="0" smtClean="0">
                <a:solidFill>
                  <a:srgbClr val="333399"/>
                </a:solidFill>
                <a:cs typeface="Arial" charset="0"/>
              </a:rPr>
              <a:t>1,21 mil.    (11,6%)</a:t>
            </a:r>
          </a:p>
          <a:p>
            <a:pPr marL="342900" lvl="1" indent="-342900" eaLnBrk="1" hangingPunct="1">
              <a:spcBef>
                <a:spcPts val="1800"/>
              </a:spcBef>
              <a:buFont typeface="Arial" charset="0"/>
              <a:buChar char="•"/>
            </a:pPr>
            <a:r>
              <a:rPr lang="cs-CZ" sz="2000" dirty="0" smtClean="0">
                <a:solidFill>
                  <a:srgbClr val="333399"/>
                </a:solidFill>
                <a:cs typeface="Arial" charset="0"/>
              </a:rPr>
              <a:t>Oborová </a:t>
            </a:r>
            <a:r>
              <a:rPr lang="cs-CZ" sz="2000" dirty="0" err="1" smtClean="0">
                <a:solidFill>
                  <a:srgbClr val="333399"/>
                </a:solidFill>
                <a:cs typeface="Arial" charset="0"/>
              </a:rPr>
              <a:t>zdr</a:t>
            </a:r>
            <a:r>
              <a:rPr lang="cs-CZ" sz="2000" dirty="0" smtClean="0">
                <a:solidFill>
                  <a:srgbClr val="333399"/>
                </a:solidFill>
                <a:cs typeface="Arial" charset="0"/>
              </a:rPr>
              <a:t>. pojišťovna zaměstnanců </a:t>
            </a:r>
          </a:p>
          <a:p>
            <a:pPr marL="0" lvl="1" indent="0" eaLnBrk="1" hangingPunct="1">
              <a:spcBef>
                <a:spcPts val="1800"/>
              </a:spcBef>
              <a:buNone/>
            </a:pPr>
            <a:r>
              <a:rPr lang="cs-CZ" sz="2000" dirty="0" smtClean="0">
                <a:solidFill>
                  <a:srgbClr val="333399"/>
                </a:solidFill>
                <a:cs typeface="Arial" charset="0"/>
              </a:rPr>
              <a:t>     bank, pojišťoven a stavebnictví: 	</a:t>
            </a:r>
            <a:r>
              <a:rPr lang="cs-CZ" sz="2000" dirty="0">
                <a:solidFill>
                  <a:srgbClr val="333399"/>
                </a:solidFill>
                <a:cs typeface="Arial" charset="0"/>
              </a:rPr>
              <a:t>	</a:t>
            </a:r>
            <a:r>
              <a:rPr lang="cs-CZ" sz="2000" dirty="0" smtClean="0">
                <a:solidFill>
                  <a:srgbClr val="333399"/>
                </a:solidFill>
                <a:cs typeface="Arial" charset="0"/>
              </a:rPr>
              <a:t>735 tis.	      (7,1%)	</a:t>
            </a:r>
          </a:p>
          <a:p>
            <a:pPr marL="342900" lvl="1" indent="-342900" eaLnBrk="1" hangingPunct="1">
              <a:spcBef>
                <a:spcPts val="1800"/>
              </a:spcBef>
              <a:buFont typeface="Arial" charset="0"/>
              <a:buChar char="•"/>
            </a:pPr>
            <a:r>
              <a:rPr lang="cs-CZ" sz="2000" dirty="0" smtClean="0">
                <a:solidFill>
                  <a:srgbClr val="00B0F0"/>
                </a:solidFill>
                <a:cs typeface="Arial" charset="0"/>
              </a:rPr>
              <a:t>Revírní bratrská pokladna:</a:t>
            </a:r>
            <a:r>
              <a:rPr lang="cs-CZ" sz="2000" dirty="0" smtClean="0">
                <a:solidFill>
                  <a:srgbClr val="333399"/>
                </a:solidFill>
                <a:cs typeface="Arial" charset="0"/>
              </a:rPr>
              <a:t> 			430 tis.	      (4,1%)</a:t>
            </a:r>
          </a:p>
          <a:p>
            <a:pPr marL="342900" lvl="1" indent="-342900" eaLnBrk="1" hangingPunct="1">
              <a:spcBef>
                <a:spcPts val="1800"/>
              </a:spcBef>
              <a:buFont typeface="Arial" charset="0"/>
              <a:buChar char="•"/>
            </a:pPr>
            <a:r>
              <a:rPr lang="cs-CZ" sz="2000" dirty="0" smtClean="0">
                <a:solidFill>
                  <a:srgbClr val="333399"/>
                </a:solidFill>
                <a:cs typeface="Arial" charset="0"/>
              </a:rPr>
              <a:t>Vojenská zdravotní pojišťovna:		708 tis.      (6,8%)</a:t>
            </a:r>
          </a:p>
          <a:p>
            <a:pPr marL="342900" lvl="1" indent="-342900" eaLnBrk="1" hangingPunct="1">
              <a:spcBef>
                <a:spcPts val="1800"/>
              </a:spcBef>
              <a:buFont typeface="Arial" charset="0"/>
              <a:buChar char="•"/>
            </a:pPr>
            <a:r>
              <a:rPr lang="cs-CZ" sz="2000" dirty="0" smtClean="0">
                <a:solidFill>
                  <a:srgbClr val="333399"/>
                </a:solidFill>
                <a:cs typeface="Arial" charset="0"/>
              </a:rPr>
              <a:t>Všeobecná zdravotní pojišťovna:		</a:t>
            </a:r>
            <a:r>
              <a:rPr lang="cs-CZ" sz="2000" b="1" dirty="0">
                <a:solidFill>
                  <a:srgbClr val="333399"/>
                </a:solidFill>
                <a:cs typeface="Arial" charset="0"/>
              </a:rPr>
              <a:t>5</a:t>
            </a:r>
            <a:r>
              <a:rPr lang="cs-CZ" sz="2000" b="1" dirty="0" smtClean="0">
                <a:solidFill>
                  <a:srgbClr val="333399"/>
                </a:solidFill>
                <a:cs typeface="Arial" charset="0"/>
              </a:rPr>
              <a:t>,93 mil.    (57,0%)	</a:t>
            </a:r>
            <a:r>
              <a:rPr lang="cs-CZ" sz="2000" dirty="0" smtClean="0">
                <a:solidFill>
                  <a:srgbClr val="333399"/>
                </a:solidFill>
                <a:cs typeface="Arial" charset="0"/>
              </a:rPr>
              <a:t>          </a:t>
            </a:r>
          </a:p>
          <a:p>
            <a:pPr marL="342900" lvl="1" indent="-342900" eaLnBrk="1" hangingPunct="1">
              <a:spcBef>
                <a:spcPts val="1800"/>
              </a:spcBef>
              <a:buFont typeface="Arial" charset="0"/>
              <a:buChar char="•"/>
            </a:pPr>
            <a:r>
              <a:rPr lang="cs-CZ" sz="2000" dirty="0" smtClean="0">
                <a:solidFill>
                  <a:srgbClr val="333399"/>
                </a:solidFill>
                <a:cs typeface="Arial" charset="0"/>
              </a:rPr>
              <a:t>Zaměstnanecká pojišťovna Škoda:		139 tis.       (1,3%)</a:t>
            </a:r>
          </a:p>
          <a:p>
            <a:pPr marL="342900" lvl="1" indent="-342900" eaLnBrk="1" hangingPunct="1">
              <a:spcBef>
                <a:spcPts val="1800"/>
              </a:spcBef>
              <a:buFont typeface="Arial" charset="0"/>
              <a:buChar char="•"/>
            </a:pPr>
            <a:r>
              <a:rPr lang="cs-CZ" sz="2000" dirty="0" err="1" smtClean="0">
                <a:solidFill>
                  <a:srgbClr val="333399"/>
                </a:solidFill>
                <a:cs typeface="Arial" charset="0"/>
              </a:rPr>
              <a:t>Zdr</a:t>
            </a:r>
            <a:r>
              <a:rPr lang="cs-CZ" sz="2000" dirty="0" smtClean="0">
                <a:solidFill>
                  <a:srgbClr val="333399"/>
                </a:solidFill>
                <a:cs typeface="Arial" charset="0"/>
              </a:rPr>
              <a:t>. pojišťovna Ministerstva vnitra:             	</a:t>
            </a:r>
            <a:r>
              <a:rPr lang="cs-CZ" sz="2000" b="1" dirty="0" smtClean="0">
                <a:solidFill>
                  <a:srgbClr val="333399"/>
                </a:solidFill>
                <a:cs typeface="Arial" charset="0"/>
              </a:rPr>
              <a:t>1,26 mil. </a:t>
            </a:r>
            <a:r>
              <a:rPr lang="cs-CZ" sz="2000" b="1" dirty="0">
                <a:solidFill>
                  <a:srgbClr val="333399"/>
                </a:solidFill>
                <a:cs typeface="Arial" charset="0"/>
              </a:rPr>
              <a:t> </a:t>
            </a:r>
            <a:r>
              <a:rPr lang="cs-CZ" sz="2000" b="1" dirty="0" smtClean="0">
                <a:solidFill>
                  <a:srgbClr val="333399"/>
                </a:solidFill>
                <a:cs typeface="Arial" charset="0"/>
              </a:rPr>
              <a:t>  (12,1%)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015456" y="3015456"/>
            <a:ext cx="6858000" cy="827088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12. FINANCOVÁNÍ ZDRAVOTNICTVÍ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14. VEŘEJNOPRÁVNÍ POJIŠTĚNÍ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076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adpis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000" b="1" smtClean="0">
                <a:solidFill>
                  <a:srgbClr val="1B06BA"/>
                </a:solidFill>
              </a:rPr>
              <a:t>13. SOUKROMOPRÁVNÍ POJIŠTĚNÍ</a:t>
            </a:r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298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mtClean="0">
                <a:solidFill>
                  <a:srgbClr val="1B06BA"/>
                </a:solidFill>
              </a:rPr>
              <a:t>Co lze pojistit?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1341438"/>
            <a:ext cx="8229600" cy="5040312"/>
          </a:xfrm>
        </p:spPr>
        <p:txBody>
          <a:bodyPr/>
          <a:lstStyle/>
          <a:p>
            <a:pPr marL="561975" lvl="1" indent="0" eaLnBrk="1">
              <a:lnSpc>
                <a:spcPct val="87000"/>
              </a:lnSpc>
              <a:buFont typeface="Arial" charset="0"/>
              <a:buNone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b="1" dirty="0" err="1" smtClean="0"/>
              <a:t>Typy</a:t>
            </a:r>
            <a:r>
              <a:rPr lang="en-GB" b="1" dirty="0" smtClean="0"/>
              <a:t> </a:t>
            </a:r>
            <a:r>
              <a:rPr lang="en-GB" b="1" dirty="0" err="1" smtClean="0"/>
              <a:t>soukromého</a:t>
            </a:r>
            <a:r>
              <a:rPr lang="en-GB" b="1" dirty="0" smtClean="0"/>
              <a:t> </a:t>
            </a:r>
            <a:r>
              <a:rPr lang="en-GB" b="1" dirty="0" err="1" smtClean="0"/>
              <a:t>zdravotního</a:t>
            </a:r>
            <a:r>
              <a:rPr lang="en-GB" b="1" dirty="0" smtClean="0"/>
              <a:t> </a:t>
            </a:r>
            <a:r>
              <a:rPr lang="en-GB" b="1" dirty="0" err="1" smtClean="0"/>
              <a:t>pojištění</a:t>
            </a:r>
            <a:r>
              <a:rPr lang="en-GB" b="1" dirty="0" smtClean="0"/>
              <a:t>:</a:t>
            </a:r>
          </a:p>
          <a:p>
            <a:pPr marL="561975" lvl="1" indent="0" eaLnBrk="1">
              <a:lnSpc>
                <a:spcPct val="87000"/>
              </a:lnSpc>
              <a:buFont typeface="Arial" charset="0"/>
              <a:buNone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endParaRPr lang="en-GB" sz="2400" b="1" i="1" dirty="0" smtClean="0"/>
          </a:p>
          <a:p>
            <a:pPr marL="561975" lvl="1" indent="0" eaLnBrk="1">
              <a:lnSpc>
                <a:spcPct val="87000"/>
              </a:lnSpc>
              <a:buFont typeface="Arial" charset="0"/>
              <a:buNone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cs-CZ" sz="2400" dirty="0" smtClean="0"/>
              <a:t>-    </a:t>
            </a:r>
            <a:r>
              <a:rPr lang="en-GB" sz="2400" dirty="0" err="1" smtClean="0"/>
              <a:t>Pojištění</a:t>
            </a:r>
            <a:r>
              <a:rPr lang="en-GB" sz="2400" dirty="0" smtClean="0"/>
              <a:t> </a:t>
            </a:r>
            <a:r>
              <a:rPr lang="en-GB" sz="2400" dirty="0" err="1" smtClean="0"/>
              <a:t>denní</a:t>
            </a:r>
            <a:r>
              <a:rPr lang="en-GB" sz="2400" dirty="0" smtClean="0"/>
              <a:t> </a:t>
            </a:r>
            <a:r>
              <a:rPr lang="en-GB" sz="2400" dirty="0" err="1" smtClean="0"/>
              <a:t>dávky</a:t>
            </a:r>
            <a:r>
              <a:rPr lang="en-GB" sz="2400" dirty="0" smtClean="0"/>
              <a:t> </a:t>
            </a:r>
            <a:r>
              <a:rPr lang="en-GB" sz="2400" dirty="0" err="1" smtClean="0"/>
              <a:t>při</a:t>
            </a:r>
            <a:r>
              <a:rPr lang="en-GB" sz="2400" dirty="0" smtClean="0"/>
              <a:t> </a:t>
            </a:r>
            <a:r>
              <a:rPr lang="en-GB" sz="2400" dirty="0" err="1" smtClean="0"/>
              <a:t>pracovní</a:t>
            </a:r>
            <a:r>
              <a:rPr lang="en-GB" sz="2400" dirty="0" smtClean="0"/>
              <a:t> </a:t>
            </a:r>
            <a:r>
              <a:rPr lang="en-GB" sz="2400" dirty="0" err="1" smtClean="0"/>
              <a:t>neschopnosti</a:t>
            </a:r>
            <a:endParaRPr lang="en-GB" sz="2400" dirty="0" smtClean="0"/>
          </a:p>
          <a:p>
            <a:pPr marL="904875" lvl="1" indent="-342900" eaLnBrk="1">
              <a:lnSpc>
                <a:spcPct val="87000"/>
              </a:lnSpc>
              <a:buFontTx/>
              <a:buChar char="-"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sz="2400" dirty="0" err="1" smtClean="0"/>
              <a:t>Pojištění</a:t>
            </a:r>
            <a:r>
              <a:rPr lang="en-GB" sz="2400" dirty="0" smtClean="0"/>
              <a:t> </a:t>
            </a:r>
            <a:r>
              <a:rPr lang="en-GB" sz="2400" dirty="0" err="1" smtClean="0"/>
              <a:t>pobytu</a:t>
            </a:r>
            <a:r>
              <a:rPr lang="en-GB" sz="2400" dirty="0" smtClean="0"/>
              <a:t> v </a:t>
            </a:r>
            <a:r>
              <a:rPr lang="en-GB" sz="2400" dirty="0" err="1" smtClean="0"/>
              <a:t>nemocnici</a:t>
            </a:r>
            <a:endParaRPr lang="cs-CZ" sz="2400" dirty="0" smtClean="0"/>
          </a:p>
          <a:p>
            <a:pPr marL="1304925" lvl="2" indent="-342900" eaLnBrk="1">
              <a:lnSpc>
                <a:spcPct val="87000"/>
              </a:lnSpc>
              <a:buFontTx/>
              <a:buChar char="-"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cs-CZ" sz="2000" dirty="0" smtClean="0"/>
              <a:t>Ušlý příjem</a:t>
            </a:r>
          </a:p>
          <a:p>
            <a:pPr marL="1304925" lvl="2" indent="-342900" eaLnBrk="1">
              <a:lnSpc>
                <a:spcPct val="87000"/>
              </a:lnSpc>
              <a:buFontTx/>
              <a:buChar char="-"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cs-CZ" sz="2000" dirty="0" smtClean="0"/>
              <a:t>Nadstandard</a:t>
            </a:r>
            <a:endParaRPr lang="en-GB" sz="2000" dirty="0" smtClean="0"/>
          </a:p>
          <a:p>
            <a:pPr marL="904875" lvl="1" indent="-342900" eaLnBrk="1">
              <a:lnSpc>
                <a:spcPct val="87000"/>
              </a:lnSpc>
              <a:buFontTx/>
              <a:buChar char="-"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sz="2400" dirty="0" err="1" smtClean="0"/>
              <a:t>Pojištění</a:t>
            </a:r>
            <a:r>
              <a:rPr lang="en-GB" sz="2400" dirty="0" smtClean="0"/>
              <a:t> </a:t>
            </a:r>
            <a:r>
              <a:rPr lang="en-GB" sz="2400" dirty="0" err="1" smtClean="0"/>
              <a:t>stomatologické</a:t>
            </a:r>
            <a:r>
              <a:rPr lang="en-GB" sz="2400" dirty="0" smtClean="0"/>
              <a:t> </a:t>
            </a:r>
            <a:r>
              <a:rPr lang="en-GB" sz="2400" dirty="0" err="1" smtClean="0"/>
              <a:t>péče</a:t>
            </a:r>
            <a:endParaRPr lang="cs-CZ" sz="2400" dirty="0" smtClean="0"/>
          </a:p>
          <a:p>
            <a:pPr marL="904875" lvl="1" indent="-342900" eaLnBrk="1">
              <a:lnSpc>
                <a:spcPct val="87000"/>
              </a:lnSpc>
              <a:buFontTx/>
              <a:buChar char="-"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sz="2400" dirty="0" err="1" smtClean="0"/>
              <a:t>Pojištění</a:t>
            </a:r>
            <a:r>
              <a:rPr lang="en-GB" sz="2400" dirty="0" smtClean="0"/>
              <a:t> </a:t>
            </a:r>
            <a:r>
              <a:rPr lang="en-GB" sz="2400" dirty="0" err="1" smtClean="0"/>
              <a:t>vážných</a:t>
            </a:r>
            <a:r>
              <a:rPr lang="en-GB" sz="2400" dirty="0" smtClean="0"/>
              <a:t> </a:t>
            </a:r>
            <a:r>
              <a:rPr lang="en-GB" sz="2400" dirty="0" err="1" smtClean="0"/>
              <a:t>onemocněn</a:t>
            </a:r>
            <a:r>
              <a:rPr lang="cs-CZ" sz="2400" dirty="0" smtClean="0"/>
              <a:t>í a </a:t>
            </a:r>
            <a:r>
              <a:rPr lang="en-GB" sz="2400" dirty="0" smtClean="0"/>
              <a:t>invalidity</a:t>
            </a:r>
            <a:endParaRPr lang="cs-CZ" sz="2400" dirty="0"/>
          </a:p>
          <a:p>
            <a:pPr marL="1304925" lvl="2" indent="-342900" eaLnBrk="1">
              <a:lnSpc>
                <a:spcPct val="87000"/>
              </a:lnSpc>
              <a:buFontTx/>
              <a:buChar char="-"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cs-CZ" sz="2000" dirty="0" err="1" smtClean="0"/>
              <a:t>Dlohodobá</a:t>
            </a:r>
            <a:r>
              <a:rPr lang="cs-CZ" sz="2000" dirty="0" smtClean="0"/>
              <a:t> pracovní neschopnost</a:t>
            </a:r>
          </a:p>
          <a:p>
            <a:pPr marL="1304925" lvl="2" indent="-342900" eaLnBrk="1">
              <a:lnSpc>
                <a:spcPct val="87000"/>
              </a:lnSpc>
              <a:buFontTx/>
              <a:buChar char="-"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cs-CZ" sz="2000" dirty="0" smtClean="0"/>
              <a:t>Výdaje spojené s léčením, výdaje na nadstandardní péči, na jednorázové splacení závazků např. úvěr, leasing nebo na úpravu prostředí (bezbariérový byt).</a:t>
            </a:r>
            <a:endParaRPr lang="cs-CZ" dirty="0"/>
          </a:p>
          <a:p>
            <a:pPr marL="561975" lvl="1" indent="0" eaLnBrk="1">
              <a:lnSpc>
                <a:spcPct val="87000"/>
              </a:lnSpc>
              <a:buFont typeface="Arial" charset="0"/>
              <a:buNone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cs-CZ" sz="2400" dirty="0" smtClean="0"/>
              <a:t>- </a:t>
            </a:r>
            <a:r>
              <a:rPr lang="en-GB" sz="2400" dirty="0" err="1" smtClean="0"/>
              <a:t>Pojištění</a:t>
            </a:r>
            <a:r>
              <a:rPr lang="en-GB" sz="2400" dirty="0" smtClean="0"/>
              <a:t> </a:t>
            </a:r>
            <a:r>
              <a:rPr lang="en-GB" sz="2400" dirty="0" err="1" smtClean="0"/>
              <a:t>dlouhodobé</a:t>
            </a:r>
            <a:r>
              <a:rPr lang="en-GB" sz="2400" dirty="0" smtClean="0"/>
              <a:t> </a:t>
            </a:r>
            <a:r>
              <a:rPr lang="en-GB" sz="2400" dirty="0" err="1" smtClean="0"/>
              <a:t>péče</a:t>
            </a:r>
            <a:r>
              <a:rPr lang="cs-CZ" sz="2400" dirty="0" smtClean="0"/>
              <a:t> (potřeba pečovatele)</a:t>
            </a:r>
          </a:p>
          <a:p>
            <a:pPr marL="561975" lvl="1" indent="0" eaLnBrk="1">
              <a:lnSpc>
                <a:spcPct val="87000"/>
              </a:lnSpc>
              <a:buFont typeface="Arial" charset="0"/>
              <a:buNone/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cs-CZ" sz="2400" dirty="0" smtClean="0"/>
              <a:t>- Léčebné výlohy při cestách do zahraničí</a:t>
            </a:r>
            <a:endParaRPr lang="en-GB" sz="2400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015456" y="3015456"/>
            <a:ext cx="6858000" cy="827088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12. FINANCOVÁNÍ ZDRAVOTNICTVÍ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13. SOUKROMOPRÁVNÍ POJIŠTĚNÍ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5606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3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b="1" dirty="0" smtClean="0">
                <a:solidFill>
                  <a:srgbClr val="1B06BA"/>
                </a:solidFill>
              </a:rPr>
              <a:t>Charakteristiky soukromého zdravotního pojištění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043608" y="1556792"/>
            <a:ext cx="8229600" cy="4525963"/>
          </a:xfrm>
        </p:spPr>
        <p:txBody>
          <a:bodyPr>
            <a:normAutofit lnSpcReduction="10000"/>
          </a:bodyPr>
          <a:lstStyle/>
          <a:p>
            <a:pPr marL="504825" eaLnBrk="1">
              <a:lnSpc>
                <a:spcPct val="87000"/>
              </a:lnSpc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sz="2400" dirty="0" err="1" smtClean="0"/>
              <a:t>Nedochází</a:t>
            </a:r>
            <a:r>
              <a:rPr lang="en-GB" sz="2400" dirty="0" smtClean="0"/>
              <a:t> </a:t>
            </a:r>
            <a:r>
              <a:rPr lang="en-GB" sz="2400" dirty="0" err="1" smtClean="0"/>
              <a:t>ke</a:t>
            </a:r>
            <a:r>
              <a:rPr lang="en-GB" sz="2400" dirty="0" smtClean="0"/>
              <a:t> </a:t>
            </a:r>
            <a:r>
              <a:rPr lang="en-GB" sz="2400" dirty="0" err="1" smtClean="0"/>
              <a:t>spoření</a:t>
            </a:r>
            <a:r>
              <a:rPr lang="en-GB" sz="2400" dirty="0" smtClean="0"/>
              <a:t>, </a:t>
            </a:r>
            <a:r>
              <a:rPr lang="en-GB" sz="2400" dirty="0" err="1" smtClean="0"/>
              <a:t>celou</a:t>
            </a:r>
            <a:r>
              <a:rPr lang="en-GB" sz="2400" dirty="0" smtClean="0"/>
              <a:t> </a:t>
            </a:r>
            <a:r>
              <a:rPr lang="en-GB" sz="2400" dirty="0" err="1" smtClean="0"/>
              <a:t>vloženou</a:t>
            </a:r>
            <a:r>
              <a:rPr lang="en-GB" sz="2400" dirty="0" smtClean="0"/>
              <a:t> </a:t>
            </a:r>
            <a:r>
              <a:rPr lang="en-GB" sz="2400" dirty="0" err="1" smtClean="0"/>
              <a:t>částku</a:t>
            </a:r>
            <a:r>
              <a:rPr lang="en-GB" sz="2400" dirty="0" smtClean="0"/>
              <a:t> </a:t>
            </a:r>
            <a:r>
              <a:rPr lang="en-GB" sz="2400" dirty="0" err="1" smtClean="0"/>
              <a:t>pojišťovna</a:t>
            </a:r>
            <a:r>
              <a:rPr lang="en-GB" sz="2400" dirty="0" smtClean="0"/>
              <a:t> </a:t>
            </a:r>
            <a:r>
              <a:rPr lang="en-GB" sz="2400" dirty="0" err="1" smtClean="0"/>
              <a:t>používá</a:t>
            </a:r>
            <a:r>
              <a:rPr lang="en-GB" sz="2400" dirty="0" smtClean="0"/>
              <a:t> </a:t>
            </a:r>
            <a:r>
              <a:rPr lang="en-GB" sz="2400" dirty="0" err="1" smtClean="0"/>
              <a:t>na</a:t>
            </a:r>
            <a:r>
              <a:rPr lang="en-GB" sz="2400" dirty="0" smtClean="0"/>
              <a:t> </a:t>
            </a:r>
            <a:r>
              <a:rPr lang="en-GB" sz="2400" b="1" dirty="0" err="1" smtClean="0"/>
              <a:t>pokrytí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rizik</a:t>
            </a:r>
            <a:r>
              <a:rPr lang="en-GB" sz="2400" dirty="0" smtClean="0"/>
              <a:t>.</a:t>
            </a:r>
          </a:p>
          <a:p>
            <a:pPr marL="504825" eaLnBrk="1">
              <a:lnSpc>
                <a:spcPct val="87000"/>
              </a:lnSpc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endParaRPr lang="en-GB" sz="2400" dirty="0" smtClean="0"/>
          </a:p>
          <a:p>
            <a:pPr marL="504825" eaLnBrk="1">
              <a:lnSpc>
                <a:spcPct val="87000"/>
              </a:lnSpc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sz="2400" dirty="0" err="1" smtClean="0"/>
              <a:t>Výše</a:t>
            </a:r>
            <a:r>
              <a:rPr lang="en-GB" sz="2400" dirty="0" smtClean="0"/>
              <a:t> </a:t>
            </a:r>
            <a:r>
              <a:rPr lang="en-GB" sz="2400" dirty="0" err="1" smtClean="0"/>
              <a:t>plnění</a:t>
            </a:r>
            <a:r>
              <a:rPr lang="en-GB" sz="2400" dirty="0" smtClean="0"/>
              <a:t> se </a:t>
            </a:r>
            <a:r>
              <a:rPr lang="en-GB" sz="2400" dirty="0" err="1" smtClean="0"/>
              <a:t>zpravidla</a:t>
            </a:r>
            <a:r>
              <a:rPr lang="en-GB" sz="2400" dirty="0" smtClean="0"/>
              <a:t> </a:t>
            </a:r>
            <a:r>
              <a:rPr lang="en-GB" sz="2400" dirty="0" err="1" smtClean="0"/>
              <a:t>stanovuje</a:t>
            </a:r>
            <a:r>
              <a:rPr lang="en-GB" sz="2400" dirty="0" smtClean="0"/>
              <a:t> v </a:t>
            </a:r>
            <a:r>
              <a:rPr lang="en-GB" sz="2400" dirty="0" err="1" smtClean="0"/>
              <a:t>závislosti</a:t>
            </a:r>
            <a:r>
              <a:rPr lang="en-GB" sz="2400" dirty="0" smtClean="0"/>
              <a:t> </a:t>
            </a:r>
            <a:r>
              <a:rPr lang="en-GB" sz="2400" b="1" dirty="0" err="1" smtClean="0"/>
              <a:t>na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počtu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dní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pracovní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neschopnosti</a:t>
            </a:r>
            <a:r>
              <a:rPr lang="en-GB" sz="2400" dirty="0" smtClean="0"/>
              <a:t>, </a:t>
            </a:r>
            <a:r>
              <a:rPr lang="en-GB" sz="2400" dirty="0" err="1" smtClean="0"/>
              <a:t>nikoli</a:t>
            </a:r>
            <a:r>
              <a:rPr lang="en-GB" sz="2400" dirty="0" smtClean="0"/>
              <a:t> </a:t>
            </a:r>
            <a:r>
              <a:rPr lang="en-GB" sz="2400" dirty="0" err="1" smtClean="0"/>
              <a:t>na</a:t>
            </a:r>
            <a:r>
              <a:rPr lang="en-GB" sz="2400" dirty="0" smtClean="0"/>
              <a:t> </a:t>
            </a:r>
            <a:r>
              <a:rPr lang="en-GB" sz="2400" dirty="0" err="1" smtClean="0"/>
              <a:t>základě</a:t>
            </a:r>
            <a:r>
              <a:rPr lang="en-GB" sz="2400" dirty="0" smtClean="0"/>
              <a:t> </a:t>
            </a:r>
            <a:r>
              <a:rPr lang="en-GB" sz="2400" dirty="0" err="1" smtClean="0"/>
              <a:t>bodového</a:t>
            </a:r>
            <a:r>
              <a:rPr lang="en-GB" sz="2400" dirty="0" smtClean="0"/>
              <a:t> </a:t>
            </a:r>
            <a:r>
              <a:rPr lang="en-GB" sz="2400" dirty="0" err="1" smtClean="0"/>
              <a:t>ohodnocení</a:t>
            </a:r>
            <a:r>
              <a:rPr lang="en-GB" sz="2400" dirty="0" smtClean="0"/>
              <a:t> </a:t>
            </a:r>
            <a:r>
              <a:rPr lang="en-GB" sz="2400" dirty="0" err="1" smtClean="0"/>
              <a:t>jako</a:t>
            </a:r>
            <a:r>
              <a:rPr lang="en-GB" sz="2400" dirty="0" smtClean="0"/>
              <a:t> u </a:t>
            </a:r>
            <a:r>
              <a:rPr lang="en-GB" sz="2400" dirty="0" err="1" smtClean="0"/>
              <a:t>úrazového</a:t>
            </a:r>
            <a:r>
              <a:rPr lang="en-GB" sz="2400" dirty="0" smtClean="0"/>
              <a:t> </a:t>
            </a:r>
            <a:r>
              <a:rPr lang="en-GB" sz="2400" dirty="0" err="1" smtClean="0"/>
              <a:t>pojištění</a:t>
            </a:r>
            <a:r>
              <a:rPr lang="en-GB" sz="2400" dirty="0" smtClean="0"/>
              <a:t>.</a:t>
            </a:r>
          </a:p>
          <a:p>
            <a:pPr marL="504825" eaLnBrk="1">
              <a:lnSpc>
                <a:spcPct val="87000"/>
              </a:lnSpc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endParaRPr lang="en-GB" sz="2400" dirty="0" smtClean="0">
              <a:cs typeface="Times New Roman" pitchFamily="18" charset="0"/>
            </a:endParaRPr>
          </a:p>
          <a:p>
            <a:pPr marL="504825" eaLnBrk="1">
              <a:lnSpc>
                <a:spcPct val="87000"/>
              </a:lnSpc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sz="2400" dirty="0" err="1" smtClean="0"/>
              <a:t>Pojišťovna</a:t>
            </a:r>
            <a:r>
              <a:rPr lang="en-GB" sz="2400" dirty="0" smtClean="0"/>
              <a:t> </a:t>
            </a:r>
            <a:r>
              <a:rPr lang="en-GB" sz="2400" dirty="0" err="1" smtClean="0"/>
              <a:t>zpravidla</a:t>
            </a:r>
            <a:r>
              <a:rPr lang="en-GB" sz="2400" dirty="0" smtClean="0"/>
              <a:t> </a:t>
            </a:r>
            <a:r>
              <a:rPr lang="en-GB" sz="2400" dirty="0" err="1" smtClean="0"/>
              <a:t>plní</a:t>
            </a:r>
            <a:r>
              <a:rPr lang="en-GB" sz="2400" dirty="0" smtClean="0"/>
              <a:t> </a:t>
            </a:r>
            <a:r>
              <a:rPr lang="en-GB" sz="2400" dirty="0" err="1" smtClean="0"/>
              <a:t>na</a:t>
            </a:r>
            <a:r>
              <a:rPr lang="en-GB" sz="2400" dirty="0" smtClean="0"/>
              <a:t> </a:t>
            </a:r>
            <a:r>
              <a:rPr lang="en-GB" sz="2400" dirty="0" err="1" smtClean="0"/>
              <a:t>žádost</a:t>
            </a:r>
            <a:r>
              <a:rPr lang="en-GB" sz="2400" dirty="0" smtClean="0"/>
              <a:t> o </a:t>
            </a:r>
            <a:r>
              <a:rPr lang="en-GB" sz="2400" dirty="0" err="1" smtClean="0"/>
              <a:t>plnění</a:t>
            </a:r>
            <a:r>
              <a:rPr lang="en-GB" sz="2400" dirty="0" smtClean="0"/>
              <a:t> </a:t>
            </a:r>
            <a:r>
              <a:rPr lang="en-GB" sz="2400" dirty="0" err="1" smtClean="0"/>
              <a:t>až</a:t>
            </a:r>
            <a:r>
              <a:rPr lang="en-GB" sz="2400" dirty="0" smtClean="0"/>
              <a:t> </a:t>
            </a:r>
            <a:r>
              <a:rPr lang="en-GB" sz="2400" dirty="0" err="1" smtClean="0"/>
              <a:t>po</a:t>
            </a:r>
            <a:r>
              <a:rPr lang="en-GB" sz="2400" dirty="0" smtClean="0"/>
              <a:t> </a:t>
            </a:r>
            <a:r>
              <a:rPr lang="en-GB" sz="2400" dirty="0" err="1" smtClean="0"/>
              <a:t>uplynutí</a:t>
            </a:r>
            <a:r>
              <a:rPr lang="en-GB" sz="2400" dirty="0" smtClean="0"/>
              <a:t> </a:t>
            </a:r>
            <a:r>
              <a:rPr lang="en-GB" sz="2400" b="1" dirty="0" err="1" smtClean="0"/>
              <a:t>čekací</a:t>
            </a:r>
            <a:r>
              <a:rPr lang="cs-CZ" sz="2400" b="1" dirty="0" smtClean="0"/>
              <a:t> (karenční)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doby</a:t>
            </a:r>
            <a:r>
              <a:rPr lang="en-GB" sz="2400" dirty="0" smtClean="0"/>
              <a:t>.</a:t>
            </a:r>
          </a:p>
          <a:p>
            <a:pPr marL="504825" eaLnBrk="1">
              <a:lnSpc>
                <a:spcPct val="87000"/>
              </a:lnSpc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endParaRPr lang="en-GB" sz="2400" dirty="0" smtClean="0">
              <a:cs typeface="Times New Roman" pitchFamily="18" charset="0"/>
            </a:endParaRPr>
          </a:p>
          <a:p>
            <a:pPr marL="504825" eaLnBrk="1">
              <a:lnSpc>
                <a:spcPct val="87000"/>
              </a:lnSpc>
              <a:tabLst>
                <a:tab pos="839788" algn="l"/>
                <a:tab pos="1287463" algn="l"/>
                <a:tab pos="1736725" algn="l"/>
                <a:tab pos="2185988" algn="l"/>
                <a:tab pos="2635250" algn="l"/>
                <a:tab pos="3084513" algn="l"/>
                <a:tab pos="3533775" algn="l"/>
                <a:tab pos="3983038" algn="l"/>
                <a:tab pos="4432300" algn="l"/>
                <a:tab pos="4881563" algn="l"/>
                <a:tab pos="5330825" algn="l"/>
                <a:tab pos="5780088" algn="l"/>
                <a:tab pos="6229350" algn="l"/>
                <a:tab pos="6678613" algn="l"/>
                <a:tab pos="7127875" algn="l"/>
                <a:tab pos="7577138" algn="l"/>
                <a:tab pos="8026400" algn="l"/>
                <a:tab pos="8475663" algn="l"/>
                <a:tab pos="8924925" algn="l"/>
                <a:tab pos="9374188" algn="l"/>
                <a:tab pos="9823450" algn="l"/>
              </a:tabLst>
              <a:defRPr/>
            </a:pPr>
            <a:r>
              <a:rPr lang="en-GB" sz="2400" b="1" dirty="0" err="1" smtClean="0"/>
              <a:t>Nelze</a:t>
            </a:r>
            <a:r>
              <a:rPr lang="en-GB" sz="2400" b="1" dirty="0" smtClean="0"/>
              <a:t> se </a:t>
            </a:r>
            <a:r>
              <a:rPr lang="en-GB" sz="2400" b="1" dirty="0" err="1" smtClean="0"/>
              <a:t>pojistit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na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smrt</a:t>
            </a:r>
            <a:r>
              <a:rPr lang="en-GB" sz="2400" dirty="0" smtClean="0"/>
              <a:t>, pro </a:t>
            </a:r>
            <a:r>
              <a:rPr lang="en-GB" sz="2400" dirty="0" err="1" smtClean="0"/>
              <a:t>případ</a:t>
            </a:r>
            <a:r>
              <a:rPr lang="en-GB" sz="2400" dirty="0" smtClean="0"/>
              <a:t> </a:t>
            </a:r>
            <a:r>
              <a:rPr lang="en-GB" sz="2400" dirty="0" err="1" smtClean="0"/>
              <a:t>smrti</a:t>
            </a:r>
            <a:r>
              <a:rPr lang="en-GB" sz="2400" dirty="0" smtClean="0"/>
              <a:t> je </a:t>
            </a:r>
            <a:r>
              <a:rPr lang="en-GB" sz="2400" dirty="0" err="1" smtClean="0"/>
              <a:t>nutné</a:t>
            </a:r>
            <a:r>
              <a:rPr lang="en-GB" sz="2400" dirty="0" smtClean="0"/>
              <a:t> </a:t>
            </a:r>
            <a:br>
              <a:rPr lang="en-GB" sz="2400" dirty="0" smtClean="0"/>
            </a:br>
            <a:r>
              <a:rPr lang="en-GB" sz="2400" dirty="0" err="1" smtClean="0"/>
              <a:t>využít</a:t>
            </a:r>
            <a:r>
              <a:rPr lang="en-GB" sz="2400" dirty="0" smtClean="0"/>
              <a:t> </a:t>
            </a:r>
            <a:r>
              <a:rPr lang="cs-CZ" sz="2400" dirty="0" smtClean="0"/>
              <a:t>jiné produkty </a:t>
            </a:r>
            <a:r>
              <a:rPr lang="en-GB" sz="2400" dirty="0" smtClean="0"/>
              <a:t>(</a:t>
            </a:r>
            <a:r>
              <a:rPr lang="cs-CZ" sz="2400" dirty="0" smtClean="0"/>
              <a:t>např. </a:t>
            </a:r>
            <a:r>
              <a:rPr lang="en-GB" sz="2400" dirty="0" err="1" smtClean="0"/>
              <a:t>rizikové</a:t>
            </a:r>
            <a:r>
              <a:rPr lang="en-GB" sz="2400" dirty="0" smtClean="0"/>
              <a:t>, </a:t>
            </a:r>
            <a:r>
              <a:rPr lang="en-GB" sz="2400" dirty="0" err="1" smtClean="0"/>
              <a:t>životní</a:t>
            </a:r>
            <a:r>
              <a:rPr lang="cs-CZ" sz="2400" dirty="0" smtClean="0"/>
              <a:t> nebo </a:t>
            </a:r>
            <a:r>
              <a:rPr lang="en-GB" sz="2400" dirty="0" err="1" smtClean="0"/>
              <a:t>kapitálové</a:t>
            </a:r>
            <a:r>
              <a:rPr lang="en-GB" sz="2400" dirty="0" smtClean="0"/>
              <a:t> </a:t>
            </a:r>
            <a:r>
              <a:rPr lang="en-GB" sz="2400" dirty="0" err="1" smtClean="0"/>
              <a:t>životní</a:t>
            </a:r>
            <a:r>
              <a:rPr lang="en-GB" sz="2400" dirty="0" smtClean="0"/>
              <a:t> </a:t>
            </a:r>
            <a:r>
              <a:rPr lang="en-GB" sz="2400" dirty="0" err="1" smtClean="0"/>
              <a:t>pojištění</a:t>
            </a:r>
            <a:r>
              <a:rPr lang="en-GB" sz="2400" dirty="0" smtClean="0"/>
              <a:t>).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015456" y="3015456"/>
            <a:ext cx="6858000" cy="827088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12. FINANCOVÁNÍ ZDRAVOTNICTVÍ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13. SOUKROMOPRÁVNÍ POJIŠTĚNÍ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6475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Nadpis 1"/>
          <p:cNvSpPr>
            <a:spLocks noGrp="1"/>
          </p:cNvSpPr>
          <p:nvPr>
            <p:ph type="title"/>
          </p:nvPr>
        </p:nvSpPr>
        <p:spPr>
          <a:xfrm>
            <a:off x="795370" y="188640"/>
            <a:ext cx="8229600" cy="1143000"/>
          </a:xfrm>
        </p:spPr>
        <p:txBody>
          <a:bodyPr/>
          <a:lstStyle/>
          <a:p>
            <a:r>
              <a:rPr lang="cs-CZ" sz="3200" b="1" dirty="0" smtClean="0">
                <a:solidFill>
                  <a:srgbClr val="1B06BA"/>
                </a:solidFill>
              </a:rPr>
              <a:t>Cizinci odkázáni na komerční zdravotní pojištění </a:t>
            </a:r>
            <a:endParaRPr lang="cs-CZ" sz="3200" dirty="0" smtClean="0">
              <a:solidFill>
                <a:srgbClr val="1B06BA"/>
              </a:solidFill>
            </a:endParaRPr>
          </a:p>
        </p:txBody>
      </p:sp>
      <p:sp>
        <p:nvSpPr>
          <p:cNvPr id="68611" name="Zástupný symbol pro obsah 2"/>
          <p:cNvSpPr>
            <a:spLocks noGrp="1"/>
          </p:cNvSpPr>
          <p:nvPr>
            <p:ph idx="1"/>
          </p:nvPr>
        </p:nvSpPr>
        <p:spPr>
          <a:xfrm>
            <a:off x="842226" y="1124744"/>
            <a:ext cx="8229600" cy="5256213"/>
          </a:xfrm>
        </p:spPr>
        <p:txBody>
          <a:bodyPr/>
          <a:lstStyle/>
          <a:p>
            <a:r>
              <a:rPr lang="cs-CZ" sz="2400" b="1" dirty="0" smtClean="0"/>
              <a:t>Občané ze „třetích zemí“</a:t>
            </a:r>
            <a:r>
              <a:rPr lang="cs-CZ" sz="2400" dirty="0" smtClean="0"/>
              <a:t> se účastní veřejného zdravotního pojištění,  pokud pracují jako zaměstnanci u zaměstnavatele se sídlem v ČR. Ostatní cizinci ze zemí mimo EU s dlouhodobým pobytem v ČR si musí zdravotní pojištění obstarat jiným způsobem. </a:t>
            </a:r>
          </a:p>
          <a:p>
            <a:r>
              <a:rPr lang="cs-CZ" sz="2400" dirty="0" smtClean="0"/>
              <a:t>Týká se to cizinců, kteří v ČR:</a:t>
            </a:r>
          </a:p>
          <a:p>
            <a:pPr lvl="1"/>
            <a:r>
              <a:rPr lang="cs-CZ" sz="2000" dirty="0" smtClean="0"/>
              <a:t>působí jako živnostníci či podnikatelé (OSVČ) a nemají trvalý pobyt</a:t>
            </a:r>
          </a:p>
          <a:p>
            <a:pPr lvl="1"/>
            <a:r>
              <a:rPr lang="cs-CZ" sz="2000" dirty="0" smtClean="0"/>
              <a:t>jsou rodinnými příslušníky (děti, a to včetně zde narozených dětí, manželé, starší rodiče) všech cizinců ze třetích zemí, tj. i cizinců s trvalým pobytem; dokonce sem spadají i rodinní příslušníci českých občanů, pokud ještě nemají trvalý pobyt (do dvou let po sňatku) a nejsou v ČR ani zaměstnanci</a:t>
            </a:r>
          </a:p>
          <a:p>
            <a:pPr lvl="1"/>
            <a:r>
              <a:rPr lang="cs-CZ" sz="2000" dirty="0" smtClean="0"/>
              <a:t>studenti </a:t>
            </a:r>
          </a:p>
          <a:p>
            <a:endParaRPr lang="cs-CZ" sz="2000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015456" y="3015456"/>
            <a:ext cx="6858000" cy="827088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12. FINANCOVÁNÍ ZDRAVOTNICTVÍ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13. SOUKROMOPRÁVNÍ POJIŠTĚNÍ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1036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229600" cy="1143000"/>
          </a:xfrm>
        </p:spPr>
        <p:txBody>
          <a:bodyPr/>
          <a:lstStyle/>
          <a:p>
            <a:r>
              <a:rPr lang="cs-CZ" sz="3200" b="1" dirty="0" smtClean="0">
                <a:solidFill>
                  <a:srgbClr val="1B06BA"/>
                </a:solidFill>
              </a:rPr>
              <a:t>Cizinci odkázáni na komerční zdravotní pojištění </a:t>
            </a:r>
            <a:endParaRPr lang="cs-CZ" sz="3200" dirty="0" smtClean="0">
              <a:solidFill>
                <a:srgbClr val="1B06BA"/>
              </a:solidFill>
            </a:endParaRPr>
          </a:p>
        </p:txBody>
      </p:sp>
      <p:sp>
        <p:nvSpPr>
          <p:cNvPr id="69635" name="Zástupný symbol pro obsah 2"/>
          <p:cNvSpPr>
            <a:spLocks noGrp="1"/>
          </p:cNvSpPr>
          <p:nvPr>
            <p:ph idx="1"/>
          </p:nvPr>
        </p:nvSpPr>
        <p:spPr>
          <a:xfrm>
            <a:off x="914400" y="1196752"/>
            <a:ext cx="8229600" cy="5256213"/>
          </a:xfrm>
        </p:spPr>
        <p:txBody>
          <a:bodyPr>
            <a:normAutofit lnSpcReduction="10000"/>
          </a:bodyPr>
          <a:lstStyle/>
          <a:p>
            <a:r>
              <a:rPr lang="cs-CZ" sz="2000" dirty="0" smtClean="0"/>
              <a:t>Jedná se odhadem o 150 000 cizinců s legálním pobytem</a:t>
            </a:r>
          </a:p>
          <a:p>
            <a:r>
              <a:rPr lang="cs-CZ" sz="2000" dirty="0" smtClean="0"/>
              <a:t>Minimální pojistné krytí je do 30 000 EUR</a:t>
            </a:r>
          </a:p>
          <a:p>
            <a:r>
              <a:rPr lang="cs-CZ" sz="2000" dirty="0" smtClean="0"/>
              <a:t>Jsou povinni si sjednat komerční zdravotní pojištění, které však není nijak regulováno</a:t>
            </a:r>
          </a:p>
          <a:p>
            <a:pPr lvl="1"/>
            <a:r>
              <a:rPr lang="cs-CZ" sz="1600" dirty="0" smtClean="0"/>
              <a:t>uzavření smlouvy o komerčním zdravotním pojištění totiž cizinci nikterak negarantuje, že mu příslušná pojišťovna zdravotní péči skutečně proplatí. Oproti veřejnému zdravotnímu pojištění jsou pro všechny druhy komerčního pojištění charakteristické </a:t>
            </a:r>
            <a:r>
              <a:rPr lang="cs-CZ" sz="1600" b="1" dirty="0" smtClean="0"/>
              <a:t>četné výluky </a:t>
            </a:r>
            <a:r>
              <a:rPr lang="cs-CZ" sz="1600" dirty="0" smtClean="0"/>
              <a:t>z pojištění a limity pojistného plnění, které účelnost tohoto pojištění velmi zpochybňují.</a:t>
            </a:r>
          </a:p>
          <a:p>
            <a:r>
              <a:rPr lang="cs-CZ" sz="2000" dirty="0" smtClean="0"/>
              <a:t>2 typy balíčků: Základní péče nebo Komplexní péče </a:t>
            </a:r>
          </a:p>
          <a:p>
            <a:r>
              <a:rPr lang="cs-CZ" sz="2000" dirty="0" smtClean="0"/>
              <a:t>Od r. 2010 je možnost pojištění omezena na pojišťovny se sídlem v ČR</a:t>
            </a:r>
          </a:p>
          <a:p>
            <a:r>
              <a:rPr lang="cs-CZ" sz="2000" dirty="0" smtClean="0"/>
              <a:t>Problémem jsou zejména </a:t>
            </a:r>
            <a:r>
              <a:rPr lang="cs-CZ" sz="2000" b="1" dirty="0" smtClean="0"/>
              <a:t>následující omezení: </a:t>
            </a:r>
            <a:endParaRPr lang="cs-CZ" sz="2000" dirty="0" smtClean="0"/>
          </a:p>
          <a:p>
            <a:pPr lvl="1"/>
            <a:r>
              <a:rPr lang="cs-CZ" sz="1600" dirty="0" smtClean="0"/>
              <a:t>výluky z pojištění vztahující se k druhům onemocnění a k druhům lékařské péče</a:t>
            </a:r>
          </a:p>
          <a:p>
            <a:pPr lvl="1"/>
            <a:r>
              <a:rPr lang="cs-CZ" sz="1600" dirty="0" smtClean="0"/>
              <a:t>výluky z pojištění vztahující se k příčinám či jiným okolnostem vzniku pojistné události, tj. onemocnění</a:t>
            </a:r>
          </a:p>
          <a:p>
            <a:pPr lvl="1"/>
            <a:r>
              <a:rPr lang="cs-CZ" sz="1600" dirty="0" smtClean="0"/>
              <a:t>maximální limit pojistného plnění (na 1 událost vs. celkový roční limit – malý rozdíl)</a:t>
            </a:r>
          </a:p>
          <a:p>
            <a:pPr lvl="1"/>
            <a:r>
              <a:rPr lang="cs-CZ" sz="1600" dirty="0" smtClean="0"/>
              <a:t>podmínka dodržení dalších povinností vyplývajících ze smlouvy </a:t>
            </a:r>
          </a:p>
          <a:p>
            <a:pPr lvl="1"/>
            <a:r>
              <a:rPr lang="cs-CZ" sz="1600" dirty="0" smtClean="0"/>
              <a:t>možnost pojišťoven </a:t>
            </a:r>
            <a:r>
              <a:rPr lang="cs-CZ" sz="1600" b="1" dirty="0" smtClean="0"/>
              <a:t>kdykoliv </a:t>
            </a:r>
            <a:r>
              <a:rPr lang="cs-CZ" sz="1600" dirty="0" smtClean="0"/>
              <a:t>odstoupit od smlouvy. </a:t>
            </a:r>
          </a:p>
          <a:p>
            <a:endParaRPr lang="cs-CZ" sz="2000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015456" y="3015456"/>
            <a:ext cx="6858000" cy="827088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12. FINANCOVÁNÍ ZDRAVOTNICTVÍ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13. SOUKROMOPRÁVNÍ POJIŠTĚNÍ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6444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Nadpis 1"/>
          <p:cNvSpPr>
            <a:spLocks noGrp="1"/>
          </p:cNvSpPr>
          <p:nvPr>
            <p:ph type="title"/>
          </p:nvPr>
        </p:nvSpPr>
        <p:spPr>
          <a:xfrm>
            <a:off x="539750" y="23813"/>
            <a:ext cx="8229600" cy="993775"/>
          </a:xfrm>
        </p:spPr>
        <p:txBody>
          <a:bodyPr/>
          <a:lstStyle/>
          <a:p>
            <a:r>
              <a:rPr lang="cs-CZ" b="1" smtClean="0">
                <a:solidFill>
                  <a:srgbClr val="1B06BA"/>
                </a:solidFill>
              </a:rPr>
              <a:t>Finance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14400" y="981075"/>
            <a:ext cx="7545388" cy="5327650"/>
          </a:xfrm>
        </p:spPr>
        <p:txBody>
          <a:bodyPr/>
          <a:lstStyle/>
          <a:p>
            <a:pPr>
              <a:defRPr/>
            </a:pPr>
            <a:r>
              <a:rPr lang="cs-CZ" b="1" dirty="0" smtClean="0"/>
              <a:t>Kolik?</a:t>
            </a:r>
          </a:p>
          <a:p>
            <a:pPr>
              <a:defRPr/>
            </a:pPr>
            <a:r>
              <a:rPr lang="cs-CZ" b="1" dirty="0" smtClean="0"/>
              <a:t>Kdy?</a:t>
            </a:r>
          </a:p>
          <a:p>
            <a:pPr>
              <a:defRPr/>
            </a:pPr>
            <a:r>
              <a:rPr lang="cs-CZ" b="1" dirty="0" smtClean="0"/>
              <a:t>Kam?</a:t>
            </a:r>
          </a:p>
          <a:p>
            <a:pPr>
              <a:defRPr/>
            </a:pPr>
            <a:r>
              <a:rPr lang="cs-CZ" b="1" dirty="0" smtClean="0"/>
              <a:t>Komu?</a:t>
            </a:r>
          </a:p>
          <a:p>
            <a:pPr>
              <a:defRPr/>
            </a:pPr>
            <a:r>
              <a:rPr lang="cs-CZ" b="1" dirty="0" smtClean="0"/>
              <a:t>Za co?</a:t>
            </a:r>
          </a:p>
          <a:p>
            <a:pPr>
              <a:defRPr/>
            </a:pPr>
            <a:r>
              <a:rPr lang="cs-CZ" b="1" dirty="0" smtClean="0"/>
              <a:t>Jak (formy čerpání)?</a:t>
            </a:r>
          </a:p>
          <a:p>
            <a:pPr marL="0" indent="0">
              <a:buFont typeface="Arial" charset="0"/>
              <a:buNone/>
              <a:defRPr/>
            </a:pPr>
            <a:r>
              <a:rPr lang="cs-CZ" b="1" dirty="0" smtClean="0"/>
              <a:t>-------------------------------</a:t>
            </a:r>
          </a:p>
          <a:p>
            <a:pPr>
              <a:defRPr/>
            </a:pPr>
            <a:r>
              <a:rPr lang="cs-CZ" b="1" dirty="0" smtClean="0"/>
              <a:t>Co to přineslo?</a:t>
            </a:r>
          </a:p>
          <a:p>
            <a:pPr>
              <a:defRPr/>
            </a:pPr>
            <a:r>
              <a:rPr lang="cs-CZ" b="1" dirty="0" smtClean="0"/>
              <a:t>Jak lépe?</a:t>
            </a:r>
            <a:endParaRPr lang="cs-CZ" dirty="0" smtClean="0"/>
          </a:p>
          <a:p>
            <a:pPr marL="0" indent="0">
              <a:buFont typeface="Arial" charset="0"/>
              <a:buNone/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12. FINANCOVÁNÍ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2268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pPr eaLnBrk="1" hangingPunct="1"/>
            <a:r>
              <a:rPr lang="cs-CZ" b="1" dirty="0">
                <a:solidFill>
                  <a:srgbClr val="000099"/>
                </a:solidFill>
              </a:rPr>
              <a:t>Výstupy v ekonomice péče o zdraví</a:t>
            </a:r>
            <a:endParaRPr lang="cs-CZ" b="1" dirty="0" smtClean="0">
              <a:solidFill>
                <a:srgbClr val="000099"/>
              </a:solidFill>
            </a:endParaRPr>
          </a:p>
        </p:txBody>
      </p:sp>
      <p:sp>
        <p:nvSpPr>
          <p:cNvPr id="44035" name="Zástupný symbol pro obsah 2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4364782"/>
          </a:xfrm>
        </p:spPr>
        <p:txBody>
          <a:bodyPr/>
          <a:lstStyle/>
          <a:p>
            <a:pPr marL="0" indent="0" eaLnBrk="1" hangingPunct="1">
              <a:buNone/>
            </a:pPr>
            <a:endParaRPr lang="cs-CZ" sz="2400" dirty="0"/>
          </a:p>
          <a:p>
            <a:pPr eaLnBrk="1" hangingPunct="1"/>
            <a:r>
              <a:rPr lang="cs-CZ" sz="3600" dirty="0" smtClean="0"/>
              <a:t>Je obtížné určit pojmy jako „</a:t>
            </a:r>
            <a:r>
              <a:rPr lang="cs-CZ" sz="3600" b="1" dirty="0" smtClean="0"/>
              <a:t>zlepšení zdraví</a:t>
            </a:r>
            <a:r>
              <a:rPr lang="cs-CZ" sz="3600" dirty="0" smtClean="0"/>
              <a:t>“ či „</a:t>
            </a:r>
            <a:r>
              <a:rPr lang="cs-CZ" sz="3600" b="1" dirty="0" smtClean="0"/>
              <a:t>přínos pro zdraví</a:t>
            </a:r>
            <a:r>
              <a:rPr lang="cs-CZ" sz="3600" dirty="0" smtClean="0"/>
              <a:t>“.</a:t>
            </a:r>
          </a:p>
          <a:p>
            <a:pPr eaLnBrk="1" hangingPunct="1"/>
            <a:endParaRPr lang="cs-CZ" sz="1800" dirty="0" smtClean="0"/>
          </a:p>
          <a:p>
            <a:pPr eaLnBrk="1" hangingPunct="1"/>
            <a:r>
              <a:rPr lang="cs-CZ" sz="3600" dirty="0" smtClean="0"/>
              <a:t>Pokud vyjadřujeme výnos péče o zdraví </a:t>
            </a:r>
            <a:r>
              <a:rPr lang="cs-CZ" sz="3600" b="1" dirty="0" smtClean="0">
                <a:solidFill>
                  <a:srgbClr val="0070C0"/>
                </a:solidFill>
              </a:rPr>
              <a:t>musí být měřitelný změnou zdravotního stavu </a:t>
            </a:r>
            <a:r>
              <a:rPr lang="cs-CZ" sz="3600" dirty="0" smtClean="0"/>
              <a:t>jedince či populační skupiny.</a:t>
            </a:r>
          </a:p>
          <a:p>
            <a:pPr lvl="1" eaLnBrk="1" hangingPunct="1"/>
            <a:r>
              <a:rPr lang="cs-CZ" dirty="0" smtClean="0"/>
              <a:t>Indikátory zdraví vypočítané z údajů o nemocnosti nebo úmrtnosti.</a:t>
            </a:r>
          </a:p>
          <a:p>
            <a:pPr lvl="1" eaLnBrk="1" hangingPunct="1"/>
            <a:r>
              <a:rPr lang="cs-CZ" dirty="0" smtClean="0"/>
              <a:t>Subjektivní míry zdraví / kvality života.</a:t>
            </a:r>
          </a:p>
          <a:p>
            <a:pPr eaLnBrk="1" hangingPunct="1"/>
            <a:endParaRPr lang="cs-CZ" sz="2400" dirty="0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10. EKONOMIKA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6856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075" y="332656"/>
            <a:ext cx="5632721" cy="645026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444208" y="2204864"/>
            <a:ext cx="25202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2005: </a:t>
            </a:r>
            <a:r>
              <a:rPr lang="cs-CZ" b="1" dirty="0" smtClean="0"/>
              <a:t>218,8 mld.</a:t>
            </a:r>
            <a:endParaRPr lang="cs-CZ" dirty="0" smtClean="0"/>
          </a:p>
          <a:p>
            <a:r>
              <a:rPr lang="cs-CZ" dirty="0" smtClean="0"/>
              <a:t>2006: </a:t>
            </a:r>
            <a:r>
              <a:rPr lang="cs-CZ" b="1" dirty="0" smtClean="0"/>
              <a:t>226,8</a:t>
            </a:r>
          </a:p>
          <a:p>
            <a:r>
              <a:rPr lang="cs-CZ" dirty="0" smtClean="0"/>
              <a:t>2007: </a:t>
            </a:r>
            <a:r>
              <a:rPr lang="cs-CZ" b="1" dirty="0" smtClean="0"/>
              <a:t>241,9</a:t>
            </a:r>
          </a:p>
          <a:p>
            <a:r>
              <a:rPr lang="cs-CZ" dirty="0" smtClean="0"/>
              <a:t>2008: </a:t>
            </a:r>
            <a:r>
              <a:rPr lang="cs-CZ" b="1" dirty="0" smtClean="0"/>
              <a:t>264,5</a:t>
            </a:r>
          </a:p>
          <a:p>
            <a:r>
              <a:rPr lang="cs-CZ" dirty="0" smtClean="0"/>
              <a:t>2009: </a:t>
            </a:r>
            <a:r>
              <a:rPr lang="cs-CZ" b="1" dirty="0" smtClean="0"/>
              <a:t>292,7</a:t>
            </a:r>
          </a:p>
          <a:p>
            <a:r>
              <a:rPr lang="cs-CZ" dirty="0" smtClean="0"/>
              <a:t>2010: </a:t>
            </a:r>
            <a:r>
              <a:rPr lang="cs-CZ" b="1" dirty="0" smtClean="0"/>
              <a:t>289,0 </a:t>
            </a:r>
            <a:r>
              <a:rPr lang="cs-CZ" dirty="0" smtClean="0"/>
              <a:t>(7,7% HDP)</a:t>
            </a:r>
          </a:p>
          <a:p>
            <a:r>
              <a:rPr lang="cs-CZ" dirty="0" smtClean="0"/>
              <a:t>2011: </a:t>
            </a:r>
            <a:r>
              <a:rPr lang="cs-CZ" b="1" dirty="0" smtClean="0"/>
              <a:t>287,8 </a:t>
            </a:r>
            <a:r>
              <a:rPr lang="cs-CZ" dirty="0" smtClean="0"/>
              <a:t>(7,5% HDP)</a:t>
            </a:r>
          </a:p>
          <a:p>
            <a:r>
              <a:rPr lang="cs-CZ" dirty="0" smtClean="0"/>
              <a:t>2012:</a:t>
            </a:r>
            <a:r>
              <a:rPr lang="cs-CZ" b="1" dirty="0" smtClean="0"/>
              <a:t> 293,6</a:t>
            </a:r>
          </a:p>
          <a:p>
            <a:r>
              <a:rPr lang="cs-CZ" dirty="0" smtClean="0"/>
              <a:t>2013:</a:t>
            </a:r>
            <a:r>
              <a:rPr lang="cs-CZ" b="1" dirty="0" smtClean="0"/>
              <a:t> 290,9 </a:t>
            </a:r>
            <a:r>
              <a:rPr lang="cs-CZ" dirty="0" smtClean="0"/>
              <a:t>(7,12% HDP)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731520" y="5531846"/>
            <a:ext cx="1073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44,4 mld.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594428" y="5866767"/>
            <a:ext cx="123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229,9 mld.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5731520" y="6187172"/>
            <a:ext cx="1232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16,6 mld.</a:t>
            </a:r>
            <a:endParaRPr lang="cs-CZ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12. FINANCOVÁNÍ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887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12. FINANCOVÁNÍ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292100"/>
            <a:ext cx="6267450" cy="627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49737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12. FINANCOVÁNÍ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338138"/>
            <a:ext cx="5811540" cy="6259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5616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dpis 1"/>
          <p:cNvSpPr>
            <a:spLocks noGrp="1"/>
          </p:cNvSpPr>
          <p:nvPr>
            <p:ph type="title"/>
          </p:nvPr>
        </p:nvSpPr>
        <p:spPr>
          <a:xfrm>
            <a:off x="323850" y="549275"/>
            <a:ext cx="8229600" cy="777875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1B06BA"/>
                </a:solidFill>
              </a:rPr>
              <a:t>Formy úhrady </a:t>
            </a:r>
            <a:br>
              <a:rPr lang="cs-CZ" b="1" dirty="0" smtClean="0">
                <a:solidFill>
                  <a:srgbClr val="1B06BA"/>
                </a:solidFill>
              </a:rPr>
            </a:br>
            <a:endParaRPr lang="cs-CZ" b="1" dirty="0" smtClean="0">
              <a:solidFill>
                <a:srgbClr val="1B06BA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908720"/>
            <a:ext cx="7920880" cy="5257155"/>
          </a:xfrm>
        </p:spPr>
        <p:txBody>
          <a:bodyPr/>
          <a:lstStyle/>
          <a:p>
            <a:pPr>
              <a:defRPr/>
            </a:pPr>
            <a:r>
              <a:rPr lang="cs-CZ" sz="2800" b="1" dirty="0" err="1" smtClean="0"/>
              <a:t>Kapitace</a:t>
            </a:r>
            <a:endParaRPr lang="cs-CZ" sz="2800" b="1" dirty="0" smtClean="0"/>
          </a:p>
          <a:p>
            <a:pPr lvl="1">
              <a:defRPr/>
            </a:pPr>
            <a:r>
              <a:rPr lang="cs-CZ" sz="2400" dirty="0" smtClean="0"/>
              <a:t>Platba za registrovaného pacienta</a:t>
            </a:r>
          </a:p>
          <a:p>
            <a:pPr>
              <a:defRPr/>
            </a:pPr>
            <a:r>
              <a:rPr lang="cs-CZ" sz="2800" b="1" dirty="0" smtClean="0"/>
              <a:t>Platba za výkon</a:t>
            </a:r>
          </a:p>
          <a:p>
            <a:pPr lvl="1">
              <a:defRPr/>
            </a:pPr>
            <a:r>
              <a:rPr lang="cs-CZ" sz="2400" dirty="0" smtClean="0"/>
              <a:t>Bodové hodnoty výkonů v sazebníku „Seznam zdravotních výkonů“</a:t>
            </a:r>
          </a:p>
          <a:p>
            <a:pPr lvl="1">
              <a:defRPr/>
            </a:pPr>
            <a:r>
              <a:rPr lang="cs-CZ" sz="2400" dirty="0" smtClean="0"/>
              <a:t>Hodnota bodu je výsledkem dohodovacího řízení mezi ZP a ČLK, stanovuje se pro nadcházející čtvrtletí</a:t>
            </a:r>
          </a:p>
          <a:p>
            <a:pPr>
              <a:defRPr/>
            </a:pPr>
            <a:r>
              <a:rPr lang="cs-CZ" sz="2800" b="1" dirty="0" smtClean="0"/>
              <a:t>Paušál</a:t>
            </a:r>
          </a:p>
          <a:p>
            <a:pPr lvl="1">
              <a:defRPr/>
            </a:pPr>
            <a:r>
              <a:rPr lang="cs-CZ" sz="2400" dirty="0" smtClean="0"/>
              <a:t>Stanovený pro daný typ </a:t>
            </a:r>
            <a:r>
              <a:rPr lang="cs-CZ" sz="2400" dirty="0" err="1" smtClean="0"/>
              <a:t>zdr</a:t>
            </a:r>
            <a:r>
              <a:rPr lang="cs-CZ" sz="2400" dirty="0" smtClean="0"/>
              <a:t>. zařízení na základě veškeré vykázané a uznané péče v předcházejícím roce</a:t>
            </a:r>
          </a:p>
          <a:p>
            <a:pPr>
              <a:defRPr/>
            </a:pPr>
            <a:r>
              <a:rPr lang="cs-CZ" sz="2800" b="1" dirty="0" smtClean="0"/>
              <a:t>DRG</a:t>
            </a:r>
            <a:endParaRPr lang="cs-CZ" sz="2800" b="1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12. FINANCOVÁNÍ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1898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77875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rgbClr val="1B06BA"/>
                </a:solidFill>
              </a:rPr>
              <a:t>Formy úhrady: </a:t>
            </a:r>
            <a:br>
              <a:rPr lang="cs-CZ" sz="3600" b="1" dirty="0" smtClean="0">
                <a:solidFill>
                  <a:srgbClr val="1B06BA"/>
                </a:solidFill>
              </a:rPr>
            </a:br>
            <a:r>
              <a:rPr lang="cs-CZ" sz="3600" b="1" dirty="0" smtClean="0">
                <a:solidFill>
                  <a:srgbClr val="1B06BA"/>
                </a:solidFill>
              </a:rPr>
              <a:t>Ambulantní zdravotní péče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13384"/>
            <a:ext cx="7920880" cy="5544616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b="1" dirty="0" smtClean="0"/>
              <a:t>Praktičtí lékaři</a:t>
            </a:r>
          </a:p>
          <a:p>
            <a:pPr>
              <a:spcBef>
                <a:spcPts val="0"/>
              </a:spcBef>
              <a:defRPr/>
            </a:pPr>
            <a:r>
              <a:rPr lang="cs-CZ" sz="2400" b="1" dirty="0" smtClean="0"/>
              <a:t> </a:t>
            </a:r>
            <a:r>
              <a:rPr lang="cs-CZ" sz="2400" dirty="0" err="1" smtClean="0"/>
              <a:t>kapitace</a:t>
            </a:r>
            <a:r>
              <a:rPr lang="cs-CZ" sz="2400" dirty="0" smtClean="0"/>
              <a:t> + platba za výkon 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cs-CZ" sz="2000" b="1" dirty="0" smtClean="0"/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cs-CZ" sz="2400" b="1" dirty="0" smtClean="0"/>
              <a:t>Stomatologové</a:t>
            </a:r>
          </a:p>
          <a:p>
            <a:pPr>
              <a:spcBef>
                <a:spcPts val="0"/>
              </a:spcBef>
              <a:defRPr/>
            </a:pPr>
            <a:r>
              <a:rPr lang="cs-CZ" sz="2400" dirty="0" smtClean="0"/>
              <a:t>platba za výkon (zvláštní sazebník, výkony v Kč, </a:t>
            </a:r>
            <a:r>
              <a:rPr lang="cs-CZ" sz="2400" dirty="0"/>
              <a:t>n</a:t>
            </a:r>
            <a:r>
              <a:rPr lang="cs-CZ" sz="2400" dirty="0" smtClean="0"/>
              <a:t>e v bodech)</a:t>
            </a:r>
          </a:p>
          <a:p>
            <a:pPr>
              <a:spcBef>
                <a:spcPts val="0"/>
              </a:spcBef>
              <a:defRPr/>
            </a:pPr>
            <a:r>
              <a:rPr lang="cs-CZ" sz="2400" dirty="0"/>
              <a:t>p</a:t>
            </a:r>
            <a:r>
              <a:rPr lang="cs-CZ" sz="2400" dirty="0" smtClean="0"/>
              <a:t>římé platby (definice nadstandardu)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cs-CZ" sz="2000" b="1" dirty="0" smtClean="0"/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b="1" dirty="0" smtClean="0"/>
              <a:t>Ambulantní specialisté </a:t>
            </a:r>
          </a:p>
          <a:p>
            <a:pPr>
              <a:spcBef>
                <a:spcPts val="0"/>
              </a:spcBef>
              <a:defRPr/>
            </a:pPr>
            <a:r>
              <a:rPr lang="cs-CZ" sz="2400" dirty="0" smtClean="0"/>
              <a:t>platba za výkon (hodnota bodu dle specializace) </a:t>
            </a:r>
          </a:p>
          <a:p>
            <a:pPr>
              <a:spcBef>
                <a:spcPts val="0"/>
              </a:spcBef>
              <a:defRPr/>
            </a:pPr>
            <a:r>
              <a:rPr lang="cs-CZ" sz="2400" dirty="0" smtClean="0"/>
              <a:t>maximální úhrada na jednoho ošetřeného pacienta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cs-CZ" sz="2000" b="1" dirty="0" smtClean="0"/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cs-CZ" sz="2400" b="1" dirty="0" smtClean="0"/>
              <a:t>Laboratoře a RTG</a:t>
            </a:r>
          </a:p>
          <a:p>
            <a:pPr>
              <a:spcBef>
                <a:spcPts val="0"/>
              </a:spcBef>
              <a:defRPr/>
            </a:pPr>
            <a:r>
              <a:rPr lang="cs-CZ" sz="2400" dirty="0"/>
              <a:t>p</a:t>
            </a:r>
            <a:r>
              <a:rPr lang="cs-CZ" sz="2400" dirty="0" smtClean="0"/>
              <a:t>aušální sazba (odhad potřeby financí na základě referenčního období), výjimečně platba za výkon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cs-CZ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12. FINANCOVÁNÍ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4369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smtClean="0">
                <a:solidFill>
                  <a:srgbClr val="1B06BA"/>
                </a:solidFill>
              </a:rPr>
              <a:t>Formy úhrady </a:t>
            </a:r>
            <a:br>
              <a:rPr lang="cs-CZ" b="1" smtClean="0">
                <a:solidFill>
                  <a:srgbClr val="1B06BA"/>
                </a:solidFill>
              </a:rPr>
            </a:br>
            <a:r>
              <a:rPr lang="cs-CZ" b="1" smtClean="0">
                <a:solidFill>
                  <a:srgbClr val="1B06BA"/>
                </a:solidFill>
              </a:rPr>
              <a:t>Nemocnice</a:t>
            </a:r>
            <a:endParaRPr lang="cs-CZ" smtClean="0"/>
          </a:p>
        </p:txBody>
      </p:sp>
      <p:sp>
        <p:nvSpPr>
          <p:cNvPr id="73731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0"/>
            <a:ext cx="8579296" cy="4525963"/>
          </a:xfrm>
        </p:spPr>
        <p:txBody>
          <a:bodyPr/>
          <a:lstStyle/>
          <a:p>
            <a:r>
              <a:rPr lang="cs-CZ" dirty="0" smtClean="0"/>
              <a:t>Od roku 2012 postupný přechod na systém DRG</a:t>
            </a:r>
          </a:p>
          <a:p>
            <a:pPr lvl="1"/>
            <a:r>
              <a:rPr lang="cs-CZ" dirty="0"/>
              <a:t>D</a:t>
            </a:r>
            <a:r>
              <a:rPr lang="cs-CZ" dirty="0" smtClean="0"/>
              <a:t>efinování skupin s klinicky a nákladově shodnými případy.</a:t>
            </a:r>
          </a:p>
          <a:p>
            <a:pPr lvl="1"/>
            <a:r>
              <a:rPr lang="cs-CZ" dirty="0" smtClean="0"/>
              <a:t>Platba za </a:t>
            </a:r>
            <a:r>
              <a:rPr lang="cs-CZ" dirty="0" err="1" smtClean="0"/>
              <a:t>odléčeného</a:t>
            </a:r>
            <a:r>
              <a:rPr lang="cs-CZ" dirty="0" smtClean="0"/>
              <a:t> pacienta, nikoli za provedené výkony.</a:t>
            </a:r>
          </a:p>
          <a:p>
            <a:r>
              <a:rPr lang="cs-CZ" dirty="0" smtClean="0"/>
              <a:t>Systém DRG je špatně nastaven, nutnost platby podle DRG korigovat - nepřehlednost</a:t>
            </a:r>
          </a:p>
          <a:p>
            <a:r>
              <a:rPr lang="cs-CZ" dirty="0" smtClean="0"/>
              <a:t>Dnes: plán restartu DRG (cca 2 roky)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 rot="16200000">
            <a:off x="-3213100" y="3213100"/>
            <a:ext cx="6858000" cy="431800"/>
          </a:xfrm>
          <a:prstGeom prst="rect">
            <a:avLst/>
          </a:prstGeom>
          <a:solidFill>
            <a:srgbClr val="FDE58D"/>
          </a:solidFill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rgbClr val="1B06BA"/>
                </a:solidFill>
                <a:latin typeface="+mj-lt"/>
                <a:ea typeface="+mj-ea"/>
                <a:cs typeface="+mj-cs"/>
              </a:rPr>
              <a:t>12. FINANCOVÁNÍ ZDRAVOTNICTVÍ</a:t>
            </a:r>
            <a:endParaRPr lang="cs-CZ" sz="2400" cap="all" dirty="0">
              <a:solidFill>
                <a:srgbClr val="1B06BA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7385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3628</Words>
  <Application>Microsoft Office PowerPoint</Application>
  <PresentationFormat>Předvádění na obrazovce (4:3)</PresentationFormat>
  <Paragraphs>712</Paragraphs>
  <Slides>95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95</vt:i4>
      </vt:variant>
    </vt:vector>
  </HeadingPairs>
  <TitlesOfParts>
    <vt:vector size="101" baseType="lpstr">
      <vt:lpstr>Arial</vt:lpstr>
      <vt:lpstr>Calibri</vt:lpstr>
      <vt:lpstr>Times New Roman</vt:lpstr>
      <vt:lpstr>1_Motiv systému Office</vt:lpstr>
      <vt:lpstr>Motiv systému Office</vt:lpstr>
      <vt:lpstr>1_Výchozí návrh</vt:lpstr>
      <vt:lpstr>Ekonomie a zdraví</vt:lpstr>
      <vt:lpstr>Ekonomie</vt:lpstr>
      <vt:lpstr>Ekonomie</vt:lpstr>
      <vt:lpstr>Ekonomie a zdraví</vt:lpstr>
      <vt:lpstr>Ekonomika péče o zdraví</vt:lpstr>
      <vt:lpstr>Náklady v ekonomice péče o zdraví</vt:lpstr>
      <vt:lpstr>Náklady v ekonomice péče o zdraví</vt:lpstr>
      <vt:lpstr>Výstupy v ekonomice péče o zdraví</vt:lpstr>
      <vt:lpstr>Výstupy v ekonomice péče o zdraví</vt:lpstr>
      <vt:lpstr>Výstupy v ekonomice péče o zdraví</vt:lpstr>
      <vt:lpstr>Ekonomické ukazatele</vt:lpstr>
      <vt:lpstr>Ekonomické ukazatele</vt:lpstr>
      <vt:lpstr>Prezentace aplikace PowerPoint</vt:lpstr>
      <vt:lpstr>Ekonomika zdravotnictví - definice</vt:lpstr>
      <vt:lpstr>Ekonomika zdravotnictví</vt:lpstr>
      <vt:lpstr>Ekonomické ukazatele</vt:lpstr>
      <vt:lpstr>Ekonomické ukazatele</vt:lpstr>
      <vt:lpstr>Hlavní oblasti ekonomiky zdravotnictví</vt:lpstr>
      <vt:lpstr>Hlavní oblasti ekonomiky zdravotnictví</vt:lpstr>
      <vt:lpstr>Ekonomické a etické aspekty péče o zdraví</vt:lpstr>
      <vt:lpstr>Ekonomie a etika v péči o zdraví</vt:lpstr>
      <vt:lpstr>Ekonomická logika a lékařská etika</vt:lpstr>
      <vt:lpstr>Ekonomická logika a lékařská etika</vt:lpstr>
      <vt:lpstr>Ekonomie a etika</vt:lpstr>
      <vt:lpstr>Specifika zdravotnických služeb</vt:lpstr>
      <vt:lpstr>Specifika zdravotnických služeb</vt:lpstr>
      <vt:lpstr>Idea „dokonalého“ trhu</vt:lpstr>
      <vt:lpstr>Problémy aplikace tržního mechanismu v péči o zdraví</vt:lpstr>
      <vt:lpstr>Problémy aplikace tržního mechanismu v péči o zdraví</vt:lpstr>
      <vt:lpstr>Problémy aplikace tržního mechanismu v péči o zdraví</vt:lpstr>
      <vt:lpstr>Problémy aplikace tržního mechanismu v péči o zdraví</vt:lpstr>
      <vt:lpstr>Problémy aplikace tržního mechanismu v péči o zdraví</vt:lpstr>
      <vt:lpstr>Etické principy</vt:lpstr>
      <vt:lpstr>Ekvita ve zdravotní péči</vt:lpstr>
      <vt:lpstr>5 oblastí etických problémů</vt:lpstr>
      <vt:lpstr>5 oblastí etických problémů</vt:lpstr>
      <vt:lpstr>5 oblastí etických problémů</vt:lpstr>
      <vt:lpstr>5 oblastí etických problémů</vt:lpstr>
      <vt:lpstr>5 oblastí etických problémů</vt:lpstr>
      <vt:lpstr>Příčiny růstu nákladů na zdravotnictví</vt:lpstr>
      <vt:lpstr>Zájem ekonomie o zdravotní péči</vt:lpstr>
      <vt:lpstr>Hlavní příčiny růstu nákladů</vt:lpstr>
      <vt:lpstr>Hlavní příčiny růstu nákladů</vt:lpstr>
      <vt:lpstr>Prezentace aplikace PowerPoint</vt:lpstr>
      <vt:lpstr>Hlavní příčiny růstu nákladů</vt:lpstr>
      <vt:lpstr>Hlavní příčiny růstu nákladů</vt:lpstr>
      <vt:lpstr>MOŽNOSTI ŘEŠENÍ</vt:lpstr>
      <vt:lpstr>1. Další peníze do systému zdravotnictví </vt:lpstr>
      <vt:lpstr>2. Zvýšení hospodárnosti zdravotnictví</vt:lpstr>
      <vt:lpstr>3. Omezení dostupnosti zdravotnických služeb</vt:lpstr>
      <vt:lpstr>3. Omezení dostupnosti zdravotnických služeb</vt:lpstr>
      <vt:lpstr>3. Omezení dostupnosti zdravotnických služeb </vt:lpstr>
      <vt:lpstr>3. Omezení dostupnosti zdravotnických služeb</vt:lpstr>
      <vt:lpstr>4. Všeobecné zlepšení zdraví lidí</vt:lpstr>
      <vt:lpstr>4. Všeobecné zlepšení zdraví lidí</vt:lpstr>
      <vt:lpstr>Základní typy zdravotnických systémů</vt:lpstr>
      <vt:lpstr>Základní typy zdravotnických systémů</vt:lpstr>
      <vt:lpstr>Základní typy zdravotnických systémů</vt:lpstr>
      <vt:lpstr>Komerční typ</vt:lpstr>
      <vt:lpstr>Liberalistický typ</vt:lpstr>
      <vt:lpstr>Pojišťovnický typ</vt:lpstr>
      <vt:lpstr>Národní zdravotní služba</vt:lpstr>
      <vt:lpstr>Prezentace aplikace PowerPoint</vt:lpstr>
      <vt:lpstr>12. FINANCOVÁNÍ ZDRAVOTNICTVÍ</vt:lpstr>
      <vt:lpstr>Prezentace aplikace PowerPoint</vt:lpstr>
      <vt:lpstr>Prezentace aplikace PowerPoint</vt:lpstr>
      <vt:lpstr>Hlavní zdroje financování zdravotnictví</vt:lpstr>
      <vt:lpstr>Prezentace aplikace PowerPoint</vt:lpstr>
      <vt:lpstr>14. VEŘEJNOPRÁVNÍ POJIŠTĚNÍ</vt:lpstr>
      <vt:lpstr>Veřejné zdravotní pojištění</vt:lpstr>
      <vt:lpstr>Veřejné zdravotní pojištění  – jde o solidaritu:</vt:lpstr>
      <vt:lpstr>Veřejné zdravotní pojištění</vt:lpstr>
      <vt:lpstr>Veřejné zdravotní pojištění jako výraz sociální solidarity</vt:lpstr>
      <vt:lpstr>Veřejné zdravotní pojištění</vt:lpstr>
      <vt:lpstr>Z povinného zdravotního pojištění se hradí:</vt:lpstr>
      <vt:lpstr>Hlavní plátci veřejného zdravotního pojištění</vt:lpstr>
      <vt:lpstr>Zaměstnanci a zaměstnavatelé</vt:lpstr>
      <vt:lpstr>OSVČ</vt:lpstr>
      <vt:lpstr>Osoba bez zdanitelných příjmů (OBZP)</vt:lpstr>
      <vt:lpstr>Osoby, za které je plátcem stát</vt:lpstr>
      <vt:lpstr>Zdravotní pojišťovny v ČR</vt:lpstr>
      <vt:lpstr>Výběr zdravotní pojišťovny</vt:lpstr>
      <vt:lpstr>Zdravotní pojišťovny a počet jejich pojištěnců v lednu 2015</vt:lpstr>
      <vt:lpstr>13. SOUKROMOPRÁVNÍ POJIŠTĚNÍ</vt:lpstr>
      <vt:lpstr>Co lze pojistit?</vt:lpstr>
      <vt:lpstr>Charakteristiky soukromého zdravotního pojištění</vt:lpstr>
      <vt:lpstr>Cizinci odkázáni na komerční zdravotní pojištění </vt:lpstr>
      <vt:lpstr>Cizinci odkázáni na komerční zdravotní pojištění </vt:lpstr>
      <vt:lpstr>Finance</vt:lpstr>
      <vt:lpstr>Prezentace aplikace PowerPoint</vt:lpstr>
      <vt:lpstr>Prezentace aplikace PowerPoint</vt:lpstr>
      <vt:lpstr>Prezentace aplikace PowerPoint</vt:lpstr>
      <vt:lpstr>Formy úhrady  </vt:lpstr>
      <vt:lpstr>Formy úhrady:  Ambulantní zdravotní péče</vt:lpstr>
      <vt:lpstr>Formy úhrady  Nemocnice</vt:lpstr>
    </vt:vector>
  </TitlesOfParts>
  <Company>UVT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Pavlína Kaňová</dc:creator>
  <cp:lastModifiedBy>Pavlína Kaňová</cp:lastModifiedBy>
  <cp:revision>32</cp:revision>
  <cp:lastPrinted>2014-03-21T07:45:14Z</cp:lastPrinted>
  <dcterms:created xsi:type="dcterms:W3CDTF">2013-03-04T09:18:20Z</dcterms:created>
  <dcterms:modified xsi:type="dcterms:W3CDTF">2015-04-03T07:00:43Z</dcterms:modified>
</cp:coreProperties>
</file>