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4" r:id="rId8"/>
    <p:sldId id="265" r:id="rId9"/>
    <p:sldId id="263" r:id="rId10"/>
    <p:sldId id="267" r:id="rId11"/>
    <p:sldId id="273" r:id="rId12"/>
    <p:sldId id="272" r:id="rId13"/>
    <p:sldId id="270" r:id="rId14"/>
    <p:sldId id="268" r:id="rId15"/>
    <p:sldId id="266" r:id="rId16"/>
    <p:sldId id="259" r:id="rId17"/>
    <p:sldId id="274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57DE-289E-4773-BEBB-895DD8787BC8}" type="datetimeFigureOut">
              <a:rPr lang="sk-SK" smtClean="0"/>
              <a:t>2.5.2015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BD3F-8177-44AC-B97C-47A48A31F7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841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57DE-289E-4773-BEBB-895DD8787BC8}" type="datetimeFigureOut">
              <a:rPr lang="sk-SK" smtClean="0"/>
              <a:t>2.5.2015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BD3F-8177-44AC-B97C-47A48A31F7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23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57DE-289E-4773-BEBB-895DD8787BC8}" type="datetimeFigureOut">
              <a:rPr lang="sk-SK" smtClean="0"/>
              <a:t>2.5.2015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BD3F-8177-44AC-B97C-47A48A31F7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350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57DE-289E-4773-BEBB-895DD8787BC8}" type="datetimeFigureOut">
              <a:rPr lang="sk-SK" smtClean="0"/>
              <a:t>2.5.2015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BD3F-8177-44AC-B97C-47A48A31F7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158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57DE-289E-4773-BEBB-895DD8787BC8}" type="datetimeFigureOut">
              <a:rPr lang="sk-SK" smtClean="0"/>
              <a:t>2.5.2015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BD3F-8177-44AC-B97C-47A48A31F7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024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57DE-289E-4773-BEBB-895DD8787BC8}" type="datetimeFigureOut">
              <a:rPr lang="sk-SK" smtClean="0"/>
              <a:t>2.5.2015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BD3F-8177-44AC-B97C-47A48A31F7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49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57DE-289E-4773-BEBB-895DD8787BC8}" type="datetimeFigureOut">
              <a:rPr lang="sk-SK" smtClean="0"/>
              <a:t>2.5.2015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BD3F-8177-44AC-B97C-47A48A31F7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450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57DE-289E-4773-BEBB-895DD8787BC8}" type="datetimeFigureOut">
              <a:rPr lang="sk-SK" smtClean="0"/>
              <a:t>2.5.2015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BD3F-8177-44AC-B97C-47A48A31F7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541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57DE-289E-4773-BEBB-895DD8787BC8}" type="datetimeFigureOut">
              <a:rPr lang="sk-SK" smtClean="0"/>
              <a:t>2.5.2015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BD3F-8177-44AC-B97C-47A48A31F7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952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57DE-289E-4773-BEBB-895DD8787BC8}" type="datetimeFigureOut">
              <a:rPr lang="sk-SK" smtClean="0"/>
              <a:t>2.5.2015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BD3F-8177-44AC-B97C-47A48A31F7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208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57DE-289E-4773-BEBB-895DD8787BC8}" type="datetimeFigureOut">
              <a:rPr lang="sk-SK" smtClean="0"/>
              <a:t>2.5.2015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BD3F-8177-44AC-B97C-47A48A31F7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931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857DE-289E-4773-BEBB-895DD8787BC8}" type="datetimeFigureOut">
              <a:rPr lang="sk-SK" smtClean="0"/>
              <a:t>2.5.2015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5BD3F-8177-44AC-B97C-47A48A31F7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660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s.muni.cz/th/78400/prif_m/dipl__prace.txt" TargetMode="External"/><Relationship Id="rId3" Type="http://schemas.openxmlformats.org/officeDocument/2006/relationships/hyperlink" Target="http://cs.wikipedia.org/wiki/Tab%C3%A1k#Fotografie" TargetMode="External"/><Relationship Id="rId7" Type="http://schemas.openxmlformats.org/officeDocument/2006/relationships/hyperlink" Target="http://www.euro.who.int/__data/assets/pdf_file/0006/68118/E80607.pdf?ua=1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pravy.idnes.cz/studie-o-koureni-a-tabaku-0hc-/domaci.aspx?c=A130726_123907_domaci_hv" TargetMode="External"/><Relationship Id="rId5" Type="http://schemas.openxmlformats.org/officeDocument/2006/relationships/hyperlink" Target="http://www.demografie.info/?cz_detail_clanku&amp;artclID=261" TargetMode="External"/><Relationship Id="rId4" Type="http://schemas.openxmlformats.org/officeDocument/2006/relationships/hyperlink" Target="http://www.demografie.info/?cz_detail_clanku&amp;artclID=530" TargetMode="External"/><Relationship Id="rId9" Type="http://schemas.openxmlformats.org/officeDocument/2006/relationships/hyperlink" Target="https://sk.wikipedia.org/wiki/Faj%C4%8Denie_a_vplyv_na_zdravi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latin typeface="Century Gothic" panose="020B0502020202020204" pitchFamily="34" charset="0"/>
              </a:rPr>
              <a:t>Fajčenie ako determinant zdravia, vplyv fajčenia tabaku na orálne zdravie</a:t>
            </a:r>
            <a:endParaRPr lang="sk-SK" b="1" dirty="0">
              <a:latin typeface="Century Gothic" panose="020B0502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67729" y="4944690"/>
            <a:ext cx="3777803" cy="1655762"/>
          </a:xfrm>
        </p:spPr>
        <p:txBody>
          <a:bodyPr/>
          <a:lstStyle/>
          <a:p>
            <a:r>
              <a:rPr lang="sk-SK" b="1" dirty="0" smtClean="0">
                <a:latin typeface="Century Gothic" panose="020B0502020202020204" pitchFamily="34" charset="0"/>
              </a:rPr>
              <a:t>Viktória </a:t>
            </a:r>
            <a:r>
              <a:rPr lang="sk-SK" b="1" dirty="0" err="1" smtClean="0">
                <a:latin typeface="Century Gothic" panose="020B0502020202020204" pitchFamily="34" charset="0"/>
              </a:rPr>
              <a:t>Dingová</a:t>
            </a:r>
            <a:endParaRPr lang="sk-SK" b="1" dirty="0" smtClean="0">
              <a:latin typeface="Century Gothic" panose="020B0502020202020204" pitchFamily="34" charset="0"/>
            </a:endParaRPr>
          </a:p>
          <a:p>
            <a:r>
              <a:rPr lang="sk-SK" b="1" dirty="0" smtClean="0">
                <a:latin typeface="Century Gothic" panose="020B0502020202020204" pitchFamily="34" charset="0"/>
              </a:rPr>
              <a:t>Tereza Trnková </a:t>
            </a:r>
          </a:p>
          <a:p>
            <a:r>
              <a:rPr lang="sk-SK" b="1" dirty="0" smtClean="0">
                <a:latin typeface="Century Gothic" panose="020B0502020202020204" pitchFamily="34" charset="0"/>
              </a:rPr>
              <a:t>2. </a:t>
            </a:r>
            <a:r>
              <a:rPr lang="sk-SK" b="1" dirty="0">
                <a:latin typeface="Century Gothic" panose="020B0502020202020204" pitchFamily="34" charset="0"/>
              </a:rPr>
              <a:t>r</a:t>
            </a:r>
            <a:r>
              <a:rPr lang="sk-SK" b="1" dirty="0" smtClean="0">
                <a:latin typeface="Century Gothic" panose="020B0502020202020204" pitchFamily="34" charset="0"/>
              </a:rPr>
              <a:t>očník DEHY</a:t>
            </a:r>
            <a:endParaRPr lang="sk-SK" b="1" dirty="0">
              <a:latin typeface="Century Gothic" panose="020B0502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3400024"/>
            <a:ext cx="2408349" cy="32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1325563"/>
          </a:xfrm>
        </p:spPr>
        <p:txBody>
          <a:bodyPr/>
          <a:lstStyle/>
          <a:p>
            <a:r>
              <a:rPr lang="sk-SK" dirty="0" smtClean="0">
                <a:latin typeface="Century Gothic" panose="020B0502020202020204" pitchFamily="34" charset="0"/>
              </a:rPr>
              <a:t>Prečo prestať fajčiť?</a:t>
            </a:r>
            <a:endParaRPr lang="sk-SK" dirty="0">
              <a:latin typeface="Century Gothic" panose="020B0502020202020204" pitchFamily="34" charset="0"/>
            </a:endParaRPr>
          </a:p>
        </p:txBody>
      </p:sp>
      <p:pic>
        <p:nvPicPr>
          <p:cNvPr id="5" name="Picture 2" descr="uo5hoKh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6" y="1398588"/>
            <a:ext cx="74898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74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Century Gothic" panose="020B0502020202020204" pitchFamily="34" charset="0"/>
              </a:rPr>
              <a:t>Štatistika</a:t>
            </a:r>
            <a:endParaRPr lang="sk-SK" dirty="0">
              <a:latin typeface="Century Gothic" panose="020B0502020202020204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838200" y="1431729"/>
            <a:ext cx="10515600" cy="133560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Vo svete fajčí 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zhruba 1,1 mld.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ľudí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, 80% z nich žije v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krajinách 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nízkymi 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strednými príjmami.</a:t>
            </a:r>
            <a:endParaRPr lang="sk-SK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838201" y="4404727"/>
            <a:ext cx="10515600" cy="178446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V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Českej republike 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je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okolo 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2,5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miliónov fajčiarov. Medzi ľuďmi 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staršími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ako18 rokov tvoria fajčiari približne 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26 %, u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ľudí 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nad 15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rokov 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je to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skoro 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30 %.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Zatiaľ čo 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u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dospelých 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počet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fajčiarov pomaly 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klesá,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stúpa obľuba fajčiť medzi 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mladými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ľuďmi vo vekovej skupine 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15 až 18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rokov. Je to skoro 50 % mladých, hlavne dievčat.</a:t>
            </a:r>
            <a:r>
              <a:rPr lang="sk-SK" altLang="sk-SK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sk-SK" altLang="sk-SK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838200" y="2923657"/>
            <a:ext cx="10515600" cy="13247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V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porovnaní 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inými štátmi 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je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podiel fajčiarov 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v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Českej republike 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stále vysoký a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 ročnou spotrebou cigariet sa radí Česká republika medzi prvé štyri štáty 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v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Európe, 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 to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medzi Poľsko, </a:t>
            </a:r>
            <a:r>
              <a:rPr lang="sk-SK" alt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Maďarsko a Rusko </a:t>
            </a:r>
            <a:r>
              <a:rPr lang="sk-SK" alt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(URL4)</a:t>
            </a:r>
            <a:r>
              <a:rPr lang="sk-SK" altLang="sk-SK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sk-SK" altLang="sk-SK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96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3583" y="513076"/>
            <a:ext cx="1625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k-SK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Table: Smoking </a:t>
            </a:r>
            <a:r>
              <a:rPr lang="sk-SK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prevalence</a:t>
            </a:r>
            <a:r>
              <a:rPr lang="sk-SK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in </a:t>
            </a:r>
            <a:r>
              <a:rPr lang="sk-SK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Czech</a:t>
            </a:r>
            <a:r>
              <a:rPr lang="sk-SK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sk-SK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republic</a:t>
            </a:r>
            <a:r>
              <a:rPr lang="sk-SK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sk-SK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(%)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3583" y="2671554"/>
            <a:ext cx="155706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400344"/>
              </p:ext>
            </p:extLst>
          </p:nvPr>
        </p:nvGraphicFramePr>
        <p:xfrm>
          <a:off x="596348" y="1558371"/>
          <a:ext cx="10952656" cy="3623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3" imgW="7019922" imgH="2572004" progId="Excel.Sheet.12">
                  <p:embed/>
                </p:oleObj>
              </mc:Choice>
              <mc:Fallback>
                <p:oleObj name="Worksheet" r:id="rId3" imgW="7019922" imgH="2572004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348" y="1558371"/>
                        <a:ext cx="10952656" cy="3623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4605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60" y="1000125"/>
            <a:ext cx="9775539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69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27848"/>
            <a:ext cx="6638925" cy="635087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083381" y="295274"/>
            <a:ext cx="585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>
                <a:latin typeface="Century Gothic" panose="020B0502020202020204" pitchFamily="34" charset="0"/>
              </a:rPr>
              <a:t>Graf 1: Počet </a:t>
            </a:r>
            <a:r>
              <a:rPr lang="sk-SK" b="1" i="1" dirty="0" smtClean="0">
                <a:latin typeface="Century Gothic" panose="020B0502020202020204" pitchFamily="34" charset="0"/>
              </a:rPr>
              <a:t>cigariet </a:t>
            </a:r>
            <a:r>
              <a:rPr lang="sk-SK" b="1" i="1" dirty="0">
                <a:latin typeface="Century Gothic" panose="020B0502020202020204" pitchFamily="34" charset="0"/>
              </a:rPr>
              <a:t>s</a:t>
            </a:r>
            <a:r>
              <a:rPr lang="sk-SK" b="1" i="1" dirty="0" smtClean="0">
                <a:latin typeface="Century Gothic" panose="020B0502020202020204" pitchFamily="34" charset="0"/>
              </a:rPr>
              <a:t>konzumovaných </a:t>
            </a:r>
            <a:r>
              <a:rPr lang="sk-SK" b="1" i="1" dirty="0">
                <a:latin typeface="Century Gothic" panose="020B0502020202020204" pitchFamily="34" charset="0"/>
              </a:rPr>
              <a:t>v </a:t>
            </a:r>
            <a:endParaRPr lang="sk-SK" b="1" i="1" dirty="0" smtClean="0">
              <a:latin typeface="Century Gothic" panose="020B0502020202020204" pitchFamily="34" charset="0"/>
            </a:endParaRPr>
          </a:p>
          <a:p>
            <a:r>
              <a:rPr lang="sk-SK" b="1" i="1" dirty="0" smtClean="0">
                <a:latin typeface="Century Gothic" panose="020B0502020202020204" pitchFamily="34" charset="0"/>
              </a:rPr>
              <a:t>Európskej</a:t>
            </a:r>
            <a:r>
              <a:rPr lang="sk-SK" b="1" i="1" dirty="0" smtClean="0">
                <a:latin typeface="Century Gothic" panose="020B0502020202020204" pitchFamily="34" charset="0"/>
              </a:rPr>
              <a:t> </a:t>
            </a:r>
            <a:r>
              <a:rPr lang="sk-SK" b="1" i="1" dirty="0">
                <a:latin typeface="Century Gothic" panose="020B0502020202020204" pitchFamily="34" charset="0"/>
              </a:rPr>
              <a:t>ú</a:t>
            </a:r>
            <a:r>
              <a:rPr lang="sk-SK" b="1" i="1" dirty="0" smtClean="0">
                <a:latin typeface="Century Gothic" panose="020B0502020202020204" pitchFamily="34" charset="0"/>
              </a:rPr>
              <a:t>nii </a:t>
            </a:r>
            <a:r>
              <a:rPr lang="sk-SK" b="1" i="1" dirty="0">
                <a:latin typeface="Century Gothic" panose="020B0502020202020204" pitchFamily="34" charset="0"/>
              </a:rPr>
              <a:t>na osobu za </a:t>
            </a:r>
            <a:r>
              <a:rPr lang="sk-SK" b="1" i="1" dirty="0" smtClean="0">
                <a:latin typeface="Century Gothic" panose="020B0502020202020204" pitchFamily="34" charset="0"/>
              </a:rPr>
              <a:t>rok </a:t>
            </a:r>
            <a:endParaRPr lang="sk-SK" dirty="0">
              <a:latin typeface="Century Gothic" panose="020B0502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04799" y="6478720"/>
            <a:ext cx="5379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>
                <a:latin typeface="Century Gothic" panose="020B0502020202020204" pitchFamily="34" charset="0"/>
              </a:rPr>
              <a:t>http://www.demografie.info/?cz_detail_clanku&amp;artclID=530</a:t>
            </a:r>
          </a:p>
        </p:txBody>
      </p:sp>
    </p:spTree>
    <p:extLst>
      <p:ext uri="{BB962C8B-B14F-4D97-AF65-F5344CB8AC3E}">
        <p14:creationId xmlns:p14="http://schemas.microsoft.com/office/powerpoint/2010/main" val="3383281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48" y="1033866"/>
            <a:ext cx="6524625" cy="439468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454184" y="1033866"/>
            <a:ext cx="4370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dirty="0">
                <a:latin typeface="Century Gothic" panose="020B0502020202020204" pitchFamily="34" charset="0"/>
              </a:rPr>
              <a:t>Graf 6: </a:t>
            </a:r>
            <a:r>
              <a:rPr lang="sk-SK" b="1" i="1" dirty="0" smtClean="0">
                <a:latin typeface="Century Gothic" panose="020B0502020202020204" pitchFamily="34" charset="0"/>
              </a:rPr>
              <a:t>Štandardizovaná</a:t>
            </a:r>
            <a:r>
              <a:rPr lang="sk-SK" b="1" i="1" dirty="0" smtClean="0">
                <a:latin typeface="Century Gothic" panose="020B0502020202020204" pitchFamily="34" charset="0"/>
              </a:rPr>
              <a:t> miera </a:t>
            </a:r>
            <a:endParaRPr lang="sk-SK" b="1" i="1" dirty="0" smtClean="0">
              <a:latin typeface="Century Gothic" panose="020B0502020202020204" pitchFamily="34" charset="0"/>
            </a:endParaRPr>
          </a:p>
          <a:p>
            <a:r>
              <a:rPr lang="sk-SK" b="1" i="1" dirty="0" smtClean="0">
                <a:latin typeface="Century Gothic" panose="020B0502020202020204" pitchFamily="34" charset="0"/>
              </a:rPr>
              <a:t>úmrtnosti </a:t>
            </a:r>
            <a:r>
              <a:rPr lang="sk-SK" b="1" i="1" dirty="0">
                <a:latin typeface="Century Gothic" panose="020B0502020202020204" pitchFamily="34" charset="0"/>
              </a:rPr>
              <a:t>na </a:t>
            </a:r>
            <a:r>
              <a:rPr lang="sk-SK" b="1" i="1" dirty="0" smtClean="0">
                <a:latin typeface="Century Gothic" panose="020B0502020202020204" pitchFamily="34" charset="0"/>
              </a:rPr>
              <a:t>zhubný </a:t>
            </a:r>
            <a:r>
              <a:rPr lang="sk-SK" b="1" i="1" dirty="0" smtClean="0">
                <a:latin typeface="Century Gothic" panose="020B0502020202020204" pitchFamily="34" charset="0"/>
              </a:rPr>
              <a:t>novotvar </a:t>
            </a:r>
            <a:r>
              <a:rPr lang="sk-SK" b="1" i="1" dirty="0">
                <a:latin typeface="Century Gothic" panose="020B0502020202020204" pitchFamily="34" charset="0"/>
              </a:rPr>
              <a:t>hrtanu, </a:t>
            </a:r>
            <a:endParaRPr lang="sk-SK" b="1" i="1" dirty="0" smtClean="0">
              <a:latin typeface="Century Gothic" panose="020B0502020202020204" pitchFamily="34" charset="0"/>
            </a:endParaRPr>
          </a:p>
          <a:p>
            <a:r>
              <a:rPr lang="sk-SK" b="1" i="1" dirty="0" smtClean="0">
                <a:latin typeface="Century Gothic" panose="020B0502020202020204" pitchFamily="34" charset="0"/>
              </a:rPr>
              <a:t>priedušnice</a:t>
            </a:r>
            <a:r>
              <a:rPr lang="sk-SK" b="1" i="1" dirty="0">
                <a:latin typeface="Century Gothic" panose="020B0502020202020204" pitchFamily="34" charset="0"/>
              </a:rPr>
              <a:t>, </a:t>
            </a:r>
            <a:r>
              <a:rPr lang="sk-SK" b="1" i="1" dirty="0" smtClean="0">
                <a:latin typeface="Century Gothic" panose="020B0502020202020204" pitchFamily="34" charset="0"/>
              </a:rPr>
              <a:t>priedušiek </a:t>
            </a:r>
            <a:r>
              <a:rPr lang="sk-SK" b="1" i="1" dirty="0">
                <a:latin typeface="Century Gothic" panose="020B0502020202020204" pitchFamily="34" charset="0"/>
              </a:rPr>
              <a:t>a </a:t>
            </a:r>
            <a:r>
              <a:rPr lang="sk-SK" b="1" i="1" dirty="0" smtClean="0">
                <a:latin typeface="Century Gothic" panose="020B0502020202020204" pitchFamily="34" charset="0"/>
              </a:rPr>
              <a:t>pľúc u žien </a:t>
            </a:r>
          </a:p>
          <a:p>
            <a:r>
              <a:rPr lang="sk-SK" b="1" i="1" dirty="0" smtClean="0">
                <a:latin typeface="Century Gothic" panose="020B0502020202020204" pitchFamily="34" charset="0"/>
              </a:rPr>
              <a:t>v rokoch</a:t>
            </a:r>
            <a:r>
              <a:rPr lang="sk-SK" b="1" i="1" dirty="0">
                <a:latin typeface="Century Gothic" panose="020B0502020202020204" pitchFamily="34" charset="0"/>
              </a:rPr>
              <a:t> </a:t>
            </a:r>
            <a:r>
              <a:rPr lang="sk-SK" b="1" i="1" dirty="0" smtClean="0">
                <a:latin typeface="Century Gothic" panose="020B0502020202020204" pitchFamily="34" charset="0"/>
              </a:rPr>
              <a:t>1984-2004.</a:t>
            </a:r>
            <a:endParaRPr lang="sk-SK" dirty="0">
              <a:latin typeface="Century Gothic" panose="020B0502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48048" y="5428551"/>
            <a:ext cx="3760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Zdroj: </a:t>
            </a:r>
            <a:r>
              <a:rPr lang="sk-SK" sz="1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European</a:t>
            </a:r>
            <a:r>
              <a:rPr lang="sk-SK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mortality </a:t>
            </a:r>
            <a:r>
              <a:rPr lang="sk-SK" sz="1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database</a:t>
            </a:r>
            <a:r>
              <a:rPr lang="sk-SK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, 2007</a:t>
            </a:r>
            <a:endParaRPr lang="sk-SK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Century Gothic" panose="020B0502020202020204" pitchFamily="34" charset="0"/>
              </a:rPr>
              <a:t>Zdroje</a:t>
            </a:r>
            <a:endParaRPr lang="sk-SK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cs.wikipedia.org/wiki/Tab%C3%A1k#Fotografie</a:t>
            </a:r>
            <a:endParaRPr lang="sk-SK" dirty="0" smtClean="0"/>
          </a:p>
          <a:p>
            <a:r>
              <a:rPr lang="sk-SK" dirty="0">
                <a:hlinkClick r:id="rId4"/>
              </a:rPr>
              <a:t>http://www.demografie.info/?</a:t>
            </a:r>
            <a:r>
              <a:rPr lang="sk-SK" dirty="0" smtClean="0">
                <a:hlinkClick r:id="rId4"/>
              </a:rPr>
              <a:t>cz_detail_clanku&amp;artclID=530</a:t>
            </a:r>
            <a:endParaRPr lang="sk-SK" dirty="0" smtClean="0"/>
          </a:p>
          <a:p>
            <a:r>
              <a:rPr lang="sk-SK" dirty="0">
                <a:hlinkClick r:id="rId5"/>
              </a:rPr>
              <a:t>http://www.demografie.info/?</a:t>
            </a:r>
            <a:r>
              <a:rPr lang="sk-SK" dirty="0" smtClean="0">
                <a:hlinkClick r:id="rId5"/>
              </a:rPr>
              <a:t>cz_detail_clanku&amp;artclID=261</a:t>
            </a:r>
            <a:endParaRPr lang="sk-SK" dirty="0" smtClean="0"/>
          </a:p>
          <a:p>
            <a:r>
              <a:rPr lang="sk-SK" dirty="0">
                <a:hlinkClick r:id="rId6"/>
              </a:rPr>
              <a:t>http://zpravy.idnes.cz/studie-o-koureni-a-tabaku-0hc-/</a:t>
            </a:r>
            <a:r>
              <a:rPr lang="sk-SK" dirty="0" smtClean="0">
                <a:hlinkClick r:id="rId6"/>
              </a:rPr>
              <a:t>domaci.aspx?c=A130726_123907_domaci_hv</a:t>
            </a:r>
            <a:endParaRPr lang="sk-SK" dirty="0" smtClean="0"/>
          </a:p>
          <a:p>
            <a:r>
              <a:rPr lang="sk-SK" dirty="0">
                <a:hlinkClick r:id="rId7"/>
              </a:rPr>
              <a:t>http://www.euro.who.int/__</a:t>
            </a:r>
            <a:r>
              <a:rPr lang="sk-SK" dirty="0" smtClean="0">
                <a:hlinkClick r:id="rId7"/>
              </a:rPr>
              <a:t>data/assets/pdf_file/0006/68118/E80607.pdf?ua=1</a:t>
            </a:r>
            <a:endParaRPr lang="sk-SK" dirty="0" smtClean="0"/>
          </a:p>
          <a:p>
            <a:r>
              <a:rPr lang="sk-SK" dirty="0">
                <a:hlinkClick r:id="rId8"/>
              </a:rPr>
              <a:t>https://is.muni.cz/th/78400/prif_m/dipl__</a:t>
            </a:r>
            <a:r>
              <a:rPr lang="sk-SK" dirty="0" smtClean="0">
                <a:hlinkClick r:id="rId8"/>
              </a:rPr>
              <a:t>prace.txt</a:t>
            </a:r>
            <a:endParaRPr lang="sk-SK" dirty="0" smtClean="0"/>
          </a:p>
          <a:p>
            <a:r>
              <a:rPr lang="sk-SK" dirty="0">
                <a:hlinkClick r:id="rId9"/>
              </a:rPr>
              <a:t>https://</a:t>
            </a:r>
            <a:r>
              <a:rPr lang="sk-SK" dirty="0" smtClean="0">
                <a:hlinkClick r:id="rId9"/>
              </a:rPr>
              <a:t>sk.wikipedia.org/wiki/Faj%C4%8Denie_a_vplyv_na_zdravie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285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0025" y="1064954"/>
            <a:ext cx="117729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Ďakujeme</a:t>
            </a:r>
            <a:r>
              <a:rPr lang="cs-CZ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za pozornost !!!</a:t>
            </a:r>
            <a:endParaRPr lang="cs-CZ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08" y="2657476"/>
            <a:ext cx="6148134" cy="383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8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Century Gothic" panose="020B0502020202020204" pitchFamily="34" charset="0"/>
              </a:rPr>
              <a:t>Čo je to tabak?</a:t>
            </a:r>
            <a:endParaRPr lang="sk-SK" dirty="0">
              <a:latin typeface="Century Gothic" panose="020B0502020202020204" pitchFamily="34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29103" y="2003800"/>
            <a:ext cx="3308797" cy="93660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Century Gothic" panose="020B0502020202020204" pitchFamily="34" charset="0"/>
              </a:rPr>
              <a:t>Je to druh rastlín z čeľade ľuľkovité.</a:t>
            </a:r>
            <a:endParaRPr lang="sk-SK" sz="1600" dirty="0">
              <a:latin typeface="Century Gothic" panose="020B0502020202020204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160239" y="2003800"/>
            <a:ext cx="3308797" cy="93660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Century Gothic" panose="020B0502020202020204" pitchFamily="34" charset="0"/>
              </a:rPr>
              <a:t>Listy- nikotín,</a:t>
            </a:r>
            <a:r>
              <a:rPr lang="sk-SK" sz="1600" dirty="0">
                <a:latin typeface="Century Gothic" panose="020B0502020202020204" pitchFamily="34" charset="0"/>
              </a:rPr>
              <a:t> kyselina </a:t>
            </a:r>
            <a:r>
              <a:rPr lang="sk-SK" sz="1600" dirty="0" smtClean="0">
                <a:latin typeface="Century Gothic" panose="020B0502020202020204" pitchFamily="34" charset="0"/>
              </a:rPr>
              <a:t>jablčná</a:t>
            </a:r>
            <a:r>
              <a:rPr lang="sk-SK" sz="1600" dirty="0">
                <a:latin typeface="Century Gothic" panose="020B0502020202020204" pitchFamily="34" charset="0"/>
              </a:rPr>
              <a:t>, kyselina </a:t>
            </a:r>
            <a:r>
              <a:rPr lang="sk-SK" sz="1600" dirty="0" smtClean="0">
                <a:latin typeface="Century Gothic" panose="020B0502020202020204" pitchFamily="34" charset="0"/>
              </a:rPr>
              <a:t>citrónová, chlorofyl  </a:t>
            </a:r>
            <a:endParaRPr lang="sk-SK" sz="1600" dirty="0">
              <a:latin typeface="Century Gothic" panose="020B0502020202020204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160239" y="3253514"/>
            <a:ext cx="3308797" cy="93660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Century Gothic" panose="020B0502020202020204" pitchFamily="34" charset="0"/>
              </a:rPr>
              <a:t>Kvety- vonné látky pre</a:t>
            </a:r>
            <a:r>
              <a:rPr lang="sk-SK" sz="1600" dirty="0">
                <a:latin typeface="Century Gothic" panose="020B0502020202020204" pitchFamily="34" charset="0"/>
              </a:rPr>
              <a:t> </a:t>
            </a:r>
            <a:r>
              <a:rPr lang="sk-SK" sz="1600" dirty="0" smtClean="0">
                <a:latin typeface="Century Gothic" panose="020B0502020202020204" pitchFamily="34" charset="0"/>
              </a:rPr>
              <a:t>kozmetický priemysel</a:t>
            </a:r>
            <a:endParaRPr lang="sk-SK" sz="1600" dirty="0">
              <a:latin typeface="Century Gothic" panose="020B0502020202020204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29103" y="3253514"/>
            <a:ext cx="3308797" cy="93660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Nicotiana affinis a Nicotiana sandereae</a:t>
            </a:r>
            <a:endParaRPr lang="sk-SK" sz="1600" dirty="0">
              <a:latin typeface="Century Gothic" panose="020B050202020202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338414" y="4503228"/>
            <a:ext cx="3308797" cy="93660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Century Gothic" panose="020B0502020202020204" pitchFamily="34" charset="0"/>
              </a:rPr>
              <a:t>Čína, India, Brazília, Malawi, Zimbabwe, Kamerun</a:t>
            </a:r>
            <a:endParaRPr lang="sk-SK" sz="1600" dirty="0">
              <a:latin typeface="Century Gothic" panose="020B0502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75" y="566879"/>
            <a:ext cx="3950208" cy="585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89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Century Gothic" panose="020B0502020202020204" pitchFamily="34" charset="0"/>
              </a:rPr>
              <a:t>Čo je to fajčenie? </a:t>
            </a:r>
            <a:endParaRPr lang="sk-SK" dirty="0">
              <a:latin typeface="Century Gothic" panose="020B0502020202020204" pitchFamily="34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18186" y="1690688"/>
            <a:ext cx="10856890" cy="80781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latin typeface="Century Gothic" panose="020B0502020202020204" pitchFamily="34" charset="0"/>
              </a:rPr>
              <a:t>Fajčenie je vdychovanie a vydychovanie dymu z tlejúceho </a:t>
            </a:r>
            <a:r>
              <a:rPr lang="sk-SK" sz="2000" dirty="0" smtClean="0">
                <a:latin typeface="Century Gothic" panose="020B0502020202020204" pitchFamily="34" charset="0"/>
              </a:rPr>
              <a:t>tabaku.</a:t>
            </a:r>
            <a:endParaRPr lang="sk-SK" sz="2000" dirty="0">
              <a:latin typeface="Century Gothic" panose="020B0502020202020204" pitchFamily="34" charset="0"/>
            </a:endParaRPr>
          </a:p>
        </p:txBody>
      </p:sp>
      <p:sp>
        <p:nvSpPr>
          <p:cNvPr id="5" name="Šipka doleva a nahoru 4"/>
          <p:cNvSpPr/>
          <p:nvPr/>
        </p:nvSpPr>
        <p:spPr>
          <a:xfrm rot="13502000">
            <a:off x="5621434" y="2797550"/>
            <a:ext cx="850392" cy="850392"/>
          </a:xfrm>
          <a:prstGeom prst="left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aoblený obdélník 5"/>
          <p:cNvSpPr/>
          <p:nvPr/>
        </p:nvSpPr>
        <p:spPr>
          <a:xfrm>
            <a:off x="1187002" y="3016251"/>
            <a:ext cx="3631843" cy="16613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Century Gothic" panose="020B0502020202020204" pitchFamily="34" charset="0"/>
              </a:rPr>
              <a:t>CIGARETA </a:t>
            </a:r>
          </a:p>
          <a:p>
            <a:pPr algn="ctr"/>
            <a:r>
              <a:rPr lang="sk-SK" sz="1600" dirty="0" smtClean="0">
                <a:latin typeface="Century Gothic" panose="020B0502020202020204" pitchFamily="34" charset="0"/>
              </a:rPr>
              <a:t>je zo sušených jemne posekaných tabakových listov zakrútených do papieru spolu s </a:t>
            </a:r>
            <a:r>
              <a:rPr lang="sk-SK" sz="1600" dirty="0" err="1" smtClean="0">
                <a:latin typeface="Century Gothic" panose="020B0502020202020204" pitchFamily="34" charset="0"/>
              </a:rPr>
              <a:t>aditívami</a:t>
            </a:r>
            <a:r>
              <a:rPr lang="sk-SK" sz="1600" dirty="0" smtClean="0">
                <a:latin typeface="Century Gothic" panose="020B0502020202020204" pitchFamily="34" charset="0"/>
              </a:rPr>
              <a:t>. Súčasťou je filter.</a:t>
            </a:r>
            <a:endParaRPr lang="sk-SK" sz="1600" dirty="0">
              <a:latin typeface="Century Gothic" panose="020B0502020202020204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7274415" y="3016251"/>
            <a:ext cx="3453686" cy="166137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Century Gothic" panose="020B0502020202020204" pitchFamily="34" charset="0"/>
              </a:rPr>
              <a:t>CIGARA</a:t>
            </a:r>
          </a:p>
          <a:p>
            <a:pPr algn="ctr"/>
            <a:r>
              <a:rPr lang="sk-SK" dirty="0" smtClean="0">
                <a:latin typeface="Century Gothic" panose="020B0502020202020204" pitchFamily="34" charset="0"/>
              </a:rPr>
              <a:t>celé zakrútené listy tabaku. </a:t>
            </a:r>
            <a:endParaRPr lang="sk-SK" dirty="0">
              <a:latin typeface="Century Gothic" panose="020B0502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6" y="4841830"/>
            <a:ext cx="2446985" cy="17764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757" y="4994402"/>
            <a:ext cx="3374213" cy="162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18" y="585631"/>
            <a:ext cx="8146424" cy="543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Century Gothic" panose="020B0502020202020204" pitchFamily="34" charset="0"/>
              </a:rPr>
              <a:t>Čo je to nikotín?</a:t>
            </a:r>
            <a:endParaRPr lang="sk-SK" dirty="0">
              <a:latin typeface="Century Gothic" panose="020B0502020202020204" pitchFamily="34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746975" y="1651071"/>
            <a:ext cx="3219718" cy="115771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Nikotín je vysoko návyková droga, ktorá sa legálne používa na celom svete.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746975" y="2914975"/>
            <a:ext cx="3236219" cy="119644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5% tabakového listu obsahuje nikotín. </a:t>
            </a:r>
            <a:endParaRPr lang="sk-SK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46975" y="4215764"/>
            <a:ext cx="3236219" cy="1196443"/>
          </a:xfrm>
          <a:prstGeom prst="roundRect">
            <a:avLst/>
          </a:prstGeom>
          <a:solidFill>
            <a:srgbClr val="EE4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Je bezfarebný a v prirodzenom stave sa vyskytuje ako tekutý alkaloid.</a:t>
            </a:r>
            <a:endParaRPr lang="sk-SK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46975" y="5516553"/>
            <a:ext cx="3236219" cy="120311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Okamžitá smrteľná dávka je 50-60 mg (15-20 cigariet).</a:t>
            </a:r>
            <a:endParaRPr lang="sk-SK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96" y="222573"/>
            <a:ext cx="3131444" cy="2653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051" y="3519278"/>
            <a:ext cx="2190750" cy="290512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801" y="3219718"/>
            <a:ext cx="3485366" cy="348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Century Gothic" panose="020B0502020202020204" pitchFamily="34" charset="0"/>
              </a:rPr>
              <a:t>Účinky nikotínu na organizmus!!!</a:t>
            </a:r>
            <a:endParaRPr lang="sk-SK" dirty="0">
              <a:latin typeface="Century Gothic" panose="020B0502020202020204" pitchFamily="34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12121" y="1743722"/>
            <a:ext cx="5409127" cy="151970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↑ aktivita tráviaceho traktu (hladká svalovina)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↑</a:t>
            </a: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produkcia slín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↑ produkcia tráviacich štiav </a:t>
            </a:r>
            <a:endParaRPr lang="sk-SK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096000" y="1743721"/>
            <a:ext cx="5409127" cy="151970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zvyšuje </a:t>
            </a: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krvný tlak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zrýchľuje činnosť srdca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vzácne môže spôsobiť srdcovú </a:t>
            </a:r>
            <a:r>
              <a:rPr lang="sk-SK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arytmiu</a:t>
            </a: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sťahuje cievy a ↓ obranyschopnosť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00" y="3316463"/>
            <a:ext cx="1814647" cy="318359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792" y="3316461"/>
            <a:ext cx="41243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 dirty="0" smtClean="0">
                <a:latin typeface="Century Gothic" panose="020B0502020202020204" pitchFamily="34" charset="0"/>
              </a:rPr>
              <a:t>Účinky nikotínu na organizmus!!!</a:t>
            </a:r>
            <a:endParaRPr lang="sk-SK" dirty="0">
              <a:latin typeface="Century Gothic" panose="020B0502020202020204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944673" y="2003586"/>
            <a:ext cx="5409127" cy="64038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↑ syntéza </a:t>
            </a:r>
            <a:r>
              <a:rPr lang="sk-SK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endorfínov</a:t>
            </a: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sk-SK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944673" y="3703699"/>
            <a:ext cx="5409127" cy="6403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↑ potenie</a:t>
            </a:r>
            <a:endParaRPr lang="sk-SK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944672" y="5403812"/>
            <a:ext cx="5409127" cy="64038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stiahnutie zorníc pri dlhodobom užívaní</a:t>
            </a:r>
            <a:endParaRPr lang="sk-SK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2" y="1402858"/>
            <a:ext cx="2374479" cy="248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57" y="2921582"/>
            <a:ext cx="2898649" cy="248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3" y="4624194"/>
            <a:ext cx="2375049" cy="1875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89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 dirty="0" smtClean="0">
                <a:latin typeface="Century Gothic" panose="020B0502020202020204" pitchFamily="34" charset="0"/>
              </a:rPr>
              <a:t>Účinky fajčenia na organizmus!!!</a:t>
            </a:r>
            <a:endParaRPr lang="sk-SK" dirty="0">
              <a:latin typeface="Century Gothic" panose="020B0502020202020204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769734" y="1904984"/>
            <a:ext cx="5409127" cy="640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v</a:t>
            </a: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znik </a:t>
            </a:r>
            <a:r>
              <a:rPr lang="sk-SK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karcinónomov</a:t>
            </a: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(pľúca, hrtan, hltan, jazyk, </a:t>
            </a: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mandle...) </a:t>
            </a:r>
            <a:endParaRPr lang="sk-SK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769733" y="3124378"/>
            <a:ext cx="5409127" cy="6403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z</a:t>
            </a: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níženie pružnosti a hydratácie kože- starnutie</a:t>
            </a:r>
            <a:endParaRPr lang="sk-SK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769732" y="4379871"/>
            <a:ext cx="5409127" cy="6403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↑ pravdepodobnosť vzniku vrodených vývojových vád a nízka pôrodná hmotnosť</a:t>
            </a:r>
            <a:endParaRPr lang="sk-SK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769732" y="5599265"/>
            <a:ext cx="5409127" cy="6403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Ateroskleróza → CMP a IM</a:t>
            </a:r>
            <a:endParaRPr lang="sk-SK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8" y="1455750"/>
            <a:ext cx="2762699" cy="1367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46" y="2588348"/>
            <a:ext cx="2129727" cy="1416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0" y="3610425"/>
            <a:ext cx="2613688" cy="1633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46" y="4732192"/>
            <a:ext cx="2124773" cy="1734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84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Century Gothic" panose="020B0502020202020204" pitchFamily="34" charset="0"/>
              </a:rPr>
              <a:t>Prejavy fajčenia v ústnej dutine </a:t>
            </a:r>
            <a:endParaRPr lang="sk-SK" dirty="0">
              <a:latin typeface="Century Gothic" panose="020B0502020202020204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727380" y="1690688"/>
            <a:ext cx="2943094" cy="97523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</a:t>
            </a: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igmentácia skloviny</a:t>
            </a:r>
            <a:endParaRPr lang="sk-SK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8239253" y="1690688"/>
            <a:ext cx="2947860" cy="97523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</a:t>
            </a:r>
            <a:r>
              <a:rPr lang="sk-SK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ingivitída</a:t>
            </a: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sk-SK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727381" y="2791160"/>
            <a:ext cx="2943094" cy="1037855"/>
          </a:xfrm>
          <a:prstGeom prst="roundRect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parodontitída</a:t>
            </a: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sk-SK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8239253" y="2791160"/>
            <a:ext cx="2947860" cy="1037855"/>
          </a:xfrm>
          <a:prstGeom prst="roundRect">
            <a:avLst/>
          </a:prstGeom>
          <a:solidFill>
            <a:srgbClr val="7030A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</a:t>
            </a: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lesňové ochorenia (</a:t>
            </a:r>
            <a:r>
              <a:rPr lang="sk-SK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leukoplakia</a:t>
            </a: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sk-SK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Lichen</a:t>
            </a: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sk-SK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planus</a:t>
            </a: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sk-SK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kandidóza</a:t>
            </a: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)</a:t>
            </a:r>
            <a:endParaRPr lang="sk-SK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373848" y="1690688"/>
            <a:ext cx="2943094" cy="97523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rakovina</a:t>
            </a:r>
            <a:endParaRPr lang="sk-SK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373848" y="2791160"/>
            <a:ext cx="2943094" cy="1037855"/>
          </a:xfrm>
          <a:prstGeom prst="roundRect">
            <a:avLst/>
          </a:prstGeom>
          <a:solidFill>
            <a:srgbClr val="EE4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implantitída</a:t>
            </a:r>
            <a:endParaRPr lang="sk-SK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" y="3954248"/>
            <a:ext cx="2347913" cy="1595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28" y="5117336"/>
            <a:ext cx="2400660" cy="1595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35" y="3934192"/>
            <a:ext cx="2153991" cy="161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55" y="5097280"/>
            <a:ext cx="2584965" cy="1595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393" y="3934192"/>
            <a:ext cx="2584965" cy="1552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66" y="5097280"/>
            <a:ext cx="2584965" cy="153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67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452</Words>
  <Application>Microsoft Office PowerPoint</Application>
  <PresentationFormat>Širokoúhlá obrazovka</PresentationFormat>
  <Paragraphs>71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Motiv Office</vt:lpstr>
      <vt:lpstr>Microsoft Excel Worksheet</vt:lpstr>
      <vt:lpstr>Fajčenie ako determinant zdravia, vplyv fajčenia tabaku na orálne zdravie</vt:lpstr>
      <vt:lpstr>Čo je to tabak?</vt:lpstr>
      <vt:lpstr>Čo je to fajčenie? </vt:lpstr>
      <vt:lpstr>Prezentace aplikace PowerPoint</vt:lpstr>
      <vt:lpstr>Čo je to nikotín?</vt:lpstr>
      <vt:lpstr>Účinky nikotínu na organizmus!!!</vt:lpstr>
      <vt:lpstr>Účinky nikotínu na organizmus!!!</vt:lpstr>
      <vt:lpstr>Účinky fajčenia na organizmus!!!</vt:lpstr>
      <vt:lpstr>Prejavy fajčenia v ústnej dutine </vt:lpstr>
      <vt:lpstr>Prečo prestať fajčiť?</vt:lpstr>
      <vt:lpstr>Štatistika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Fajčenie ako determinant zdravia, vplyv fajčenia tabaku na orálne zdravie</dc:title>
  <dc:creator>Tereza Trnková</dc:creator>
  <cp:lastModifiedBy>Tereza Trnková</cp:lastModifiedBy>
  <cp:revision>37</cp:revision>
  <dcterms:created xsi:type="dcterms:W3CDTF">2015-04-28T15:51:50Z</dcterms:created>
  <dcterms:modified xsi:type="dcterms:W3CDTF">2015-05-02T14:46:06Z</dcterms:modified>
</cp:coreProperties>
</file>